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70" r:id="rId4"/>
    <p:sldId id="285" r:id="rId5"/>
    <p:sldId id="277" r:id="rId6"/>
    <p:sldId id="272" r:id="rId7"/>
    <p:sldId id="278" r:id="rId8"/>
    <p:sldId id="279" r:id="rId9"/>
    <p:sldId id="280" r:id="rId10"/>
    <p:sldId id="284" r:id="rId11"/>
    <p:sldId id="281" r:id="rId12"/>
    <p:sldId id="287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5A"/>
    <a:srgbClr val="9391FF"/>
    <a:srgbClr val="C6C6C6"/>
    <a:srgbClr val="FFFFF0"/>
    <a:srgbClr val="FF4300"/>
    <a:srgbClr val="FFFFCC"/>
    <a:srgbClr val="FF5600"/>
    <a:srgbClr val="D9DA8E"/>
    <a:srgbClr val="1ADA1A"/>
    <a:srgbClr val="09E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0" autoAdjust="0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93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212A4-1FB5-2048-B55E-D18B25F43AE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5707-F090-2A4B-99AA-E252A0ED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Interpretation: There are some niche channels, cable companies, and services</a:t>
            </a:r>
          </a:p>
          <a:p>
            <a:pPr lvl="1"/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Examples: AMC, Charter, Cox, WOW!, fire 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Interpretation: There are some niche channels, cable companies, and services</a:t>
            </a:r>
          </a:p>
          <a:p>
            <a:pPr lvl="1"/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Examples: AMC, Charter, Cox, WOW!, fire 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Interpretation: There are some niche channels, cable companies, and services</a:t>
            </a:r>
          </a:p>
          <a:p>
            <a:pPr lvl="1"/>
            <a:r>
              <a:rPr lang="en-US" sz="1600" dirty="0">
                <a:latin typeface="Roboto Mono Light" pitchFamily="2" charset="0"/>
                <a:ea typeface="Roboto Mono Light" pitchFamily="2" charset="0"/>
              </a:rPr>
              <a:t>Examples: AMC, Charter, Cox, WOW!, fire stick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picture needs to be updated and wordsmithing needs to be 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Interpretation: Spectrum and Comcast need to worry about each other; DirecTV is pretty safe from everyone else except </a:t>
            </a:r>
            <a:r>
              <a:rPr lang="en-US" dirty="0" err="1"/>
              <a:t>Fubo</a:t>
            </a:r>
            <a:r>
              <a:rPr lang="en-US" dirty="0"/>
              <a:t>. Netflix and Hulu are both far away from the companies and each other, which may be surprising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all of the comments and found the significant bigrams</a:t>
            </a:r>
          </a:p>
          <a:p>
            <a:r>
              <a:rPr lang="en-US" dirty="0"/>
              <a:t>With these bigrams, we found sentiment scores associated with each using VADER (sort bigrams by sentiment and show the first and last 5 as a picture on this slide)</a:t>
            </a:r>
          </a:p>
          <a:p>
            <a:r>
              <a:rPr lang="en-US" dirty="0"/>
              <a:t>We then found the lift between companies or service providers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all of the comments and found the significant bigrams</a:t>
            </a:r>
          </a:p>
          <a:p>
            <a:r>
              <a:rPr lang="en-US" dirty="0"/>
              <a:t>With these bigrams, we found sentiment scores associated with each using VADER (sort bigrams by sentiment and show the first and last 5 as a picture on this slide)</a:t>
            </a:r>
          </a:p>
          <a:p>
            <a:r>
              <a:rPr lang="en-US" dirty="0"/>
              <a:t>We then found the lift between companies or service providers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8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Roboto Mono Light" pitchFamily="2" charset="0"/>
                <a:ea typeface="Roboto Mono Light" pitchFamily="2" charset="0"/>
              </a:rPr>
              <a:t>Fubo</a:t>
            </a:r>
            <a:r>
              <a:rPr lang="en-US" sz="1200" dirty="0">
                <a:latin typeface="Roboto Mono Light" pitchFamily="2" charset="0"/>
                <a:ea typeface="Roboto Mono Light" pitchFamily="2" charset="0"/>
              </a:rPr>
              <a:t>, a niche product, has a relatively high frequency of words from product-related topics such as user experience and sports packages</a:t>
            </a:r>
          </a:p>
          <a:p>
            <a:r>
              <a:rPr lang="en-US" sz="1200" dirty="0" err="1">
                <a:latin typeface="Roboto Mono Light" pitchFamily="2" charset="0"/>
                <a:ea typeface="Roboto Mono Light" pitchFamily="2" charset="0"/>
              </a:rPr>
              <a:t>Fubo</a:t>
            </a:r>
            <a:r>
              <a:rPr lang="en-US" sz="1200" dirty="0">
                <a:latin typeface="Roboto Mono Light" pitchFamily="2" charset="0"/>
                <a:ea typeface="Roboto Mono Light" pitchFamily="2" charset="0"/>
              </a:rPr>
              <a:t> also has a relatively low frequency of words from general concern topics, such as net neutrality and traditional cable experiences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707-F090-2A4B-99AA-E252A0ED8B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720B-2E87-4212-A72E-B6756031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8432D-CB29-4007-939A-2412E597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B555-B69B-4CA8-9FC8-D21EB0CC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F1FD-76CB-42E6-91C5-E56D5EC1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0F3C-8B1F-4875-8A6A-1D4ABFE5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5E7D-FAE0-4A0A-81D1-84C86111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D611-907A-4469-B443-615EFAA4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5AFD-F0A5-421F-8777-1C26D584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0C18-A5E2-4057-AE34-3598860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29FF-F1BB-4CEB-B697-7E7EA5E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E128B-8337-4666-BA01-285B3D75B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DAB9-D371-4AA4-B0E5-97670D25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AA84-C44E-4F93-9B61-79A8419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E4C3-5133-43C1-ABCE-D12BAA39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817-E93D-499B-A83F-EACC7C2B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56E8-5951-4D86-98C2-328AC4F0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8855-57A4-4B94-9AFA-67F4CA56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776C-9192-4F11-8CBA-07B4460A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8DBC-13BB-4935-ABE5-A40F7953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2199-E477-4AF6-A0C9-8E8B3D4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1A6D-259C-4F55-9212-CEF6F2F7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79A3-7FCF-400F-8E4B-309065AB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A129-EB81-481D-BBD8-6FBF0F15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A09B-5D75-41DE-AAB9-9A04FDD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B561-73B3-4BA8-9955-5E1AACC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5933-EF00-4EA6-922D-3FE58207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7AF3-1034-405B-B192-4551883D5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7FB46-A4E7-49CF-922F-928F77DD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576A3-2FFE-4428-9195-C468C04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FB5C-86F0-4BDC-9B69-88AA9426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D760-B0B8-43C9-96D7-900E2EF5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1E8-1100-475B-B5B5-469B33F8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8E91A-1152-4BBC-ACE7-FA04C92F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26E7-8087-4D55-8C5E-D29325B5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0C790-34C9-4B52-959A-8F6E88E3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DF541-EF2C-4CDD-9DD6-AAE8F406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BEE7C-14E0-4653-8848-DDA46EA8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7EEE-CC45-4695-A6D4-17BF0A3A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A53D2-BF6C-41D1-8DCF-82ED4F2C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9995-AD76-4176-9E81-A1E8E60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0F6CB-AFE9-4EE2-B97C-26C773BC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4B9D9-38E0-4AC5-9CE9-5D5A591F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576A5-C62B-42BF-9A8D-87F8920E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A86A-F270-4BD7-A8D9-2806D72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6DD7-E234-4513-AB05-C2D35CCF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60FC4-4A47-4EFE-96E9-CFB13E91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60FC-7AEC-4F5D-8648-1A5936FF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815B-A85D-4104-90A7-285E5004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7115-F0AE-4D6C-896A-A7AE72E6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7072F-62CE-4107-8719-A862302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99D56-8B91-4CB7-97E5-4CA3A20D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92C5-FB99-47E6-B046-44B12538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71B-6AEB-4E57-A22A-1C1234ED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2E1C9-DF76-47C8-8B2C-C6A654394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F068-B5A2-48C7-A39D-BC5FBA96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E23E-CFD0-4CC5-9265-BF00B28B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DB97-0F07-4D1E-9CCF-DDFBC80B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F243-1A55-4650-BA99-3B3C724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7446A-E653-4EF6-BE16-D7D6C79F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EFE7-CA80-4C45-91C2-B9C459C0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89E0-CE3A-47F3-B29C-0F3EC1C1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4747-685E-E04C-8F4A-BE33B26EFC6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E001-228B-483D-B2D0-06A014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4CDD-9E10-4A87-972E-F4F0BC8D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0C46-BEEE-D84E-9A43-C0A5E29B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975AEA-F82B-41C5-9050-570AB650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7" y="677745"/>
            <a:ext cx="8260425" cy="5502509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B2F85EF-69E2-4791-BE45-7989734CB586}"/>
              </a:ext>
            </a:extLst>
          </p:cNvPr>
          <p:cNvSpPr/>
          <p:nvPr/>
        </p:nvSpPr>
        <p:spPr>
          <a:xfrm>
            <a:off x="0" y="2849732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08316"/>
            <a:ext cx="6858000" cy="229372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  <a:latin typeface="Righteous" panose="02010506000000020000" pitchFamily="2" charset="0"/>
              </a:rPr>
              <a:t>TV or </a:t>
            </a:r>
            <a:r>
              <a:rPr lang="en-US" sz="3600" dirty="0">
                <a:solidFill>
                  <a:srgbClr val="FF0000"/>
                </a:solidFill>
                <a:latin typeface="Righteous" panose="02010506000000020000" pitchFamily="2" charset="0"/>
              </a:rPr>
              <a:t>n</a:t>
            </a:r>
            <a:r>
              <a:rPr lang="en-US" sz="3600" dirty="0">
                <a:solidFill>
                  <a:srgbClr val="00B050"/>
                </a:solidFill>
                <a:latin typeface="Righteous" panose="02010506000000020000" pitchFamily="2" charset="0"/>
              </a:rPr>
              <a:t>o</a:t>
            </a:r>
            <a:r>
              <a:rPr lang="en-US" sz="3600" dirty="0">
                <a:solidFill>
                  <a:srgbClr val="0070C0"/>
                </a:solidFill>
                <a:latin typeface="Righteous" panose="02010506000000020000" pitchFamily="2" charset="0"/>
              </a:rPr>
              <a:t>t</a:t>
            </a:r>
            <a:r>
              <a:rPr lang="en-US" sz="3600" dirty="0">
                <a:solidFill>
                  <a:schemeClr val="bg1"/>
                </a:solidFill>
                <a:latin typeface="Righteous" panose="02010506000000020000" pitchFamily="2" charset="0"/>
              </a:rPr>
              <a:t> TV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ighteous" panose="02010506000000020000" pitchFamily="2" charset="0"/>
                <a:ea typeface="Roboto Mono Medium" pitchFamily="2" charset="0"/>
              </a:rPr>
              <a:t>Cory, Sagar, Ryan, Akhil </a:t>
            </a:r>
            <a:r>
              <a:rPr lang="en-US" sz="1400" dirty="0">
                <a:solidFill>
                  <a:srgbClr val="00B050"/>
                </a:solidFill>
                <a:latin typeface="Righteous" panose="02010506000000020000" pitchFamily="2" charset="0"/>
                <a:ea typeface="Roboto Mono Medium" pitchFamily="2" charset="0"/>
              </a:rPr>
              <a:t>&amp;</a:t>
            </a:r>
            <a:r>
              <a:rPr lang="en-US" sz="1400" dirty="0">
                <a:solidFill>
                  <a:schemeClr val="bg1"/>
                </a:solidFill>
                <a:latin typeface="Righteous" panose="02010506000000020000" pitchFamily="2" charset="0"/>
                <a:ea typeface="Roboto Mono Medium" pitchFamily="2" charset="0"/>
              </a:rPr>
              <a:t> Vincent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C5AA5-AC0E-4FE7-8516-9547736020D0}"/>
              </a:ext>
            </a:extLst>
          </p:cNvPr>
          <p:cNvSpPr/>
          <p:nvPr/>
        </p:nvSpPr>
        <p:spPr>
          <a:xfrm>
            <a:off x="559293" y="781235"/>
            <a:ext cx="8025414" cy="5228948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i.gyazo.com/a834a767ecae8326a3c5bb9010ce192b.png">
            <a:extLst>
              <a:ext uri="{FF2B5EF4-FFF2-40B4-BE49-F238E27FC236}">
                <a16:creationId xmlns:a16="http://schemas.microsoft.com/office/drawing/2014/main" id="{5D2F3FF1-D64D-4B64-9374-B36D497D7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" r="2418"/>
          <a:stretch/>
        </p:blipFill>
        <p:spPr bwMode="auto">
          <a:xfrm rot="183635">
            <a:off x="4131082" y="1207125"/>
            <a:ext cx="1230941" cy="891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04738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410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9391FF"/>
                </a:solidFill>
                <a:latin typeface="Righteous" panose="02010506000000020000" pitchFamily="2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opic </a:t>
            </a:r>
            <a:r>
              <a:rPr lang="en-US" dirty="0">
                <a:solidFill>
                  <a:srgbClr val="FF8B5A"/>
                </a:solidFill>
                <a:latin typeface="Righteous" panose="02010506000000020000" pitchFamily="2" charset="0"/>
              </a:rPr>
              <a:t>M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odeling – </a:t>
            </a:r>
            <a:r>
              <a:rPr lang="en-US" dirty="0">
                <a:solidFill>
                  <a:srgbClr val="9391FF"/>
                </a:solidFill>
                <a:latin typeface="Righteous" panose="02010506000000020000" pitchFamily="2" charset="0"/>
              </a:rPr>
              <a:t>L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ift </a:t>
            </a:r>
            <a:r>
              <a:rPr lang="en-US" dirty="0">
                <a:solidFill>
                  <a:srgbClr val="FF8B5A"/>
                </a:solidFill>
                <a:latin typeface="Righteous" panose="0201050600000002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378112"/>
            <a:ext cx="8025414" cy="5921406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277914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2ADCA-2124-9D41-B4B7-E0446783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6" y="3767401"/>
            <a:ext cx="3774949" cy="2238632"/>
          </a:xfrm>
          <a:prstGeom prst="rect">
            <a:avLst/>
          </a:prstGeom>
          <a:ln>
            <a:solidFill>
              <a:srgbClr val="C6C6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8157E-0C89-5846-8718-833D62DE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48" y="3767402"/>
            <a:ext cx="3774949" cy="2264970"/>
          </a:xfrm>
          <a:prstGeom prst="rect">
            <a:avLst/>
          </a:prstGeom>
          <a:ln>
            <a:solidFill>
              <a:srgbClr val="C6C6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61119-CDB2-1145-BBBB-F0FE9C77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5" y="1338899"/>
            <a:ext cx="3712842" cy="2227705"/>
          </a:xfrm>
          <a:prstGeom prst="rect">
            <a:avLst/>
          </a:prstGeom>
          <a:ln>
            <a:solidFill>
              <a:srgbClr val="C6C6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3FB62E-CCB5-43D4-A833-4578722D7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38642"/>
            <a:ext cx="3771151" cy="2264969"/>
          </a:xfrm>
          <a:prstGeom prst="rect">
            <a:avLst/>
          </a:prstGeom>
          <a:ln>
            <a:solidFill>
              <a:srgbClr val="C6C6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6F389-1462-48D3-8A70-EA893D0B5763}"/>
              </a:ext>
            </a:extLst>
          </p:cNvPr>
          <p:cNvSpPr txBox="1"/>
          <p:nvPr/>
        </p:nvSpPr>
        <p:spPr>
          <a:xfrm>
            <a:off x="904568" y="1407734"/>
            <a:ext cx="13557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Traditional Cable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39014-8788-4B2B-9F4C-32F184D5E98E}"/>
              </a:ext>
            </a:extLst>
          </p:cNvPr>
          <p:cNvSpPr txBox="1"/>
          <p:nvPr/>
        </p:nvSpPr>
        <p:spPr>
          <a:xfrm>
            <a:off x="7059560" y="1413900"/>
            <a:ext cx="11995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Sports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3FD6B-3938-4D55-A5F2-1EA53889CEF7}"/>
              </a:ext>
            </a:extLst>
          </p:cNvPr>
          <p:cNvSpPr txBox="1"/>
          <p:nvPr/>
        </p:nvSpPr>
        <p:spPr>
          <a:xfrm>
            <a:off x="6951406" y="3832560"/>
            <a:ext cx="12880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User Experience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39C6D-8DCB-49DC-9540-51136F77F5B1}"/>
              </a:ext>
            </a:extLst>
          </p:cNvPr>
          <p:cNvSpPr txBox="1"/>
          <p:nvPr/>
        </p:nvSpPr>
        <p:spPr>
          <a:xfrm>
            <a:off x="924232" y="3832560"/>
            <a:ext cx="12880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Net Neutrality</a:t>
            </a:r>
          </a:p>
        </p:txBody>
      </p:sp>
    </p:spTree>
    <p:extLst>
      <p:ext uri="{BB962C8B-B14F-4D97-AF65-F5344CB8AC3E}">
        <p14:creationId xmlns:p14="http://schemas.microsoft.com/office/powerpoint/2010/main" val="122104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14569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241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L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et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igrams be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igrams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1213853"/>
            <a:ext cx="8025414" cy="5395728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287745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F48785-2A7D-45E1-9BE3-1BC99F2D0807}"/>
              </a:ext>
            </a:extLst>
          </p:cNvPr>
          <p:cNvSpPr txBox="1"/>
          <p:nvPr/>
        </p:nvSpPr>
        <p:spPr>
          <a:xfrm>
            <a:off x="723576" y="2478373"/>
            <a:ext cx="182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Netflix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74A89B-2109-43EC-A1B9-F5DA2F30BEF7}"/>
              </a:ext>
            </a:extLst>
          </p:cNvPr>
          <p:cNvSpPr/>
          <p:nvPr/>
        </p:nvSpPr>
        <p:spPr>
          <a:xfrm>
            <a:off x="6667813" y="2401428"/>
            <a:ext cx="1752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 Catalog 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 data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Adam Sandler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58CFA6-9956-4BB8-A989-6C9C49871A49}"/>
              </a:ext>
            </a:extLst>
          </p:cNvPr>
          <p:cNvSpPr/>
          <p:nvPr/>
        </p:nvSpPr>
        <p:spPr>
          <a:xfrm>
            <a:off x="3813387" y="2293707"/>
            <a:ext cx="16081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Stranger Things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Original Content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Exclusive Content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 Mirror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1764EE-2271-4812-9C93-1DDD27DFC82F}"/>
              </a:ext>
            </a:extLst>
          </p:cNvPr>
          <p:cNvSpPr/>
          <p:nvPr/>
        </p:nvSpPr>
        <p:spPr>
          <a:xfrm>
            <a:off x="6667813" y="1399505"/>
            <a:ext cx="17234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Mono"/>
              </a:rPr>
              <a:t>Hidden Fees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  <a:latin typeface="Roboto Mono"/>
              </a:rPr>
              <a:t>Total Cost</a:t>
            </a:r>
          </a:p>
          <a:p>
            <a:r>
              <a:rPr lang="en-US" sz="1400" dirty="0">
                <a:solidFill>
                  <a:srgbClr val="FF0000"/>
                </a:solidFill>
                <a:latin typeface="Roboto Mono"/>
              </a:rPr>
              <a:t>Sneaky Pete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3D494-27C5-4696-B8B7-F8C13E9BC035}"/>
              </a:ext>
            </a:extLst>
          </p:cNvPr>
          <p:cNvSpPr txBox="1"/>
          <p:nvPr/>
        </p:nvSpPr>
        <p:spPr>
          <a:xfrm>
            <a:off x="723576" y="1491585"/>
            <a:ext cx="287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Amazon Prime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4B41C6-9809-416D-9802-813E788D5A79}"/>
              </a:ext>
            </a:extLst>
          </p:cNvPr>
          <p:cNvSpPr/>
          <p:nvPr/>
        </p:nvSpPr>
        <p:spPr>
          <a:xfrm>
            <a:off x="3813387" y="1310166"/>
            <a:ext cx="19255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Original Programming</a:t>
            </a:r>
          </a:p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Free shipping</a:t>
            </a:r>
          </a:p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Annual subscription</a:t>
            </a:r>
          </a:p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Free Trial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FA9437-410F-4358-B047-08A00626A1C9}"/>
              </a:ext>
            </a:extLst>
          </p:cNvPr>
          <p:cNvSpPr/>
          <p:nvPr/>
        </p:nvSpPr>
        <p:spPr>
          <a:xfrm>
            <a:off x="6667813" y="3424538"/>
            <a:ext cx="1847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Concurrent streams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Regional Sports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broadcast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A05F88-DF1F-4A57-8F37-274E2F10A4E3}"/>
              </a:ext>
            </a:extLst>
          </p:cNvPr>
          <p:cNvSpPr/>
          <p:nvPr/>
        </p:nvSpPr>
        <p:spPr>
          <a:xfrm>
            <a:off x="723576" y="3280966"/>
            <a:ext cx="22240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Direct Tv Now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111C85-7DB3-45BD-A5D8-9BF76454D122}"/>
              </a:ext>
            </a:extLst>
          </p:cNvPr>
          <p:cNvSpPr/>
          <p:nvPr/>
        </p:nvSpPr>
        <p:spPr>
          <a:xfrm>
            <a:off x="3813387" y="3458391"/>
            <a:ext cx="1753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 picture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DVR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NFL network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Great Price</a:t>
            </a:r>
          </a:p>
        </p:txBody>
      </p:sp>
      <p:pic>
        <p:nvPicPr>
          <p:cNvPr id="92" name="Picture 10" descr="Image result for thumbs up icon">
            <a:extLst>
              <a:ext uri="{FF2B5EF4-FFF2-40B4-BE49-F238E27FC236}">
                <a16:creationId xmlns:a16="http://schemas.microsoft.com/office/drawing/2014/main" id="{F7CDC6CC-4940-4A68-8B4E-05825552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51" y="3396179"/>
            <a:ext cx="952185" cy="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0" descr="Image result for thumbs up icon">
            <a:extLst>
              <a:ext uri="{FF2B5EF4-FFF2-40B4-BE49-F238E27FC236}">
                <a16:creationId xmlns:a16="http://schemas.microsoft.com/office/drawing/2014/main" id="{D90B5F53-006E-4DF1-975B-8804CC5A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27140" y="3396179"/>
            <a:ext cx="951723" cy="9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CDC95E6-EC15-4DC4-ABAD-7DD2E9CC4DE8}"/>
              </a:ext>
            </a:extLst>
          </p:cNvPr>
          <p:cNvSpPr/>
          <p:nvPr/>
        </p:nvSpPr>
        <p:spPr>
          <a:xfrm>
            <a:off x="723576" y="4415975"/>
            <a:ext cx="1980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Xfinity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DBFF94-5F80-4769-AF15-D0D37949E252}"/>
              </a:ext>
            </a:extLst>
          </p:cNvPr>
          <p:cNvSpPr/>
          <p:nvPr/>
        </p:nvSpPr>
        <p:spPr>
          <a:xfrm>
            <a:off x="6667813" y="4358511"/>
            <a:ext cx="16743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 Expensive </a:t>
            </a:r>
            <a:b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 streaming</a:t>
            </a:r>
            <a:b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Slow Service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A5F2F64-D534-4908-8D2C-F9D46E026D7F}"/>
              </a:ext>
            </a:extLst>
          </p:cNvPr>
          <p:cNvSpPr/>
          <p:nvPr/>
        </p:nvSpPr>
        <p:spPr>
          <a:xfrm>
            <a:off x="3813387" y="4583078"/>
            <a:ext cx="2064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Good Reception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9A830B-19E1-4F43-9332-2DC3F1EC41EE}"/>
              </a:ext>
            </a:extLst>
          </p:cNvPr>
          <p:cNvSpPr/>
          <p:nvPr/>
        </p:nvSpPr>
        <p:spPr>
          <a:xfrm>
            <a:off x="6667813" y="5115287"/>
            <a:ext cx="18846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Mono"/>
              </a:rPr>
              <a:t>Not Skip</a:t>
            </a:r>
          </a:p>
          <a:p>
            <a:r>
              <a:rPr lang="en-US" sz="1400" dirty="0">
                <a:solidFill>
                  <a:srgbClr val="FF0000"/>
                </a:solidFill>
                <a:latin typeface="Roboto Mono"/>
              </a:rPr>
              <a:t>Their Originals</a:t>
            </a:r>
          </a:p>
          <a:p>
            <a:r>
              <a:rPr lang="en-US" sz="1400" dirty="0">
                <a:solidFill>
                  <a:srgbClr val="FF0000"/>
                </a:solidFill>
                <a:latin typeface="Roboto Mono"/>
              </a:rPr>
              <a:t>Big Bang Theory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F8B044-AAE0-46EC-83B8-142436734090}"/>
              </a:ext>
            </a:extLst>
          </p:cNvPr>
          <p:cNvSpPr txBox="1"/>
          <p:nvPr/>
        </p:nvSpPr>
        <p:spPr>
          <a:xfrm>
            <a:off x="723576" y="5162205"/>
            <a:ext cx="287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Hulu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BA0EFC9-57A9-4957-81AD-CC30B7011885}"/>
              </a:ext>
            </a:extLst>
          </p:cNvPr>
          <p:cNvSpPr/>
          <p:nvPr/>
        </p:nvSpPr>
        <p:spPr>
          <a:xfrm>
            <a:off x="3813387" y="5125119"/>
            <a:ext cx="18846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Free Trial</a:t>
            </a:r>
          </a:p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Few bucks</a:t>
            </a:r>
          </a:p>
          <a:p>
            <a:r>
              <a:rPr lang="en-US" sz="1400" dirty="0">
                <a:solidFill>
                  <a:srgbClr val="00B050"/>
                </a:solidFill>
                <a:latin typeface="Roboto Mono"/>
              </a:rPr>
              <a:t>Commercial Free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A75B4-B249-4634-81DF-A06BCAA86C07}"/>
              </a:ext>
            </a:extLst>
          </p:cNvPr>
          <p:cNvSpPr txBox="1"/>
          <p:nvPr/>
        </p:nvSpPr>
        <p:spPr>
          <a:xfrm>
            <a:off x="723576" y="5936603"/>
            <a:ext cx="182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ighteous" panose="02010506000000020000" pitchFamily="2" charset="0"/>
              </a:rPr>
              <a:t>FuboTV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EB8C5AA-B1E6-4779-AD45-D1B7A9CE1848}"/>
              </a:ext>
            </a:extLst>
          </p:cNvPr>
          <p:cNvSpPr/>
          <p:nvPr/>
        </p:nvSpPr>
        <p:spPr>
          <a:xfrm>
            <a:off x="6667813" y="5867781"/>
            <a:ext cx="22870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Expensive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Worst App</a:t>
            </a:r>
          </a:p>
          <a:p>
            <a:r>
              <a:rPr lang="en-US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 Service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58D12B-C512-4EB1-81CF-342FFB412501}"/>
              </a:ext>
            </a:extLst>
          </p:cNvPr>
          <p:cNvSpPr/>
          <p:nvPr/>
        </p:nvSpPr>
        <p:spPr>
          <a:xfrm>
            <a:off x="3813387" y="5888004"/>
            <a:ext cx="12089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Good Choice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 Bowl</a:t>
            </a:r>
          </a:p>
          <a:p>
            <a:r>
              <a:rPr lang="en-US" sz="14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 Zone</a:t>
            </a:r>
          </a:p>
        </p:txBody>
      </p:sp>
    </p:spTree>
    <p:extLst>
      <p:ext uri="{BB962C8B-B14F-4D97-AF65-F5344CB8AC3E}">
        <p14:creationId xmlns:p14="http://schemas.microsoft.com/office/powerpoint/2010/main" val="22107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8" grpId="0"/>
      <p:bldP spid="89" grpId="0"/>
      <p:bldP spid="91" grpId="0"/>
      <p:bldP spid="98" grpId="0"/>
      <p:bldP spid="99" grpId="0"/>
      <p:bldP spid="100" grpId="0"/>
      <p:bldP spid="102" grpId="0"/>
      <p:bldP spid="105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6415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087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he</a:t>
            </a:r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est</a:t>
            </a:r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igram Ever…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1105699"/>
            <a:ext cx="8025414" cy="5395728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179591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FA9437-410F-4358-B047-08A00626A1C9}"/>
              </a:ext>
            </a:extLst>
          </p:cNvPr>
          <p:cNvSpPr/>
          <p:nvPr/>
        </p:nvSpPr>
        <p:spPr>
          <a:xfrm>
            <a:off x="977029" y="2404911"/>
            <a:ext cx="184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 Eyes!!</a:t>
            </a:r>
          </a:p>
        </p:txBody>
      </p:sp>
      <p:pic>
        <p:nvPicPr>
          <p:cNvPr id="93" name="Picture 10" descr="Image result for thumbs up icon">
            <a:extLst>
              <a:ext uri="{FF2B5EF4-FFF2-40B4-BE49-F238E27FC236}">
                <a16:creationId xmlns:a16="http://schemas.microsoft.com/office/drawing/2014/main" id="{D90B5F53-006E-4DF1-975B-8804CC5A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681" y="2344204"/>
            <a:ext cx="951723" cy="9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3F8B044-AAE0-46EC-83B8-142436734090}"/>
              </a:ext>
            </a:extLst>
          </p:cNvPr>
          <p:cNvSpPr txBox="1"/>
          <p:nvPr/>
        </p:nvSpPr>
        <p:spPr>
          <a:xfrm>
            <a:off x="882842" y="1369114"/>
            <a:ext cx="161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Righteous" panose="02010506000000020000" pitchFamily="2" charset="0"/>
              </a:rPr>
              <a:t>Hulu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28F31-7E48-4E19-ACD7-22A18F4B1352}"/>
              </a:ext>
            </a:extLst>
          </p:cNvPr>
          <p:cNvGrpSpPr/>
          <p:nvPr/>
        </p:nvGrpSpPr>
        <p:grpSpPr>
          <a:xfrm>
            <a:off x="4951262" y="1421387"/>
            <a:ext cx="3383443" cy="4684105"/>
            <a:chOff x="5201264" y="1453091"/>
            <a:chExt cx="3383443" cy="4684105"/>
          </a:xfrm>
        </p:grpSpPr>
        <p:pic>
          <p:nvPicPr>
            <p:cNvPr id="1026" name="Picture 2" descr="Image result for phoebe my eyes">
              <a:extLst>
                <a:ext uri="{FF2B5EF4-FFF2-40B4-BE49-F238E27FC236}">
                  <a16:creationId xmlns:a16="http://schemas.microsoft.com/office/drawing/2014/main" id="{30512A32-488F-42A8-A292-454BB55F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264" y="1453091"/>
              <a:ext cx="3122738" cy="468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DB9AD6-43B5-4B4C-85BB-62F17271B840}"/>
                </a:ext>
              </a:extLst>
            </p:cNvPr>
            <p:cNvSpPr txBox="1"/>
            <p:nvPr/>
          </p:nvSpPr>
          <p:spPr>
            <a:xfrm>
              <a:off x="6165972" y="5404909"/>
              <a:ext cx="2418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my eyes, my eyes!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584298-244A-4D88-A338-62D7179B36D7}"/>
              </a:ext>
            </a:extLst>
          </p:cNvPr>
          <p:cNvSpPr/>
          <p:nvPr/>
        </p:nvSpPr>
        <p:spPr>
          <a:xfrm>
            <a:off x="882842" y="3485610"/>
            <a:ext cx="3679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“Hulu’s UI makes me want to jab a spork into my eyes”</a:t>
            </a:r>
          </a:p>
        </p:txBody>
      </p:sp>
    </p:spTree>
    <p:extLst>
      <p:ext uri="{BB962C8B-B14F-4D97-AF65-F5344CB8AC3E}">
        <p14:creationId xmlns:p14="http://schemas.microsoft.com/office/powerpoint/2010/main" val="38573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53900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572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8B5A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on</a:t>
            </a:r>
            <a:r>
              <a:rPr lang="en-US" dirty="0">
                <a:solidFill>
                  <a:srgbClr val="9391FF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427274"/>
            <a:ext cx="8025414" cy="5668726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327076"/>
            <a:ext cx="8025414" cy="1027204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EAA53-D5AC-4E2C-B827-A0D8CB95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29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are the tendencies of people who cut the cord?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</a:t>
            </a:r>
            <a:r>
              <a:rPr lang="en-US" sz="18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mined relevant entities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the comments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MDS Plotting shows divides between channels, services, and cable companies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are the concerns of cord-cutters?</a:t>
            </a:r>
          </a:p>
          <a:p>
            <a:r>
              <a:rPr lang="en-US" sz="18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LDA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shows important topics are sports packages, net neutrality, the traditional cable experience, and user experience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Niche products </a:t>
            </a:r>
            <a:r>
              <a:rPr lang="mr-IN" sz="1800" dirty="0"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FuboTV </a:t>
            </a:r>
            <a:r>
              <a:rPr lang="mr-IN" sz="1800" dirty="0">
                <a:latin typeface="Roboto" panose="02000000000000000000" pitchFamily="2" charset="0"/>
                <a:ea typeface="Roboto" panose="02000000000000000000" pitchFamily="2" charset="0"/>
              </a:rPr>
              <a:t>–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associated more with product related topics as opposed to general interest topics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 cord-cutters view certain services?</a:t>
            </a:r>
          </a:p>
          <a:p>
            <a:r>
              <a:rPr lang="en-US" sz="18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Bigram analysis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yields features of different streaming services</a:t>
            </a:r>
          </a:p>
          <a:p>
            <a:r>
              <a:rPr lang="en-US" sz="18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Sentiment analysis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also shows crowd attitudes towards specific shows and actors (ex. </a:t>
            </a:r>
            <a:r>
              <a:rPr lang="en-US" sz="1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Adam Sandler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 Bang Theory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Stranger Things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8436"/>
            <a:ext cx="7886700" cy="4295404"/>
          </a:xfrm>
        </p:spPr>
        <p:txBody>
          <a:bodyPr/>
          <a:lstStyle/>
          <a:p>
            <a:r>
              <a:rPr lang="en-US" dirty="0">
                <a:latin typeface="Roboto Mono Light" pitchFamily="2" charset="0"/>
                <a:ea typeface="Roboto Mono Light" pitchFamily="2" charset="0"/>
              </a:rPr>
              <a:t>“Cord- Cutting”, the pattern of viewers cancelling their subscriptions to traditional cable companies in favor of multichannel subscription services</a:t>
            </a:r>
          </a:p>
          <a:p>
            <a:r>
              <a:rPr lang="en-US" dirty="0">
                <a:latin typeface="Roboto Mono Light" pitchFamily="2" charset="0"/>
                <a:ea typeface="Roboto Mono Light" pitchFamily="2" charset="0"/>
              </a:rPr>
              <a:t>Like-Minded “cord cutters” flock to reddit to share their experiences.</a:t>
            </a:r>
          </a:p>
          <a:p>
            <a:r>
              <a:rPr lang="en-US" dirty="0">
                <a:latin typeface="Righteous" panose="02010506000000020000" pitchFamily="2" charset="0"/>
                <a:ea typeface="Roboto Mono Light" pitchFamily="2" charset="0"/>
              </a:rPr>
              <a:t>We intend to figure out the tendencies of cord-cutters: how they compare streaming services, what their concerns are, their favorite shows and complaints with their services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04738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410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utting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he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378112"/>
            <a:ext cx="8025414" cy="5395728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277914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73F27-5BBA-49C4-B174-1A908D637926}"/>
              </a:ext>
            </a:extLst>
          </p:cNvPr>
          <p:cNvSpPr txBox="1"/>
          <p:nvPr/>
        </p:nvSpPr>
        <p:spPr>
          <a:xfrm>
            <a:off x="5241359" y="5120596"/>
            <a:ext cx="152037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C6C6"/>
                </a:solidFill>
                <a:latin typeface="Roboto Mono Medium" pitchFamily="2" charset="0"/>
                <a:ea typeface="Roboto Mono Medium" pitchFamily="2" charset="0"/>
              </a:rPr>
              <a:t>r/cordcutters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E4CF56-B4DF-49D9-861B-42F55B56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44" y="4338798"/>
            <a:ext cx="2888510" cy="9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86" y="1389950"/>
            <a:ext cx="7886700" cy="42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Roboto Mono Light" pitchFamily="2" charset="0"/>
                <a:ea typeface="Roboto Mono Light" pitchFamily="2" charset="0"/>
              </a:rPr>
              <a:t>Data Extraction</a:t>
            </a:r>
          </a:p>
          <a:p>
            <a:pPr marL="0" indent="0">
              <a:buNone/>
            </a:pPr>
            <a:endParaRPr lang="en-US" sz="1800" b="1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endParaRPr lang="en-US" sz="1800" b="1" dirty="0">
              <a:latin typeface="Roboto Mono Light" pitchFamily="2" charset="0"/>
              <a:ea typeface="Roboto Mono Light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Roboto Mono Light" pitchFamily="2" charset="0"/>
                <a:ea typeface="Roboto Mono Light" pitchFamily="2" charset="0"/>
              </a:rPr>
              <a:t>Data Pre-Processing</a:t>
            </a:r>
          </a:p>
          <a:p>
            <a:pPr marL="342900" lvl="1" indent="0">
              <a:buNone/>
            </a:pPr>
            <a:endParaRPr lang="en-US" sz="1500" b="1" dirty="0">
              <a:latin typeface="Roboto Mono Light" pitchFamily="2" charset="0"/>
              <a:ea typeface="Roboto Mono Light" pitchFamily="2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04740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412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ata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ource and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re-processing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378114"/>
            <a:ext cx="8025414" cy="5934196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277916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150791-5476-4F90-84AF-757BD306A649}"/>
              </a:ext>
            </a:extLst>
          </p:cNvPr>
          <p:cNvGrpSpPr/>
          <p:nvPr/>
        </p:nvGrpSpPr>
        <p:grpSpPr>
          <a:xfrm>
            <a:off x="4062891" y="5147529"/>
            <a:ext cx="1089408" cy="1131558"/>
            <a:chOff x="3948503" y="4950058"/>
            <a:chExt cx="1318184" cy="1369185"/>
          </a:xfrm>
        </p:grpSpPr>
        <p:pic>
          <p:nvPicPr>
            <p:cNvPr id="7" name="Picture 2" descr="Image result for reddit logo">
              <a:extLst>
                <a:ext uri="{FF2B5EF4-FFF2-40B4-BE49-F238E27FC236}">
                  <a16:creationId xmlns:a16="http://schemas.microsoft.com/office/drawing/2014/main" id="{BB162757-0D2A-4117-8085-93DF14D89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301" y="5047857"/>
              <a:ext cx="1271386" cy="12713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0C618EB-5EC9-4071-90F8-964180DDC9E1}"/>
                </a:ext>
              </a:extLst>
            </p:cNvPr>
            <p:cNvSpPr/>
            <p:nvPr/>
          </p:nvSpPr>
          <p:spPr>
            <a:xfrm rot="1961535">
              <a:off x="3948503" y="5131493"/>
              <a:ext cx="373796" cy="409643"/>
            </a:xfrm>
            <a:prstGeom prst="triangle">
              <a:avLst/>
            </a:prstGeom>
            <a:solidFill>
              <a:srgbClr val="FFFFF0"/>
            </a:solidFill>
            <a:ln>
              <a:solidFill>
                <a:srgbClr val="FFF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22C27D72-F20A-4D6E-806E-7D0151ABEA46}"/>
                </a:ext>
              </a:extLst>
            </p:cNvPr>
            <p:cNvSpPr/>
            <p:nvPr/>
          </p:nvSpPr>
          <p:spPr>
            <a:xfrm rot="14716693">
              <a:off x="4140040" y="4958835"/>
              <a:ext cx="433813" cy="416259"/>
            </a:xfrm>
            <a:prstGeom prst="lightningBolt">
              <a:avLst/>
            </a:prstGeom>
            <a:solidFill>
              <a:srgbClr val="FFFFF0"/>
            </a:solidFill>
            <a:ln>
              <a:solidFill>
                <a:srgbClr val="FFFF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45230FB-00C9-4420-9B05-0AA8BD72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802858" flipH="1">
            <a:off x="629605" y="5437079"/>
            <a:ext cx="827625" cy="88758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F953AA8-1D3F-4FD7-A9F5-09C5DF2372DD}"/>
              </a:ext>
            </a:extLst>
          </p:cNvPr>
          <p:cNvSpPr/>
          <p:nvPr/>
        </p:nvSpPr>
        <p:spPr>
          <a:xfrm>
            <a:off x="3467053" y="6122010"/>
            <a:ext cx="74045" cy="72576"/>
          </a:xfrm>
          <a:prstGeom prst="triangle">
            <a:avLst/>
          </a:prstGeom>
          <a:solidFill>
            <a:srgbClr val="FF4300"/>
          </a:solidFill>
          <a:ln>
            <a:solidFill>
              <a:srgbClr val="FF4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7362A99-CE54-472E-93E7-DF732C4FB305}"/>
              </a:ext>
            </a:extLst>
          </p:cNvPr>
          <p:cNvSpPr/>
          <p:nvPr/>
        </p:nvSpPr>
        <p:spPr>
          <a:xfrm>
            <a:off x="3581521" y="6032662"/>
            <a:ext cx="74045" cy="87817"/>
          </a:xfrm>
          <a:prstGeom prst="triangle">
            <a:avLst/>
          </a:prstGeom>
          <a:solidFill>
            <a:srgbClr val="FF4300"/>
          </a:solidFill>
          <a:ln>
            <a:solidFill>
              <a:srgbClr val="FF4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A0C0F13-C10F-4E77-983A-FD044C5D633B}"/>
              </a:ext>
            </a:extLst>
          </p:cNvPr>
          <p:cNvSpPr/>
          <p:nvPr/>
        </p:nvSpPr>
        <p:spPr>
          <a:xfrm>
            <a:off x="3490449" y="6021812"/>
            <a:ext cx="74045" cy="72576"/>
          </a:xfrm>
          <a:prstGeom prst="triangle">
            <a:avLst/>
          </a:prstGeom>
          <a:solidFill>
            <a:srgbClr val="FF4300"/>
          </a:solidFill>
          <a:ln>
            <a:solidFill>
              <a:srgbClr val="FF4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dust bin icon">
            <a:extLst>
              <a:ext uri="{FF2B5EF4-FFF2-40B4-BE49-F238E27FC236}">
                <a16:creationId xmlns:a16="http://schemas.microsoft.com/office/drawing/2014/main" id="{CB3942AD-025B-478C-BA5D-0A493F6C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5" y="2768263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866A9-3A93-4426-9DB8-FB1A7340D3AF}"/>
              </a:ext>
            </a:extLst>
          </p:cNvPr>
          <p:cNvSpPr txBox="1"/>
          <p:nvPr/>
        </p:nvSpPr>
        <p:spPr>
          <a:xfrm>
            <a:off x="1274693" y="2723325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Websites</a:t>
            </a:r>
          </a:p>
        </p:txBody>
      </p:sp>
      <p:pic>
        <p:nvPicPr>
          <p:cNvPr id="20" name="Picture 4" descr="Image result for dust bin icon">
            <a:extLst>
              <a:ext uri="{FF2B5EF4-FFF2-40B4-BE49-F238E27FC236}">
                <a16:creationId xmlns:a16="http://schemas.microsoft.com/office/drawing/2014/main" id="{AC3ACA03-62B2-4D1A-AF33-A813BFB1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5" y="3157556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3F284A-74C1-4C7E-8028-A3622A64AB40}"/>
              </a:ext>
            </a:extLst>
          </p:cNvPr>
          <p:cNvSpPr txBox="1"/>
          <p:nvPr/>
        </p:nvSpPr>
        <p:spPr>
          <a:xfrm>
            <a:off x="1274693" y="3112618"/>
            <a:ext cx="36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Parentheses, commas, asterisks</a:t>
            </a:r>
          </a:p>
        </p:txBody>
      </p:sp>
      <p:pic>
        <p:nvPicPr>
          <p:cNvPr id="22" name="Picture 4" descr="Image result for dust bin icon">
            <a:extLst>
              <a:ext uri="{FF2B5EF4-FFF2-40B4-BE49-F238E27FC236}">
                <a16:creationId xmlns:a16="http://schemas.microsoft.com/office/drawing/2014/main" id="{A3822521-F231-4F90-8026-A9B25326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5" y="3526284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DA28A9-C6E7-441C-9FD4-4E0111942013}"/>
              </a:ext>
            </a:extLst>
          </p:cNvPr>
          <p:cNvSpPr txBox="1"/>
          <p:nvPr/>
        </p:nvSpPr>
        <p:spPr>
          <a:xfrm>
            <a:off x="1274693" y="3481346"/>
            <a:ext cx="44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Short comments (less than 10 words)</a:t>
            </a:r>
          </a:p>
        </p:txBody>
      </p:sp>
      <p:pic>
        <p:nvPicPr>
          <p:cNvPr id="1030" name="Picture 6" descr="Image result for replace icon">
            <a:extLst>
              <a:ext uri="{FF2B5EF4-FFF2-40B4-BE49-F238E27FC236}">
                <a16:creationId xmlns:a16="http://schemas.microsoft.com/office/drawing/2014/main" id="{16CAE24A-3810-4597-B113-B269009A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5" y="3883224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7BD569-C97E-4666-BAB8-9E15DF15C9C0}"/>
              </a:ext>
            </a:extLst>
          </p:cNvPr>
          <p:cNvSpPr txBox="1"/>
          <p:nvPr/>
        </p:nvSpPr>
        <p:spPr>
          <a:xfrm>
            <a:off x="1274692" y="3879805"/>
            <a:ext cx="703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Various forms of the service names to a common name</a:t>
            </a:r>
          </a:p>
        </p:txBody>
      </p:sp>
      <p:pic>
        <p:nvPicPr>
          <p:cNvPr id="25" name="Picture 6" descr="Image result for replace icon">
            <a:extLst>
              <a:ext uri="{FF2B5EF4-FFF2-40B4-BE49-F238E27FC236}">
                <a16:creationId xmlns:a16="http://schemas.microsoft.com/office/drawing/2014/main" id="{F3FB89B6-5EDA-4395-8D77-554CC8E7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6" y="4291265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6D761-176B-446C-9F5C-3BA7EAF5C6BC}"/>
              </a:ext>
            </a:extLst>
          </p:cNvPr>
          <p:cNvSpPr txBox="1"/>
          <p:nvPr/>
        </p:nvSpPr>
        <p:spPr>
          <a:xfrm>
            <a:off x="1259944" y="4307510"/>
            <a:ext cx="705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Words like “shouldn’t”, “weren’t” to “should not”, “were not” </a:t>
            </a:r>
          </a:p>
        </p:txBody>
      </p:sp>
      <p:pic>
        <p:nvPicPr>
          <p:cNvPr id="10" name="Picture 4" descr="Image result for result icon">
            <a:extLst>
              <a:ext uri="{FF2B5EF4-FFF2-40B4-BE49-F238E27FC236}">
                <a16:creationId xmlns:a16="http://schemas.microsoft.com/office/drawing/2014/main" id="{910FF945-D506-40B3-80F4-3F3ACFC56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2" y="4769074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E9A195-4CD7-417C-8C9A-CD6833A36D8C}"/>
              </a:ext>
            </a:extLst>
          </p:cNvPr>
          <p:cNvSpPr txBox="1"/>
          <p:nvPr/>
        </p:nvSpPr>
        <p:spPr>
          <a:xfrm>
            <a:off x="1281727" y="4893546"/>
            <a:ext cx="705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28,830 cleaned comments.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3B5BFE-60AB-437A-BA2C-11DD2F796F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802858" flipH="1">
            <a:off x="707781" y="1715561"/>
            <a:ext cx="386093" cy="414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EDD7DA-FBF0-4B09-9828-069770A17D20}"/>
              </a:ext>
            </a:extLst>
          </p:cNvPr>
          <p:cNvSpPr txBox="1"/>
          <p:nvPr/>
        </p:nvSpPr>
        <p:spPr>
          <a:xfrm>
            <a:off x="1054508" y="1646001"/>
            <a:ext cx="7257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the Reddit API and pushshift.io (Big Query), we extracted the comments from </a:t>
            </a:r>
            <a:r>
              <a:rPr lang="en-US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cordcutter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subreddit for the last 4 months.</a:t>
            </a:r>
          </a:p>
        </p:txBody>
      </p:sp>
    </p:spTree>
    <p:extLst>
      <p:ext uri="{BB962C8B-B14F-4D97-AF65-F5344CB8AC3E}">
        <p14:creationId xmlns:p14="http://schemas.microsoft.com/office/powerpoint/2010/main" val="6923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290223" y="374850"/>
            <a:ext cx="8587408" cy="563533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5587393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290223" y="5455945"/>
            <a:ext cx="8587408" cy="1056133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1328D581-1C4B-4F37-86F4-32A6790874D6}"/>
              </a:ext>
            </a:extLst>
          </p:cNvPr>
          <p:cNvSpPr/>
          <p:nvPr/>
        </p:nvSpPr>
        <p:spPr>
          <a:xfrm>
            <a:off x="1023491" y="815577"/>
            <a:ext cx="6363665" cy="4100052"/>
          </a:xfrm>
          <a:prstGeom prst="cloudCallout">
            <a:avLst>
              <a:gd name="adj1" fmla="val 48388"/>
              <a:gd name="adj2" fmla="val 36707"/>
            </a:avLst>
          </a:prstGeom>
          <a:solidFill>
            <a:schemeClr val="bg1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80" y="5416640"/>
            <a:ext cx="7886700" cy="10561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F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inding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R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elevant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80" y="6127372"/>
            <a:ext cx="7709234" cy="28786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6C6C6"/>
                </a:solidFill>
                <a:latin typeface="Roboto Mono Light" pitchFamily="2" charset="0"/>
                <a:ea typeface="Roboto Mono Light" pitchFamily="2" charset="0"/>
              </a:rPr>
              <a:t>Using the spacy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D78D-7D81-447A-BC42-8E8F2E18CA02}"/>
              </a:ext>
            </a:extLst>
          </p:cNvPr>
          <p:cNvSpPr txBox="1"/>
          <p:nvPr/>
        </p:nvSpPr>
        <p:spPr>
          <a:xfrm>
            <a:off x="2332944" y="1604327"/>
            <a:ext cx="20304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Roku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C5374-F8F9-42E9-8A3E-DE4B516453CD}"/>
              </a:ext>
            </a:extLst>
          </p:cNvPr>
          <p:cNvSpPr txBox="1"/>
          <p:nvPr/>
        </p:nvSpPr>
        <p:spPr>
          <a:xfrm>
            <a:off x="2505744" y="2784590"/>
            <a:ext cx="1801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Hulu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647EF-4B24-49AF-8F18-D949F66BE25F}"/>
              </a:ext>
            </a:extLst>
          </p:cNvPr>
          <p:cNvSpPr txBox="1"/>
          <p:nvPr/>
        </p:nvSpPr>
        <p:spPr>
          <a:xfrm>
            <a:off x="3798397" y="3324960"/>
            <a:ext cx="2455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Netflix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C2CAF-169E-4389-BB34-545E14F124D8}"/>
              </a:ext>
            </a:extLst>
          </p:cNvPr>
          <p:cNvSpPr txBox="1"/>
          <p:nvPr/>
        </p:nvSpPr>
        <p:spPr>
          <a:xfrm>
            <a:off x="3858004" y="1353448"/>
            <a:ext cx="15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PsVue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5F209-7399-4C20-83AF-072F9E2405D7}"/>
              </a:ext>
            </a:extLst>
          </p:cNvPr>
          <p:cNvSpPr txBox="1"/>
          <p:nvPr/>
        </p:nvSpPr>
        <p:spPr>
          <a:xfrm>
            <a:off x="4686003" y="1893588"/>
            <a:ext cx="265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Youtube TV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31A87-C00D-49A1-B3EE-1B3690362F84}"/>
              </a:ext>
            </a:extLst>
          </p:cNvPr>
          <p:cNvSpPr txBox="1"/>
          <p:nvPr/>
        </p:nvSpPr>
        <p:spPr>
          <a:xfrm>
            <a:off x="4654450" y="2776789"/>
            <a:ext cx="286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DirectvNow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C202B4-2C18-4A85-818C-B44337073677}"/>
              </a:ext>
            </a:extLst>
          </p:cNvPr>
          <p:cNvSpPr txBox="1"/>
          <p:nvPr/>
        </p:nvSpPr>
        <p:spPr>
          <a:xfrm>
            <a:off x="2466649" y="3931164"/>
            <a:ext cx="230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VerizonFios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0967E-BF47-41AD-B217-8C3796381316}"/>
              </a:ext>
            </a:extLst>
          </p:cNvPr>
          <p:cNvSpPr txBox="1"/>
          <p:nvPr/>
        </p:nvSpPr>
        <p:spPr>
          <a:xfrm>
            <a:off x="3666759" y="2349603"/>
            <a:ext cx="1740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PhiloTv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5FBE0-EB3C-49A0-B3FF-D1D016C8D29D}"/>
              </a:ext>
            </a:extLst>
          </p:cNvPr>
          <p:cNvSpPr txBox="1"/>
          <p:nvPr/>
        </p:nvSpPr>
        <p:spPr>
          <a:xfrm>
            <a:off x="1802123" y="3580944"/>
            <a:ext cx="207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Fubo Tv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E36A8-6AF3-4986-A72D-FE6FDAEEF764}"/>
              </a:ext>
            </a:extLst>
          </p:cNvPr>
          <p:cNvSpPr txBox="1"/>
          <p:nvPr/>
        </p:nvSpPr>
        <p:spPr>
          <a:xfrm>
            <a:off x="1572557" y="2384302"/>
            <a:ext cx="1299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latin typeface="Righteous" panose="02010506000000020000" pitchFamily="2" charset="0"/>
              </a:rPr>
              <a:t>Sling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109927-B64E-4972-A5D8-34A7797B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40" y="3998202"/>
            <a:ext cx="1272719" cy="12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290223" y="374850"/>
            <a:ext cx="8587408" cy="563533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5587393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80" y="5416640"/>
            <a:ext cx="7886700" cy="10561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omparing the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hannels and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290223" y="5455945"/>
            <a:ext cx="8587408" cy="1056133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80" y="6127372"/>
            <a:ext cx="7709234" cy="28786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6C6C6"/>
                </a:solidFill>
                <a:latin typeface="Roboto Mono Light" pitchFamily="2" charset="0"/>
                <a:ea typeface="Roboto Mono Light" pitchFamily="2" charset="0"/>
              </a:rPr>
              <a:t>Using the lift between the entities</a:t>
            </a:r>
            <a:endParaRPr lang="en-US" sz="2000" dirty="0">
              <a:solidFill>
                <a:srgbClr val="C6C6C6"/>
              </a:solidFill>
              <a:latin typeface="Roboto Mono Light" pitchFamily="2" charset="0"/>
              <a:ea typeface="Roboto Mono Light" pitchFamily="2" charset="0"/>
            </a:endParaRPr>
          </a:p>
        </p:txBody>
      </p:sp>
      <p:pic>
        <p:nvPicPr>
          <p:cNvPr id="2050" name="Picture 2" descr="https://lh4.googleusercontent.com/5h7Yyhd-gpCkUamzCq_CwoYmm_ZvYAjzvp3fTW4jne6hrxGFy0hDMQdw-eB37IaoWtkJSOkNS_X-VS8bYW6j1mqHukzAEUozfDqpcPiQmy29L8vhZy9xveNVROdk2WQ9u_bTNZY__nA">
            <a:extLst>
              <a:ext uri="{FF2B5EF4-FFF2-40B4-BE49-F238E27FC236}">
                <a16:creationId xmlns:a16="http://schemas.microsoft.com/office/drawing/2014/main" id="{6AC3D6E9-D8DC-480E-B16F-6FDC14D0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09" y="677269"/>
            <a:ext cx="6082181" cy="4622628"/>
          </a:xfrm>
          <a:prstGeom prst="rect">
            <a:avLst/>
          </a:prstGeom>
          <a:noFill/>
          <a:ln>
            <a:solidFill>
              <a:srgbClr val="C6C6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6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290223" y="374850"/>
            <a:ext cx="8587408" cy="563533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5587393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24" y="5301100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M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D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 Plotting of the Entities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290223" y="5455945"/>
            <a:ext cx="8587408" cy="10272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24" y="6126926"/>
            <a:ext cx="7709234" cy="28786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6C6C6"/>
                </a:solidFill>
                <a:latin typeface="Roboto Mono Light" pitchFamily="2" charset="0"/>
                <a:ea typeface="Roboto Mono Light" pitchFamily="2" charset="0"/>
              </a:rPr>
              <a:t>Using the lift between the entities</a:t>
            </a:r>
            <a:endParaRPr lang="en-US" sz="2000" dirty="0">
              <a:solidFill>
                <a:srgbClr val="C6C6C6"/>
              </a:solidFill>
              <a:latin typeface="Roboto Mono Light" pitchFamily="2" charset="0"/>
              <a:ea typeface="Roboto Mono Light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7651B-E153-8444-9B82-74453C89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96" y="669558"/>
            <a:ext cx="5953569" cy="4444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8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44067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739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omparing the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hannels and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417441"/>
            <a:ext cx="8025414" cy="5395728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317243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EAA53-D5AC-4E2C-B827-A0D8CB95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3139"/>
            <a:ext cx="7886700" cy="4351338"/>
          </a:xfrm>
        </p:spPr>
        <p:txBody>
          <a:bodyPr/>
          <a:lstStyle/>
          <a:p>
            <a:pPr fontAlgn="base"/>
            <a:r>
              <a:rPr lang="en-US" dirty="0"/>
              <a:t>After removing the cable companies, we can see which channels are associated with which services</a:t>
            </a:r>
          </a:p>
          <a:p>
            <a:pPr fontAlgn="base"/>
            <a:r>
              <a:rPr lang="en-US" dirty="0"/>
              <a:t>Many of the channels are far away from the services, meaning that people are associating the channel only with the popular services (Hulu, YouTube, Sling)</a:t>
            </a:r>
          </a:p>
          <a:p>
            <a:pPr lvl="1" fontAlgn="base"/>
            <a:r>
              <a:rPr lang="en-US" dirty="0"/>
              <a:t>Netflix is not on this list</a:t>
            </a:r>
          </a:p>
          <a:p>
            <a:pPr fontAlgn="base"/>
            <a:r>
              <a:rPr lang="en-US" dirty="0"/>
              <a:t>Interesting observation: Disney has managed to pull ABC and FOX away from the channel cluster</a:t>
            </a:r>
          </a:p>
          <a:p>
            <a:pPr lvl="1" fontAlgn="base"/>
            <a:r>
              <a:rPr lang="en-US" dirty="0"/>
              <a:t>Two factors play into this: Disney’s acquisition of FOX and the upcoming streaming service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ED4A2-4AC2-49D5-AADC-944D4B17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761" y="4164789"/>
            <a:ext cx="2516589" cy="16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290223" y="374850"/>
            <a:ext cx="8587408" cy="563533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5587393"/>
            <a:ext cx="9144001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80" y="5304968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ighteous" panose="02010506000000020000" pitchFamily="2" charset="0"/>
              </a:rPr>
              <a:t>Z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ooming in on </a:t>
            </a:r>
            <a:r>
              <a:rPr lang="en-US" dirty="0">
                <a:solidFill>
                  <a:srgbClr val="00B050"/>
                </a:solidFill>
                <a:latin typeface="Righteous" panose="02010506000000020000" pitchFamily="2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opular </a:t>
            </a:r>
            <a:r>
              <a:rPr lang="en-US" dirty="0">
                <a:solidFill>
                  <a:srgbClr val="0070C0"/>
                </a:solidFill>
                <a:latin typeface="Righteous" panose="0201050600000002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hoices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290223" y="5455945"/>
            <a:ext cx="8587408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80" y="6126926"/>
            <a:ext cx="7709234" cy="28786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6C6C6"/>
                </a:solidFill>
                <a:latin typeface="Roboto Mono Light" pitchFamily="2" charset="0"/>
                <a:ea typeface="Roboto Mono Light" pitchFamily="2" charset="0"/>
              </a:rPr>
              <a:t>A closer look at companies with high mentions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3C7EAA-22C0-4155-8881-500E8DDF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4" y="753607"/>
            <a:ext cx="7671832" cy="45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0456A67-9288-45D5-B08B-7F7A1893BC51}"/>
              </a:ext>
            </a:extLst>
          </p:cNvPr>
          <p:cNvSpPr/>
          <p:nvPr/>
        </p:nvSpPr>
        <p:spPr>
          <a:xfrm>
            <a:off x="0" y="134236"/>
            <a:ext cx="9144002" cy="1109709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908"/>
            <a:ext cx="7886700" cy="1182828"/>
          </a:xfrm>
        </p:spPr>
        <p:txBody>
          <a:bodyPr/>
          <a:lstStyle/>
          <a:p>
            <a:r>
              <a:rPr lang="en-US" dirty="0">
                <a:solidFill>
                  <a:srgbClr val="9391FF"/>
                </a:solidFill>
                <a:latin typeface="Righteous" panose="02010506000000020000" pitchFamily="2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opic </a:t>
            </a:r>
            <a:r>
              <a:rPr lang="en-US" dirty="0">
                <a:solidFill>
                  <a:srgbClr val="FF8B5A"/>
                </a:solidFill>
                <a:latin typeface="Righteous" panose="02010506000000020000" pitchFamily="2" charset="0"/>
              </a:rPr>
              <a:t>M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7520-B295-459E-9033-9E65E10CAEEE}"/>
              </a:ext>
            </a:extLst>
          </p:cNvPr>
          <p:cNvSpPr/>
          <p:nvPr/>
        </p:nvSpPr>
        <p:spPr>
          <a:xfrm>
            <a:off x="559293" y="407610"/>
            <a:ext cx="8025414" cy="5395728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FD6C2-5D65-4E0F-B54E-B5032F215DBC}"/>
              </a:ext>
            </a:extLst>
          </p:cNvPr>
          <p:cNvSpPr/>
          <p:nvPr/>
        </p:nvSpPr>
        <p:spPr>
          <a:xfrm>
            <a:off x="559293" y="307412"/>
            <a:ext cx="8025414" cy="1027205"/>
          </a:xfrm>
          <a:prstGeom prst="rect">
            <a:avLst/>
          </a:prstGeom>
          <a:noFill/>
          <a:ln w="50800">
            <a:solidFill>
              <a:srgbClr val="FFF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EAA53-D5AC-4E2C-B827-A0D8CB95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308"/>
            <a:ext cx="7886700" cy="4351338"/>
          </a:xfrm>
        </p:spPr>
        <p:txBody>
          <a:bodyPr/>
          <a:lstStyle/>
          <a:p>
            <a:r>
              <a:rPr lang="en-US" dirty="0"/>
              <a:t>After gauging the crowd’s perceptions of how the services and companies compared, we wanted to find out what topics were of the most concern to customers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EC31F0B-8217-4AD8-A7D5-BA70EE069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762996"/>
              </p:ext>
            </p:extLst>
          </p:nvPr>
        </p:nvGraphicFramePr>
        <p:xfrm>
          <a:off x="1097792" y="2463002"/>
          <a:ext cx="6948416" cy="29678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1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ighteous" panose="0201050600000002000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ighteous" panose="02010506000000020000"/>
                        </a:rPr>
                        <a:t>Words within 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7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Experience</a:t>
                      </a:r>
                      <a:endParaRPr lang="en-US" dirty="0">
                        <a:latin typeface="Roboto Mon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oboto Mono Light"/>
                        </a:rPr>
                        <a:t>Update, Interface, Guide, Provider, Support, Disconnect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7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Net</a:t>
                      </a:r>
                      <a:r>
                        <a:rPr lang="en-US" baseline="0" dirty="0"/>
                        <a:t> Neutrality</a:t>
                      </a:r>
                      <a:endParaRPr lang="en-US" dirty="0">
                        <a:latin typeface="Roboto Mon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oboto Mono Light"/>
                        </a:rPr>
                        <a:t>Neutrality, Throttling,</a:t>
                      </a:r>
                      <a:r>
                        <a:rPr lang="en-US" baseline="0" dirty="0">
                          <a:latin typeface="Roboto Mono Light"/>
                        </a:rPr>
                        <a:t> Jefferson (Thomas Jefferson), Speed, Internet</a:t>
                      </a:r>
                      <a:endParaRPr lang="en-US" dirty="0">
                        <a:latin typeface="Roboto Mon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Sports Packages</a:t>
                      </a:r>
                      <a:endParaRPr lang="en-US" dirty="0">
                        <a:latin typeface="Roboto Mon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oboto Mono Light"/>
                        </a:rPr>
                        <a:t>Soccer,</a:t>
                      </a:r>
                      <a:r>
                        <a:rPr lang="en-US" baseline="0" dirty="0">
                          <a:latin typeface="Roboto Mono Light"/>
                        </a:rPr>
                        <a:t> Football, Sport, Monthly, Watch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7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Traditional Cable Experience</a:t>
                      </a:r>
                      <a:endParaRPr lang="en-US" dirty="0">
                        <a:latin typeface="Roboto Mon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oboto Mono Light"/>
                        </a:rPr>
                        <a:t>Antenna, Comcast, Tuner, Broadband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07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903</Words>
  <Application>Microsoft Office PowerPoint</Application>
  <PresentationFormat>On-screen Show (4:3)</PresentationFormat>
  <Paragraphs>142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Righteous</vt:lpstr>
      <vt:lpstr>Roboto</vt:lpstr>
      <vt:lpstr>Roboto Mono</vt:lpstr>
      <vt:lpstr>Roboto Mono Light</vt:lpstr>
      <vt:lpstr>Roboto Mono Medium</vt:lpstr>
      <vt:lpstr>Office Theme</vt:lpstr>
      <vt:lpstr> TV or not TV</vt:lpstr>
      <vt:lpstr>Cutting The Cord</vt:lpstr>
      <vt:lpstr>Data Source and Pre-processing</vt:lpstr>
      <vt:lpstr>Finding Relevant Entities</vt:lpstr>
      <vt:lpstr>Comparing the Channels and Services</vt:lpstr>
      <vt:lpstr>MDS Plotting of the Entities</vt:lpstr>
      <vt:lpstr>Comparing the Channels and Services</vt:lpstr>
      <vt:lpstr>Zooming in on Popular Choices</vt:lpstr>
      <vt:lpstr>Topic Modeling</vt:lpstr>
      <vt:lpstr>Topic Modeling – Lift Analysis</vt:lpstr>
      <vt:lpstr>Let Bigrams be Bigrams</vt:lpstr>
      <vt:lpstr>The Best Bigram Ever…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slide: we cut cords</dc:title>
  <dc:creator>Cory Nguyen</dc:creator>
  <cp:lastModifiedBy>sagar chadha</cp:lastModifiedBy>
  <cp:revision>192</cp:revision>
  <dcterms:created xsi:type="dcterms:W3CDTF">2018-10-12T20:28:15Z</dcterms:created>
  <dcterms:modified xsi:type="dcterms:W3CDTF">2018-10-16T20:27:01Z</dcterms:modified>
</cp:coreProperties>
</file>