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5" r:id="rId9"/>
    <p:sldId id="263" r:id="rId10"/>
    <p:sldId id="266" r:id="rId11"/>
    <p:sldId id="264"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6" d="100"/>
          <a:sy n="86" d="100"/>
        </p:scale>
        <p:origin x="514"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2/16/2021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2/16/2021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935" y="812800"/>
            <a:ext cx="10854690" cy="1797050"/>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lstStyle/>
          <a:p>
            <a:pPr algn="ctr">
              <a:lnSpc>
                <a:spcPct val="100000"/>
              </a:lnSpc>
            </a:pPr>
            <a:r>
              <a:rPr lang="en-US" dirty="0"/>
              <a:t>JAVA STREAM API</a:t>
            </a:r>
          </a:p>
        </p:txBody>
      </p:sp>
      <p:sp>
        <p:nvSpPr>
          <p:cNvPr id="3" name="Subtitle 2"/>
          <p:cNvSpPr>
            <a:spLocks noGrp="1"/>
          </p:cNvSpPr>
          <p:nvPr>
            <p:ph type="subTitle" idx="1"/>
          </p:nvPr>
        </p:nvSpPr>
        <p:spPr>
          <a:xfrm>
            <a:off x="1524000" y="3602355"/>
            <a:ext cx="9144000" cy="1145540"/>
          </a:xfrm>
        </p:spPr>
        <p:txBody>
          <a:bodyPr/>
          <a:lstStyle/>
          <a:p>
            <a:pPr algn="ctr"/>
            <a:r>
              <a:rPr lang="en-US" dirty="0">
                <a:latin typeface="Arial Black" panose="020B0A04020102020204" charset="0"/>
                <a:cs typeface="Arial Black" panose="020B0A04020102020204" charset="0"/>
              </a:rPr>
              <a:t>By :- SAGAR KAMDI AND SHREYA POHARKAR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50EB-EF8F-41BF-8D3A-D58A79E212D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56CDEEC-313C-470B-AF32-7B67DBBD1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209627" cy="6858001"/>
          </a:xfrm>
        </p:spPr>
      </p:pic>
    </p:spTree>
    <p:extLst>
      <p:ext uri="{BB962C8B-B14F-4D97-AF65-F5344CB8AC3E}">
        <p14:creationId xmlns:p14="http://schemas.microsoft.com/office/powerpoint/2010/main" val="327901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365125"/>
            <a:ext cx="10944860" cy="796290"/>
          </a:xfrm>
          <a:solidFill>
            <a:schemeClr val="accent1">
              <a:lumMod val="40000"/>
              <a:lumOff val="60000"/>
            </a:schemeClr>
          </a:solidFill>
        </p:spPr>
        <p:txBody>
          <a:bodyPr>
            <a:scene3d>
              <a:camera prst="orthographicFront"/>
              <a:lightRig rig="threePt" dir="t"/>
            </a:scene3d>
          </a:bodyPr>
          <a:lstStyle/>
          <a:p>
            <a:r>
              <a:rPr lang="en-US">
                <a:ln/>
                <a:solidFill>
                  <a:schemeClr val="tx1"/>
                </a:solidFill>
                <a:effectLst>
                  <a:outerShdw blurRad="38100" dist="19050" dir="2700000" algn="tl" rotWithShape="0">
                    <a:schemeClr val="dk1">
                      <a:alpha val="40000"/>
                    </a:schemeClr>
                  </a:outerShdw>
                </a:effectLst>
              </a:rPr>
              <a:t>PARALLEL STREAM IN JAVA:-</a:t>
            </a:r>
          </a:p>
        </p:txBody>
      </p:sp>
      <p:pic>
        <p:nvPicPr>
          <p:cNvPr id="4" name="Content Placeholder 3" descr="Screenshot 2021-02-14 142851"/>
          <p:cNvPicPr>
            <a:picLocks noGrp="1" noChangeAspect="1"/>
          </p:cNvPicPr>
          <p:nvPr>
            <p:ph idx="1"/>
          </p:nvPr>
        </p:nvPicPr>
        <p:blipFill>
          <a:blip r:embed="rId2"/>
          <a:stretch>
            <a:fillRect/>
          </a:stretch>
        </p:blipFill>
        <p:spPr>
          <a:xfrm>
            <a:off x="538480" y="1245235"/>
            <a:ext cx="8434070" cy="5257165"/>
          </a:xfrm>
          <a:prstGeom prst="rect">
            <a:avLst/>
          </a:prstGeom>
        </p:spPr>
      </p:pic>
      <p:sp>
        <p:nvSpPr>
          <p:cNvPr id="5" name="Text Box 4"/>
          <p:cNvSpPr txBox="1"/>
          <p:nvPr/>
        </p:nvSpPr>
        <p:spPr>
          <a:xfrm>
            <a:off x="9064625" y="1259205"/>
            <a:ext cx="2511425" cy="4799965"/>
          </a:xfrm>
          <a:prstGeom prst="rect">
            <a:avLst/>
          </a:prstGeom>
          <a:noFill/>
        </p:spPr>
        <p:txBody>
          <a:bodyPr wrap="square" rtlCol="0">
            <a:spAutoFit/>
          </a:bodyPr>
          <a:lstStyle/>
          <a:p>
            <a:r>
              <a:rPr lang="en-US" dirty="0"/>
              <a:t>Now as we know there are 2 types of string generation:-</a:t>
            </a:r>
          </a:p>
          <a:p>
            <a:r>
              <a:rPr lang="en-US" b="1" dirty="0"/>
              <a:t>1)Stream()</a:t>
            </a:r>
          </a:p>
          <a:p>
            <a:r>
              <a:rPr lang="en-US" b="1" dirty="0"/>
              <a:t>2)</a:t>
            </a:r>
            <a:r>
              <a:rPr lang="en-US" b="1" dirty="0" err="1"/>
              <a:t>parrallel</a:t>
            </a:r>
            <a:r>
              <a:rPr lang="en-US" b="1" dirty="0"/>
              <a:t> stream()</a:t>
            </a:r>
          </a:p>
          <a:p>
            <a:endParaRPr lang="en-US" b="1" dirty="0"/>
          </a:p>
          <a:p>
            <a:r>
              <a:rPr lang="en-US" dirty="0" err="1"/>
              <a:t>Basicallly</a:t>
            </a:r>
            <a:r>
              <a:rPr lang="en-US" dirty="0"/>
              <a:t> parallel stream is </a:t>
            </a:r>
            <a:r>
              <a:rPr lang="en-US" dirty="0" err="1"/>
              <a:t>uesd</a:t>
            </a:r>
            <a:r>
              <a:rPr lang="en-US" dirty="0"/>
              <a:t> when we have process a big chunk of data . Also for ex, if we have to use all cores of our processor we use multi-threading for it. Parallel stream uses that concept only and automatically create multiple threads for us.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B4CD2-5B01-45FF-8E52-EA6E71E4F528}"/>
              </a:ext>
            </a:extLst>
          </p:cNvPr>
          <p:cNvSpPr>
            <a:spLocks noGrp="1"/>
          </p:cNvSpPr>
          <p:nvPr>
            <p:ph idx="1"/>
          </p:nvPr>
        </p:nvSpPr>
        <p:spPr>
          <a:xfrm>
            <a:off x="609600" y="4350058"/>
            <a:ext cx="10972800" cy="1777692"/>
          </a:xfrm>
        </p:spPr>
        <p:txBody>
          <a:bodyPr/>
          <a:lstStyle/>
          <a:p>
            <a:pPr algn="l" fontAlgn="base"/>
            <a:r>
              <a:rPr lang="en-US" sz="1600" b="0" i="0" dirty="0">
                <a:solidFill>
                  <a:srgbClr val="40424E"/>
                </a:solidFill>
                <a:effectLst/>
                <a:latin typeface="urw-din"/>
              </a:rPr>
              <a:t>Java Parallel Streams is a feature of Java 8 and higher, meant for utilizing multiple cores of the processor. Normally any java code has one stream of processing, where it is executed sequentially. Whereas by using parallel streams, we can divide the code into multiple streams that are executed in parallel on separate cores and the final result is the combination of the individual outcomes. The order of execution, however, is not under our control.</a:t>
            </a:r>
          </a:p>
          <a:p>
            <a:pPr algn="l" fontAlgn="base"/>
            <a:r>
              <a:rPr lang="en-US" sz="1600" b="0" i="0" dirty="0">
                <a:solidFill>
                  <a:srgbClr val="40424E"/>
                </a:solidFill>
                <a:effectLst/>
                <a:latin typeface="urw-din"/>
              </a:rPr>
              <a:t>Therefore, it is advisable to use parallel streams in cases where no matter what is the order of execution, the result is unaffected and the state of one element does not affect the other as well as the source of the data also remains unaffected.</a:t>
            </a:r>
          </a:p>
          <a:p>
            <a:endParaRPr lang="en-US" sz="1600" dirty="0"/>
          </a:p>
        </p:txBody>
      </p:sp>
      <p:pic>
        <p:nvPicPr>
          <p:cNvPr id="11" name="Picture 10">
            <a:extLst>
              <a:ext uri="{FF2B5EF4-FFF2-40B4-BE49-F238E27FC236}">
                <a16:creationId xmlns:a16="http://schemas.microsoft.com/office/drawing/2014/main" id="{C06E9A6A-064C-4F53-ABE2-7F1B22352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601325" cy="4243526"/>
          </a:xfrm>
          <a:prstGeom prst="rect">
            <a:avLst/>
          </a:prstGeom>
        </p:spPr>
      </p:pic>
    </p:spTree>
    <p:extLst>
      <p:ext uri="{BB962C8B-B14F-4D97-AF65-F5344CB8AC3E}">
        <p14:creationId xmlns:p14="http://schemas.microsoft.com/office/powerpoint/2010/main" val="335286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D929A-C0AB-4574-9D20-09DB97E35CED}"/>
              </a:ext>
            </a:extLst>
          </p:cNvPr>
          <p:cNvSpPr>
            <a:spLocks noGrp="1"/>
          </p:cNvSpPr>
          <p:nvPr>
            <p:ph idx="1"/>
          </p:nvPr>
        </p:nvSpPr>
        <p:spPr>
          <a:xfrm>
            <a:off x="414290" y="785304"/>
            <a:ext cx="10972800" cy="4953000"/>
          </a:xfrm>
        </p:spPr>
        <p:txBody>
          <a:bodyPr/>
          <a:lstStyle/>
          <a:p>
            <a:pPr marL="0" indent="0" algn="l" fontAlgn="base">
              <a:buNone/>
            </a:pPr>
            <a:r>
              <a:rPr lang="en-US" sz="2800" b="1" i="0" dirty="0">
                <a:solidFill>
                  <a:srgbClr val="40424E"/>
                </a:solidFill>
                <a:effectLst/>
                <a:latin typeface="urw-din"/>
              </a:rPr>
              <a:t>				Why Parallel Streams?</a:t>
            </a:r>
          </a:p>
          <a:p>
            <a:pPr algn="l" fontAlgn="base"/>
            <a:r>
              <a:rPr lang="en-US" sz="2800" b="0" i="0" dirty="0">
                <a:solidFill>
                  <a:srgbClr val="40424E"/>
                </a:solidFill>
                <a:effectLst/>
                <a:latin typeface="urw-din"/>
              </a:rPr>
              <a:t>Parallel Streams were introduced to increase the performance of a program, but opting for parallel streams isn’t always the best choice. There are certain instances in which we need the code to be executed in a certain order and in these cases, we better use sequential streams to perform our task at the cost of performance. The performance difference between the two kinds of streams is only of concern for large scale programs or complex projects. For small scale programs, it may not even be noticeable. Basically you should consider using Parallel Streams when the sequential stream behaves poorly.</a:t>
            </a:r>
          </a:p>
          <a:p>
            <a:endParaRPr lang="en-US" sz="2800" dirty="0"/>
          </a:p>
        </p:txBody>
      </p:sp>
    </p:spTree>
    <p:extLst>
      <p:ext uri="{BB962C8B-B14F-4D97-AF65-F5344CB8AC3E}">
        <p14:creationId xmlns:p14="http://schemas.microsoft.com/office/powerpoint/2010/main" val="338132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6E14CE-6F43-4FFB-92BC-D688D50E6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324078"/>
          </a:xfrm>
        </p:spPr>
      </p:pic>
    </p:spTree>
    <p:extLst>
      <p:ext uri="{BB962C8B-B14F-4D97-AF65-F5344CB8AC3E}">
        <p14:creationId xmlns:p14="http://schemas.microsoft.com/office/powerpoint/2010/main" val="339846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scene3d>
              <a:camera prst="orthographicFront"/>
              <a:lightRig rig="threePt" dir="t"/>
            </a:scene3d>
          </a:bodyPr>
          <a:lstStyle/>
          <a:p>
            <a:r>
              <a:rPr lang="en-US">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JAVA STREAM API :-</a:t>
            </a:r>
          </a:p>
        </p:txBody>
      </p:sp>
      <p:sp>
        <p:nvSpPr>
          <p:cNvPr id="3" name="Content Placeholder 2"/>
          <p:cNvSpPr>
            <a:spLocks noGrp="1"/>
          </p:cNvSpPr>
          <p:nvPr>
            <p:ph idx="1"/>
          </p:nvPr>
        </p:nvSpPr>
        <p:spPr/>
        <p:txBody>
          <a:bodyPr>
            <a:normAutofit fontScale="90000" lnSpcReduction="20000"/>
          </a:bodyPr>
          <a:lstStyle/>
          <a:p>
            <a:pPr>
              <a:buFont typeface="Wingdings" panose="05000000000000000000" charset="0"/>
              <a:buChar char="v"/>
            </a:pPr>
            <a:r>
              <a:rPr lang="en-US" dirty="0">
                <a:latin typeface="MS UI Gothic" panose="020B0600070205080204" charset="-128"/>
                <a:ea typeface="MS UI Gothic" panose="020B0600070205080204" charset="-128"/>
              </a:rPr>
              <a:t>Introduced in Java 8, the Stream API is used to process collections of objects. A stream is a sequence of objects that supports various methods which can be pipelined to produce the desired result.</a:t>
            </a:r>
          </a:p>
          <a:p>
            <a:pPr>
              <a:buFont typeface="Wingdings" panose="05000000000000000000" charset="0"/>
              <a:buChar char="v"/>
            </a:pPr>
            <a:r>
              <a:rPr lang="en-US" dirty="0">
                <a:latin typeface="MS UI Gothic" panose="020B0600070205080204" charset="-128"/>
                <a:ea typeface="MS UI Gothic" panose="020B0600070205080204" charset="-128"/>
              </a:rPr>
              <a:t>The features of Java stream are :–</a:t>
            </a:r>
          </a:p>
          <a:p>
            <a:pPr marL="0" indent="0">
              <a:buFont typeface="Wingdings" panose="05000000000000000000" charset="0"/>
              <a:buNone/>
            </a:pPr>
            <a:r>
              <a:rPr lang="en-US" dirty="0">
                <a:latin typeface="MS UI Gothic" panose="020B0600070205080204" charset="-128"/>
                <a:ea typeface="MS UI Gothic" panose="020B0600070205080204" charset="-128"/>
              </a:rPr>
              <a:t>1]A stream is not a data structure instead it takes input from the Collections,         arrays or I/O channels.</a:t>
            </a:r>
          </a:p>
          <a:p>
            <a:pPr marL="0" indent="0">
              <a:buFont typeface="Wingdings" panose="05000000000000000000" charset="0"/>
              <a:buNone/>
            </a:pPr>
            <a:r>
              <a:rPr lang="en-US" dirty="0">
                <a:latin typeface="MS UI Gothic" panose="020B0600070205080204" charset="-128"/>
                <a:ea typeface="MS UI Gothic" panose="020B0600070205080204" charset="-128"/>
              </a:rPr>
              <a:t>2]Streams don’t change the original data structure, they only provide the result as per the pipelined methods.</a:t>
            </a:r>
          </a:p>
          <a:p>
            <a:pPr marL="0" indent="0">
              <a:buFont typeface="Wingdings" panose="05000000000000000000" charset="0"/>
              <a:buNone/>
            </a:pPr>
            <a:r>
              <a:rPr lang="en-US" dirty="0">
                <a:latin typeface="MS UI Gothic" panose="020B0600070205080204" charset="-128"/>
                <a:ea typeface="MS UI Gothic" panose="020B0600070205080204" charset="-128"/>
              </a:rPr>
              <a:t>3] Each intermediate operation is lazily executed and returns a stream as a result, hence various intermediate operations can be pipelined. Terminal operations mark the end of the stream and return the result.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365" y="294640"/>
            <a:ext cx="11765280" cy="6387465"/>
          </a:xfrm>
        </p:spPr>
        <p:txBody>
          <a:bodyPr>
            <a:noAutofit/>
          </a:bodyPr>
          <a:lstStyle/>
          <a:p>
            <a:pPr marL="0" indent="0">
              <a:buNone/>
            </a:pPr>
            <a:r>
              <a:rPr lang="en-US" sz="2000">
                <a:latin typeface="MS UI Gothic" panose="020B0600070205080204" charset="-128"/>
                <a:ea typeface="MS UI Gothic" panose="020B0600070205080204" charset="-128"/>
              </a:rPr>
              <a:t>Stream represents a sequence of objects from a source, which supports aggregate operations. Following are the characteristics of a Stream −</a:t>
            </a:r>
          </a:p>
          <a:p>
            <a:pPr marL="0" indent="0">
              <a:buNone/>
            </a:pPr>
            <a:r>
              <a:rPr lang="en-US" sz="2000" b="1">
                <a:solidFill>
                  <a:srgbClr val="FF0000"/>
                </a:solidFill>
                <a:latin typeface="MS UI Gothic" panose="020B0600070205080204" charset="-128"/>
                <a:ea typeface="MS UI Gothic" panose="020B0600070205080204" charset="-128"/>
              </a:rPr>
              <a:t>Sequence of elements</a:t>
            </a:r>
            <a:r>
              <a:rPr lang="en-US" sz="2000">
                <a:latin typeface="MS UI Gothic" panose="020B0600070205080204" charset="-128"/>
                <a:ea typeface="MS UI Gothic" panose="020B0600070205080204" charset="-128"/>
              </a:rPr>
              <a:t> − A stream provides a set of elements of specific type in a sequential manner. A stream gets/computes elements on demand. It never stores the elements.</a:t>
            </a:r>
          </a:p>
          <a:p>
            <a:pPr marL="0" indent="0">
              <a:buNone/>
            </a:pPr>
            <a:r>
              <a:rPr lang="en-US" sz="2000" b="1">
                <a:solidFill>
                  <a:srgbClr val="FF0000"/>
                </a:solidFill>
                <a:latin typeface="MS UI Gothic" panose="020B0600070205080204" charset="-128"/>
                <a:ea typeface="MS UI Gothic" panose="020B0600070205080204" charset="-128"/>
              </a:rPr>
              <a:t>Source</a:t>
            </a:r>
            <a:r>
              <a:rPr lang="en-US" sz="2000">
                <a:solidFill>
                  <a:srgbClr val="FF0000"/>
                </a:solidFill>
                <a:latin typeface="MS UI Gothic" panose="020B0600070205080204" charset="-128"/>
                <a:ea typeface="MS UI Gothic" panose="020B0600070205080204" charset="-128"/>
              </a:rPr>
              <a:t> </a:t>
            </a:r>
            <a:r>
              <a:rPr lang="en-US" sz="2000">
                <a:latin typeface="MS UI Gothic" panose="020B0600070205080204" charset="-128"/>
                <a:ea typeface="MS UI Gothic" panose="020B0600070205080204" charset="-128"/>
              </a:rPr>
              <a:t>− Stream takes Collections, Arrays, or I/O resources as input source.</a:t>
            </a:r>
          </a:p>
          <a:p>
            <a:pPr marL="0" indent="0">
              <a:buNone/>
            </a:pPr>
            <a:r>
              <a:rPr lang="en-US" sz="2000" b="1">
                <a:solidFill>
                  <a:srgbClr val="FF0000"/>
                </a:solidFill>
                <a:latin typeface="MS UI Gothic" panose="020B0600070205080204" charset="-128"/>
                <a:ea typeface="MS UI Gothic" panose="020B0600070205080204" charset="-128"/>
              </a:rPr>
              <a:t>Aggregate operations</a:t>
            </a:r>
            <a:r>
              <a:rPr lang="en-US" sz="2000">
                <a:latin typeface="MS UI Gothic" panose="020B0600070205080204" charset="-128"/>
                <a:ea typeface="MS UI Gothic" panose="020B0600070205080204" charset="-128"/>
              </a:rPr>
              <a:t> − Stream supports aggregate operations like filter, map, limit, reduce, find, match, and so on.</a:t>
            </a:r>
          </a:p>
          <a:p>
            <a:pPr marL="0" indent="0">
              <a:buNone/>
            </a:pPr>
            <a:endParaRPr lang="en-US" sz="2000">
              <a:latin typeface="MS UI Gothic" panose="020B0600070205080204" charset="-128"/>
              <a:ea typeface="MS UI Gothic" panose="020B0600070205080204" charset="-128"/>
            </a:endParaRPr>
          </a:p>
          <a:p>
            <a:pPr marL="0" indent="0">
              <a:buNone/>
            </a:pPr>
            <a:r>
              <a:rPr lang="en-US" sz="2000" b="1">
                <a:solidFill>
                  <a:srgbClr val="FF0000"/>
                </a:solidFill>
                <a:latin typeface="MS UI Gothic" panose="020B0600070205080204" charset="-128"/>
                <a:ea typeface="MS UI Gothic" panose="020B0600070205080204" charset="-128"/>
              </a:rPr>
              <a:t>Pipelining</a:t>
            </a:r>
            <a:r>
              <a:rPr lang="en-US" sz="2000">
                <a:solidFill>
                  <a:srgbClr val="FF0000"/>
                </a:solidFill>
                <a:latin typeface="MS UI Gothic" panose="020B0600070205080204" charset="-128"/>
                <a:ea typeface="MS UI Gothic" panose="020B0600070205080204" charset="-128"/>
              </a:rPr>
              <a:t> </a:t>
            </a:r>
            <a:r>
              <a:rPr lang="en-US" sz="2000">
                <a:latin typeface="MS UI Gothic" panose="020B0600070205080204" charset="-128"/>
                <a:ea typeface="MS UI Gothic" panose="020B0600070205080204" charset="-128"/>
              </a:rPr>
              <a:t>− Most of the stream operations return stream itself so that their result can be pipelined. These operations are called intermediate operations and their function is to take input, process them, and return output to the target. collect() method is a terminal operation which is normally present at the end of the pipelining operation to mark the end of the stream.</a:t>
            </a:r>
          </a:p>
          <a:p>
            <a:pPr marL="0" indent="0">
              <a:buNone/>
            </a:pPr>
            <a:r>
              <a:rPr lang="en-US" sz="2000" b="1">
                <a:solidFill>
                  <a:srgbClr val="FF0000"/>
                </a:solidFill>
                <a:latin typeface="MS UI Gothic" panose="020B0600070205080204" charset="-128"/>
                <a:ea typeface="MS UI Gothic" panose="020B0600070205080204" charset="-128"/>
              </a:rPr>
              <a:t>Automatic iterations</a:t>
            </a:r>
            <a:r>
              <a:rPr lang="en-US" sz="2000">
                <a:latin typeface="MS UI Gothic" panose="020B0600070205080204" charset="-128"/>
                <a:ea typeface="MS UI Gothic" panose="020B0600070205080204" charset="-128"/>
              </a:rPr>
              <a:t> − Stream operations do the iterations internally over the source elements provided, in contrast to Collections where explicit iteration is required.</a:t>
            </a:r>
          </a:p>
          <a:p>
            <a:pPr marL="0" indent="0">
              <a:buNone/>
            </a:pPr>
            <a:r>
              <a:rPr lang="en-US" sz="2000">
                <a:latin typeface="MS UI Gothic" panose="020B0600070205080204" charset="-128"/>
                <a:ea typeface="MS UI Gothic" panose="020B0600070205080204" charset="-128"/>
              </a:rPr>
              <a:t>With Java 8, Collection interface has two methods to generate a Stream.</a:t>
            </a:r>
          </a:p>
          <a:p>
            <a:pPr>
              <a:buFont typeface="Wingdings" panose="05000000000000000000" charset="0"/>
              <a:buChar char="Ø"/>
            </a:pPr>
            <a:r>
              <a:rPr lang="en-US" sz="2000">
                <a:latin typeface="MS UI Gothic" panose="020B0600070205080204" charset="-128"/>
                <a:ea typeface="MS UI Gothic" panose="020B0600070205080204" charset="-128"/>
              </a:rPr>
              <a:t>stream() − Returns a sequential stream considering collection as its source.</a:t>
            </a:r>
          </a:p>
          <a:p>
            <a:pPr>
              <a:buFont typeface="Wingdings" panose="05000000000000000000" charset="0"/>
              <a:buChar char="Ø"/>
            </a:pPr>
            <a:r>
              <a:rPr lang="en-US" sz="2000">
                <a:latin typeface="MS UI Gothic" panose="020B0600070205080204" charset="-128"/>
                <a:ea typeface="MS UI Gothic" panose="020B0600070205080204" charset="-128"/>
              </a:rPr>
              <a:t>parallelStream() − Returns a parallel Stream considering collection as its source.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595" y="365125"/>
            <a:ext cx="11038205" cy="631190"/>
          </a:xfrm>
          <a:solidFill>
            <a:schemeClr val="accent1">
              <a:lumMod val="40000"/>
              <a:lumOff val="60000"/>
            </a:schemeClr>
          </a:solidFill>
        </p:spPr>
        <p:txBody>
          <a:bodyPr>
            <a:normAutofit fontScale="90000"/>
            <a:scene3d>
              <a:camera prst="orthographicFront"/>
              <a:lightRig rig="threePt" dir="t"/>
            </a:scene3d>
          </a:bodyPr>
          <a:lstStyle/>
          <a:p>
            <a:r>
              <a:rPr lang="en-US">
                <a:ln/>
                <a:solidFill>
                  <a:schemeClr val="tx1"/>
                </a:solidFill>
                <a:effectLst>
                  <a:outerShdw blurRad="38100" dist="19050" dir="2700000" algn="tl" rotWithShape="0">
                    <a:schemeClr val="dk1">
                      <a:alpha val="40000"/>
                    </a:schemeClr>
                  </a:outerShdw>
                </a:effectLst>
              </a:rPr>
              <a:t>HOW DOES A STREAM WORK ?</a:t>
            </a:r>
          </a:p>
        </p:txBody>
      </p:sp>
      <p:pic>
        <p:nvPicPr>
          <p:cNvPr id="4" name="Content Placeholder 3" descr="Screenshot 2021-02-14 132659"/>
          <p:cNvPicPr>
            <a:picLocks noGrp="1" noChangeAspect="1"/>
          </p:cNvPicPr>
          <p:nvPr>
            <p:ph idx="1"/>
          </p:nvPr>
        </p:nvPicPr>
        <p:blipFill>
          <a:blip r:embed="rId2"/>
          <a:stretch>
            <a:fillRect/>
          </a:stretch>
        </p:blipFill>
        <p:spPr>
          <a:xfrm>
            <a:off x="314960" y="1442085"/>
            <a:ext cx="8601710" cy="4936490"/>
          </a:xfrm>
          <a:prstGeom prst="rect">
            <a:avLst/>
          </a:prstGeom>
        </p:spPr>
      </p:pic>
      <p:sp>
        <p:nvSpPr>
          <p:cNvPr id="5" name="Text Box 4"/>
          <p:cNvSpPr txBox="1"/>
          <p:nvPr/>
        </p:nvSpPr>
        <p:spPr>
          <a:xfrm>
            <a:off x="9114790" y="1321435"/>
            <a:ext cx="2783205" cy="4523105"/>
          </a:xfrm>
          <a:prstGeom prst="rect">
            <a:avLst/>
          </a:prstGeom>
          <a:noFill/>
        </p:spPr>
        <p:txBody>
          <a:bodyPr wrap="square" rtlCol="0">
            <a:spAutoFit/>
          </a:bodyPr>
          <a:lstStyle/>
          <a:p>
            <a:r>
              <a:rPr lang="en-US" sz="1600"/>
              <a:t>Let us assume we have to pass an array [1,4,0,1,13]</a:t>
            </a:r>
          </a:p>
          <a:p>
            <a:r>
              <a:rPr lang="en-US" sz="1600"/>
              <a:t>and we have to perform following operations on it:-</a:t>
            </a:r>
          </a:p>
          <a:p>
            <a:r>
              <a:rPr lang="en-US" sz="1600"/>
              <a:t>1) Creation of  and Using a  Stream()</a:t>
            </a:r>
          </a:p>
          <a:p>
            <a:r>
              <a:rPr lang="en-US" sz="1600"/>
              <a:t>2)Removing duplicat values</a:t>
            </a:r>
          </a:p>
          <a:p>
            <a:r>
              <a:rPr lang="en-US" sz="1600"/>
              <a:t>3)Sort it in ascending order</a:t>
            </a:r>
          </a:p>
          <a:p>
            <a:r>
              <a:rPr lang="en-US" sz="1600"/>
              <a:t>4) Limit it to 3 values</a:t>
            </a:r>
          </a:p>
          <a:p>
            <a:r>
              <a:rPr lang="en-US" sz="1600"/>
              <a:t>5) Print the sum of the 3 values </a:t>
            </a:r>
          </a:p>
          <a:p>
            <a:pPr indent="0">
              <a:buFont typeface="Wingdings" panose="05000000000000000000" charset="0"/>
              <a:buNone/>
            </a:pPr>
            <a:r>
              <a:rPr lang="en-US" sz="1600" b="1">
                <a:latin typeface="Arial" panose="020B0604020202020204" pitchFamily="34" charset="0"/>
                <a:cs typeface="Arial" panose="020B0604020202020204" pitchFamily="34" charset="0"/>
              </a:rPr>
              <a:t>THERE ARE 3 STAGES HERE:-</a:t>
            </a:r>
          </a:p>
          <a:p>
            <a:pPr marL="285750" indent="-285750">
              <a:buFont typeface="Arial" panose="020B0604020202020204" pitchFamily="34" charset="0"/>
              <a:buChar char="•"/>
            </a:pPr>
            <a:r>
              <a:rPr lang="en-US" sz="1600"/>
              <a:t>CREATION OF STREAM</a:t>
            </a:r>
          </a:p>
          <a:p>
            <a:pPr marL="285750" indent="-285750">
              <a:buFont typeface="Arial" panose="020B0604020202020204" pitchFamily="34" charset="0"/>
              <a:buChar char="•"/>
            </a:pPr>
            <a:r>
              <a:rPr lang="en-US" sz="1600"/>
              <a:t>PROCESSING </a:t>
            </a:r>
          </a:p>
          <a:p>
            <a:pPr marL="285750" indent="-285750">
              <a:buFont typeface="Arial" panose="020B0604020202020204" pitchFamily="34" charset="0"/>
              <a:buChar char="•"/>
            </a:pPr>
            <a:r>
              <a:rPr lang="en-US" sz="1600"/>
              <a:t>CONSUMPTION OF STREAM</a:t>
            </a:r>
          </a:p>
          <a:p>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65125"/>
            <a:ext cx="10769600" cy="811530"/>
          </a:xfrm>
          <a:solidFill>
            <a:schemeClr val="accent1">
              <a:lumMod val="40000"/>
              <a:lumOff val="60000"/>
            </a:schemeClr>
          </a:solidFill>
        </p:spPr>
        <p:txBody>
          <a:bodyPr>
            <a:scene3d>
              <a:camera prst="orthographicFront"/>
              <a:lightRig rig="threePt" dir="t"/>
            </a:scene3d>
          </a:bodyPr>
          <a:lstStyle/>
          <a:p>
            <a:r>
              <a:rPr lang="en-US">
                <a:ln/>
                <a:solidFill>
                  <a:schemeClr val="tx1"/>
                </a:solidFill>
                <a:effectLst>
                  <a:outerShdw blurRad="38100" dist="19050" dir="2700000" algn="tl" rotWithShape="0">
                    <a:schemeClr val="dk1">
                      <a:alpha val="40000"/>
                    </a:schemeClr>
                  </a:outerShdw>
                </a:effectLst>
              </a:rPr>
              <a:t>CREATION OF STREAM :-</a:t>
            </a:r>
          </a:p>
        </p:txBody>
      </p:sp>
      <p:pic>
        <p:nvPicPr>
          <p:cNvPr id="4" name="Content Placeholder 3" descr="Screenshot 2021-02-14 132937"/>
          <p:cNvPicPr>
            <a:picLocks noGrp="1" noChangeAspect="1"/>
          </p:cNvPicPr>
          <p:nvPr>
            <p:ph idx="1"/>
          </p:nvPr>
        </p:nvPicPr>
        <p:blipFill>
          <a:blip r:embed="rId2"/>
          <a:stretch>
            <a:fillRect/>
          </a:stretch>
        </p:blipFill>
        <p:spPr>
          <a:xfrm>
            <a:off x="584200" y="1412240"/>
            <a:ext cx="10770235" cy="5093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4635" cy="806450"/>
          </a:xfrm>
          <a:solidFill>
            <a:schemeClr val="accent1">
              <a:lumMod val="40000"/>
              <a:lumOff val="60000"/>
            </a:schemeClr>
          </a:solidFill>
        </p:spPr>
        <p:txBody>
          <a:bodyPr/>
          <a:lstStyle/>
          <a:p>
            <a:r>
              <a:rPr lang="en-US">
                <a:ln/>
                <a:solidFill>
                  <a:schemeClr val="tx1"/>
                </a:solidFill>
                <a:effectLst>
                  <a:outerShdw blurRad="38100" dist="19050" dir="2700000" algn="tl" rotWithShape="0">
                    <a:schemeClr val="dk1">
                      <a:alpha val="40000"/>
                    </a:schemeClr>
                  </a:outerShdw>
                </a:effectLst>
              </a:rPr>
              <a:t>PROCESSING OF STREAM:-</a:t>
            </a:r>
          </a:p>
        </p:txBody>
      </p:sp>
      <p:pic>
        <p:nvPicPr>
          <p:cNvPr id="4" name="Content Placeholder 3" descr="Screenshot 2021-02-14 133014"/>
          <p:cNvPicPr>
            <a:picLocks noGrp="1" noChangeAspect="1"/>
          </p:cNvPicPr>
          <p:nvPr>
            <p:ph idx="1"/>
          </p:nvPr>
        </p:nvPicPr>
        <p:blipFill>
          <a:blip r:embed="rId2"/>
          <a:stretch>
            <a:fillRect/>
          </a:stretch>
        </p:blipFill>
        <p:spPr>
          <a:xfrm>
            <a:off x="888365" y="1429385"/>
            <a:ext cx="10414635" cy="50126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4370"/>
          </a:xfrm>
          <a:solidFill>
            <a:schemeClr val="accent1">
              <a:lumMod val="40000"/>
              <a:lumOff val="60000"/>
            </a:schemeClr>
          </a:solidFill>
        </p:spPr>
        <p:txBody>
          <a:bodyPr>
            <a:normAutofit/>
            <a:scene3d>
              <a:camera prst="orthographicFront"/>
              <a:lightRig rig="threePt" dir="t"/>
            </a:scene3d>
          </a:bodyPr>
          <a:lstStyle/>
          <a:p>
            <a:r>
              <a:rPr lang="en-US">
                <a:ln/>
                <a:solidFill>
                  <a:schemeClr val="tx1"/>
                </a:solidFill>
                <a:effectLst>
                  <a:outerShdw blurRad="38100" dist="19050" dir="2700000" algn="tl" rotWithShape="0">
                    <a:schemeClr val="dk1">
                      <a:alpha val="40000"/>
                    </a:schemeClr>
                  </a:outerShdw>
                </a:effectLst>
              </a:rPr>
              <a:t>CONSUMPTION OF STREAM:-</a:t>
            </a:r>
          </a:p>
        </p:txBody>
      </p:sp>
      <p:pic>
        <p:nvPicPr>
          <p:cNvPr id="4" name="Content Placeholder 3" descr="Screenshot 2021-02-14 133112"/>
          <p:cNvPicPr>
            <a:picLocks noGrp="1" noChangeAspect="1"/>
          </p:cNvPicPr>
          <p:nvPr>
            <p:ph idx="1"/>
          </p:nvPr>
        </p:nvPicPr>
        <p:blipFill>
          <a:blip r:embed="rId2"/>
          <a:stretch>
            <a:fillRect/>
          </a:stretch>
        </p:blipFill>
        <p:spPr>
          <a:xfrm>
            <a:off x="838200" y="1326515"/>
            <a:ext cx="10516235" cy="4850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997-FBE2-462E-91CF-343DEE592B1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4366ED8-728B-4954-85CC-6D021DA08D2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426128"/>
            <a:ext cx="12192000" cy="7750206"/>
          </a:xfrm>
        </p:spPr>
      </p:pic>
    </p:spTree>
    <p:extLst>
      <p:ext uri="{BB962C8B-B14F-4D97-AF65-F5344CB8AC3E}">
        <p14:creationId xmlns:p14="http://schemas.microsoft.com/office/powerpoint/2010/main" val="395797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690" y="365125"/>
            <a:ext cx="11503660" cy="827405"/>
          </a:xfrm>
          <a:solidFill>
            <a:schemeClr val="accent1">
              <a:lumMod val="40000"/>
              <a:lumOff val="60000"/>
            </a:schemeClr>
          </a:solidFill>
        </p:spPr>
        <p:txBody>
          <a:bodyPr/>
          <a:lstStyle/>
          <a:p>
            <a:r>
              <a:rPr lang="en-US" dirty="0"/>
              <a:t>HOW STREAM DOES PROCESSING ON OBJECTS?</a:t>
            </a:r>
          </a:p>
        </p:txBody>
      </p:sp>
      <p:pic>
        <p:nvPicPr>
          <p:cNvPr id="4" name="Content Placeholder 3" descr="Screenshot 2021-02-14 133533"/>
          <p:cNvPicPr>
            <a:picLocks noGrp="1" noChangeAspect="1"/>
          </p:cNvPicPr>
          <p:nvPr>
            <p:ph idx="1"/>
          </p:nvPr>
        </p:nvPicPr>
        <p:blipFill>
          <a:blip r:embed="rId2"/>
          <a:stretch>
            <a:fillRect/>
          </a:stretch>
        </p:blipFill>
        <p:spPr>
          <a:xfrm>
            <a:off x="440690" y="1499870"/>
            <a:ext cx="11503660" cy="501332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790</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UI Gothic</vt:lpstr>
      <vt:lpstr>Arial</vt:lpstr>
      <vt:lpstr>Arial Black</vt:lpstr>
      <vt:lpstr>urw-din</vt:lpstr>
      <vt:lpstr>Wingdings</vt:lpstr>
      <vt:lpstr>Gear Drives</vt:lpstr>
      <vt:lpstr>JAVA STREAM API</vt:lpstr>
      <vt:lpstr>JAVA STREAM API :-</vt:lpstr>
      <vt:lpstr>PowerPoint Presentation</vt:lpstr>
      <vt:lpstr>HOW DOES A STREAM WORK ?</vt:lpstr>
      <vt:lpstr>CREATION OF STREAM :-</vt:lpstr>
      <vt:lpstr>PROCESSING OF STREAM:-</vt:lpstr>
      <vt:lpstr>CONSUMPTION OF STREAM:-</vt:lpstr>
      <vt:lpstr>PowerPoint Presentation</vt:lpstr>
      <vt:lpstr>HOW STREAM DOES PROCESSING ON OBJECTS?</vt:lpstr>
      <vt:lpstr>PowerPoint Presentation</vt:lpstr>
      <vt:lpstr>PARALLEL STREAM IN JAVA:-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STREAM API</dc:title>
  <dc:creator/>
  <cp:lastModifiedBy>Sagar Kamdi</cp:lastModifiedBy>
  <cp:revision>7</cp:revision>
  <dcterms:created xsi:type="dcterms:W3CDTF">2021-02-14T09:09:05Z</dcterms:created>
  <dcterms:modified xsi:type="dcterms:W3CDTF">2021-02-15T19:50:44Z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