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67" r:id="rId3"/>
    <p:sldId id="261" r:id="rId4"/>
    <p:sldId id="279" r:id="rId5"/>
    <p:sldId id="280" r:id="rId6"/>
    <p:sldId id="263" r:id="rId7"/>
    <p:sldId id="264" r:id="rId8"/>
    <p:sldId id="276" r:id="rId9"/>
    <p:sldId id="277" r:id="rId10"/>
    <p:sldId id="278" r:id="rId11"/>
    <p:sldId id="262" r:id="rId12"/>
    <p:sldId id="271" r:id="rId13"/>
    <p:sldId id="268" r:id="rId14"/>
    <p:sldId id="257" r:id="rId15"/>
    <p:sldId id="258" r:id="rId16"/>
    <p:sldId id="259"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19" autoAdjust="0"/>
    <p:restoredTop sz="94323" autoAdjust="0"/>
  </p:normalViewPr>
  <p:slideViewPr>
    <p:cSldViewPr snapToGrid="0" snapToObjects="1">
      <p:cViewPr varScale="1">
        <p:scale>
          <a:sx n="115" d="100"/>
          <a:sy n="115" d="100"/>
        </p:scale>
        <p:origin x="-1048" y="-112"/>
      </p:cViewPr>
      <p:guideLst>
        <p:guide orient="horz" pos="2160"/>
        <p:guide pos="2880"/>
      </p:guideLst>
    </p:cSldViewPr>
  </p:slid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8A768-06C8-3242-AF99-94B41C174666}" type="datetimeFigureOut">
              <a:rPr lang="en-US" smtClean="0"/>
              <a:t>5/5/18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B30A1-691D-D44F-B1B7-EBB2F4ADBDFC}" type="slidenum">
              <a:rPr lang="en-US" smtClean="0"/>
              <a:t>‹#›</a:t>
            </a:fld>
            <a:endParaRPr lang="en-US"/>
          </a:p>
        </p:txBody>
      </p:sp>
    </p:spTree>
    <p:extLst>
      <p:ext uri="{BB962C8B-B14F-4D97-AF65-F5344CB8AC3E}">
        <p14:creationId xmlns:p14="http://schemas.microsoft.com/office/powerpoint/2010/main" val="8239636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9: Total number of household members indicates the number of entries to be found in RECH1. </a:t>
            </a:r>
          </a:p>
          <a:p>
            <a:r>
              <a:rPr lang="en-US" sz="1200" kern="1200" dirty="0" smtClean="0">
                <a:solidFill>
                  <a:schemeClr val="tx1"/>
                </a:solidFill>
                <a:effectLst/>
                <a:latin typeface="+mn-lt"/>
                <a:ea typeface="+mn-ea"/>
                <a:cs typeface="+mn-cs"/>
              </a:rPr>
              <a:t>12: Total number of </a:t>
            </a:r>
            <a:r>
              <a:rPr lang="en-US" sz="1200" i="1" kern="1200" dirty="0" smtClean="0">
                <a:solidFill>
                  <a:schemeClr val="tx1"/>
                </a:solidFill>
                <a:effectLst/>
                <a:latin typeface="+mn-lt"/>
                <a:ea typeface="+mn-ea"/>
                <a:cs typeface="+mn-cs"/>
              </a:rPr>
              <a:t>de jure </a:t>
            </a:r>
            <a:r>
              <a:rPr lang="en-US" sz="1200" kern="1200" dirty="0" smtClean="0">
                <a:solidFill>
                  <a:schemeClr val="tx1"/>
                </a:solidFill>
                <a:effectLst/>
                <a:latin typeface="+mn-lt"/>
                <a:ea typeface="+mn-ea"/>
                <a:cs typeface="+mn-cs"/>
              </a:rPr>
              <a:t>household members gives the number of household members that usually live in the household. </a:t>
            </a:r>
            <a:endParaRPr lang="en-US" dirty="0" smtClean="0"/>
          </a:p>
          <a:p>
            <a:r>
              <a:rPr lang="en-US" sz="1200" kern="1200" dirty="0" smtClean="0">
                <a:solidFill>
                  <a:schemeClr val="tx1"/>
                </a:solidFill>
                <a:effectLst/>
                <a:latin typeface="+mn-lt"/>
                <a:ea typeface="+mn-ea"/>
                <a:cs typeface="+mn-cs"/>
              </a:rPr>
              <a:t>Tot13:al number of </a:t>
            </a:r>
            <a:r>
              <a:rPr lang="en-US" sz="1200" i="1" kern="1200" dirty="0" smtClean="0">
                <a:solidFill>
                  <a:schemeClr val="tx1"/>
                </a:solidFill>
                <a:effectLst/>
                <a:latin typeface="+mn-lt"/>
                <a:ea typeface="+mn-ea"/>
                <a:cs typeface="+mn-cs"/>
              </a:rPr>
              <a:t>de facto </a:t>
            </a:r>
            <a:r>
              <a:rPr lang="en-US" sz="1200" kern="1200" dirty="0" smtClean="0">
                <a:solidFill>
                  <a:schemeClr val="tx1"/>
                </a:solidFill>
                <a:effectLst/>
                <a:latin typeface="+mn-lt"/>
                <a:ea typeface="+mn-ea"/>
                <a:cs typeface="+mn-cs"/>
              </a:rPr>
              <a:t>household members gives the number of household members that slept in the household the previous night, including visitors. </a:t>
            </a:r>
            <a:endParaRPr lang="en-US" dirty="0" smtClean="0"/>
          </a:p>
          <a:p>
            <a:endParaRPr lang="en-US" dirty="0"/>
          </a:p>
        </p:txBody>
      </p:sp>
      <p:sp>
        <p:nvSpPr>
          <p:cNvPr id="4" name="Slide Number Placeholder 3"/>
          <p:cNvSpPr>
            <a:spLocks noGrp="1"/>
          </p:cNvSpPr>
          <p:nvPr>
            <p:ph type="sldNum" sz="quarter" idx="10"/>
          </p:nvPr>
        </p:nvSpPr>
        <p:spPr/>
        <p:txBody>
          <a:bodyPr/>
          <a:lstStyle/>
          <a:p>
            <a:fld id="{F66B30A1-691D-D44F-B1B7-EBB2F4ADBDFC}" type="slidenum">
              <a:rPr lang="en-US" smtClean="0"/>
              <a:t>3</a:t>
            </a:fld>
            <a:endParaRPr lang="en-US"/>
          </a:p>
        </p:txBody>
      </p:sp>
    </p:spTree>
    <p:extLst>
      <p:ext uri="{BB962C8B-B14F-4D97-AF65-F5344CB8AC3E}">
        <p14:creationId xmlns:p14="http://schemas.microsoft.com/office/powerpoint/2010/main" val="121049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smtClean="0"/>
              <a:t># A tibble: 16 x 4</a:t>
            </a:r>
          </a:p>
          <a:p>
            <a:r>
              <a:rPr lang="mr-IN" dirty="0" smtClean="0"/>
              <a:t>   HV025_residence_urban_or_rural Total_Members      n Frequency</a:t>
            </a:r>
          </a:p>
          <a:p>
            <a:r>
              <a:rPr lang="mr-IN" dirty="0" smtClean="0"/>
              <a:t>   &lt;fct&gt;                          &lt;fct&gt;          &lt;int&gt; &lt;chr&gt;    </a:t>
            </a:r>
          </a:p>
          <a:p>
            <a:r>
              <a:rPr lang="mr-IN" dirty="0" smtClean="0"/>
              <a:t> 1 0                              36-40         117268 19%      </a:t>
            </a:r>
          </a:p>
          <a:p>
            <a:r>
              <a:rPr lang="mr-IN" dirty="0" smtClean="0"/>
              <a:t> 2 0                              31-35         171354 28%      </a:t>
            </a:r>
          </a:p>
          <a:p>
            <a:r>
              <a:rPr lang="mr-IN" dirty="0" smtClean="0"/>
              <a:t> 3 0                              26-30              5 0%       </a:t>
            </a:r>
          </a:p>
          <a:p>
            <a:r>
              <a:rPr lang="mr-IN" dirty="0" smtClean="0"/>
              <a:t> 4 0                              21-25          60556 10%      </a:t>
            </a:r>
          </a:p>
          <a:p>
            <a:r>
              <a:rPr lang="mr-IN" dirty="0" smtClean="0"/>
              <a:t> 5 0                              16-20             76 0%       </a:t>
            </a:r>
          </a:p>
          <a:p>
            <a:r>
              <a:rPr lang="mr-IN" dirty="0" smtClean="0"/>
              <a:t> 6 0                              11-15          45995 8%       </a:t>
            </a:r>
          </a:p>
          <a:p>
            <a:r>
              <a:rPr lang="mr-IN" dirty="0" smtClean="0"/>
              <a:t> 7 0                              6-10            2684 0%       </a:t>
            </a:r>
          </a:p>
          <a:p>
            <a:r>
              <a:rPr lang="mr-IN" dirty="0" smtClean="0"/>
              <a:t> 8 0                              0-5            27625 5%       </a:t>
            </a:r>
          </a:p>
          <a:p>
            <a:r>
              <a:rPr lang="mr-IN" dirty="0" smtClean="0"/>
              <a:t> 9 1                              36-40          38648 6%       </a:t>
            </a:r>
          </a:p>
          <a:p>
            <a:r>
              <a:rPr lang="mr-IN" dirty="0" smtClean="0"/>
              <a:t>10 1                              31-35          75278 13%      </a:t>
            </a:r>
          </a:p>
          <a:p>
            <a:r>
              <a:rPr lang="mr-IN" dirty="0" smtClean="0"/>
              <a:t>11 1                              26-30              2 0%       </a:t>
            </a:r>
          </a:p>
          <a:p>
            <a:r>
              <a:rPr lang="mr-IN" dirty="0" smtClean="0"/>
              <a:t>12 1                              21-25          28843 5%       </a:t>
            </a:r>
          </a:p>
          <a:p>
            <a:r>
              <a:rPr lang="mr-IN" dirty="0" smtClean="0"/>
              <a:t>13 1                              16-20             21 0%       </a:t>
            </a:r>
          </a:p>
          <a:p>
            <a:r>
              <a:rPr lang="mr-IN" dirty="0" smtClean="0"/>
              <a:t>14 1                              11-15          19894 3%       </a:t>
            </a:r>
          </a:p>
          <a:p>
            <a:r>
              <a:rPr lang="mr-IN" dirty="0" smtClean="0"/>
              <a:t>15 1                              6-10             931 0%       </a:t>
            </a:r>
          </a:p>
          <a:p>
            <a:r>
              <a:rPr lang="mr-IN" dirty="0" smtClean="0"/>
              <a:t>16 1                              0-5            12329 2%       </a:t>
            </a:r>
          </a:p>
          <a:p>
            <a:r>
              <a:rPr lang="mr-IN" dirty="0" smtClean="0"/>
              <a:t>&gt; </a:t>
            </a:r>
            <a:endParaRPr lang="en-US" dirty="0"/>
          </a:p>
        </p:txBody>
      </p:sp>
      <p:sp>
        <p:nvSpPr>
          <p:cNvPr id="4" name="Slide Number Placeholder 3"/>
          <p:cNvSpPr>
            <a:spLocks noGrp="1"/>
          </p:cNvSpPr>
          <p:nvPr>
            <p:ph type="sldNum" sz="quarter" idx="10"/>
          </p:nvPr>
        </p:nvSpPr>
        <p:spPr/>
        <p:txBody>
          <a:bodyPr/>
          <a:lstStyle/>
          <a:p>
            <a:fld id="{F66B30A1-691D-D44F-B1B7-EBB2F4ADBDFC}" type="slidenum">
              <a:rPr lang="en-US" smtClean="0"/>
              <a:t>4</a:t>
            </a:fld>
            <a:endParaRPr lang="en-US"/>
          </a:p>
        </p:txBody>
      </p:sp>
    </p:spTree>
    <p:extLst>
      <p:ext uri="{BB962C8B-B14F-4D97-AF65-F5344CB8AC3E}">
        <p14:creationId xmlns:p14="http://schemas.microsoft.com/office/powerpoint/2010/main" val="173299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mosaic plot is a square subdivided into rectangular tiles the area of which represents the conditional relative frequency for a cell in the contingency table. Each tile is colored to show the deviation from the expected frequency (residual) from a Pearson X² or Likelihood Ratio G² test. </a:t>
            </a:r>
          </a:p>
          <a:p>
            <a:endParaRPr lang="en-US" dirty="0" smtClean="0"/>
          </a:p>
          <a:p>
            <a:r>
              <a:rPr lang="en-US" dirty="0" smtClean="0"/>
              <a:t>You can use the mosaic plot to discover the association between two variables. Red tiles indicate significant negative residuals, where the frequency is less than expected. Blue tiles indicate significant positive residuals, where the frequency is greater than expected. The intensity of the color represents the magnitude of the residual.</a:t>
            </a:r>
            <a:endParaRPr lang="en-US" dirty="0"/>
          </a:p>
        </p:txBody>
      </p:sp>
      <p:sp>
        <p:nvSpPr>
          <p:cNvPr id="4" name="Slide Number Placeholder 3"/>
          <p:cNvSpPr>
            <a:spLocks noGrp="1"/>
          </p:cNvSpPr>
          <p:nvPr>
            <p:ph type="sldNum" sz="quarter" idx="10"/>
          </p:nvPr>
        </p:nvSpPr>
        <p:spPr/>
        <p:txBody>
          <a:bodyPr/>
          <a:lstStyle/>
          <a:p>
            <a:fld id="{F66B30A1-691D-D44F-B1B7-EBB2F4ADBDFC}" type="slidenum">
              <a:rPr lang="en-US" smtClean="0"/>
              <a:t>17</a:t>
            </a:fld>
            <a:endParaRPr lang="en-US"/>
          </a:p>
        </p:txBody>
      </p:sp>
    </p:spTree>
    <p:extLst>
      <p:ext uri="{BB962C8B-B14F-4D97-AF65-F5344CB8AC3E}">
        <p14:creationId xmlns:p14="http://schemas.microsoft.com/office/powerpoint/2010/main" val="409260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5/5/18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5/5/18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5/5/18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5/5/18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5/5/18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5/5/18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5/5/18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0000"/>
                </a:solidFill>
              </a:rPr>
              <a:t>National Family Health Survey</a:t>
            </a:r>
            <a:endParaRPr lang="en-US" b="1" dirty="0">
              <a:solidFill>
                <a:srgbClr val="000000"/>
              </a:solidFill>
            </a:endParaRPr>
          </a:p>
        </p:txBody>
      </p:sp>
      <p:sp>
        <p:nvSpPr>
          <p:cNvPr id="3" name="Subtitle 2"/>
          <p:cNvSpPr>
            <a:spLocks noGrp="1"/>
          </p:cNvSpPr>
          <p:nvPr>
            <p:ph type="subTitle" idx="1"/>
          </p:nvPr>
        </p:nvSpPr>
        <p:spPr/>
        <p:txBody>
          <a:bodyPr/>
          <a:lstStyle/>
          <a:p>
            <a:r>
              <a:rPr lang="en-US" dirty="0" smtClean="0"/>
              <a:t>Household Data ~ 600K</a:t>
            </a:r>
            <a:endParaRPr lang="en-US" dirty="0"/>
          </a:p>
        </p:txBody>
      </p:sp>
    </p:spTree>
    <p:extLst>
      <p:ext uri="{BB962C8B-B14F-4D97-AF65-F5344CB8AC3E}">
        <p14:creationId xmlns:p14="http://schemas.microsoft.com/office/powerpoint/2010/main" val="6524280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0"/>
            <a:ext cx="9144001" cy="523220"/>
          </a:xfrm>
          <a:prstGeom prst="rect">
            <a:avLst/>
          </a:prstGeom>
          <a:noFill/>
        </p:spPr>
        <p:txBody>
          <a:bodyPr wrap="square" rtlCol="0">
            <a:spAutoFit/>
          </a:bodyPr>
          <a:lstStyle/>
          <a:p>
            <a:pPr algn="ctr"/>
            <a:r>
              <a:rPr lang="en-US" sz="2800" b="1" dirty="0" smtClean="0">
                <a:solidFill>
                  <a:srgbClr val="7F7F7F"/>
                </a:solidFill>
              </a:rPr>
              <a:t>“Toilet Type” vs. “Rural or Urban” vs. Household Members </a:t>
            </a:r>
            <a:endParaRPr lang="en-US" sz="2800" b="1" dirty="0">
              <a:solidFill>
                <a:srgbClr val="7F7F7F"/>
              </a:solidFill>
            </a:endParaRPr>
          </a:p>
        </p:txBody>
      </p:sp>
      <p:sp>
        <p:nvSpPr>
          <p:cNvPr id="5" name="TextBox 4"/>
          <p:cNvSpPr txBox="1"/>
          <p:nvPr/>
        </p:nvSpPr>
        <p:spPr>
          <a:xfrm>
            <a:off x="0" y="544387"/>
            <a:ext cx="9144001" cy="584776"/>
          </a:xfrm>
          <a:prstGeom prst="rect">
            <a:avLst/>
          </a:prstGeom>
          <a:solidFill>
            <a:srgbClr val="DBEEF4"/>
          </a:solidFill>
        </p:spPr>
        <p:txBody>
          <a:bodyPr wrap="square" rtlCol="0">
            <a:spAutoFit/>
          </a:bodyPr>
          <a:lstStyle/>
          <a:p>
            <a:pPr algn="ctr"/>
            <a:r>
              <a:rPr lang="en-US" sz="1600" dirty="0" smtClean="0"/>
              <a:t>35% of rural &amp; 3% of urban HH have </a:t>
            </a:r>
            <a:r>
              <a:rPr lang="en-US" sz="1600" dirty="0"/>
              <a:t>“no facility/bush/</a:t>
            </a:r>
            <a:r>
              <a:rPr lang="en-US" sz="1600" dirty="0" smtClean="0"/>
              <a:t>field”. While 18% of rural &amp; 15% of urban HH </a:t>
            </a:r>
            <a:r>
              <a:rPr lang="en-US" sz="1600" dirty="0"/>
              <a:t>use “flush to septic </a:t>
            </a:r>
            <a:r>
              <a:rPr lang="en-US" sz="1600" dirty="0" smtClean="0"/>
              <a:t>tank”.</a:t>
            </a:r>
            <a:endParaRPr lang="en-US" sz="1600" dirty="0"/>
          </a:p>
        </p:txBody>
      </p:sp>
      <p:pic>
        <p:nvPicPr>
          <p:cNvPr id="2" name="Picture 1" descr="toilet type ne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9" y="1096381"/>
            <a:ext cx="7948081" cy="5761620"/>
          </a:xfrm>
          <a:prstGeom prst="rect">
            <a:avLst/>
          </a:prstGeom>
        </p:spPr>
      </p:pic>
    </p:spTree>
    <p:extLst>
      <p:ext uri="{BB962C8B-B14F-4D97-AF65-F5344CB8AC3E}">
        <p14:creationId xmlns:p14="http://schemas.microsoft.com/office/powerpoint/2010/main" val="35835169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53460" y="46189"/>
            <a:ext cx="3590540" cy="2277547"/>
          </a:xfrm>
          <a:prstGeom prst="rect">
            <a:avLst/>
          </a:prstGeom>
          <a:noFill/>
        </p:spPr>
        <p:txBody>
          <a:bodyPr wrap="square" rtlCol="0">
            <a:spAutoFit/>
          </a:bodyPr>
          <a:lstStyle/>
          <a:p>
            <a:pPr algn="r"/>
            <a:r>
              <a:rPr lang="en-US" sz="2200" b="1" dirty="0" smtClean="0">
                <a:solidFill>
                  <a:srgbClr val="7F7F7F"/>
                </a:solidFill>
              </a:rPr>
              <a:t>Time Spent to get Water, by Wealth &amp; Making </a:t>
            </a:r>
            <a:r>
              <a:rPr lang="en-US" sz="2200" b="1" dirty="0">
                <a:solidFill>
                  <a:srgbClr val="7F7F7F"/>
                </a:solidFill>
              </a:rPr>
              <a:t>Water Safe in </a:t>
            </a:r>
            <a:r>
              <a:rPr lang="en-US" sz="2200" b="1" dirty="0" smtClean="0">
                <a:solidFill>
                  <a:srgbClr val="7F7F7F"/>
                </a:solidFill>
              </a:rPr>
              <a:t>Rural (0)/Urban(1).</a:t>
            </a:r>
          </a:p>
          <a:p>
            <a:pPr algn="r"/>
            <a:endParaRPr lang="en-US" sz="1000" b="1" dirty="0">
              <a:solidFill>
                <a:srgbClr val="7F7F7F"/>
              </a:solidFill>
            </a:endParaRPr>
          </a:p>
          <a:p>
            <a:pPr algn="r"/>
            <a:r>
              <a:rPr lang="en-US" sz="2200" b="1" dirty="0" smtClean="0">
                <a:solidFill>
                  <a:srgbClr val="7F7F7F"/>
                </a:solidFill>
              </a:rPr>
              <a:t>Time </a:t>
            </a:r>
            <a:r>
              <a:rPr lang="en-US" sz="2200" b="1" dirty="0">
                <a:solidFill>
                  <a:srgbClr val="7F7F7F"/>
                </a:solidFill>
              </a:rPr>
              <a:t>S</a:t>
            </a:r>
            <a:r>
              <a:rPr lang="en-US" sz="2200" b="1" dirty="0" smtClean="0">
                <a:solidFill>
                  <a:srgbClr val="7F7F7F"/>
                </a:solidFill>
              </a:rPr>
              <a:t>pent to get Water vs. No. of Members, in Urban/Rural.</a:t>
            </a:r>
            <a:endParaRPr lang="en-US" sz="2200" b="1" dirty="0">
              <a:solidFill>
                <a:srgbClr val="7F7F7F"/>
              </a:solidFill>
            </a:endParaRPr>
          </a:p>
        </p:txBody>
      </p:sp>
      <p:pic>
        <p:nvPicPr>
          <p:cNvPr id="3" name="Picture 2" descr="anything done to make water safe, legend.png"/>
          <p:cNvPicPr>
            <a:picLocks noChangeAspect="1"/>
          </p:cNvPicPr>
          <p:nvPr/>
        </p:nvPicPr>
        <p:blipFill rotWithShape="1">
          <a:blip r:embed="rId2">
            <a:extLst>
              <a:ext uri="{28A0092B-C50C-407E-A947-70E740481C1C}">
                <a14:useLocalDpi xmlns:a14="http://schemas.microsoft.com/office/drawing/2010/main" val="0"/>
              </a:ext>
            </a:extLst>
          </a:blip>
          <a:srcRect b="29478"/>
          <a:stretch/>
        </p:blipFill>
        <p:spPr>
          <a:xfrm>
            <a:off x="5553460" y="2323736"/>
            <a:ext cx="3503254" cy="606506"/>
          </a:xfrm>
          <a:prstGeom prst="rect">
            <a:avLst/>
          </a:prstGeom>
        </p:spPr>
      </p:pic>
      <p:pic>
        <p:nvPicPr>
          <p:cNvPr id="2" name="Picture 1" descr="members and time to water.png"/>
          <p:cNvPicPr>
            <a:picLocks noChangeAspect="1"/>
          </p:cNvPicPr>
          <p:nvPr/>
        </p:nvPicPr>
        <p:blipFill rotWithShape="1">
          <a:blip r:embed="rId3">
            <a:extLst>
              <a:ext uri="{28A0092B-C50C-407E-A947-70E740481C1C}">
                <a14:useLocalDpi xmlns:a14="http://schemas.microsoft.com/office/drawing/2010/main" val="0"/>
              </a:ext>
            </a:extLst>
          </a:blip>
          <a:srcRect b="289"/>
          <a:stretch/>
        </p:blipFill>
        <p:spPr>
          <a:xfrm>
            <a:off x="1618922" y="3252527"/>
            <a:ext cx="7494821" cy="3602744"/>
          </a:xfrm>
          <a:prstGeom prst="rect">
            <a:avLst/>
          </a:prstGeom>
        </p:spPr>
      </p:pic>
      <p:sp>
        <p:nvSpPr>
          <p:cNvPr id="9" name="TextBox 8"/>
          <p:cNvSpPr txBox="1"/>
          <p:nvPr/>
        </p:nvSpPr>
        <p:spPr>
          <a:xfrm>
            <a:off x="21240" y="3555990"/>
            <a:ext cx="1281592" cy="3293209"/>
          </a:xfrm>
          <a:prstGeom prst="rect">
            <a:avLst/>
          </a:prstGeom>
          <a:noFill/>
        </p:spPr>
        <p:txBody>
          <a:bodyPr wrap="square" rtlCol="0">
            <a:spAutoFit/>
          </a:bodyPr>
          <a:lstStyle/>
          <a:p>
            <a:r>
              <a:rPr lang="en-US" sz="1600" dirty="0" smtClean="0"/>
              <a:t>Rural &amp; poor segments don’t use safe water &amp; spend more time to get water. Large </a:t>
            </a:r>
            <a:r>
              <a:rPr lang="en-US" sz="1600" dirty="0"/>
              <a:t>member families </a:t>
            </a:r>
            <a:r>
              <a:rPr lang="en-US" sz="1600" dirty="0" smtClean="0"/>
              <a:t>spend highest time in rural areas.</a:t>
            </a:r>
            <a:endParaRPr lang="en-US" sz="1600" dirty="0"/>
          </a:p>
        </p:txBody>
      </p:sp>
      <p:pic>
        <p:nvPicPr>
          <p:cNvPr id="6" name="Picture 5" descr="wealth, time to water, rural,safe water?.png"/>
          <p:cNvPicPr>
            <a:picLocks noChangeAspect="1"/>
          </p:cNvPicPr>
          <p:nvPr/>
        </p:nvPicPr>
        <p:blipFill rotWithShape="1">
          <a:blip r:embed="rId4">
            <a:extLst>
              <a:ext uri="{28A0092B-C50C-407E-A947-70E740481C1C}">
                <a14:useLocalDpi xmlns:a14="http://schemas.microsoft.com/office/drawing/2010/main" val="0"/>
              </a:ext>
            </a:extLst>
          </a:blip>
          <a:srcRect t="2619"/>
          <a:stretch/>
        </p:blipFill>
        <p:spPr>
          <a:xfrm>
            <a:off x="-18956" y="1"/>
            <a:ext cx="5399206" cy="3300930"/>
          </a:xfrm>
          <a:prstGeom prst="rect">
            <a:avLst/>
          </a:prstGeom>
        </p:spPr>
      </p:pic>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53392" y="21204"/>
            <a:ext cx="3790607" cy="1046440"/>
          </a:xfrm>
          <a:prstGeom prst="rect">
            <a:avLst/>
          </a:prstGeom>
          <a:noFill/>
        </p:spPr>
        <p:txBody>
          <a:bodyPr wrap="square" rtlCol="0">
            <a:spAutoFit/>
          </a:bodyPr>
          <a:lstStyle/>
          <a:p>
            <a:pPr algn="r"/>
            <a:r>
              <a:rPr lang="en-US" sz="2600" b="1" dirty="0" smtClean="0">
                <a:solidFill>
                  <a:srgbClr val="000000"/>
                </a:solidFill>
              </a:rPr>
              <a:t>1. Total Households</a:t>
            </a:r>
          </a:p>
          <a:p>
            <a:pPr algn="r"/>
            <a:endParaRPr lang="en-US" sz="1000" b="1" dirty="0">
              <a:solidFill>
                <a:srgbClr val="000000"/>
              </a:solidFill>
            </a:endParaRPr>
          </a:p>
          <a:p>
            <a:pPr algn="r"/>
            <a:r>
              <a:rPr lang="en-US" sz="2600" b="1" dirty="0" smtClean="0">
                <a:solidFill>
                  <a:srgbClr val="000000"/>
                </a:solidFill>
              </a:rPr>
              <a:t>2. Total Rural Households</a:t>
            </a:r>
            <a:endParaRPr lang="en-US" sz="2600" b="1" dirty="0">
              <a:solidFill>
                <a:srgbClr val="000000"/>
              </a:solidFill>
            </a:endParaRPr>
          </a:p>
        </p:txBody>
      </p:sp>
      <p:pic>
        <p:nvPicPr>
          <p:cNvPr id="4" name="Picture 3" descr="no clean water full1.png"/>
          <p:cNvPicPr>
            <a:picLocks noChangeAspect="1"/>
          </p:cNvPicPr>
          <p:nvPr/>
        </p:nvPicPr>
        <p:blipFill rotWithShape="1">
          <a:blip r:embed="rId2">
            <a:extLst>
              <a:ext uri="{28A0092B-C50C-407E-A947-70E740481C1C}">
                <a14:useLocalDpi xmlns:a14="http://schemas.microsoft.com/office/drawing/2010/main" val="0"/>
              </a:ext>
            </a:extLst>
          </a:blip>
          <a:srcRect l="9391"/>
          <a:stretch/>
        </p:blipFill>
        <p:spPr>
          <a:xfrm>
            <a:off x="0" y="21204"/>
            <a:ext cx="5491283" cy="3760233"/>
          </a:xfrm>
          <a:prstGeom prst="rect">
            <a:avLst/>
          </a:prstGeom>
        </p:spPr>
      </p:pic>
      <p:pic>
        <p:nvPicPr>
          <p:cNvPr id="5" name="Picture 4" descr="Rural_full.png"/>
          <p:cNvPicPr>
            <a:picLocks noChangeAspect="1"/>
          </p:cNvPicPr>
          <p:nvPr/>
        </p:nvPicPr>
        <p:blipFill rotWithShape="1">
          <a:blip r:embed="rId3">
            <a:extLst>
              <a:ext uri="{28A0092B-C50C-407E-A947-70E740481C1C}">
                <a14:useLocalDpi xmlns:a14="http://schemas.microsoft.com/office/drawing/2010/main" val="0"/>
              </a:ext>
            </a:extLst>
          </a:blip>
          <a:srcRect l="14150"/>
          <a:stretch/>
        </p:blipFill>
        <p:spPr>
          <a:xfrm>
            <a:off x="4331493" y="2776844"/>
            <a:ext cx="4812506" cy="3960343"/>
          </a:xfrm>
          <a:prstGeom prst="rect">
            <a:avLst/>
          </a:prstGeom>
        </p:spPr>
      </p:pic>
      <p:sp>
        <p:nvSpPr>
          <p:cNvPr id="6" name="TextBox 5"/>
          <p:cNvSpPr txBox="1"/>
          <p:nvPr/>
        </p:nvSpPr>
        <p:spPr>
          <a:xfrm>
            <a:off x="9479" y="4322221"/>
            <a:ext cx="3317336" cy="923330"/>
          </a:xfrm>
          <a:prstGeom prst="rect">
            <a:avLst/>
          </a:prstGeom>
          <a:noFill/>
        </p:spPr>
        <p:txBody>
          <a:bodyPr wrap="square" rtlCol="0">
            <a:spAutoFit/>
          </a:bodyPr>
          <a:lstStyle/>
          <a:p>
            <a:r>
              <a:rPr lang="en-US" dirty="0" smtClean="0"/>
              <a:t>Rural households are high in MP, UP and Bihar. These states also have highest total households.</a:t>
            </a:r>
            <a:endParaRPr lang="en-US" dirty="0"/>
          </a:p>
        </p:txBody>
      </p:sp>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9388" y="277091"/>
            <a:ext cx="3522976" cy="1292662"/>
          </a:xfrm>
          <a:prstGeom prst="rect">
            <a:avLst/>
          </a:prstGeom>
          <a:noFill/>
        </p:spPr>
        <p:txBody>
          <a:bodyPr wrap="square" rtlCol="0">
            <a:spAutoFit/>
          </a:bodyPr>
          <a:lstStyle/>
          <a:p>
            <a:pPr algn="r"/>
            <a:r>
              <a:rPr lang="en-US" sz="2600" b="1" dirty="0" smtClean="0">
                <a:solidFill>
                  <a:srgbClr val="000000"/>
                </a:solidFill>
              </a:rPr>
              <a:t>Absence of Electricity &amp; Banking in Surveyed Households</a:t>
            </a:r>
            <a:endParaRPr lang="en-US" sz="2600" b="1" dirty="0">
              <a:solidFill>
                <a:srgbClr val="000000"/>
              </a:solidFill>
            </a:endParaRPr>
          </a:p>
        </p:txBody>
      </p:sp>
      <p:pic>
        <p:nvPicPr>
          <p:cNvPr id="3" name="Picture 2" descr="no electricity full.png"/>
          <p:cNvPicPr>
            <a:picLocks noChangeAspect="1"/>
          </p:cNvPicPr>
          <p:nvPr/>
        </p:nvPicPr>
        <p:blipFill rotWithShape="1">
          <a:blip r:embed="rId2">
            <a:extLst>
              <a:ext uri="{28A0092B-C50C-407E-A947-70E740481C1C}">
                <a14:useLocalDpi xmlns:a14="http://schemas.microsoft.com/office/drawing/2010/main" val="0"/>
              </a:ext>
            </a:extLst>
          </a:blip>
          <a:srcRect l="9941"/>
          <a:stretch/>
        </p:blipFill>
        <p:spPr>
          <a:xfrm>
            <a:off x="28435" y="1"/>
            <a:ext cx="5323481" cy="3734050"/>
          </a:xfrm>
          <a:prstGeom prst="rect">
            <a:avLst/>
          </a:prstGeom>
        </p:spPr>
      </p:pic>
      <p:pic>
        <p:nvPicPr>
          <p:cNvPr id="4" name="Picture 3" descr="Unbanked HH full.png"/>
          <p:cNvPicPr>
            <a:picLocks noChangeAspect="1"/>
          </p:cNvPicPr>
          <p:nvPr/>
        </p:nvPicPr>
        <p:blipFill rotWithShape="1">
          <a:blip r:embed="rId3">
            <a:extLst>
              <a:ext uri="{28A0092B-C50C-407E-A947-70E740481C1C}">
                <a14:useLocalDpi xmlns:a14="http://schemas.microsoft.com/office/drawing/2010/main" val="0"/>
              </a:ext>
            </a:extLst>
          </a:blip>
          <a:srcRect l="11587" t="5638" b="-640"/>
          <a:stretch/>
        </p:blipFill>
        <p:spPr>
          <a:xfrm>
            <a:off x="3781763" y="3127504"/>
            <a:ext cx="5351475" cy="3730495"/>
          </a:xfrm>
          <a:prstGeom prst="rect">
            <a:avLst/>
          </a:prstGeom>
        </p:spPr>
      </p:pic>
      <p:sp>
        <p:nvSpPr>
          <p:cNvPr id="5" name="TextBox 4"/>
          <p:cNvSpPr txBox="1"/>
          <p:nvPr/>
        </p:nvSpPr>
        <p:spPr>
          <a:xfrm>
            <a:off x="9479" y="4322221"/>
            <a:ext cx="3317336" cy="1754327"/>
          </a:xfrm>
          <a:prstGeom prst="rect">
            <a:avLst/>
          </a:prstGeom>
          <a:noFill/>
        </p:spPr>
        <p:txBody>
          <a:bodyPr wrap="square" rtlCol="0">
            <a:spAutoFit/>
          </a:bodyPr>
          <a:lstStyle/>
          <a:p>
            <a:r>
              <a:rPr lang="en-US" dirty="0" smtClean="0"/>
              <a:t>UP and Bihar have the highest number of households with no electricity.</a:t>
            </a:r>
          </a:p>
          <a:p>
            <a:endParaRPr lang="en-US" dirty="0"/>
          </a:p>
          <a:p>
            <a:r>
              <a:rPr lang="en-US" dirty="0" smtClean="0"/>
              <a:t>Bihar highly suffers from unbanked households.</a:t>
            </a:r>
            <a:endParaRPr lang="en-US" dirty="0"/>
          </a:p>
        </p:txBody>
      </p:sp>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364" y="17760"/>
            <a:ext cx="8763000" cy="492443"/>
          </a:xfrm>
          <a:prstGeom prst="rect">
            <a:avLst/>
          </a:prstGeom>
          <a:noFill/>
        </p:spPr>
        <p:txBody>
          <a:bodyPr wrap="square" rtlCol="0">
            <a:spAutoFit/>
          </a:bodyPr>
          <a:lstStyle/>
          <a:p>
            <a:pPr algn="ctr"/>
            <a:r>
              <a:rPr lang="en-US" sz="2600" b="1" dirty="0" smtClean="0">
                <a:solidFill>
                  <a:srgbClr val="000000"/>
                </a:solidFill>
              </a:rPr>
              <a:t>No. of Members in a HH, </a:t>
            </a:r>
            <a:r>
              <a:rPr lang="en-US" sz="2600" b="1" dirty="0">
                <a:solidFill>
                  <a:srgbClr val="000000"/>
                </a:solidFill>
              </a:rPr>
              <a:t>w</a:t>
            </a:r>
            <a:r>
              <a:rPr lang="en-US" sz="2600" b="1" dirty="0" smtClean="0">
                <a:solidFill>
                  <a:srgbClr val="000000"/>
                </a:solidFill>
              </a:rPr>
              <a:t>ho </a:t>
            </a:r>
            <a:r>
              <a:rPr lang="en-US" sz="2600" b="1" dirty="0">
                <a:solidFill>
                  <a:srgbClr val="000000"/>
                </a:solidFill>
              </a:rPr>
              <a:t>h</a:t>
            </a:r>
            <a:r>
              <a:rPr lang="en-US" sz="2600" b="1" dirty="0" smtClean="0">
                <a:solidFill>
                  <a:srgbClr val="000000"/>
                </a:solidFill>
              </a:rPr>
              <a:t>ave Bank A/C, by States</a:t>
            </a:r>
            <a:endParaRPr lang="en-US" sz="2600" b="1" dirty="0">
              <a:solidFill>
                <a:srgbClr val="000000"/>
              </a:solidFill>
            </a:endParaRPr>
          </a:p>
        </p:txBody>
      </p:sp>
      <p:sp>
        <p:nvSpPr>
          <p:cNvPr id="4" name="TextBox 3"/>
          <p:cNvSpPr txBox="1"/>
          <p:nvPr/>
        </p:nvSpPr>
        <p:spPr>
          <a:xfrm>
            <a:off x="0" y="5936328"/>
            <a:ext cx="9144000" cy="923330"/>
          </a:xfrm>
          <a:prstGeom prst="rect">
            <a:avLst/>
          </a:prstGeom>
          <a:solidFill>
            <a:srgbClr val="C6D9F1"/>
          </a:solidFill>
        </p:spPr>
        <p:txBody>
          <a:bodyPr wrap="square" rtlCol="0">
            <a:spAutoFit/>
          </a:bodyPr>
          <a:lstStyle/>
          <a:p>
            <a:r>
              <a:rPr lang="en-US" dirty="0" smtClean="0">
                <a:solidFill>
                  <a:srgbClr val="7F7F7F"/>
                </a:solidFill>
              </a:rPr>
              <a:t>Northeastern states like Nagaland and Arunachal Pradesh have a large range of no. of members in HH; while J&amp;K</a:t>
            </a:r>
            <a:r>
              <a:rPr lang="en-US" dirty="0">
                <a:solidFill>
                  <a:srgbClr val="7F7F7F"/>
                </a:solidFill>
              </a:rPr>
              <a:t> </a:t>
            </a:r>
            <a:r>
              <a:rPr lang="en-US" dirty="0" smtClean="0">
                <a:solidFill>
                  <a:srgbClr val="7F7F7F"/>
                </a:solidFill>
              </a:rPr>
              <a:t>and Haryana have a small range and more members in HH. UP state has most no. of surveyed HH. Rajasthan has more HH with bank a/cs.</a:t>
            </a:r>
            <a:endParaRPr lang="en-US" dirty="0">
              <a:solidFill>
                <a:srgbClr val="7F7F7F"/>
              </a:solidFill>
            </a:endParaRPr>
          </a:p>
        </p:txBody>
      </p:sp>
      <p:grpSp>
        <p:nvGrpSpPr>
          <p:cNvPr id="8" name="Group 7"/>
          <p:cNvGrpSpPr/>
          <p:nvPr/>
        </p:nvGrpSpPr>
        <p:grpSpPr>
          <a:xfrm>
            <a:off x="-52917" y="698411"/>
            <a:ext cx="9218083" cy="5361597"/>
            <a:chOff x="-52917" y="698411"/>
            <a:chExt cx="9218083" cy="5361597"/>
          </a:xfrm>
        </p:grpSpPr>
        <p:grpSp>
          <p:nvGrpSpPr>
            <p:cNvPr id="6" name="Group 5"/>
            <p:cNvGrpSpPr/>
            <p:nvPr/>
          </p:nvGrpSpPr>
          <p:grpSpPr>
            <a:xfrm>
              <a:off x="-52917" y="698411"/>
              <a:ext cx="9218083" cy="5361597"/>
              <a:chOff x="-74083" y="507917"/>
              <a:chExt cx="9218083" cy="5361597"/>
            </a:xfrm>
          </p:grpSpPr>
          <p:pic>
            <p:nvPicPr>
              <p:cNvPr id="5" name="Picture 4" descr="no. of members by state bank a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7917"/>
                <a:ext cx="9144000" cy="4555228"/>
              </a:xfrm>
              <a:prstGeom prst="rect">
                <a:avLst/>
              </a:prstGeom>
            </p:spPr>
          </p:pic>
          <p:pic>
            <p:nvPicPr>
              <p:cNvPr id="2" name="Picture 1" descr="no. of mm by state banks.png"/>
              <p:cNvPicPr>
                <a:picLocks noChangeAspect="1"/>
              </p:cNvPicPr>
              <p:nvPr/>
            </p:nvPicPr>
            <p:blipFill rotWithShape="1">
              <a:blip r:embed="rId3">
                <a:extLst>
                  <a:ext uri="{28A0092B-C50C-407E-A947-70E740481C1C}">
                    <a14:useLocalDpi xmlns:a14="http://schemas.microsoft.com/office/drawing/2010/main" val="0"/>
                  </a:ext>
                </a:extLst>
              </a:blip>
              <a:srcRect l="-811" t="70122"/>
              <a:stretch/>
            </p:blipFill>
            <p:spPr>
              <a:xfrm>
                <a:off x="-74083" y="4550831"/>
                <a:ext cx="9218083" cy="1318683"/>
              </a:xfrm>
              <a:prstGeom prst="rect">
                <a:avLst/>
              </a:prstGeom>
            </p:spPr>
          </p:pic>
        </p:grpSp>
        <p:sp>
          <p:nvSpPr>
            <p:cNvPr id="7" name="TextBox 6"/>
            <p:cNvSpPr txBox="1"/>
            <p:nvPr/>
          </p:nvSpPr>
          <p:spPr>
            <a:xfrm>
              <a:off x="3572165" y="836910"/>
              <a:ext cx="786476" cy="276999"/>
            </a:xfrm>
            <a:prstGeom prst="rect">
              <a:avLst/>
            </a:prstGeom>
            <a:solidFill>
              <a:schemeClr val="bg1"/>
            </a:solidFill>
          </p:spPr>
          <p:txBody>
            <a:bodyPr wrap="square" rtlCol="0">
              <a:spAutoFit/>
            </a:bodyPr>
            <a:lstStyle/>
            <a:p>
              <a:r>
                <a:rPr lang="en-US" sz="1200" dirty="0" smtClean="0">
                  <a:solidFill>
                    <a:srgbClr val="7F7F7F"/>
                  </a:solidFill>
                </a:rPr>
                <a:t>Bank A/C</a:t>
              </a:r>
              <a:endParaRPr lang="en-US" sz="1200" dirty="0">
                <a:solidFill>
                  <a:srgbClr val="7F7F7F"/>
                </a:solidFill>
              </a:endParaRPr>
            </a:p>
          </p:txBody>
        </p:sp>
      </p:grpSp>
    </p:spTree>
    <p:extLst>
      <p:ext uri="{BB962C8B-B14F-4D97-AF65-F5344CB8AC3E}">
        <p14:creationId xmlns:p14="http://schemas.microsoft.com/office/powerpoint/2010/main" val="2028696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4667" y="570947"/>
            <a:ext cx="9228667" cy="5377951"/>
            <a:chOff x="-84667" y="412202"/>
            <a:chExt cx="9228667" cy="5377951"/>
          </a:xfrm>
        </p:grpSpPr>
        <p:pic>
          <p:nvPicPr>
            <p:cNvPr id="3" name="Picture 2" descr="box plot mb p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2202"/>
              <a:ext cx="9144000" cy="4551918"/>
            </a:xfrm>
            <a:prstGeom prst="rect">
              <a:avLst/>
            </a:prstGeom>
          </p:spPr>
        </p:pic>
        <p:pic>
          <p:nvPicPr>
            <p:cNvPr id="2" name="Picture 1" descr="no. of members by state fin1.png"/>
            <p:cNvPicPr>
              <a:picLocks noChangeAspect="1"/>
            </p:cNvPicPr>
            <p:nvPr/>
          </p:nvPicPr>
          <p:blipFill rotWithShape="1">
            <a:blip r:embed="rId3">
              <a:extLst>
                <a:ext uri="{28A0092B-C50C-407E-A947-70E740481C1C}">
                  <a14:useLocalDpi xmlns:a14="http://schemas.microsoft.com/office/drawing/2010/main" val="0"/>
                </a:ext>
              </a:extLst>
            </a:blip>
            <a:srcRect l="-926" t="70499" r="1"/>
            <a:stretch/>
          </p:blipFill>
          <p:spPr>
            <a:xfrm>
              <a:off x="-84667" y="4434417"/>
              <a:ext cx="9228667" cy="1355736"/>
            </a:xfrm>
            <a:prstGeom prst="rect">
              <a:avLst/>
            </a:prstGeom>
          </p:spPr>
        </p:pic>
      </p:grpSp>
      <p:sp>
        <p:nvSpPr>
          <p:cNvPr id="4" name="TextBox 3"/>
          <p:cNvSpPr txBox="1"/>
          <p:nvPr/>
        </p:nvSpPr>
        <p:spPr>
          <a:xfrm>
            <a:off x="219364" y="46191"/>
            <a:ext cx="8763000" cy="492443"/>
          </a:xfrm>
          <a:prstGeom prst="rect">
            <a:avLst/>
          </a:prstGeom>
          <a:noFill/>
        </p:spPr>
        <p:txBody>
          <a:bodyPr wrap="square" rtlCol="0">
            <a:spAutoFit/>
          </a:bodyPr>
          <a:lstStyle/>
          <a:p>
            <a:pPr algn="ctr"/>
            <a:r>
              <a:rPr lang="en-US" sz="2600" b="1" dirty="0" smtClean="0">
                <a:solidFill>
                  <a:srgbClr val="000000"/>
                </a:solidFill>
              </a:rPr>
              <a:t>No. of Members in a HH, </a:t>
            </a:r>
            <a:r>
              <a:rPr lang="en-US" sz="2600" b="1" dirty="0">
                <a:solidFill>
                  <a:srgbClr val="000000"/>
                </a:solidFill>
              </a:rPr>
              <a:t>w</a:t>
            </a:r>
            <a:r>
              <a:rPr lang="en-US" sz="2600" b="1" dirty="0" smtClean="0">
                <a:solidFill>
                  <a:srgbClr val="000000"/>
                </a:solidFill>
              </a:rPr>
              <a:t>ho </a:t>
            </a:r>
            <a:r>
              <a:rPr lang="en-US" sz="2600" b="1" dirty="0">
                <a:solidFill>
                  <a:srgbClr val="000000"/>
                </a:solidFill>
              </a:rPr>
              <a:t>h</a:t>
            </a:r>
            <a:r>
              <a:rPr lang="en-US" sz="2600" b="1" dirty="0" smtClean="0">
                <a:solidFill>
                  <a:srgbClr val="000000"/>
                </a:solidFill>
              </a:rPr>
              <a:t>ave Mobile Phones, by States</a:t>
            </a:r>
            <a:endParaRPr lang="en-US" sz="2600" b="1" dirty="0">
              <a:solidFill>
                <a:srgbClr val="000000"/>
              </a:solidFill>
            </a:endParaRPr>
          </a:p>
        </p:txBody>
      </p:sp>
      <p:sp>
        <p:nvSpPr>
          <p:cNvPr id="5" name="TextBox 4"/>
          <p:cNvSpPr txBox="1"/>
          <p:nvPr/>
        </p:nvSpPr>
        <p:spPr>
          <a:xfrm>
            <a:off x="0" y="6211486"/>
            <a:ext cx="9144000" cy="369332"/>
          </a:xfrm>
          <a:prstGeom prst="rect">
            <a:avLst/>
          </a:prstGeom>
          <a:solidFill>
            <a:schemeClr val="tx2">
              <a:lumMod val="20000"/>
              <a:lumOff val="80000"/>
            </a:schemeClr>
          </a:solidFill>
        </p:spPr>
        <p:txBody>
          <a:bodyPr wrap="square" rtlCol="0">
            <a:spAutoFit/>
          </a:bodyPr>
          <a:lstStyle/>
          <a:p>
            <a:r>
              <a:rPr lang="en-US" dirty="0" smtClean="0">
                <a:solidFill>
                  <a:srgbClr val="7F7F7F"/>
                </a:solidFill>
              </a:rPr>
              <a:t>Households are likelier to have a bank account than mobile phone.</a:t>
            </a:r>
            <a:endParaRPr lang="en-US" dirty="0">
              <a:solidFill>
                <a:srgbClr val="7F7F7F"/>
              </a:solidFill>
            </a:endParaRPr>
          </a:p>
        </p:txBody>
      </p:sp>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958415"/>
            <a:ext cx="9144000" cy="4993747"/>
            <a:chOff x="0" y="958415"/>
            <a:chExt cx="9144000" cy="4993747"/>
          </a:xfrm>
        </p:grpSpPr>
        <p:pic>
          <p:nvPicPr>
            <p:cNvPr id="3" name="Picture 2" descr="Time to get water by st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8415"/>
              <a:ext cx="9144000" cy="4097891"/>
            </a:xfrm>
            <a:prstGeom prst="rect">
              <a:avLst/>
            </a:prstGeom>
          </p:spPr>
        </p:pic>
        <p:pic>
          <p:nvPicPr>
            <p:cNvPr id="2" name="Picture 1" descr="total members, mb phone by state.png"/>
            <p:cNvPicPr>
              <a:picLocks noChangeAspect="1"/>
            </p:cNvPicPr>
            <p:nvPr/>
          </p:nvPicPr>
          <p:blipFill rotWithShape="1">
            <a:blip r:embed="rId3">
              <a:extLst>
                <a:ext uri="{28A0092B-C50C-407E-A947-70E740481C1C}">
                  <a14:useLocalDpi xmlns:a14="http://schemas.microsoft.com/office/drawing/2010/main" val="0"/>
                </a:ext>
              </a:extLst>
            </a:blip>
            <a:srcRect t="70394"/>
            <a:stretch/>
          </p:blipFill>
          <p:spPr>
            <a:xfrm>
              <a:off x="0" y="4582159"/>
              <a:ext cx="9144000" cy="1370003"/>
            </a:xfrm>
            <a:prstGeom prst="rect">
              <a:avLst/>
            </a:prstGeom>
          </p:spPr>
        </p:pic>
      </p:grpSp>
      <p:sp>
        <p:nvSpPr>
          <p:cNvPr id="4" name="TextBox 3"/>
          <p:cNvSpPr txBox="1"/>
          <p:nvPr/>
        </p:nvSpPr>
        <p:spPr>
          <a:xfrm>
            <a:off x="219364" y="46191"/>
            <a:ext cx="8763000" cy="892552"/>
          </a:xfrm>
          <a:prstGeom prst="rect">
            <a:avLst/>
          </a:prstGeom>
          <a:noFill/>
        </p:spPr>
        <p:txBody>
          <a:bodyPr wrap="square" rtlCol="0">
            <a:spAutoFit/>
          </a:bodyPr>
          <a:lstStyle/>
          <a:p>
            <a:pPr algn="ctr"/>
            <a:r>
              <a:rPr lang="en-US" sz="2600" b="1" dirty="0" smtClean="0">
                <a:solidFill>
                  <a:srgbClr val="000000"/>
                </a:solidFill>
              </a:rPr>
              <a:t>Trends by Time Spent in Getting Water by a Household, Who </a:t>
            </a:r>
            <a:r>
              <a:rPr lang="en-US" sz="2600" b="1" dirty="0">
                <a:solidFill>
                  <a:srgbClr val="000000"/>
                </a:solidFill>
              </a:rPr>
              <a:t>H</a:t>
            </a:r>
            <a:r>
              <a:rPr lang="en-US" sz="2600" b="1" dirty="0" smtClean="0">
                <a:solidFill>
                  <a:srgbClr val="000000"/>
                </a:solidFill>
              </a:rPr>
              <a:t>ave Mobile Phones, by Member States</a:t>
            </a:r>
            <a:endParaRPr lang="en-US" sz="2600" b="1" dirty="0">
              <a:solidFill>
                <a:srgbClr val="000000"/>
              </a:solidFill>
            </a:endParaRPr>
          </a:p>
        </p:txBody>
      </p:sp>
      <p:sp>
        <p:nvSpPr>
          <p:cNvPr id="6" name="TextBox 5"/>
          <p:cNvSpPr txBox="1"/>
          <p:nvPr/>
        </p:nvSpPr>
        <p:spPr>
          <a:xfrm>
            <a:off x="0" y="5936328"/>
            <a:ext cx="9144000" cy="923330"/>
          </a:xfrm>
          <a:prstGeom prst="rect">
            <a:avLst/>
          </a:prstGeom>
          <a:solidFill>
            <a:srgbClr val="C6D9F1"/>
          </a:solidFill>
        </p:spPr>
        <p:txBody>
          <a:bodyPr wrap="square" rtlCol="0">
            <a:spAutoFit/>
          </a:bodyPr>
          <a:lstStyle/>
          <a:p>
            <a:r>
              <a:rPr lang="en-US" dirty="0" smtClean="0">
                <a:solidFill>
                  <a:srgbClr val="7F7F7F"/>
                </a:solidFill>
              </a:rPr>
              <a:t>Almost all Households in Haryana &amp; J&amp;K spend a lot of time in getting </a:t>
            </a:r>
            <a:r>
              <a:rPr lang="en-US" dirty="0">
                <a:solidFill>
                  <a:srgbClr val="7F7F7F"/>
                </a:solidFill>
              </a:rPr>
              <a:t>w</a:t>
            </a:r>
            <a:r>
              <a:rPr lang="en-US" dirty="0" smtClean="0">
                <a:solidFill>
                  <a:srgbClr val="7F7F7F"/>
                </a:solidFill>
              </a:rPr>
              <a:t>ater. States like Andhra Pradesh, </a:t>
            </a:r>
            <a:r>
              <a:rPr lang="en-US" dirty="0" err="1" smtClean="0">
                <a:solidFill>
                  <a:srgbClr val="7F7F7F"/>
                </a:solidFill>
              </a:rPr>
              <a:t>Chhatishgarh</a:t>
            </a:r>
            <a:r>
              <a:rPr lang="en-US" dirty="0" smtClean="0">
                <a:solidFill>
                  <a:srgbClr val="7F7F7F"/>
                </a:solidFill>
              </a:rPr>
              <a:t>, Jharkhand, </a:t>
            </a:r>
            <a:r>
              <a:rPr lang="en-US" dirty="0" err="1" smtClean="0">
                <a:solidFill>
                  <a:srgbClr val="7F7F7F"/>
                </a:solidFill>
              </a:rPr>
              <a:t>Odisha</a:t>
            </a:r>
            <a:r>
              <a:rPr lang="en-US" dirty="0" smtClean="0">
                <a:solidFill>
                  <a:srgbClr val="7F7F7F"/>
                </a:solidFill>
              </a:rPr>
              <a:t>, WB and MP have a very high range in time spent in getting water. Lack of mobile phone is most acute in Nagaland.</a:t>
            </a:r>
            <a:endParaRPr lang="en-US" dirty="0">
              <a:solidFill>
                <a:srgbClr val="7F7F7F"/>
              </a:solidFill>
            </a:endParaRPr>
          </a:p>
        </p:txBody>
      </p:sp>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531"/>
            <a:ext cx="1810868" cy="2893100"/>
          </a:xfrm>
          <a:prstGeom prst="rect">
            <a:avLst/>
          </a:prstGeom>
          <a:noFill/>
        </p:spPr>
        <p:txBody>
          <a:bodyPr wrap="square" rtlCol="0">
            <a:spAutoFit/>
          </a:bodyPr>
          <a:lstStyle/>
          <a:p>
            <a:r>
              <a:rPr lang="en-US" sz="2600" b="1" dirty="0" smtClean="0">
                <a:solidFill>
                  <a:schemeClr val="bg1">
                    <a:lumMod val="50000"/>
                  </a:schemeClr>
                </a:solidFill>
              </a:rPr>
              <a:t>Wealth Index vs. “Clean Water Used” in Surveyed Households</a:t>
            </a:r>
            <a:endParaRPr lang="en-US" sz="2600" b="1" dirty="0">
              <a:solidFill>
                <a:schemeClr val="bg1">
                  <a:lumMod val="50000"/>
                </a:schemeClr>
              </a:solidFill>
            </a:endParaRPr>
          </a:p>
        </p:txBody>
      </p:sp>
      <p:pic>
        <p:nvPicPr>
          <p:cNvPr id="3" name="Picture 2" descr="mosaic plot clean vs weal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930" y="0"/>
            <a:ext cx="7098070" cy="6858000"/>
          </a:xfrm>
          <a:prstGeom prst="rect">
            <a:avLst/>
          </a:prstGeom>
        </p:spPr>
      </p:pic>
      <p:sp>
        <p:nvSpPr>
          <p:cNvPr id="4" name="TextBox 3"/>
          <p:cNvSpPr txBox="1"/>
          <p:nvPr/>
        </p:nvSpPr>
        <p:spPr>
          <a:xfrm>
            <a:off x="0" y="3164681"/>
            <a:ext cx="2045930" cy="3693319"/>
          </a:xfrm>
          <a:prstGeom prst="rect">
            <a:avLst/>
          </a:prstGeom>
          <a:solidFill>
            <a:srgbClr val="C6D9F1"/>
          </a:solidFill>
        </p:spPr>
        <p:txBody>
          <a:bodyPr wrap="square" rtlCol="0">
            <a:spAutoFit/>
          </a:bodyPr>
          <a:lstStyle/>
          <a:p>
            <a:r>
              <a:rPr lang="en-US" dirty="0">
                <a:solidFill>
                  <a:srgbClr val="7F7F7F"/>
                </a:solidFill>
              </a:rPr>
              <a:t>F</a:t>
            </a:r>
            <a:r>
              <a:rPr lang="en-US" dirty="0" smtClean="0">
                <a:solidFill>
                  <a:srgbClr val="7F7F7F"/>
                </a:solidFill>
              </a:rPr>
              <a:t>requency of poorest using clean water AND rich HH not using clean water </a:t>
            </a:r>
            <a:r>
              <a:rPr lang="en-US" dirty="0" smtClean="0">
                <a:solidFill>
                  <a:srgbClr val="7F7F7F"/>
                </a:solidFill>
              </a:rPr>
              <a:t>are </a:t>
            </a:r>
            <a:r>
              <a:rPr lang="en-US" dirty="0">
                <a:solidFill>
                  <a:srgbClr val="7F7F7F"/>
                </a:solidFill>
              </a:rPr>
              <a:t>less than </a:t>
            </a:r>
            <a:r>
              <a:rPr lang="en-US" dirty="0" smtClean="0">
                <a:solidFill>
                  <a:srgbClr val="7F7F7F"/>
                </a:solidFill>
              </a:rPr>
              <a:t>expected.</a:t>
            </a:r>
          </a:p>
          <a:p>
            <a:endParaRPr lang="en-US" dirty="0" smtClean="0">
              <a:solidFill>
                <a:srgbClr val="7F7F7F"/>
              </a:solidFill>
            </a:endParaRPr>
          </a:p>
          <a:p>
            <a:r>
              <a:rPr lang="en-US" dirty="0">
                <a:solidFill>
                  <a:srgbClr val="7F7F7F"/>
                </a:solidFill>
              </a:rPr>
              <a:t>F</a:t>
            </a:r>
            <a:r>
              <a:rPr lang="en-US" dirty="0" smtClean="0">
                <a:solidFill>
                  <a:srgbClr val="7F7F7F"/>
                </a:solidFill>
              </a:rPr>
              <a:t>requency of rich HH using clean water AND poorest HH not using clean water, are more </a:t>
            </a:r>
            <a:r>
              <a:rPr lang="en-US" dirty="0">
                <a:solidFill>
                  <a:srgbClr val="7F7F7F"/>
                </a:solidFill>
              </a:rPr>
              <a:t>than expected. </a:t>
            </a:r>
            <a:endParaRPr lang="en-US" dirty="0">
              <a:solidFill>
                <a:srgbClr val="7F7F7F"/>
              </a:solidFill>
            </a:endParaRPr>
          </a:p>
        </p:txBody>
      </p:sp>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133791"/>
            <a:ext cx="1631134" cy="2585323"/>
          </a:xfrm>
          <a:prstGeom prst="rect">
            <a:avLst/>
          </a:prstGeom>
          <a:solidFill>
            <a:srgbClr val="C6D9F1"/>
          </a:solidFill>
        </p:spPr>
        <p:txBody>
          <a:bodyPr wrap="square" rtlCol="0">
            <a:spAutoFit/>
          </a:bodyPr>
          <a:lstStyle/>
          <a:p>
            <a:r>
              <a:rPr lang="en-US" dirty="0" smtClean="0">
                <a:solidFill>
                  <a:srgbClr val="7F7F7F"/>
                </a:solidFill>
              </a:rPr>
              <a:t>Frequency of richest using “piped into dwelling” AND poorest using “</a:t>
            </a:r>
            <a:r>
              <a:rPr lang="en-US" dirty="0" err="1" smtClean="0">
                <a:solidFill>
                  <a:srgbClr val="7F7F7F"/>
                </a:solidFill>
              </a:rPr>
              <a:t>tubewell</a:t>
            </a:r>
            <a:r>
              <a:rPr lang="en-US" dirty="0" smtClean="0">
                <a:solidFill>
                  <a:srgbClr val="7F7F7F"/>
                </a:solidFill>
              </a:rPr>
              <a:t> or borehole” more </a:t>
            </a:r>
            <a:r>
              <a:rPr lang="en-US" dirty="0">
                <a:solidFill>
                  <a:srgbClr val="7F7F7F"/>
                </a:solidFill>
              </a:rPr>
              <a:t>than expected. </a:t>
            </a:r>
            <a:endParaRPr lang="en-US" dirty="0">
              <a:solidFill>
                <a:srgbClr val="7F7F7F"/>
              </a:solidFill>
            </a:endParaRPr>
          </a:p>
        </p:txBody>
      </p:sp>
      <p:pic>
        <p:nvPicPr>
          <p:cNvPr id="3" name="Picture 2" descr="mosaic ploT water FROM WHERE vs wealt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619" y="0"/>
            <a:ext cx="7786271" cy="6858000"/>
          </a:xfrm>
          <a:prstGeom prst="rect">
            <a:avLst/>
          </a:prstGeom>
        </p:spPr>
      </p:pic>
      <p:sp>
        <p:nvSpPr>
          <p:cNvPr id="2" name="TextBox 1"/>
          <p:cNvSpPr txBox="1"/>
          <p:nvPr/>
        </p:nvSpPr>
        <p:spPr>
          <a:xfrm>
            <a:off x="-56160" y="-10152"/>
            <a:ext cx="2102090" cy="1692771"/>
          </a:xfrm>
          <a:prstGeom prst="rect">
            <a:avLst/>
          </a:prstGeom>
          <a:noFill/>
        </p:spPr>
        <p:txBody>
          <a:bodyPr wrap="square" rtlCol="0">
            <a:spAutoFit/>
          </a:bodyPr>
          <a:lstStyle/>
          <a:p>
            <a:r>
              <a:rPr lang="en-US" sz="2600" b="1" dirty="0" smtClean="0">
                <a:solidFill>
                  <a:srgbClr val="7F7F7F"/>
                </a:solidFill>
              </a:rPr>
              <a:t>Wealth Index vs. “Where Water is Taken From</a:t>
            </a:r>
            <a:r>
              <a:rPr lang="en-US" sz="2600" b="1" dirty="0" smtClean="0">
                <a:solidFill>
                  <a:srgbClr val="7F7F7F"/>
                </a:solidFill>
              </a:rPr>
              <a:t>”</a:t>
            </a:r>
            <a:endParaRPr lang="en-US" sz="2600" b="1" dirty="0">
              <a:solidFill>
                <a:srgbClr val="7F7F7F"/>
              </a:solidFill>
            </a:endParaRPr>
          </a:p>
        </p:txBody>
      </p:sp>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saic plot clean water vs whe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18852"/>
          </a:xfrm>
          <a:prstGeom prst="rect">
            <a:avLst/>
          </a:prstGeom>
        </p:spPr>
      </p:pic>
      <p:sp>
        <p:nvSpPr>
          <p:cNvPr id="3" name="TextBox 2"/>
          <p:cNvSpPr txBox="1"/>
          <p:nvPr/>
        </p:nvSpPr>
        <p:spPr>
          <a:xfrm>
            <a:off x="-82313" y="5961433"/>
            <a:ext cx="3856914" cy="892552"/>
          </a:xfrm>
          <a:prstGeom prst="rect">
            <a:avLst/>
          </a:prstGeom>
          <a:noFill/>
        </p:spPr>
        <p:txBody>
          <a:bodyPr wrap="square" rtlCol="0">
            <a:spAutoFit/>
          </a:bodyPr>
          <a:lstStyle/>
          <a:p>
            <a:r>
              <a:rPr lang="en-US" sz="2600" b="1" dirty="0" smtClean="0">
                <a:solidFill>
                  <a:srgbClr val="7F7F7F"/>
                </a:solidFill>
              </a:rPr>
              <a:t>“Where Water is Taken From” vs. “Clean Water?”</a:t>
            </a:r>
            <a:endParaRPr lang="en-US" sz="2600" b="1" dirty="0">
              <a:solidFill>
                <a:srgbClr val="7F7F7F"/>
              </a:solidFill>
            </a:endParaRPr>
          </a:p>
        </p:txBody>
      </p:sp>
      <p:sp>
        <p:nvSpPr>
          <p:cNvPr id="4" name="TextBox 3"/>
          <p:cNvSpPr txBox="1"/>
          <p:nvPr/>
        </p:nvSpPr>
        <p:spPr>
          <a:xfrm>
            <a:off x="5996608" y="5936328"/>
            <a:ext cx="3147391" cy="923330"/>
          </a:xfrm>
          <a:prstGeom prst="rect">
            <a:avLst/>
          </a:prstGeom>
          <a:solidFill>
            <a:srgbClr val="C6D9F1"/>
          </a:solidFill>
        </p:spPr>
        <p:txBody>
          <a:bodyPr wrap="square" rtlCol="0">
            <a:spAutoFit/>
          </a:bodyPr>
          <a:lstStyle/>
          <a:p>
            <a:r>
              <a:rPr lang="en-US" dirty="0" smtClean="0">
                <a:solidFill>
                  <a:srgbClr val="7F7F7F"/>
                </a:solidFill>
              </a:rPr>
              <a:t>Severe under-representation of clean water from “</a:t>
            </a:r>
            <a:r>
              <a:rPr lang="en-US" dirty="0" err="1" smtClean="0">
                <a:solidFill>
                  <a:srgbClr val="7F7F7F"/>
                </a:solidFill>
              </a:rPr>
              <a:t>tubewell</a:t>
            </a:r>
            <a:r>
              <a:rPr lang="en-US" dirty="0" smtClean="0">
                <a:solidFill>
                  <a:srgbClr val="7F7F7F"/>
                </a:solidFill>
              </a:rPr>
              <a:t> or </a:t>
            </a:r>
            <a:r>
              <a:rPr lang="en-US" dirty="0" err="1" smtClean="0">
                <a:solidFill>
                  <a:srgbClr val="7F7F7F"/>
                </a:solidFill>
              </a:rPr>
              <a:t>borewell</a:t>
            </a:r>
            <a:r>
              <a:rPr lang="en-US" dirty="0" smtClean="0">
                <a:solidFill>
                  <a:srgbClr val="7F7F7F"/>
                </a:solidFill>
              </a:rPr>
              <a:t>”.</a:t>
            </a:r>
            <a:endParaRPr lang="en-US" dirty="0">
              <a:solidFill>
                <a:srgbClr val="7F7F7F"/>
              </a:solidFill>
            </a:endParaRPr>
          </a:p>
        </p:txBody>
      </p:sp>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364" y="63578"/>
            <a:ext cx="8763000" cy="892552"/>
          </a:xfrm>
          <a:prstGeom prst="rect">
            <a:avLst/>
          </a:prstGeom>
          <a:noFill/>
        </p:spPr>
        <p:txBody>
          <a:bodyPr wrap="square" rtlCol="0">
            <a:spAutoFit/>
          </a:bodyPr>
          <a:lstStyle/>
          <a:p>
            <a:pPr algn="ctr"/>
            <a:r>
              <a:rPr lang="en-US" sz="2600" b="1" dirty="0" smtClean="0">
                <a:solidFill>
                  <a:srgbClr val="7F7F7F"/>
                </a:solidFill>
              </a:rPr>
              <a:t>Among 6,01,509 Households, Over - Representation of Non-Rich </a:t>
            </a:r>
            <a:r>
              <a:rPr lang="en-US" sz="2600" b="1" dirty="0">
                <a:solidFill>
                  <a:srgbClr val="7F7F7F"/>
                </a:solidFill>
              </a:rPr>
              <a:t>Wealth </a:t>
            </a:r>
            <a:r>
              <a:rPr lang="en-US" sz="2600" b="1" dirty="0" smtClean="0">
                <a:solidFill>
                  <a:srgbClr val="7F7F7F"/>
                </a:solidFill>
              </a:rPr>
              <a:t>Segments in Rural(0), and Rich in Urban(1) Areas</a:t>
            </a:r>
            <a:endParaRPr lang="en-US" sz="2600" b="1" dirty="0">
              <a:solidFill>
                <a:srgbClr val="7F7F7F"/>
              </a:solidFill>
            </a:endParaRPr>
          </a:p>
        </p:txBody>
      </p:sp>
      <p:grpSp>
        <p:nvGrpSpPr>
          <p:cNvPr id="8" name="Group 7"/>
          <p:cNvGrpSpPr/>
          <p:nvPr/>
        </p:nvGrpSpPr>
        <p:grpSpPr>
          <a:xfrm>
            <a:off x="0" y="1139038"/>
            <a:ext cx="8982364" cy="4910200"/>
            <a:chOff x="0" y="1188399"/>
            <a:chExt cx="11108936" cy="6072689"/>
          </a:xfrm>
        </p:grpSpPr>
        <p:pic>
          <p:nvPicPr>
            <p:cNvPr id="2" name="Picture 1" descr="wealth index.png"/>
            <p:cNvPicPr>
              <a:picLocks noChangeAspect="1"/>
            </p:cNvPicPr>
            <p:nvPr/>
          </p:nvPicPr>
          <p:blipFill rotWithShape="1">
            <a:blip r:embed="rId2">
              <a:extLst>
                <a:ext uri="{28A0092B-C50C-407E-A947-70E740481C1C}">
                  <a14:useLocalDpi xmlns:a14="http://schemas.microsoft.com/office/drawing/2010/main" val="0"/>
                </a:ext>
              </a:extLst>
            </a:blip>
            <a:srcRect l="2286" t="5364"/>
            <a:stretch/>
          </p:blipFill>
          <p:spPr>
            <a:xfrm>
              <a:off x="0" y="1188399"/>
              <a:ext cx="7631749" cy="5026141"/>
            </a:xfrm>
            <a:prstGeom prst="rect">
              <a:avLst/>
            </a:prstGeom>
          </p:spPr>
        </p:pic>
        <p:sp>
          <p:nvSpPr>
            <p:cNvPr id="7" name="Rectangle 6"/>
            <p:cNvSpPr/>
            <p:nvPr/>
          </p:nvSpPr>
          <p:spPr>
            <a:xfrm>
              <a:off x="8235275" y="5053361"/>
              <a:ext cx="2873661" cy="2207727"/>
            </a:xfrm>
            <a:prstGeom prst="rect">
              <a:avLst/>
            </a:prstGeom>
            <a:solidFill>
              <a:srgbClr val="DBEEF4"/>
            </a:solidFill>
          </p:spPr>
          <p:txBody>
            <a:bodyPr wrap="square">
              <a:spAutoFit/>
            </a:bodyPr>
            <a:lstStyle/>
            <a:p>
              <a:r>
                <a:rPr lang="mr-IN" sz="1000" dirty="0"/>
                <a:t> </a:t>
              </a:r>
              <a:r>
                <a:rPr lang="mr-IN" sz="1000" dirty="0" smtClean="0"/>
                <a:t>&lt;</a:t>
              </a:r>
              <a:r>
                <a:rPr lang="en-US" sz="1000" dirty="0" smtClean="0"/>
                <a:t>Wealth</a:t>
              </a:r>
              <a:r>
                <a:rPr lang="mr-IN" sz="1000" dirty="0" smtClean="0"/>
                <a:t>&gt;  &lt;</a:t>
              </a:r>
              <a:r>
                <a:rPr lang="en-US" sz="1000" dirty="0" smtClean="0"/>
                <a:t>Rural or Urban</a:t>
              </a:r>
              <a:r>
                <a:rPr lang="mr-IN" sz="1000" dirty="0" smtClean="0"/>
                <a:t>&gt;   </a:t>
              </a:r>
              <a:r>
                <a:rPr lang="en-US" sz="1000" dirty="0" smtClean="0"/>
                <a:t>     </a:t>
              </a:r>
              <a:r>
                <a:rPr lang="mr-IN" sz="1000" dirty="0" smtClean="0"/>
                <a:t>  &lt;</a:t>
              </a:r>
              <a:r>
                <a:rPr lang="en-US" sz="1000" dirty="0" smtClean="0"/>
                <a:t>PCT</a:t>
              </a:r>
              <a:r>
                <a:rPr lang="mr-IN" sz="1000" dirty="0" smtClean="0"/>
                <a:t>&gt;</a:t>
              </a:r>
              <a:endParaRPr lang="mr-IN" sz="1000" dirty="0"/>
            </a:p>
            <a:p>
              <a:r>
                <a:rPr lang="mr-IN" sz="1000" dirty="0"/>
                <a:t> </a:t>
              </a:r>
              <a:r>
                <a:rPr lang="mr-IN" sz="1000" dirty="0" smtClean="0"/>
                <a:t>middle              </a:t>
              </a:r>
              <a:r>
                <a:rPr lang="en-US" sz="1000" dirty="0" smtClean="0"/>
                <a:t> </a:t>
              </a:r>
              <a:r>
                <a:rPr lang="mr-IN" sz="1000" dirty="0" smtClean="0"/>
                <a:t>  0                              </a:t>
              </a:r>
              <a:r>
                <a:rPr lang="mr-IN" sz="1000" dirty="0"/>
                <a:t>15%  </a:t>
              </a:r>
            </a:p>
            <a:p>
              <a:r>
                <a:rPr lang="mr-IN" sz="1000" dirty="0"/>
                <a:t> </a:t>
              </a:r>
              <a:r>
                <a:rPr lang="mr-IN" sz="1000" dirty="0" smtClean="0"/>
                <a:t>middle               </a:t>
              </a:r>
              <a:r>
                <a:rPr lang="en-US" sz="1000" dirty="0" smtClean="0"/>
                <a:t> </a:t>
              </a:r>
              <a:r>
                <a:rPr lang="mr-IN" sz="1000" dirty="0" smtClean="0"/>
                <a:t> 1                              </a:t>
              </a:r>
              <a:r>
                <a:rPr lang="mr-IN" sz="1000" dirty="0"/>
                <a:t>5%   </a:t>
              </a:r>
            </a:p>
            <a:p>
              <a:r>
                <a:rPr lang="mr-IN" sz="1000" dirty="0"/>
                <a:t> </a:t>
              </a:r>
              <a:r>
                <a:rPr lang="mr-IN" sz="1000" dirty="0" smtClean="0"/>
                <a:t>poorer                 </a:t>
              </a:r>
              <a:r>
                <a:rPr lang="en-US" sz="1000" dirty="0" smtClean="0"/>
                <a:t> </a:t>
              </a:r>
              <a:r>
                <a:rPr lang="mr-IN" sz="1000" dirty="0" smtClean="0"/>
                <a:t>0                              </a:t>
              </a:r>
              <a:r>
                <a:rPr lang="mr-IN" sz="1000" dirty="0"/>
                <a:t>19%  </a:t>
              </a:r>
            </a:p>
            <a:p>
              <a:r>
                <a:rPr lang="mr-IN" sz="1000" dirty="0"/>
                <a:t> </a:t>
              </a:r>
              <a:r>
                <a:rPr lang="mr-IN" sz="1000" dirty="0" smtClean="0"/>
                <a:t>poorer                </a:t>
              </a:r>
              <a:r>
                <a:rPr lang="en-US" sz="1000" dirty="0" smtClean="0"/>
                <a:t> </a:t>
              </a:r>
              <a:r>
                <a:rPr lang="mr-IN" sz="1000" dirty="0" smtClean="0"/>
                <a:t> </a:t>
              </a:r>
              <a:r>
                <a:rPr lang="mr-IN" sz="1000" dirty="0"/>
                <a:t>1                              2%   </a:t>
              </a:r>
            </a:p>
            <a:p>
              <a:r>
                <a:rPr lang="mr-IN" sz="1000" dirty="0"/>
                <a:t> </a:t>
              </a:r>
              <a:r>
                <a:rPr lang="mr-IN" sz="1000" dirty="0" smtClean="0"/>
                <a:t>poorest                </a:t>
              </a:r>
              <a:r>
                <a:rPr lang="mr-IN" sz="1000" dirty="0"/>
                <a:t>0                              21%  </a:t>
              </a:r>
            </a:p>
            <a:p>
              <a:r>
                <a:rPr lang="mr-IN" sz="1000" dirty="0"/>
                <a:t> </a:t>
              </a:r>
              <a:r>
                <a:rPr lang="mr-IN" sz="1000" dirty="0" smtClean="0"/>
                <a:t>poorest                </a:t>
              </a:r>
              <a:r>
                <a:rPr lang="mr-IN" sz="1000" dirty="0"/>
                <a:t>1                              1%   </a:t>
              </a:r>
            </a:p>
            <a:p>
              <a:r>
                <a:rPr lang="mr-IN" sz="1000" dirty="0"/>
                <a:t> </a:t>
              </a:r>
              <a:r>
                <a:rPr lang="mr-IN" sz="1000" dirty="0" smtClean="0"/>
                <a:t>richer                </a:t>
              </a:r>
              <a:r>
                <a:rPr lang="en-US" sz="1000" dirty="0" smtClean="0"/>
                <a:t>   </a:t>
              </a:r>
              <a:r>
                <a:rPr lang="mr-IN" sz="1000" dirty="0" smtClean="0"/>
                <a:t> </a:t>
              </a:r>
              <a:r>
                <a:rPr lang="mr-IN" sz="1000" dirty="0"/>
                <a:t>0                              10%  </a:t>
              </a:r>
            </a:p>
            <a:p>
              <a:r>
                <a:rPr lang="mr-IN" sz="1000" dirty="0"/>
                <a:t> </a:t>
              </a:r>
              <a:r>
                <a:rPr lang="mr-IN" sz="1000" dirty="0" smtClean="0"/>
                <a:t>richer               </a:t>
              </a:r>
              <a:r>
                <a:rPr lang="en-US" sz="1000" dirty="0" smtClean="0"/>
                <a:t>   </a:t>
              </a:r>
              <a:r>
                <a:rPr lang="mr-IN" sz="1000" dirty="0" smtClean="0"/>
                <a:t>  </a:t>
              </a:r>
              <a:r>
                <a:rPr lang="mr-IN" sz="1000" dirty="0"/>
                <a:t>1                              9%   </a:t>
              </a:r>
            </a:p>
            <a:p>
              <a:r>
                <a:rPr lang="mr-IN" sz="1000" dirty="0"/>
                <a:t> </a:t>
              </a:r>
              <a:r>
                <a:rPr lang="mr-IN" sz="1000" dirty="0" smtClean="0"/>
                <a:t>richest               </a:t>
              </a:r>
              <a:r>
                <a:rPr lang="en-US" sz="1000" dirty="0" smtClean="0"/>
                <a:t>  </a:t>
              </a:r>
              <a:r>
                <a:rPr lang="mr-IN" sz="1000" dirty="0" smtClean="0"/>
                <a:t> </a:t>
              </a:r>
              <a:r>
                <a:rPr lang="mr-IN" sz="1000" dirty="0"/>
                <a:t>0                              6%   </a:t>
              </a:r>
            </a:p>
            <a:p>
              <a:r>
                <a:rPr lang="en-US" sz="1000" dirty="0"/>
                <a:t> </a:t>
              </a:r>
              <a:r>
                <a:rPr lang="mr-IN" sz="1000" dirty="0" smtClean="0"/>
                <a:t>richest              </a:t>
              </a:r>
              <a:r>
                <a:rPr lang="en-US" sz="1000" dirty="0" smtClean="0"/>
                <a:t> </a:t>
              </a:r>
              <a:r>
                <a:rPr lang="mr-IN" sz="1000" dirty="0" smtClean="0"/>
                <a:t>  </a:t>
              </a:r>
              <a:r>
                <a:rPr lang="mr-IN" sz="1000" dirty="0"/>
                <a:t>1                              12% </a:t>
              </a:r>
              <a:endParaRPr lang="en-US" sz="1000" dirty="0"/>
            </a:p>
          </p:txBody>
        </p:sp>
      </p:grpSp>
      <p:sp>
        <p:nvSpPr>
          <p:cNvPr id="4" name="TextBox 3"/>
          <p:cNvSpPr txBox="1"/>
          <p:nvPr/>
        </p:nvSpPr>
        <p:spPr>
          <a:xfrm>
            <a:off x="6407198" y="1402638"/>
            <a:ext cx="2426394" cy="923330"/>
          </a:xfrm>
          <a:prstGeom prst="rect">
            <a:avLst/>
          </a:prstGeom>
          <a:noFill/>
        </p:spPr>
        <p:txBody>
          <a:bodyPr wrap="square" rtlCol="0">
            <a:spAutoFit/>
          </a:bodyPr>
          <a:lstStyle/>
          <a:p>
            <a:r>
              <a:rPr lang="en-US" dirty="0" smtClean="0"/>
              <a:t>44% in poor segments; 20% in middle segment;</a:t>
            </a:r>
          </a:p>
          <a:p>
            <a:r>
              <a:rPr lang="en-US" dirty="0" smtClean="0"/>
              <a:t>37% in rich segments  </a:t>
            </a:r>
            <a:endParaRPr lang="en-US" dirty="0"/>
          </a:p>
        </p:txBody>
      </p:sp>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verage number of member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4699000" cy="2907542"/>
          </a:xfrm>
          <a:prstGeom prst="rect">
            <a:avLst/>
          </a:prstGeom>
        </p:spPr>
      </p:pic>
      <p:pic>
        <p:nvPicPr>
          <p:cNvPr id="4" name="Picture 3" descr="new density plot.png"/>
          <p:cNvPicPr>
            <a:picLocks noChangeAspect="1"/>
          </p:cNvPicPr>
          <p:nvPr/>
        </p:nvPicPr>
        <p:blipFill rotWithShape="1">
          <a:blip r:embed="rId4">
            <a:extLst>
              <a:ext uri="{28A0092B-C50C-407E-A947-70E740481C1C}">
                <a14:useLocalDpi xmlns:a14="http://schemas.microsoft.com/office/drawing/2010/main" val="0"/>
              </a:ext>
            </a:extLst>
          </a:blip>
          <a:srcRect t="3573" r="31239" b="1351"/>
          <a:stretch/>
        </p:blipFill>
        <p:spPr>
          <a:xfrm>
            <a:off x="4329272" y="2397833"/>
            <a:ext cx="4814728" cy="4471023"/>
          </a:xfrm>
          <a:prstGeom prst="rect">
            <a:avLst/>
          </a:prstGeom>
        </p:spPr>
      </p:pic>
      <p:sp>
        <p:nvSpPr>
          <p:cNvPr id="3" name="TextBox 2"/>
          <p:cNvSpPr txBox="1"/>
          <p:nvPr/>
        </p:nvSpPr>
        <p:spPr>
          <a:xfrm>
            <a:off x="4435948" y="46190"/>
            <a:ext cx="4546416" cy="1569660"/>
          </a:xfrm>
          <a:prstGeom prst="rect">
            <a:avLst/>
          </a:prstGeom>
          <a:noFill/>
        </p:spPr>
        <p:txBody>
          <a:bodyPr wrap="square" rtlCol="0">
            <a:spAutoFit/>
          </a:bodyPr>
          <a:lstStyle/>
          <a:p>
            <a:pPr marL="457200" indent="-457200" algn="r">
              <a:buAutoNum type="arabicPeriod"/>
            </a:pPr>
            <a:r>
              <a:rPr lang="en-US" sz="2400" b="1" dirty="0" smtClean="0">
                <a:solidFill>
                  <a:srgbClr val="000000"/>
                </a:solidFill>
              </a:rPr>
              <a:t>Mean No. of Household Members is 5-6</a:t>
            </a:r>
            <a:endParaRPr lang="en-US" sz="2400" b="1" dirty="0">
              <a:solidFill>
                <a:srgbClr val="000000"/>
              </a:solidFill>
            </a:endParaRPr>
          </a:p>
          <a:p>
            <a:pPr algn="r"/>
            <a:r>
              <a:rPr lang="en-US" sz="2400" b="1" dirty="0" smtClean="0">
                <a:solidFill>
                  <a:srgbClr val="000000"/>
                </a:solidFill>
              </a:rPr>
              <a:t>2. Density is highest for 4 member Households in Rural &amp; Urban</a:t>
            </a:r>
            <a:endParaRPr lang="en-US" sz="2400" b="1" dirty="0">
              <a:solidFill>
                <a:srgbClr val="000000"/>
              </a:solidFill>
            </a:endParaRPr>
          </a:p>
        </p:txBody>
      </p:sp>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951" y="-27890"/>
            <a:ext cx="9620275" cy="830997"/>
          </a:xfrm>
          <a:prstGeom prst="rect">
            <a:avLst/>
          </a:prstGeom>
          <a:noFill/>
        </p:spPr>
        <p:txBody>
          <a:bodyPr wrap="square" rtlCol="0">
            <a:spAutoFit/>
          </a:bodyPr>
          <a:lstStyle/>
          <a:p>
            <a:pPr algn="ctr"/>
            <a:r>
              <a:rPr lang="en-US" sz="2400" b="1" dirty="0" smtClean="0">
                <a:solidFill>
                  <a:srgbClr val="7F7F7F"/>
                </a:solidFill>
              </a:rPr>
              <a:t>Rural HH in Poorer &amp; </a:t>
            </a:r>
            <a:r>
              <a:rPr lang="en-US" sz="2400" b="1" dirty="0">
                <a:solidFill>
                  <a:srgbClr val="7F7F7F"/>
                </a:solidFill>
              </a:rPr>
              <a:t>P</a:t>
            </a:r>
            <a:r>
              <a:rPr lang="en-US" sz="2400" b="1" dirty="0" smtClean="0">
                <a:solidFill>
                  <a:srgbClr val="7F7F7F"/>
                </a:solidFill>
              </a:rPr>
              <a:t>oorest Wealth, </a:t>
            </a:r>
            <a:r>
              <a:rPr lang="en-US" sz="2400" b="1" dirty="0">
                <a:solidFill>
                  <a:srgbClr val="7F7F7F"/>
                </a:solidFill>
              </a:rPr>
              <a:t>5</a:t>
            </a:r>
            <a:r>
              <a:rPr lang="en-US" sz="2400" b="1" dirty="0" smtClean="0">
                <a:solidFill>
                  <a:srgbClr val="7F7F7F"/>
                </a:solidFill>
              </a:rPr>
              <a:t>-6 Member constitute 8% each. Urban Richest, 5-6 Member is 5%</a:t>
            </a:r>
          </a:p>
        </p:txBody>
      </p:sp>
      <p:sp>
        <p:nvSpPr>
          <p:cNvPr id="5" name="TextBox 4"/>
          <p:cNvSpPr txBox="1"/>
          <p:nvPr/>
        </p:nvSpPr>
        <p:spPr>
          <a:xfrm>
            <a:off x="129650" y="5415981"/>
            <a:ext cx="2040836" cy="1384995"/>
          </a:xfrm>
          <a:prstGeom prst="rect">
            <a:avLst/>
          </a:prstGeom>
          <a:noFill/>
        </p:spPr>
        <p:txBody>
          <a:bodyPr wrap="square" rtlCol="0">
            <a:spAutoFit/>
          </a:bodyPr>
          <a:lstStyle/>
          <a:p>
            <a:r>
              <a:rPr lang="en-US" sz="1400" dirty="0">
                <a:solidFill>
                  <a:schemeClr val="bg1">
                    <a:lumMod val="50000"/>
                  </a:schemeClr>
                </a:solidFill>
              </a:rPr>
              <a:t>Total number of </a:t>
            </a:r>
            <a:r>
              <a:rPr lang="en-US" sz="1400" i="1" dirty="0">
                <a:solidFill>
                  <a:schemeClr val="bg1">
                    <a:lumMod val="50000"/>
                  </a:schemeClr>
                </a:solidFill>
              </a:rPr>
              <a:t>de jure </a:t>
            </a:r>
            <a:r>
              <a:rPr lang="en-US" sz="1400" dirty="0">
                <a:solidFill>
                  <a:schemeClr val="bg1">
                    <a:lumMod val="50000"/>
                  </a:schemeClr>
                </a:solidFill>
              </a:rPr>
              <a:t>household members gives the number of household members that usually live in the household. </a:t>
            </a:r>
          </a:p>
        </p:txBody>
      </p:sp>
      <p:pic>
        <p:nvPicPr>
          <p:cNvPr id="7" name="Picture 6" descr="violin plot new.png"/>
          <p:cNvPicPr>
            <a:picLocks noChangeAspect="1"/>
          </p:cNvPicPr>
          <p:nvPr/>
        </p:nvPicPr>
        <p:blipFill rotWithShape="1">
          <a:blip r:embed="rId3">
            <a:extLst>
              <a:ext uri="{28A0092B-C50C-407E-A947-70E740481C1C}">
                <a14:useLocalDpi xmlns:a14="http://schemas.microsoft.com/office/drawing/2010/main" val="0"/>
              </a:ext>
            </a:extLst>
          </a:blip>
          <a:srcRect r="4636" b="14708"/>
          <a:stretch/>
        </p:blipFill>
        <p:spPr>
          <a:xfrm>
            <a:off x="5751733" y="803107"/>
            <a:ext cx="3392267" cy="3736511"/>
          </a:xfrm>
          <a:prstGeom prst="rect">
            <a:avLst/>
          </a:prstGeom>
        </p:spPr>
      </p:pic>
      <p:pic>
        <p:nvPicPr>
          <p:cNvPr id="8" name="Picture 7" descr="hist by wealth and rur:ur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650" y="784821"/>
            <a:ext cx="5528777" cy="4439775"/>
          </a:xfrm>
          <a:prstGeom prst="rect">
            <a:avLst/>
          </a:prstGeom>
        </p:spPr>
      </p:pic>
      <p:sp>
        <p:nvSpPr>
          <p:cNvPr id="4" name="Rectangle 3"/>
          <p:cNvSpPr/>
          <p:nvPr/>
        </p:nvSpPr>
        <p:spPr>
          <a:xfrm>
            <a:off x="6675120" y="4734620"/>
            <a:ext cx="2458720" cy="2123658"/>
          </a:xfrm>
          <a:prstGeom prst="rect">
            <a:avLst/>
          </a:prstGeom>
          <a:solidFill>
            <a:schemeClr val="accent5">
              <a:lumMod val="20000"/>
              <a:lumOff val="80000"/>
            </a:schemeClr>
          </a:solidFill>
        </p:spPr>
        <p:txBody>
          <a:bodyPr wrap="square">
            <a:spAutoFit/>
          </a:bodyPr>
          <a:lstStyle/>
          <a:p>
            <a:r>
              <a:rPr lang="mr-IN" sz="1200" dirty="0"/>
              <a:t> </a:t>
            </a:r>
            <a:r>
              <a:rPr lang="mr-IN" sz="1200" dirty="0" smtClean="0"/>
              <a:t>&lt;</a:t>
            </a:r>
            <a:r>
              <a:rPr lang="en-US" sz="1200" dirty="0" smtClean="0"/>
              <a:t>Range</a:t>
            </a:r>
            <a:r>
              <a:rPr lang="mr-IN" sz="1200" dirty="0" smtClean="0"/>
              <a:t>&gt; </a:t>
            </a:r>
            <a:r>
              <a:rPr lang="en-US" sz="1200" dirty="0" smtClean="0"/>
              <a:t>	</a:t>
            </a:r>
            <a:r>
              <a:rPr lang="mr-IN" sz="1200" dirty="0" smtClean="0"/>
              <a:t> &lt;</a:t>
            </a:r>
            <a:r>
              <a:rPr lang="en-US" sz="1200" dirty="0" smtClean="0"/>
              <a:t>Total</a:t>
            </a:r>
            <a:r>
              <a:rPr lang="mr-IN" sz="1200" dirty="0" smtClean="0"/>
              <a:t>&gt;</a:t>
            </a:r>
            <a:r>
              <a:rPr lang="en-US" sz="1200" dirty="0" smtClean="0"/>
              <a:t>	</a:t>
            </a:r>
            <a:r>
              <a:rPr lang="mr-IN" sz="1200" dirty="0" smtClean="0"/>
              <a:t> &lt;</a:t>
            </a:r>
            <a:r>
              <a:rPr lang="en-US" sz="1200" dirty="0" smtClean="0"/>
              <a:t>%</a:t>
            </a:r>
            <a:r>
              <a:rPr lang="mr-IN" sz="1200" dirty="0" smtClean="0"/>
              <a:t>&gt;</a:t>
            </a:r>
            <a:endParaRPr lang="mr-IN" sz="1200" dirty="0"/>
          </a:p>
          <a:p>
            <a:r>
              <a:rPr lang="mr-IN" sz="1200" dirty="0" smtClean="0"/>
              <a:t>    1.   </a:t>
            </a:r>
            <a:r>
              <a:rPr lang="en-US" sz="1200" dirty="0" smtClean="0"/>
              <a:t>	</a:t>
            </a:r>
            <a:r>
              <a:rPr lang="mr-IN" sz="1200" dirty="0" smtClean="0"/>
              <a:t> 372</a:t>
            </a:r>
            <a:r>
              <a:rPr lang="en-US" sz="1200" dirty="0" smtClean="0"/>
              <a:t>	</a:t>
            </a:r>
            <a:r>
              <a:rPr lang="mr-IN" sz="1200" dirty="0" smtClean="0"/>
              <a:t> </a:t>
            </a:r>
            <a:r>
              <a:rPr lang="mr-IN" sz="1200" dirty="0"/>
              <a:t>0%   </a:t>
            </a:r>
          </a:p>
          <a:p>
            <a:r>
              <a:rPr lang="mr-IN" sz="1200" dirty="0"/>
              <a:t> </a:t>
            </a:r>
            <a:r>
              <a:rPr lang="en-US" sz="1200" dirty="0"/>
              <a:t> </a:t>
            </a:r>
            <a:r>
              <a:rPr lang="mr-IN" sz="1200" dirty="0" smtClean="0"/>
              <a:t>  </a:t>
            </a:r>
            <a:r>
              <a:rPr lang="mr-IN" sz="1200" dirty="0"/>
              <a:t>2.  </a:t>
            </a:r>
            <a:r>
              <a:rPr lang="en-US" sz="1200" dirty="0" smtClean="0"/>
              <a:t>	</a:t>
            </a:r>
            <a:r>
              <a:rPr lang="mr-IN" sz="1200" dirty="0" smtClean="0"/>
              <a:t>25244 </a:t>
            </a:r>
            <a:r>
              <a:rPr lang="en-US" sz="1200" dirty="0" smtClean="0"/>
              <a:t>	</a:t>
            </a:r>
            <a:r>
              <a:rPr lang="mr-IN" sz="1200" dirty="0" smtClean="0"/>
              <a:t>4</a:t>
            </a:r>
            <a:r>
              <a:rPr lang="mr-IN" sz="1200" dirty="0"/>
              <a:t>%   </a:t>
            </a:r>
          </a:p>
          <a:p>
            <a:r>
              <a:rPr lang="en-US" sz="1200" dirty="0" smtClean="0"/>
              <a:t>    </a:t>
            </a:r>
            <a:r>
              <a:rPr lang="mr-IN" sz="1200" dirty="0" smtClean="0"/>
              <a:t>3</a:t>
            </a:r>
            <a:r>
              <a:rPr lang="mr-IN" sz="1200" dirty="0"/>
              <a:t>. </a:t>
            </a:r>
            <a:r>
              <a:rPr lang="en-US" sz="1200" dirty="0" smtClean="0"/>
              <a:t>	</a:t>
            </a:r>
            <a:r>
              <a:rPr lang="mr-IN" sz="1200" dirty="0" smtClean="0"/>
              <a:t> </a:t>
            </a:r>
            <a:r>
              <a:rPr lang="mr-IN" sz="1200" dirty="0"/>
              <a:t>65443 </a:t>
            </a:r>
            <a:r>
              <a:rPr lang="en-US" sz="1200" dirty="0" smtClean="0"/>
              <a:t>	</a:t>
            </a:r>
            <a:r>
              <a:rPr lang="mr-IN" sz="1200" dirty="0" smtClean="0"/>
              <a:t>11</a:t>
            </a:r>
            <a:r>
              <a:rPr lang="mr-IN" sz="1200" dirty="0"/>
              <a:t>%  </a:t>
            </a:r>
          </a:p>
          <a:p>
            <a:r>
              <a:rPr lang="en-US" sz="1200" dirty="0" smtClean="0"/>
              <a:t>    </a:t>
            </a:r>
            <a:r>
              <a:rPr lang="mr-IN" sz="1200" dirty="0" smtClean="0"/>
              <a:t>4</a:t>
            </a:r>
            <a:r>
              <a:rPr lang="mr-IN" sz="1200" dirty="0"/>
              <a:t>.  </a:t>
            </a:r>
            <a:r>
              <a:rPr lang="en-US" sz="1200" dirty="0" smtClean="0"/>
              <a:t>	</a:t>
            </a:r>
            <a:r>
              <a:rPr lang="mr-IN" sz="1200" dirty="0" smtClean="0"/>
              <a:t>89379 </a:t>
            </a:r>
            <a:r>
              <a:rPr lang="en-US" sz="1200" dirty="0" smtClean="0"/>
              <a:t>	</a:t>
            </a:r>
            <a:r>
              <a:rPr lang="mr-IN" sz="1200" dirty="0" smtClean="0"/>
              <a:t>15</a:t>
            </a:r>
            <a:r>
              <a:rPr lang="mr-IN" sz="1200" dirty="0"/>
              <a:t>%  </a:t>
            </a:r>
          </a:p>
          <a:p>
            <a:r>
              <a:rPr lang="en-US" sz="1200" dirty="0" smtClean="0"/>
              <a:t>    </a:t>
            </a:r>
            <a:r>
              <a:rPr lang="mr-IN" sz="1200" dirty="0" smtClean="0"/>
              <a:t>5</a:t>
            </a:r>
            <a:r>
              <a:rPr lang="mr-IN" sz="1200" dirty="0"/>
              <a:t>. </a:t>
            </a:r>
            <a:r>
              <a:rPr lang="en-US" sz="1200" dirty="0" smtClean="0"/>
              <a:t>	</a:t>
            </a:r>
            <a:r>
              <a:rPr lang="mr-IN" sz="1200" dirty="0" smtClean="0"/>
              <a:t>133633 </a:t>
            </a:r>
            <a:r>
              <a:rPr lang="en-US" sz="1200" dirty="0" smtClean="0"/>
              <a:t>	</a:t>
            </a:r>
            <a:r>
              <a:rPr lang="mr-IN" sz="1200" dirty="0" smtClean="0"/>
              <a:t>22</a:t>
            </a:r>
            <a:r>
              <a:rPr lang="mr-IN" sz="1200" dirty="0"/>
              <a:t>%  </a:t>
            </a:r>
          </a:p>
          <a:p>
            <a:r>
              <a:rPr lang="en-US" sz="1200" dirty="0" smtClean="0"/>
              <a:t>    </a:t>
            </a:r>
            <a:r>
              <a:rPr lang="mr-IN" sz="1200" dirty="0" smtClean="0"/>
              <a:t>6</a:t>
            </a:r>
            <a:r>
              <a:rPr lang="mr-IN" sz="1200" dirty="0"/>
              <a:t>. </a:t>
            </a:r>
            <a:r>
              <a:rPr lang="en-US" sz="1200" dirty="0" smtClean="0"/>
              <a:t>	</a:t>
            </a:r>
            <a:r>
              <a:rPr lang="mr-IN" sz="1200" dirty="0" smtClean="0"/>
              <a:t>112996 </a:t>
            </a:r>
            <a:r>
              <a:rPr lang="en-US" sz="1200" dirty="0" smtClean="0"/>
              <a:t>	</a:t>
            </a:r>
            <a:r>
              <a:rPr lang="mr-IN" sz="1200" dirty="0" smtClean="0"/>
              <a:t>19</a:t>
            </a:r>
            <a:r>
              <a:rPr lang="mr-IN" sz="1200" dirty="0"/>
              <a:t>%  </a:t>
            </a:r>
          </a:p>
          <a:p>
            <a:r>
              <a:rPr lang="en-US" sz="1200" dirty="0" smtClean="0"/>
              <a:t>    </a:t>
            </a:r>
            <a:r>
              <a:rPr lang="mr-IN" sz="1200" dirty="0" smtClean="0"/>
              <a:t>7</a:t>
            </a:r>
            <a:r>
              <a:rPr lang="mr-IN" sz="1200" dirty="0"/>
              <a:t>.  </a:t>
            </a:r>
            <a:r>
              <a:rPr lang="en-US" sz="1200" dirty="0" smtClean="0"/>
              <a:t>	</a:t>
            </a:r>
            <a:r>
              <a:rPr lang="mr-IN" sz="1200" dirty="0" smtClean="0"/>
              <a:t>77209 </a:t>
            </a:r>
            <a:r>
              <a:rPr lang="en-US" sz="1200" dirty="0" smtClean="0"/>
              <a:t>	</a:t>
            </a:r>
            <a:r>
              <a:rPr lang="mr-IN" sz="1200" dirty="0" smtClean="0"/>
              <a:t>13</a:t>
            </a:r>
            <a:r>
              <a:rPr lang="mr-IN" sz="1200" dirty="0"/>
              <a:t>%  </a:t>
            </a:r>
          </a:p>
          <a:p>
            <a:r>
              <a:rPr lang="en-US" sz="1200" dirty="0" smtClean="0"/>
              <a:t>    </a:t>
            </a:r>
            <a:r>
              <a:rPr lang="mr-IN" sz="1200" dirty="0" smtClean="0"/>
              <a:t>8</a:t>
            </a:r>
            <a:r>
              <a:rPr lang="mr-IN" sz="1200" dirty="0"/>
              <a:t>.  </a:t>
            </a:r>
            <a:r>
              <a:rPr lang="en-US" sz="1200" dirty="0" smtClean="0"/>
              <a:t>	</a:t>
            </a:r>
            <a:r>
              <a:rPr lang="mr-IN" sz="1200" dirty="0" smtClean="0"/>
              <a:t>42994 </a:t>
            </a:r>
            <a:r>
              <a:rPr lang="en-US" sz="1200" dirty="0" smtClean="0"/>
              <a:t>	</a:t>
            </a:r>
            <a:r>
              <a:rPr lang="mr-IN" sz="1200" dirty="0" smtClean="0"/>
              <a:t>7</a:t>
            </a:r>
            <a:r>
              <a:rPr lang="mr-IN" sz="1200" dirty="0"/>
              <a:t>%   </a:t>
            </a:r>
          </a:p>
          <a:p>
            <a:r>
              <a:rPr lang="en-US" sz="1200" dirty="0" smtClean="0"/>
              <a:t>    </a:t>
            </a:r>
            <a:r>
              <a:rPr lang="mr-IN" sz="1200" dirty="0" smtClean="0"/>
              <a:t>9</a:t>
            </a:r>
            <a:r>
              <a:rPr lang="mr-IN" sz="1200" dirty="0"/>
              <a:t>. </a:t>
            </a:r>
            <a:r>
              <a:rPr lang="en-US" sz="1200" dirty="0" smtClean="0"/>
              <a:t>	</a:t>
            </a:r>
            <a:r>
              <a:rPr lang="mr-IN" sz="1200" dirty="0" smtClean="0"/>
              <a:t> </a:t>
            </a:r>
            <a:r>
              <a:rPr lang="mr-IN" sz="1200" dirty="0"/>
              <a:t>22830 </a:t>
            </a:r>
            <a:r>
              <a:rPr lang="en-US" sz="1200" dirty="0" smtClean="0"/>
              <a:t>	</a:t>
            </a:r>
            <a:r>
              <a:rPr lang="mr-IN" sz="1200" dirty="0" smtClean="0"/>
              <a:t>4</a:t>
            </a:r>
            <a:r>
              <a:rPr lang="mr-IN" sz="1200" dirty="0"/>
              <a:t>%   </a:t>
            </a:r>
          </a:p>
          <a:p>
            <a:r>
              <a:rPr lang="en-US" sz="1200" dirty="0" smtClean="0"/>
              <a:t>   </a:t>
            </a:r>
            <a:r>
              <a:rPr lang="mr-IN" sz="1200" dirty="0" smtClean="0"/>
              <a:t>10</a:t>
            </a:r>
            <a:r>
              <a:rPr lang="mr-IN" sz="1200" dirty="0"/>
              <a:t>.  </a:t>
            </a:r>
            <a:r>
              <a:rPr lang="en-US" sz="1200" dirty="0" smtClean="0"/>
              <a:t>	</a:t>
            </a:r>
            <a:r>
              <a:rPr lang="mr-IN" sz="1200" dirty="0" smtClean="0"/>
              <a:t>12883</a:t>
            </a:r>
            <a:r>
              <a:rPr lang="en-US" sz="1200" dirty="0" smtClean="0"/>
              <a:t>	</a:t>
            </a:r>
            <a:r>
              <a:rPr lang="mr-IN" sz="1200" dirty="0" smtClean="0"/>
              <a:t> </a:t>
            </a:r>
            <a:r>
              <a:rPr lang="mr-IN" sz="1200" dirty="0"/>
              <a:t>2% </a:t>
            </a:r>
            <a:endParaRPr lang="en-US" sz="1200" dirty="0"/>
          </a:p>
        </p:txBody>
      </p:sp>
    </p:spTree>
    <p:extLst>
      <p:ext uri="{BB962C8B-B14F-4D97-AF65-F5344CB8AC3E}">
        <p14:creationId xmlns:p14="http://schemas.microsoft.com/office/powerpoint/2010/main" val="18668567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69212" y="46191"/>
            <a:ext cx="4074787" cy="3108544"/>
          </a:xfrm>
          <a:prstGeom prst="rect">
            <a:avLst/>
          </a:prstGeom>
          <a:noFill/>
        </p:spPr>
        <p:txBody>
          <a:bodyPr wrap="square" rtlCol="0">
            <a:spAutoFit/>
          </a:bodyPr>
          <a:lstStyle/>
          <a:p>
            <a:pPr algn="ctr"/>
            <a:r>
              <a:rPr lang="en-US" sz="2600" b="1" dirty="0" smtClean="0">
                <a:solidFill>
                  <a:srgbClr val="7F7F7F"/>
                </a:solidFill>
              </a:rPr>
              <a:t>No. of Children vs. Household Members by Wealth Index:</a:t>
            </a:r>
          </a:p>
          <a:p>
            <a:pPr algn="ctr"/>
            <a:endParaRPr lang="en-US" sz="1000" b="1" dirty="0" smtClean="0">
              <a:solidFill>
                <a:srgbClr val="7F7F7F"/>
              </a:solidFill>
            </a:endParaRPr>
          </a:p>
          <a:p>
            <a:pPr marL="514350" indent="-514350">
              <a:buFontTx/>
              <a:buAutoNum type="arabicPeriod"/>
            </a:pPr>
            <a:r>
              <a:rPr lang="en-US" b="1" dirty="0" smtClean="0">
                <a:solidFill>
                  <a:srgbClr val="7F7F7F"/>
                </a:solidFill>
              </a:rPr>
              <a:t>Each of 4 </a:t>
            </a:r>
            <a:r>
              <a:rPr lang="en-US" b="1" dirty="0">
                <a:solidFill>
                  <a:srgbClr val="7F7F7F"/>
                </a:solidFill>
              </a:rPr>
              <a:t>lakh HH have </a:t>
            </a:r>
            <a:r>
              <a:rPr lang="en-US" b="1" dirty="0" smtClean="0">
                <a:solidFill>
                  <a:srgbClr val="7F7F7F"/>
                </a:solidFill>
              </a:rPr>
              <a:t>just 1 child.</a:t>
            </a:r>
            <a:endParaRPr lang="en-US" b="1" dirty="0">
              <a:solidFill>
                <a:srgbClr val="7F7F7F"/>
              </a:solidFill>
            </a:endParaRPr>
          </a:p>
          <a:p>
            <a:pPr marL="514350" indent="-514350">
              <a:buAutoNum type="arabicPeriod"/>
            </a:pPr>
            <a:r>
              <a:rPr lang="en-US" b="1" dirty="0" smtClean="0">
                <a:solidFill>
                  <a:srgbClr val="7F7F7F"/>
                </a:solidFill>
              </a:rPr>
              <a:t>Out of 24% urban HH who have 1 child, 74% have </a:t>
            </a:r>
            <a:r>
              <a:rPr lang="en-US" b="1" dirty="0">
                <a:solidFill>
                  <a:srgbClr val="7F7F7F"/>
                </a:solidFill>
              </a:rPr>
              <a:t>3</a:t>
            </a:r>
            <a:r>
              <a:rPr lang="en-US" b="1" dirty="0" smtClean="0">
                <a:solidFill>
                  <a:srgbClr val="7F7F7F"/>
                </a:solidFill>
              </a:rPr>
              <a:t>-6 members.</a:t>
            </a:r>
          </a:p>
          <a:p>
            <a:pPr marL="514350" indent="-514350">
              <a:buAutoNum type="arabicPeriod"/>
            </a:pPr>
            <a:r>
              <a:rPr lang="en-US" b="1" dirty="0" smtClean="0">
                <a:solidFill>
                  <a:srgbClr val="7F7F7F"/>
                </a:solidFill>
              </a:rPr>
              <a:t>34% of rural HH </a:t>
            </a:r>
            <a:r>
              <a:rPr lang="en-US" b="1" dirty="0">
                <a:solidFill>
                  <a:srgbClr val="7F7F7F"/>
                </a:solidFill>
              </a:rPr>
              <a:t>have 1 </a:t>
            </a:r>
            <a:r>
              <a:rPr lang="en-US" b="1" dirty="0" smtClean="0">
                <a:solidFill>
                  <a:srgbClr val="7F7F7F"/>
                </a:solidFill>
              </a:rPr>
              <a:t>child, 48% 3-6 &amp; 10% have 7-8 members.</a:t>
            </a:r>
          </a:p>
          <a:p>
            <a:endParaRPr lang="en-US" b="1" dirty="0">
              <a:solidFill>
                <a:srgbClr val="7F7F7F"/>
              </a:solidFill>
            </a:endParaRPr>
          </a:p>
        </p:txBody>
      </p:sp>
      <p:pic>
        <p:nvPicPr>
          <p:cNvPr id="8" name="Picture 7" descr="children:no. of member:wealth new.png"/>
          <p:cNvPicPr>
            <a:picLocks noChangeAspect="1"/>
          </p:cNvPicPr>
          <p:nvPr/>
        </p:nvPicPr>
        <p:blipFill rotWithShape="1">
          <a:blip r:embed="rId2">
            <a:extLst>
              <a:ext uri="{28A0092B-C50C-407E-A947-70E740481C1C}">
                <a14:useLocalDpi xmlns:a14="http://schemas.microsoft.com/office/drawing/2010/main" val="0"/>
              </a:ext>
            </a:extLst>
          </a:blip>
          <a:srcRect r="486"/>
          <a:stretch/>
        </p:blipFill>
        <p:spPr>
          <a:xfrm>
            <a:off x="2898564" y="3219334"/>
            <a:ext cx="6245436" cy="3610905"/>
          </a:xfrm>
          <a:prstGeom prst="rect">
            <a:avLst/>
          </a:prstGeom>
        </p:spPr>
      </p:pic>
      <p:grpSp>
        <p:nvGrpSpPr>
          <p:cNvPr id="5" name="Group 4"/>
          <p:cNvGrpSpPr/>
          <p:nvPr/>
        </p:nvGrpSpPr>
        <p:grpSpPr>
          <a:xfrm>
            <a:off x="0" y="2996954"/>
            <a:ext cx="3439583" cy="3871206"/>
            <a:chOff x="0" y="2996954"/>
            <a:chExt cx="3439583" cy="3871206"/>
          </a:xfrm>
        </p:grpSpPr>
        <p:pic>
          <p:nvPicPr>
            <p:cNvPr id="12" name="Picture 11" descr="children wealth rural.png"/>
            <p:cNvPicPr>
              <a:picLocks noChangeAspect="1"/>
            </p:cNvPicPr>
            <p:nvPr/>
          </p:nvPicPr>
          <p:blipFill rotWithShape="1">
            <a:blip r:embed="rId3">
              <a:extLst>
                <a:ext uri="{28A0092B-C50C-407E-A947-70E740481C1C}">
                  <a14:useLocalDpi xmlns:a14="http://schemas.microsoft.com/office/drawing/2010/main" val="0"/>
                </a:ext>
              </a:extLst>
            </a:blip>
            <a:srcRect r="36758" b="9545"/>
            <a:stretch/>
          </p:blipFill>
          <p:spPr>
            <a:xfrm>
              <a:off x="0" y="2996954"/>
              <a:ext cx="3128434" cy="3605955"/>
            </a:xfrm>
            <a:prstGeom prst="rect">
              <a:avLst/>
            </a:prstGeom>
          </p:spPr>
        </p:pic>
        <p:pic>
          <p:nvPicPr>
            <p:cNvPr id="2" name="Picture 1" descr="children wealth rural.png"/>
            <p:cNvPicPr>
              <a:picLocks noChangeAspect="1"/>
            </p:cNvPicPr>
            <p:nvPr/>
          </p:nvPicPr>
          <p:blipFill rotWithShape="1">
            <a:blip r:embed="rId3">
              <a:extLst>
                <a:ext uri="{28A0092B-C50C-407E-A947-70E740481C1C}">
                  <a14:useLocalDpi xmlns:a14="http://schemas.microsoft.com/office/drawing/2010/main" val="0"/>
                </a:ext>
              </a:extLst>
            </a:blip>
            <a:srcRect l="18424" t="90569" r="6727"/>
            <a:stretch/>
          </p:blipFill>
          <p:spPr>
            <a:xfrm>
              <a:off x="0" y="6518910"/>
              <a:ext cx="3439583" cy="349250"/>
            </a:xfrm>
            <a:prstGeom prst="rect">
              <a:avLst/>
            </a:prstGeom>
          </p:spPr>
        </p:pic>
        <p:pic>
          <p:nvPicPr>
            <p:cNvPr id="7" name="Picture 6" descr="children wealth rural.png"/>
            <p:cNvPicPr>
              <a:picLocks noChangeAspect="1"/>
            </p:cNvPicPr>
            <p:nvPr/>
          </p:nvPicPr>
          <p:blipFill rotWithShape="1">
            <a:blip r:embed="rId3">
              <a:extLst>
                <a:ext uri="{28A0092B-C50C-407E-A947-70E740481C1C}">
                  <a14:useLocalDpi xmlns:a14="http://schemas.microsoft.com/office/drawing/2010/main" val="0"/>
                </a:ext>
              </a:extLst>
            </a:blip>
            <a:srcRect l="94470" t="-1" r="806" b="18625"/>
            <a:stretch/>
          </p:blipFill>
          <p:spPr>
            <a:xfrm>
              <a:off x="2664885" y="2996954"/>
              <a:ext cx="233679" cy="3244004"/>
            </a:xfrm>
            <a:prstGeom prst="rect">
              <a:avLst/>
            </a:prstGeom>
          </p:spPr>
        </p:pic>
      </p:grpSp>
      <p:pic>
        <p:nvPicPr>
          <p:cNvPr id="9" name="Picture 8" descr="stacked bar new.png"/>
          <p:cNvPicPr>
            <a:picLocks noChangeAspect="1"/>
          </p:cNvPicPr>
          <p:nvPr/>
        </p:nvPicPr>
        <p:blipFill rotWithShape="1">
          <a:blip r:embed="rId4">
            <a:extLst>
              <a:ext uri="{28A0092B-C50C-407E-A947-70E740481C1C}">
                <a14:useLocalDpi xmlns:a14="http://schemas.microsoft.com/office/drawing/2010/main" val="0"/>
              </a:ext>
            </a:extLst>
          </a:blip>
          <a:srcRect l="1299" t="3822" r="16981"/>
          <a:stretch/>
        </p:blipFill>
        <p:spPr>
          <a:xfrm>
            <a:off x="25418" y="46191"/>
            <a:ext cx="4657919" cy="2951856"/>
          </a:xfrm>
          <a:prstGeom prst="rect">
            <a:avLst/>
          </a:prstGeom>
        </p:spPr>
      </p:pic>
    </p:spTree>
    <p:extLst>
      <p:ext uri="{BB962C8B-B14F-4D97-AF65-F5344CB8AC3E}">
        <p14:creationId xmlns:p14="http://schemas.microsoft.com/office/powerpoint/2010/main" val="716010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ater, saf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5294"/>
            <a:ext cx="8751455" cy="5662706"/>
          </a:xfrm>
          <a:prstGeom prst="rect">
            <a:avLst/>
          </a:prstGeom>
        </p:spPr>
      </p:pic>
      <p:sp>
        <p:nvSpPr>
          <p:cNvPr id="3" name="TextBox 2"/>
          <p:cNvSpPr txBox="1"/>
          <p:nvPr/>
        </p:nvSpPr>
        <p:spPr>
          <a:xfrm>
            <a:off x="219364" y="13328"/>
            <a:ext cx="8763000" cy="877163"/>
          </a:xfrm>
          <a:prstGeom prst="rect">
            <a:avLst/>
          </a:prstGeom>
          <a:noFill/>
        </p:spPr>
        <p:txBody>
          <a:bodyPr wrap="square" rtlCol="0">
            <a:spAutoFit/>
          </a:bodyPr>
          <a:lstStyle/>
          <a:p>
            <a:pPr algn="ctr"/>
            <a:r>
              <a:rPr lang="en-US" sz="2600" b="1" dirty="0" smtClean="0">
                <a:solidFill>
                  <a:srgbClr val="7F7F7F"/>
                </a:solidFill>
              </a:rPr>
              <a:t>Urban Rich Households More Likely to Make Water Safe.  </a:t>
            </a:r>
          </a:p>
          <a:p>
            <a:pPr algn="ctr"/>
            <a:endParaRPr lang="en-US" sz="700" b="1" dirty="0">
              <a:solidFill>
                <a:srgbClr val="7F7F7F"/>
              </a:solidFill>
            </a:endParaRPr>
          </a:p>
          <a:p>
            <a:pPr algn="ctr"/>
            <a:r>
              <a:rPr lang="en-US" b="1" dirty="0" smtClean="0">
                <a:solidFill>
                  <a:srgbClr val="7F7F7F"/>
                </a:solidFill>
              </a:rPr>
              <a:t>0/1 = Rural/Urban &amp; 0/1/2 = No/Yes/Don’t Know</a:t>
            </a:r>
            <a:endParaRPr lang="en-US" b="1" dirty="0">
              <a:solidFill>
                <a:srgbClr val="7F7F7F"/>
              </a:solidFill>
            </a:endParaRPr>
          </a:p>
        </p:txBody>
      </p:sp>
      <p:sp>
        <p:nvSpPr>
          <p:cNvPr id="4" name="TextBox 3"/>
          <p:cNvSpPr txBox="1"/>
          <p:nvPr/>
        </p:nvSpPr>
        <p:spPr>
          <a:xfrm>
            <a:off x="5762687" y="1520817"/>
            <a:ext cx="2805519" cy="1384995"/>
          </a:xfrm>
          <a:prstGeom prst="rect">
            <a:avLst/>
          </a:prstGeom>
          <a:solidFill>
            <a:srgbClr val="DBEEF4"/>
          </a:solidFill>
        </p:spPr>
        <p:txBody>
          <a:bodyPr wrap="square" rtlCol="0">
            <a:spAutoFit/>
          </a:bodyPr>
          <a:lstStyle/>
          <a:p>
            <a:r>
              <a:rPr lang="en-US" sz="1400" dirty="0" smtClean="0">
                <a:solidFill>
                  <a:schemeClr val="bg1">
                    <a:lumMod val="50000"/>
                  </a:schemeClr>
                </a:solidFill>
              </a:rPr>
              <a:t>46% of the rural, &amp; 13% of urban HH, do not use safe water.</a:t>
            </a:r>
          </a:p>
          <a:p>
            <a:endParaRPr lang="en-US" sz="1400" dirty="0" smtClean="0">
              <a:solidFill>
                <a:schemeClr val="bg1">
                  <a:lumMod val="50000"/>
                </a:schemeClr>
              </a:solidFill>
            </a:endParaRPr>
          </a:p>
          <a:p>
            <a:r>
              <a:rPr lang="en-US" sz="1400" dirty="0" smtClean="0">
                <a:solidFill>
                  <a:schemeClr val="bg1">
                    <a:lumMod val="50000"/>
                  </a:schemeClr>
                </a:solidFill>
              </a:rPr>
              <a:t>Among these rural HH, 17% are poorest &amp; 13% are poorer, and 9% are middle.</a:t>
            </a:r>
          </a:p>
        </p:txBody>
      </p:sp>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alth index and wa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3262"/>
            <a:ext cx="6477000" cy="4191000"/>
          </a:xfrm>
          <a:prstGeom prst="rect">
            <a:avLst/>
          </a:prstGeom>
        </p:spPr>
      </p:pic>
      <p:sp>
        <p:nvSpPr>
          <p:cNvPr id="3" name="TextBox 2"/>
          <p:cNvSpPr txBox="1"/>
          <p:nvPr/>
        </p:nvSpPr>
        <p:spPr>
          <a:xfrm>
            <a:off x="4308231" y="10192"/>
            <a:ext cx="4835769" cy="1692771"/>
          </a:xfrm>
          <a:prstGeom prst="rect">
            <a:avLst/>
          </a:prstGeom>
          <a:noFill/>
        </p:spPr>
        <p:txBody>
          <a:bodyPr wrap="square" rtlCol="0">
            <a:spAutoFit/>
          </a:bodyPr>
          <a:lstStyle/>
          <a:p>
            <a:pPr algn="r"/>
            <a:r>
              <a:rPr lang="en-US" sz="2600" b="1" dirty="0" smtClean="0">
                <a:solidFill>
                  <a:srgbClr val="7F7F7F"/>
                </a:solidFill>
              </a:rPr>
              <a:t>Straining by Cloth, Filtering Water, &amp; Adding </a:t>
            </a:r>
            <a:r>
              <a:rPr lang="en-US" sz="2600" b="1" dirty="0">
                <a:solidFill>
                  <a:srgbClr val="7F7F7F"/>
                </a:solidFill>
              </a:rPr>
              <a:t>B</a:t>
            </a:r>
            <a:r>
              <a:rPr lang="en-US" sz="2600" b="1" dirty="0" smtClean="0">
                <a:solidFill>
                  <a:srgbClr val="7F7F7F"/>
                </a:solidFill>
              </a:rPr>
              <a:t>leach are not popular among any HHs in any Wealth Segment.</a:t>
            </a:r>
            <a:endParaRPr lang="en-US" sz="2600" b="1" dirty="0">
              <a:solidFill>
                <a:srgbClr val="7F7F7F"/>
              </a:solidFill>
            </a:endParaRPr>
          </a:p>
        </p:txBody>
      </p:sp>
      <p:pic>
        <p:nvPicPr>
          <p:cNvPr id="4" name="Picture 3" descr="water filter vs. chlorine vs. straining.png"/>
          <p:cNvPicPr>
            <a:picLocks noChangeAspect="1"/>
          </p:cNvPicPr>
          <p:nvPr/>
        </p:nvPicPr>
        <p:blipFill rotWithShape="1">
          <a:blip r:embed="rId3">
            <a:extLst>
              <a:ext uri="{28A0092B-C50C-407E-A947-70E740481C1C}">
                <a14:useLocalDpi xmlns:a14="http://schemas.microsoft.com/office/drawing/2010/main" val="0"/>
              </a:ext>
            </a:extLst>
          </a:blip>
          <a:srcRect r="34292"/>
          <a:stretch/>
        </p:blipFill>
        <p:spPr>
          <a:xfrm>
            <a:off x="4793106" y="2676769"/>
            <a:ext cx="4077356" cy="4015153"/>
          </a:xfrm>
          <a:prstGeom prst="rect">
            <a:avLst/>
          </a:prstGeom>
        </p:spPr>
      </p:pic>
      <p:sp>
        <p:nvSpPr>
          <p:cNvPr id="5" name="Line Callout 1 4"/>
          <p:cNvSpPr/>
          <p:nvPr/>
        </p:nvSpPr>
        <p:spPr>
          <a:xfrm>
            <a:off x="7462804" y="2146563"/>
            <a:ext cx="1593273" cy="642993"/>
          </a:xfrm>
          <a:prstGeom prst="borderCallout1">
            <a:avLst>
              <a:gd name="adj1" fmla="val 47342"/>
              <a:gd name="adj2" fmla="val -3428"/>
              <a:gd name="adj3" fmla="val 89561"/>
              <a:gd name="adj4" fmla="val -30696"/>
            </a:avLst>
          </a:prstGeom>
          <a:no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Does HH Filters Water?</a:t>
            </a:r>
            <a:endParaRPr lang="en-US" dirty="0"/>
          </a:p>
        </p:txBody>
      </p:sp>
      <p:sp>
        <p:nvSpPr>
          <p:cNvPr id="6" name="TextBox 5"/>
          <p:cNvSpPr txBox="1"/>
          <p:nvPr/>
        </p:nvSpPr>
        <p:spPr>
          <a:xfrm>
            <a:off x="691901" y="5027412"/>
            <a:ext cx="2805519" cy="738664"/>
          </a:xfrm>
          <a:prstGeom prst="rect">
            <a:avLst/>
          </a:prstGeom>
          <a:solidFill>
            <a:schemeClr val="accent5">
              <a:lumMod val="20000"/>
              <a:lumOff val="80000"/>
            </a:schemeClr>
          </a:solidFill>
        </p:spPr>
        <p:txBody>
          <a:bodyPr wrap="square" rtlCol="0">
            <a:spAutoFit/>
          </a:bodyPr>
          <a:lstStyle/>
          <a:p>
            <a:r>
              <a:rPr lang="en-US" sz="1400" dirty="0" smtClean="0">
                <a:solidFill>
                  <a:schemeClr val="bg1">
                    <a:lumMod val="50000"/>
                  </a:schemeClr>
                </a:solidFill>
              </a:rPr>
              <a:t>0: No</a:t>
            </a:r>
          </a:p>
          <a:p>
            <a:r>
              <a:rPr lang="en-US" sz="1400" dirty="0" smtClean="0">
                <a:solidFill>
                  <a:schemeClr val="bg1">
                    <a:lumMod val="50000"/>
                  </a:schemeClr>
                </a:solidFill>
              </a:rPr>
              <a:t>1: Yes</a:t>
            </a:r>
          </a:p>
          <a:p>
            <a:r>
              <a:rPr lang="en-US" sz="1400" dirty="0" smtClean="0">
                <a:solidFill>
                  <a:schemeClr val="bg1">
                    <a:lumMod val="50000"/>
                  </a:schemeClr>
                </a:solidFill>
              </a:rPr>
              <a:t>2: Don’t Know</a:t>
            </a:r>
          </a:p>
        </p:txBody>
      </p:sp>
    </p:spTree>
    <p:extLst>
      <p:ext uri="{BB962C8B-B14F-4D97-AF65-F5344CB8AC3E}">
        <p14:creationId xmlns:p14="http://schemas.microsoft.com/office/powerpoint/2010/main" val="42881713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gpairs2 f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054" y="0"/>
            <a:ext cx="7350946" cy="6858000"/>
          </a:xfrm>
          <a:prstGeom prst="rect">
            <a:avLst/>
          </a:prstGeom>
        </p:spPr>
      </p:pic>
      <p:sp>
        <p:nvSpPr>
          <p:cNvPr id="3" name="TextBox 2"/>
          <p:cNvSpPr txBox="1"/>
          <p:nvPr/>
        </p:nvSpPr>
        <p:spPr>
          <a:xfrm>
            <a:off x="0" y="0"/>
            <a:ext cx="1793054" cy="2800766"/>
          </a:xfrm>
          <a:prstGeom prst="rect">
            <a:avLst/>
          </a:prstGeom>
          <a:noFill/>
        </p:spPr>
        <p:txBody>
          <a:bodyPr wrap="square" rtlCol="0">
            <a:spAutoFit/>
          </a:bodyPr>
          <a:lstStyle/>
          <a:p>
            <a:r>
              <a:rPr lang="en-US" sz="2200" b="1" dirty="0" smtClean="0">
                <a:solidFill>
                  <a:schemeClr val="bg1">
                    <a:lumMod val="50000"/>
                  </a:schemeClr>
                </a:solidFill>
              </a:rPr>
              <a:t>Rural or Urban vs. “Shares Toilet?” vs. “Time Spent to get Water” in Surveyed Households</a:t>
            </a:r>
            <a:endParaRPr lang="en-US" sz="2200" b="1" dirty="0">
              <a:solidFill>
                <a:schemeClr val="bg1">
                  <a:lumMod val="50000"/>
                </a:schemeClr>
              </a:solidFill>
            </a:endParaRPr>
          </a:p>
        </p:txBody>
      </p:sp>
      <p:sp>
        <p:nvSpPr>
          <p:cNvPr id="4" name="TextBox 3"/>
          <p:cNvSpPr txBox="1"/>
          <p:nvPr/>
        </p:nvSpPr>
        <p:spPr>
          <a:xfrm>
            <a:off x="0" y="3137562"/>
            <a:ext cx="1793054" cy="3108544"/>
          </a:xfrm>
          <a:prstGeom prst="rect">
            <a:avLst/>
          </a:prstGeom>
          <a:solidFill>
            <a:srgbClr val="DBEEF4"/>
          </a:solidFill>
        </p:spPr>
        <p:txBody>
          <a:bodyPr wrap="square" rtlCol="0">
            <a:spAutoFit/>
          </a:bodyPr>
          <a:lstStyle/>
          <a:p>
            <a:r>
              <a:rPr lang="en-US" sz="1400" dirty="0" smtClean="0"/>
              <a:t>There are 50% more rural HH than urban HH. </a:t>
            </a:r>
          </a:p>
          <a:p>
            <a:endParaRPr lang="en-US" sz="1400" dirty="0"/>
          </a:p>
          <a:p>
            <a:r>
              <a:rPr lang="en-US" sz="1400" dirty="0" smtClean="0"/>
              <a:t>71% rural &amp; 88% of urban HH spend 10 minutes to get water; while 10% &amp; 5% spend 1+ hour respectively.</a:t>
            </a:r>
          </a:p>
          <a:p>
            <a:endParaRPr lang="en-US" sz="1400" dirty="0"/>
          </a:p>
          <a:p>
            <a:r>
              <a:rPr lang="en-US" sz="1400" dirty="0" smtClean="0"/>
              <a:t>31% rural &amp; 21% urban HH share toilets. </a:t>
            </a:r>
            <a:endParaRPr lang="en-US" sz="1400" dirty="0"/>
          </a:p>
        </p:txBody>
      </p:sp>
    </p:spTree>
    <p:extLst>
      <p:ext uri="{BB962C8B-B14F-4D97-AF65-F5344CB8AC3E}">
        <p14:creationId xmlns:p14="http://schemas.microsoft.com/office/powerpoint/2010/main" val="9966836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gpairs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662" y="0"/>
            <a:ext cx="7152515" cy="6858000"/>
          </a:xfrm>
          <a:prstGeom prst="rect">
            <a:avLst/>
          </a:prstGeom>
        </p:spPr>
      </p:pic>
      <p:sp>
        <p:nvSpPr>
          <p:cNvPr id="3" name="TextBox 2"/>
          <p:cNvSpPr txBox="1"/>
          <p:nvPr/>
        </p:nvSpPr>
        <p:spPr>
          <a:xfrm>
            <a:off x="0" y="81707"/>
            <a:ext cx="1810868" cy="2800766"/>
          </a:xfrm>
          <a:prstGeom prst="rect">
            <a:avLst/>
          </a:prstGeom>
          <a:noFill/>
        </p:spPr>
        <p:txBody>
          <a:bodyPr wrap="square" rtlCol="0">
            <a:spAutoFit/>
          </a:bodyPr>
          <a:lstStyle/>
          <a:p>
            <a:r>
              <a:rPr lang="en-US" sz="2200" b="1" dirty="0" smtClean="0">
                <a:solidFill>
                  <a:srgbClr val="7F7F7F"/>
                </a:solidFill>
              </a:rPr>
              <a:t>“Safe Water Used?” vs. “Wealth Index” vs. “Rural or Urban” in Surveyed Households</a:t>
            </a:r>
            <a:endParaRPr lang="en-US" sz="2200" b="1" dirty="0">
              <a:solidFill>
                <a:srgbClr val="7F7F7F"/>
              </a:solidFill>
            </a:endParaRPr>
          </a:p>
        </p:txBody>
      </p:sp>
      <p:sp>
        <p:nvSpPr>
          <p:cNvPr id="4" name="TextBox 3"/>
          <p:cNvSpPr txBox="1"/>
          <p:nvPr/>
        </p:nvSpPr>
        <p:spPr>
          <a:xfrm>
            <a:off x="0" y="3440835"/>
            <a:ext cx="1793054" cy="1169551"/>
          </a:xfrm>
          <a:prstGeom prst="rect">
            <a:avLst/>
          </a:prstGeom>
          <a:solidFill>
            <a:srgbClr val="DBEEF4"/>
          </a:solidFill>
        </p:spPr>
        <p:txBody>
          <a:bodyPr wrap="square" rtlCol="0">
            <a:spAutoFit/>
          </a:bodyPr>
          <a:lstStyle/>
          <a:p>
            <a:r>
              <a:rPr lang="en-US" sz="1400" dirty="0" smtClean="0"/>
              <a:t>Slightly more urban HH use clean water. Rich HH in both rural &amp; urban are likelier to use clean water.</a:t>
            </a:r>
            <a:endParaRPr lang="en-US" sz="1400" dirty="0"/>
          </a:p>
        </p:txBody>
      </p:sp>
    </p:spTree>
    <p:extLst>
      <p:ext uri="{BB962C8B-B14F-4D97-AF65-F5344CB8AC3E}">
        <p14:creationId xmlns:p14="http://schemas.microsoft.com/office/powerpoint/2010/main" val="25530609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4708</TotalTime>
  <Words>1279</Words>
  <Application>Microsoft Macintosh PowerPoint</Application>
  <PresentationFormat>On-screen Show (4:3)</PresentationFormat>
  <Paragraphs>113</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Black</vt:lpstr>
      <vt:lpstr>National Family Health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Family Health Survey</dc:title>
  <dc:creator>sherry mukim</dc:creator>
  <cp:lastModifiedBy>sherry mukim</cp:lastModifiedBy>
  <cp:revision>121</cp:revision>
  <dcterms:created xsi:type="dcterms:W3CDTF">2018-03-22T06:50:25Z</dcterms:created>
  <dcterms:modified xsi:type="dcterms:W3CDTF">2018-05-05T12:15:49Z</dcterms:modified>
</cp:coreProperties>
</file>