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71" r:id="rId5"/>
    <p:sldId id="272" r:id="rId6"/>
    <p:sldId id="273" r:id="rId7"/>
    <p:sldId id="261" r:id="rId8"/>
    <p:sldId id="266" r:id="rId9"/>
    <p:sldId id="267" r:id="rId10"/>
    <p:sldId id="262" r:id="rId11"/>
    <p:sldId id="274" r:id="rId12"/>
    <p:sldId id="263" r:id="rId13"/>
    <p:sldId id="264" r:id="rId14"/>
    <p:sldId id="265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/>
    <p:restoredTop sz="94664"/>
  </p:normalViewPr>
  <p:slideViewPr>
    <p:cSldViewPr snapToGrid="0">
      <p:cViewPr varScale="1">
        <p:scale>
          <a:sx n="112" d="100"/>
          <a:sy n="112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61F11-EE46-8F48-91F0-F02DAE7DB186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30F34-3434-6A49-A1CF-BF3A78B40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0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9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A3A6E-805D-5936-C1C3-B77B4E33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1DFC6-CF7D-E69D-273D-2C060543C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8B52D-EC6D-E1DB-06DC-5FC3E2663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2D6D6-2495-52A6-0193-5C97D2D96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7DA8-1142-72AF-9ECB-270210D0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E7218-92EA-507B-51DB-99D53172D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0CADC-3A5C-C110-8B41-70849B6BA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02D1B-EE75-BD0E-6CD1-1FCEED8B6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4862-F439-32D3-DD15-38F14178D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1B398-2AD9-77DD-56CE-86C5C2192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57F74-7711-83DD-27C8-F5141ADDC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92285-99C1-CB67-DD6F-6B0724688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9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9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30F34-3434-6A49-A1CF-BF3A78B40E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3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73AB-3403-A089-CD38-3A605E984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CB6DB-AAFE-7136-B522-87205794E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9E49-47B7-6BF7-C323-A8D17699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A75E-98B0-24A4-A14F-0B6BD209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E524-2DA0-515F-6DEB-EE34867D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0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3D2E-189F-D7C8-E754-C3600A6CD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DD1A6-273D-99FC-53AD-457C3DC71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2428-2D94-E150-E585-FAD84E59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9C77-7E6E-1C1E-EED5-C2E02E64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B0B8-3B7C-8893-30D5-F7001626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6D2C5-9B8D-4A34-6CA0-B7C0A8A11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0A16A-3D5B-D226-3FC8-5F5371A6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4EF0-88CD-09FA-B3CE-D533F56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FC0F-4A35-A347-FBC9-652E35F7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5B57-0FEF-354C-F6E8-097C2794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6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6D6D-5EA3-FECD-669D-FDA47CB5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748-3BAD-5F91-5765-495A7BCD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FCBA-5864-6A7F-FA72-7BE2523A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0883-A522-B91C-B54B-B66C24BC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1A71-D7FE-5A64-7897-B8664D92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40FE-96D3-59BC-021D-87F79291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932C-472A-4D48-6263-366545981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CF1-674A-72CD-8C8C-539D3328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6F934-E854-CD11-184D-EA86684A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7651-CC8E-9318-92C2-F50491B1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42DD-0692-35AC-90AA-E407CD73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58F0-6103-4BAF-CC54-4EE9BC910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B3017-0450-BCC0-464C-7B96FFF9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9F10F-B485-2592-A098-6B3AA05D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6112F-A2AD-A611-0BAF-CF897BC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7333C-E9BD-6C53-1654-32110935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3670-7958-2E44-4807-7AE8A14C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35CBC-47AD-2770-43A1-EEFDF6C8A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2C799-89EA-1FBB-7004-0E9BBB2ED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24048-2F7E-F013-72D4-A6722BBDF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A2D08-299B-0A2C-A9EC-AFF114FCE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0AD2B-22D3-4E94-B045-242E0F61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D95BF5-54A7-E559-2C44-B585DE7A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DEC74-7A13-619D-C1FE-F288464F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2F88-F8BE-6722-B582-FD729CE3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C0462-360F-3512-D054-89026A16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6F2B7-143C-A8B2-515D-E712733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18BD1-5477-5644-7DC7-15A10FC4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C66B4-1499-BD17-AC00-0629B5A4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DFA08-DFD8-2F76-D255-6652EAEA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58DC-17BA-85E0-514D-C7A19F58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EC4C-5A4B-9C44-561A-58B1BA02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CA23-E922-8DBA-7DB3-9FE0B959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81E14-1863-C9A8-2688-B25E966F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15D61-FC04-F81D-21A2-2FA99BB0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9DCD-4CB5-D378-671B-19F938B5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8E78-DC9C-189A-4134-C86856F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59C8-68AE-4886-8587-8CAD158D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80CC6-37B7-6CD5-872E-E63859A1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EE74-54A4-7CBE-04CD-23E418A35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DC8A4-C610-3563-E6E9-96E49EBF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41F7-63A7-4935-A1A8-989BAA1E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F580-B031-BD3F-738A-06990B16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059AB-53DC-FA7C-2999-B5A5E3DE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64938-E822-829D-D5D3-A6B0BBFB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3D6F-198C-B1B9-0CEE-720A6AED5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40F48-6153-9944-8DF7-071A25E9DC02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D1993-DC0D-1B2A-94B2-6BAA08ABF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F03B3-6AB5-DFDD-94D6-6EBCC63D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65457-D4D5-8943-89CF-F8F5DF655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atellite view of a body of water&#10;&#10;AI-generated content may be incorrect.">
            <a:extLst>
              <a:ext uri="{FF2B5EF4-FFF2-40B4-BE49-F238E27FC236}">
                <a16:creationId xmlns:a16="http://schemas.microsoft.com/office/drawing/2014/main" id="{584835EF-5A41-7D7C-C2E3-BF58510C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34" t="9091" r="15823"/>
          <a:stretch>
            <a:fillRect/>
          </a:stretch>
        </p:blipFill>
        <p:spPr>
          <a:xfrm>
            <a:off x="8168641" y="0"/>
            <a:ext cx="4023359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7226-EFA3-4D71-6F42-89D5829C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841" y="4686851"/>
            <a:ext cx="4938906" cy="204950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400" dirty="0"/>
              <a:t>June 24, 2025, Week 3</a:t>
            </a:r>
          </a:p>
          <a:p>
            <a:pPr algn="l"/>
            <a:r>
              <a:rPr lang="en-US" sz="2000" i="1" dirty="0"/>
              <a:t>Dharmik Vara</a:t>
            </a:r>
          </a:p>
          <a:p>
            <a:pPr algn="l"/>
            <a:r>
              <a:rPr lang="en-US" sz="2000" i="1" dirty="0"/>
              <a:t>Daniel </a:t>
            </a:r>
          </a:p>
          <a:p>
            <a:pPr algn="l"/>
            <a:r>
              <a:rPr lang="en-US" sz="2000" i="1" dirty="0"/>
              <a:t>Kruthi Jangam</a:t>
            </a:r>
          </a:p>
          <a:p>
            <a:pPr algn="l"/>
            <a:r>
              <a:rPr lang="en-US" sz="2000" i="1" dirty="0"/>
              <a:t>Karthika </a:t>
            </a:r>
            <a:r>
              <a:rPr lang="en-US" sz="2000" i="1" dirty="0" err="1"/>
              <a:t>Garikapati</a:t>
            </a:r>
            <a:endParaRPr lang="en-US" sz="2000" i="1" dirty="0"/>
          </a:p>
          <a:p>
            <a:pPr algn="l"/>
            <a:r>
              <a:rPr lang="en-US" sz="2000" i="1" dirty="0"/>
              <a:t> Roshan </a:t>
            </a:r>
            <a:r>
              <a:rPr lang="en-US" sz="2000" i="1" dirty="0" err="1"/>
              <a:t>Palem</a:t>
            </a:r>
            <a:endParaRPr lang="en-US" sz="2000" i="1" dirty="0"/>
          </a:p>
          <a:p>
            <a:pPr algn="l"/>
            <a:r>
              <a:rPr lang="en-US" sz="2000" i="1" dirty="0"/>
              <a:t> Sagar </a:t>
            </a:r>
          </a:p>
          <a:p>
            <a:pPr algn="l"/>
            <a:endParaRPr lang="en-US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F53FB-674A-1FE3-2A6F-E43C1F8A5868}"/>
              </a:ext>
            </a:extLst>
          </p:cNvPr>
          <p:cNvSpPr txBox="1"/>
          <p:nvPr/>
        </p:nvSpPr>
        <p:spPr>
          <a:xfrm>
            <a:off x="1222512" y="1635381"/>
            <a:ext cx="5723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HARMFUL ALGAE BLOOM(HAB)</a:t>
            </a:r>
          </a:p>
          <a:p>
            <a:pPr algn="ctr"/>
            <a:r>
              <a:rPr lang="en-US" sz="3200" b="1" dirty="0">
                <a:latin typeface="+mj-lt"/>
              </a:rPr>
              <a:t> DETECTION 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398A9-5C98-6014-E1BC-2AD506345A2D}"/>
              </a:ext>
            </a:extLst>
          </p:cNvPr>
          <p:cNvSpPr txBox="1"/>
          <p:nvPr/>
        </p:nvSpPr>
        <p:spPr>
          <a:xfrm>
            <a:off x="2508857" y="2975019"/>
            <a:ext cx="29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9196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E73A1-EBF8-D654-FA7F-F4D2E508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70AD3-F78F-97CC-FC16-79682B925F0C}"/>
              </a:ext>
            </a:extLst>
          </p:cNvPr>
          <p:cNvSpPr txBox="1"/>
          <p:nvPr/>
        </p:nvSpPr>
        <p:spPr>
          <a:xfrm>
            <a:off x="612648" y="3355848"/>
            <a:ext cx="6268770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Is Our HAB System Successful?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What Questions Are We Trying to Answer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Georgia" panose="02040502050405020303" pitchFamily="18" charset="0"/>
              </a:rPr>
              <a:t>How Are We Evaluating It?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24B242-EEC9-0FBF-3B90-C2CFAAD0E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59820"/>
              </p:ext>
            </p:extLst>
          </p:nvPr>
        </p:nvGraphicFramePr>
        <p:xfrm>
          <a:off x="7494066" y="1019849"/>
          <a:ext cx="4237686" cy="4742784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2653770">
                  <a:extLst>
                    <a:ext uri="{9D8B030D-6E8A-4147-A177-3AD203B41FA5}">
                      <a16:colId xmlns:a16="http://schemas.microsoft.com/office/drawing/2014/main" val="1212355443"/>
                    </a:ext>
                  </a:extLst>
                </a:gridCol>
                <a:gridCol w="1583916">
                  <a:extLst>
                    <a:ext uri="{9D8B030D-6E8A-4147-A177-3AD203B41FA5}">
                      <a16:colId xmlns:a16="http://schemas.microsoft.com/office/drawing/2014/main" val="3599212251"/>
                    </a:ext>
                  </a:extLst>
                </a:gridCol>
              </a:tblGrid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b="1" cap="none" spc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IE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IE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354188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76.2%</a:t>
                      </a: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813462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 dirty="0">
                          <a:solidFill>
                            <a:schemeClr val="tx1"/>
                          </a:solidFill>
                        </a:rPr>
                        <a:t>Ridge Classifier</a:t>
                      </a: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74.9%</a:t>
                      </a: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6587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91.5%</a:t>
                      </a: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199822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92.9%</a:t>
                      </a: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207092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b="1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IE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b="1" cap="none" spc="0" dirty="0">
                          <a:solidFill>
                            <a:schemeClr val="tx1"/>
                          </a:solidFill>
                        </a:rPr>
                        <a:t>94.7%</a:t>
                      </a:r>
                      <a:endParaRPr lang="en-IE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907150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CNN + LSTM (v1)</a:t>
                      </a: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cap="none" spc="0">
                          <a:solidFill>
                            <a:schemeClr val="tx1"/>
                          </a:solidFill>
                        </a:rPr>
                        <a:t>88.4%</a:t>
                      </a: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206211"/>
                  </a:ext>
                </a:extLst>
              </a:tr>
              <a:tr h="5928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b="1" cap="none" spc="0">
                          <a:solidFill>
                            <a:schemeClr val="tx1"/>
                          </a:solidFill>
                        </a:rPr>
                        <a:t>CNN + LSTM (v2)</a:t>
                      </a:r>
                      <a:endParaRPr lang="en-IE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6773" marR="152534" marT="30507" marB="22880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2000" b="1" cap="none" spc="0" dirty="0">
                          <a:solidFill>
                            <a:schemeClr val="tx1"/>
                          </a:solidFill>
                        </a:rPr>
                        <a:t>90.1%</a:t>
                      </a:r>
                      <a:endParaRPr lang="en-IE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6773" marR="152534" marT="30507" marB="2288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3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23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4CAF6-3B7C-D569-A68D-EB368CDA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F80D0AD-C0E3-6D53-A576-D4AA80CCD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85F6D-7EBA-73CD-CC20-8CB9B745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8824F-9390-ECD2-92AB-F0AE4D36F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681B77-14E2-84CF-E12B-EB8697EB3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0EA80-FEA1-9EC3-13CE-54DA1101E2EF}"/>
              </a:ext>
            </a:extLst>
          </p:cNvPr>
          <p:cNvSpPr txBox="1"/>
          <p:nvPr/>
        </p:nvSpPr>
        <p:spPr>
          <a:xfrm>
            <a:off x="612648" y="3355848"/>
            <a:ext cx="9902952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000" b="1" dirty="0">
                <a:latin typeface="Georgia" panose="02040502050405020303" pitchFamily="18" charset="0"/>
              </a:rPr>
              <a:t>Real-World Functionality (System Evaluation)</a:t>
            </a:r>
            <a:endParaRPr lang="en-IE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000" b="1" dirty="0">
                <a:latin typeface="Georgia" panose="02040502050405020303" pitchFamily="18" charset="0"/>
              </a:rPr>
              <a:t>Comparison to Baselines</a:t>
            </a:r>
            <a:endParaRPr lang="en-IE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000" b="1" dirty="0">
                <a:latin typeface="Georgia" panose="02040502050405020303" pitchFamily="18" charset="0"/>
              </a:rPr>
              <a:t>User-Centred Success (What Makes It a “</a:t>
            </a:r>
            <a:r>
              <a:rPr lang="en-IE" sz="2000" b="1" dirty="0">
                <a:solidFill>
                  <a:schemeClr val="accent2"/>
                </a:solidFill>
                <a:latin typeface="Georgia" panose="02040502050405020303" pitchFamily="18" charset="0"/>
              </a:rPr>
              <a:t>Good</a:t>
            </a:r>
            <a:r>
              <a:rPr lang="en-IE" sz="2000" b="1" dirty="0">
                <a:latin typeface="Georgia" panose="02040502050405020303" pitchFamily="18" charset="0"/>
              </a:rPr>
              <a:t>” System?)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E" sz="2000" dirty="0">
              <a:latin typeface="Georgia" panose="020405020504050203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E" sz="2000" b="1" dirty="0">
                <a:latin typeface="Georgia" panose="02040502050405020303" pitchFamily="18" charset="0"/>
              </a:rPr>
              <a:t>What Does “</a:t>
            </a:r>
            <a:r>
              <a:rPr lang="en-IE" sz="2000" b="1" dirty="0">
                <a:solidFill>
                  <a:schemeClr val="accent2"/>
                </a:solidFill>
                <a:latin typeface="Georgia" panose="02040502050405020303" pitchFamily="18" charset="0"/>
              </a:rPr>
              <a:t>Success</a:t>
            </a:r>
            <a:r>
              <a:rPr lang="en-IE" sz="2000" b="1" dirty="0">
                <a:latin typeface="Georgia" panose="02040502050405020303" pitchFamily="18" charset="0"/>
              </a:rPr>
              <a:t>” Look Like?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0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37C37-077B-41D4-2377-EC6E250B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/>
              <a:t>Current Status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0B7D3-EA8D-4EDF-F38A-57D58609BE20}"/>
              </a:ext>
            </a:extLst>
          </p:cNvPr>
          <p:cNvSpPr txBox="1"/>
          <p:nvPr/>
        </p:nvSpPr>
        <p:spPr>
          <a:xfrm>
            <a:off x="6490310" y="1206465"/>
            <a:ext cx="4030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b="1" dirty="0">
                <a:latin typeface="Georgia" panose="02040502050405020303" pitchFamily="18" charset="0"/>
              </a:rPr>
              <a:t>Why This Is an MVP:</a:t>
            </a:r>
            <a:endParaRPr lang="en-IE" sz="2800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C1C36-ACAE-0D6F-3FD4-6A3007192C41}"/>
              </a:ext>
            </a:extLst>
          </p:cNvPr>
          <p:cNvSpPr txBox="1"/>
          <p:nvPr/>
        </p:nvSpPr>
        <p:spPr>
          <a:xfrm>
            <a:off x="5144694" y="2121979"/>
            <a:ext cx="6721502" cy="326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dirty="0">
                <a:latin typeface="Georgia" panose="02040502050405020303" pitchFamily="18" charset="0"/>
              </a:rPr>
              <a:t>Automating the detection of Harmful Algal Blooms (HABs) using satellite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dirty="0">
                <a:latin typeface="Georgia" panose="02040502050405020303" pitchFamily="18" charset="0"/>
              </a:rPr>
              <a:t>Offering easy-to-use prediction capability through a web interface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dirty="0">
                <a:latin typeface="Georgia" panose="02040502050405020303" pitchFamily="18" charset="0"/>
              </a:rPr>
              <a:t>End-to-end integration from data input to model inference and output display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2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02A43-DF42-6811-CA5D-DF14566A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0540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Team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AD28A0-B139-1672-DDDD-CA4F0ADE3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2674"/>
              </p:ext>
            </p:extLst>
          </p:nvPr>
        </p:nvGraphicFramePr>
        <p:xfrm>
          <a:off x="5274471" y="1671620"/>
          <a:ext cx="5699830" cy="3161116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94616">
                  <a:extLst>
                    <a:ext uri="{9D8B030D-6E8A-4147-A177-3AD203B41FA5}">
                      <a16:colId xmlns:a16="http://schemas.microsoft.com/office/drawing/2014/main" val="1279056164"/>
                    </a:ext>
                  </a:extLst>
                </a:gridCol>
                <a:gridCol w="3005214">
                  <a:extLst>
                    <a:ext uri="{9D8B030D-6E8A-4147-A177-3AD203B41FA5}">
                      <a16:colId xmlns:a16="http://schemas.microsoft.com/office/drawing/2014/main" val="2898215382"/>
                    </a:ext>
                  </a:extLst>
                </a:gridCol>
              </a:tblGrid>
              <a:tr h="306824"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6184"/>
                  </a:ext>
                </a:extLst>
              </a:tr>
              <a:tr h="53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 collection and preprocessing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Daniel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2685"/>
                  </a:ext>
                </a:extLst>
              </a:tr>
              <a:tr h="767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Machine learning and Model Training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Dharmik, Kruthi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5376"/>
                  </a:ext>
                </a:extLst>
              </a:tr>
              <a:tr h="5369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Backend, Integration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Sagar, Karthika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01500"/>
                  </a:ext>
                </a:extLst>
              </a:tr>
              <a:tr h="473817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Roshan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00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49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97098-C83A-F332-E0DF-7E0B1A0E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Sprint Plan</a:t>
            </a:r>
            <a:br>
              <a:rPr lang="en-US" sz="4000" b="1" dirty="0"/>
            </a:br>
            <a:br>
              <a:rPr lang="en-US" sz="1100" b="1" dirty="0"/>
            </a:br>
            <a:r>
              <a:rPr lang="en-US" sz="2700" dirty="0">
                <a:solidFill>
                  <a:schemeClr val="accent2"/>
                </a:solidFill>
              </a:rPr>
              <a:t>Sprint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4FA9F-A482-CEF9-6FF6-A832B169B374}"/>
              </a:ext>
            </a:extLst>
          </p:cNvPr>
          <p:cNvSpPr txBox="1"/>
          <p:nvPr/>
        </p:nvSpPr>
        <p:spPr>
          <a:xfrm>
            <a:off x="3111966" y="3585164"/>
            <a:ext cx="6059932" cy="2315249"/>
          </a:xfrm>
          <a:prstGeom prst="rect">
            <a:avLst/>
          </a:prstGeom>
          <a:noFill/>
          <a:effectLst>
            <a:glow rad="818554">
              <a:schemeClr val="accent1"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E" sz="1400" dirty="0">
                <a:latin typeface="Georgia" panose="02040502050405020303" pitchFamily="18" charset="0"/>
              </a:rPr>
              <a:t> Ground truth processing (HABSOS dataset)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E" sz="1400" dirty="0">
                <a:latin typeface="Georgia" panose="02040502050405020303" pitchFamily="18" charset="0"/>
              </a:rPr>
              <a:t>NASA MODIS satellite data integration using </a:t>
            </a:r>
            <a:r>
              <a:rPr lang="en-IE" sz="1400" dirty="0" err="1">
                <a:latin typeface="Georgia" panose="02040502050405020303" pitchFamily="18" charset="0"/>
              </a:rPr>
              <a:t>EarthAccess</a:t>
            </a:r>
            <a:endParaRPr lang="en-IE" sz="1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E" sz="1400" dirty="0">
                <a:latin typeface="Georgia" panose="02040502050405020303" pitchFamily="18" charset="0"/>
              </a:rPr>
              <a:t> </a:t>
            </a:r>
            <a:r>
              <a:rPr lang="en-IE" sz="1400" dirty="0" err="1">
                <a:latin typeface="Georgia" panose="02040502050405020303" pitchFamily="18" charset="0"/>
              </a:rPr>
              <a:t>Datacube</a:t>
            </a:r>
            <a:r>
              <a:rPr lang="en-IE" sz="1400" dirty="0">
                <a:latin typeface="Georgia" panose="02040502050405020303" pitchFamily="18" charset="0"/>
              </a:rPr>
              <a:t> generation with 30x30km spatial and 5-day temporal span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E" sz="1400" dirty="0">
                <a:latin typeface="Georgia" panose="02040502050405020303" pitchFamily="18" charset="0"/>
              </a:rPr>
              <a:t> Baseline ML model trained (using </a:t>
            </a:r>
            <a:r>
              <a:rPr lang="en-IE" sz="1400" dirty="0" err="1">
                <a:latin typeface="Georgia" panose="02040502050405020303" pitchFamily="18" charset="0"/>
              </a:rPr>
              <a:t>ConvLSTM</a:t>
            </a:r>
            <a:r>
              <a:rPr lang="en-IE" sz="1400" dirty="0">
                <a:latin typeface="Georgia" panose="020405020504050203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E" sz="1400" dirty="0">
                <a:latin typeface="Georgia" panose="02040502050405020303" pitchFamily="18" charset="0"/>
              </a:rPr>
              <a:t> Frontend with </a:t>
            </a:r>
            <a:r>
              <a:rPr lang="en-IE" sz="1400" dirty="0" err="1">
                <a:latin typeface="Georgia" panose="02040502050405020303" pitchFamily="18" charset="0"/>
              </a:rPr>
              <a:t>Streamlit</a:t>
            </a:r>
            <a:r>
              <a:rPr lang="en-IE" sz="1400" dirty="0">
                <a:latin typeface="Georgia" panose="02040502050405020303" pitchFamily="18" charset="0"/>
              </a:rPr>
              <a:t> (manual input form + interactive map)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E" sz="1400" dirty="0">
                <a:latin typeface="Georgia" panose="02040502050405020303" pitchFamily="18" charset="0"/>
              </a:rPr>
              <a:t> Flask backend API setup for predictions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US" sz="1400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F731-1E13-06A8-9659-507A5327FEC3}"/>
              </a:ext>
            </a:extLst>
          </p:cNvPr>
          <p:cNvSpPr txBox="1"/>
          <p:nvPr/>
        </p:nvSpPr>
        <p:spPr>
          <a:xfrm>
            <a:off x="1115569" y="2222411"/>
            <a:ext cx="1060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Georgia" panose="02040502050405020303" pitchFamily="18" charset="0"/>
              </a:rPr>
              <a:t>Sprint 2 | 3/6 - 16/6 (MVP development, basic </a:t>
            </a:r>
            <a:r>
              <a:rPr lang="en-IE" dirty="0" err="1">
                <a:latin typeface="Georgia" panose="02040502050405020303" pitchFamily="18" charset="0"/>
              </a:rPr>
              <a:t>datacube</a:t>
            </a:r>
            <a:r>
              <a:rPr lang="en-IE" dirty="0">
                <a:latin typeface="Georgia" panose="02040502050405020303" pitchFamily="18" charset="0"/>
              </a:rPr>
              <a:t> </a:t>
            </a:r>
            <a:r>
              <a:rPr lang="en-IE" dirty="0" err="1">
                <a:latin typeface="Georgia" panose="02040502050405020303" pitchFamily="18" charset="0"/>
              </a:rPr>
              <a:t>pipeline,simple</a:t>
            </a:r>
            <a:r>
              <a:rPr lang="en-IE" dirty="0">
                <a:latin typeface="Georgia" panose="02040502050405020303" pitchFamily="18" charset="0"/>
              </a:rPr>
              <a:t> classifier)</a:t>
            </a:r>
          </a:p>
          <a:p>
            <a:endParaRPr lang="en-IE" dirty="0">
              <a:latin typeface="Georgia" panose="02040502050405020303" pitchFamily="18" charset="0"/>
            </a:endParaRPr>
          </a:p>
          <a:p>
            <a:r>
              <a:rPr lang="en-IE" dirty="0">
                <a:latin typeface="Georgia" panose="02040502050405020303" pitchFamily="18" charset="0"/>
              </a:rPr>
              <a:t>Sprint 3 | 17/6 - 30/6 (Model training, interim presentation preparation, web interface prototype)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6" name="Snip Single Corner of Rectangle 15">
            <a:extLst>
              <a:ext uri="{FF2B5EF4-FFF2-40B4-BE49-F238E27FC236}">
                <a16:creationId xmlns:a16="http://schemas.microsoft.com/office/drawing/2014/main" id="{FB6146F0-135A-7B65-FE8B-1B3C8F87E5EE}"/>
              </a:ext>
            </a:extLst>
          </p:cNvPr>
          <p:cNvSpPr/>
          <p:nvPr/>
        </p:nvSpPr>
        <p:spPr>
          <a:xfrm>
            <a:off x="3066034" y="3486929"/>
            <a:ext cx="6059932" cy="2315249"/>
          </a:xfrm>
          <a:prstGeom prst="snip1Rect">
            <a:avLst/>
          </a:prstGeom>
          <a:solidFill>
            <a:schemeClr val="accent2">
              <a:lumMod val="60000"/>
              <a:lumOff val="40000"/>
              <a:alpha val="18682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4ED37-BC33-0FDF-70C2-4306126C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8E44F8-8F5E-416A-1348-C0691170A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31EF7B-E6CD-FC15-1A27-3D751C638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F171CF-C787-F3A9-28BB-0B48D1671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4F88A-893B-BEF8-2155-3A9641C7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Sprint Plan</a:t>
            </a:r>
            <a:br>
              <a:rPr lang="en-US" sz="4000" b="1" dirty="0"/>
            </a:br>
            <a:br>
              <a:rPr lang="en-US" sz="1100" b="1" dirty="0"/>
            </a:b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99BAC-F859-4FDA-1C03-74CFF72C2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FF623-E074-6788-FC55-858030522F41}"/>
              </a:ext>
            </a:extLst>
          </p:cNvPr>
          <p:cNvSpPr txBox="1"/>
          <p:nvPr/>
        </p:nvSpPr>
        <p:spPr>
          <a:xfrm>
            <a:off x="1003301" y="2959100"/>
            <a:ext cx="107193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Sprint 4 : Sprint 4 | 1/7 - 14/7 (higher resolution </a:t>
            </a:r>
            <a:r>
              <a:rPr lang="en-US" sz="2000" dirty="0" err="1">
                <a:latin typeface="Georgia" panose="02040502050405020303" pitchFamily="18" charset="0"/>
              </a:rPr>
              <a:t>datacubes</a:t>
            </a:r>
            <a:r>
              <a:rPr lang="en-US" sz="2000" dirty="0">
                <a:latin typeface="Georgia" panose="02040502050405020303" pitchFamily="18" charset="0"/>
              </a:rPr>
              <a:t>, Add data modalities, Retrain model on new </a:t>
            </a:r>
            <a:r>
              <a:rPr lang="en-US" sz="2000" dirty="0" err="1">
                <a:latin typeface="Georgia" panose="02040502050405020303" pitchFamily="18" charset="0"/>
              </a:rPr>
              <a:t>datacubes</a:t>
            </a:r>
            <a:r>
              <a:rPr lang="en-US" sz="2000" dirty="0">
                <a:latin typeface="Georgia" panose="02040502050405020303" pitchFamily="18" charset="0"/>
              </a:rPr>
              <a:t>)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IE" sz="2000" dirty="0">
                <a:latin typeface="Georgia" panose="02040502050405020303" pitchFamily="18" charset="0"/>
              </a:rPr>
              <a:t>Long-Term Plan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E" sz="2000" dirty="0">
                <a:latin typeface="Georgia" panose="02040502050405020303" pitchFamily="18" charset="0"/>
              </a:rPr>
              <a:t>⁠ ⁠Improve backend processing</a:t>
            </a:r>
          </a:p>
          <a:p>
            <a:pPr>
              <a:lnSpc>
                <a:spcPct val="150000"/>
              </a:lnSpc>
            </a:pPr>
            <a:endParaRPr lang="en-IE" sz="20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05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3ACD1-9352-C9A4-6E33-E9AEC57E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>
                <a:latin typeface="Georgia" panose="02040502050405020303" pitchFamily="18" charset="0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84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9C969-261E-49CB-D417-DB3E67C2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 of project Objectives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DEEC1-3D0D-9894-F2AE-8B047ED6AF05}"/>
              </a:ext>
            </a:extLst>
          </p:cNvPr>
          <p:cNvSpPr txBox="1"/>
          <p:nvPr/>
        </p:nvSpPr>
        <p:spPr>
          <a:xfrm>
            <a:off x="4846319" y="2090335"/>
            <a:ext cx="7244081" cy="333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What problem is the project trying to solve/address?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What are you trying to do?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 For whom are you doing this?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Why do they need it?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Georgia" panose="02040502050405020303" pitchFamily="18" charset="0"/>
              </a:rPr>
              <a:t>What is the link to the corresponding challenge? </a:t>
            </a:r>
            <a:endParaRPr lang="en-IE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1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E1033-497C-0326-C667-1E40AAC8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Technology Stack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6B126-2DFA-C6C0-801C-689C1158D033}"/>
              </a:ext>
            </a:extLst>
          </p:cNvPr>
          <p:cNvSpPr txBox="1"/>
          <p:nvPr/>
        </p:nvSpPr>
        <p:spPr>
          <a:xfrm>
            <a:off x="1684585" y="2968576"/>
            <a:ext cx="2854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pple Braille" pitchFamily="2" charset="0"/>
              </a:rPr>
              <a:t>Data Collection </a:t>
            </a:r>
          </a:p>
          <a:p>
            <a:pPr algn="ctr"/>
            <a:r>
              <a:rPr lang="en-US" sz="2800" b="1" dirty="0">
                <a:latin typeface="Apple Braille" pitchFamily="2" charset="0"/>
              </a:rPr>
              <a:t>And</a:t>
            </a:r>
          </a:p>
          <a:p>
            <a:pPr algn="ctr"/>
            <a:r>
              <a:rPr lang="en-US" sz="2800" b="1" dirty="0">
                <a:latin typeface="Apple Braille" pitchFamily="2" charset="0"/>
              </a:rPr>
              <a:t>Preprocessing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72AFC-C844-8A8B-A2EA-823AB4139FA9}"/>
              </a:ext>
            </a:extLst>
          </p:cNvPr>
          <p:cNvSpPr txBox="1"/>
          <p:nvPr/>
        </p:nvSpPr>
        <p:spPr>
          <a:xfrm>
            <a:off x="5133678" y="2601937"/>
            <a:ext cx="6670416" cy="2119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E" b="1" dirty="0" err="1">
                <a:latin typeface="Georgia" panose="02040502050405020303" pitchFamily="18" charset="0"/>
              </a:rPr>
              <a:t>Jupyter</a:t>
            </a:r>
            <a:r>
              <a:rPr lang="en-IE" b="1" dirty="0">
                <a:latin typeface="Georgia" panose="02040502050405020303" pitchFamily="18" charset="0"/>
              </a:rPr>
              <a:t> Notebooks</a:t>
            </a:r>
            <a:r>
              <a:rPr lang="en-IE" dirty="0">
                <a:latin typeface="Georgia" panose="02040502050405020303" pitchFamily="18" charset="0"/>
              </a:rPr>
              <a:t> → used for scripting and pipeline control</a:t>
            </a:r>
          </a:p>
          <a:p>
            <a:pPr>
              <a:lnSpc>
                <a:spcPct val="150000"/>
              </a:lnSpc>
            </a:pPr>
            <a:r>
              <a:rPr lang="en-IE" b="1" dirty="0" err="1">
                <a:latin typeface="Georgia" panose="02040502050405020303" pitchFamily="18" charset="0"/>
              </a:rPr>
              <a:t>Earthaccess</a:t>
            </a:r>
            <a:r>
              <a:rPr lang="en-IE" b="1" dirty="0">
                <a:latin typeface="Georgia" panose="02040502050405020303" pitchFamily="18" charset="0"/>
              </a:rPr>
              <a:t> API</a:t>
            </a:r>
            <a:r>
              <a:rPr lang="en-IE" dirty="0">
                <a:latin typeface="Georgia" panose="02040502050405020303" pitchFamily="18" charset="0"/>
              </a:rPr>
              <a:t> → fetch MODIS satellite data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netCDF4</a:t>
            </a:r>
            <a:r>
              <a:rPr lang="en-IE" dirty="0">
                <a:latin typeface="Georgia" panose="02040502050405020303" pitchFamily="18" charset="0"/>
              </a:rPr>
              <a:t> → parse .</a:t>
            </a:r>
            <a:r>
              <a:rPr lang="en-IE" dirty="0" err="1">
                <a:latin typeface="Georgia" panose="02040502050405020303" pitchFamily="18" charset="0"/>
              </a:rPr>
              <a:t>nc</a:t>
            </a:r>
            <a:r>
              <a:rPr lang="en-IE" dirty="0">
                <a:latin typeface="Georgia" panose="02040502050405020303" pitchFamily="18" charset="0"/>
              </a:rPr>
              <a:t> satellite data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pandas</a:t>
            </a:r>
            <a:r>
              <a:rPr lang="en-IE" dirty="0">
                <a:latin typeface="Georgia" panose="02040502050405020303" pitchFamily="18" charset="0"/>
              </a:rPr>
              <a:t> → clean and merge ground truth data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pickle</a:t>
            </a:r>
            <a:r>
              <a:rPr lang="en-IE" dirty="0">
                <a:latin typeface="Georgia" panose="02040502050405020303" pitchFamily="18" charset="0"/>
              </a:rPr>
              <a:t> → temporarily serialize </a:t>
            </a:r>
            <a:r>
              <a:rPr lang="en-IE" dirty="0" err="1">
                <a:latin typeface="Georgia" panose="02040502050405020303" pitchFamily="18" charset="0"/>
              </a:rPr>
              <a:t>datacubes</a:t>
            </a:r>
            <a:r>
              <a:rPr lang="en-IE" dirty="0">
                <a:latin typeface="Georgia" panose="02040502050405020303" pitchFamily="18" charset="0"/>
              </a:rPr>
              <a:t> (HDF5 planned)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0E6BDC-A92A-CBFE-47F0-AF80DB32811A}"/>
              </a:ext>
            </a:extLst>
          </p:cNvPr>
          <p:cNvSpPr/>
          <p:nvPr/>
        </p:nvSpPr>
        <p:spPr>
          <a:xfrm>
            <a:off x="4826000" y="2601937"/>
            <a:ext cx="6978094" cy="22326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46E29-EA81-5B85-6CA1-10C5A1289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145512F-B4AB-98A5-E107-705422E1C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2D734-A67D-8921-256D-231F4736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Technology Stack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499D9-48C8-182E-0454-4CACFFD3A91E}"/>
              </a:ext>
            </a:extLst>
          </p:cNvPr>
          <p:cNvSpPr txBox="1"/>
          <p:nvPr/>
        </p:nvSpPr>
        <p:spPr>
          <a:xfrm>
            <a:off x="836675" y="2736502"/>
            <a:ext cx="3531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pple Braille" pitchFamily="2" charset="0"/>
              </a:rPr>
              <a:t>Machine learning </a:t>
            </a:r>
          </a:p>
          <a:p>
            <a:pPr algn="ctr"/>
            <a:r>
              <a:rPr lang="en-US" sz="2800" b="1" dirty="0">
                <a:latin typeface="Apple Braille" pitchFamily="2" charset="0"/>
              </a:rPr>
              <a:t>And </a:t>
            </a:r>
          </a:p>
          <a:p>
            <a:pPr algn="ctr"/>
            <a:r>
              <a:rPr lang="en-US" sz="2800" b="1" dirty="0">
                <a:latin typeface="Apple Braille" pitchFamily="2" charset="0"/>
              </a:rPr>
              <a:t>Model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77F58-ADE2-89AC-1B31-B9ED6F37CFEE}"/>
              </a:ext>
            </a:extLst>
          </p:cNvPr>
          <p:cNvSpPr txBox="1"/>
          <p:nvPr/>
        </p:nvSpPr>
        <p:spPr>
          <a:xfrm>
            <a:off x="4863292" y="2511410"/>
            <a:ext cx="7162083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Scikit-learn</a:t>
            </a:r>
            <a:r>
              <a:rPr lang="en-IE" dirty="0">
                <a:latin typeface="Georgia" panose="02040502050405020303" pitchFamily="18" charset="0"/>
              </a:rPr>
              <a:t> → baseline models (Logistic Regression, Ridge)</a:t>
            </a:r>
          </a:p>
          <a:p>
            <a:pPr>
              <a:lnSpc>
                <a:spcPct val="150000"/>
              </a:lnSpc>
            </a:pPr>
            <a:r>
              <a:rPr lang="en-IE" b="1" dirty="0" err="1">
                <a:latin typeface="Georgia" panose="02040502050405020303" pitchFamily="18" charset="0"/>
              </a:rPr>
              <a:t>XGBoost</a:t>
            </a:r>
            <a:r>
              <a:rPr lang="en-IE" dirty="0">
                <a:latin typeface="Georgia" panose="02040502050405020303" pitchFamily="18" charset="0"/>
              </a:rPr>
              <a:t> → top-performing tree-based model (94.7%)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TensorFlow / </a:t>
            </a:r>
            <a:r>
              <a:rPr lang="en-IE" b="1" dirty="0" err="1">
                <a:latin typeface="Georgia" panose="02040502050405020303" pitchFamily="18" charset="0"/>
              </a:rPr>
              <a:t>Keras</a:t>
            </a:r>
            <a:r>
              <a:rPr lang="en-IE" dirty="0">
                <a:latin typeface="Georgia" panose="02040502050405020303" pitchFamily="18" charset="0"/>
              </a:rPr>
              <a:t> → build CNN + LSTM deep learning model</a:t>
            </a:r>
          </a:p>
          <a:p>
            <a:pPr>
              <a:lnSpc>
                <a:spcPct val="150000"/>
              </a:lnSpc>
            </a:pPr>
            <a:r>
              <a:rPr lang="en-IE" b="1" dirty="0" err="1">
                <a:latin typeface="Georgia" panose="02040502050405020303" pitchFamily="18" charset="0"/>
              </a:rPr>
              <a:t>TimeDistributed</a:t>
            </a:r>
            <a:r>
              <a:rPr lang="en-IE" b="1" dirty="0">
                <a:latin typeface="Georgia" panose="02040502050405020303" pitchFamily="18" charset="0"/>
              </a:rPr>
              <a:t> + LSTM</a:t>
            </a:r>
            <a:r>
              <a:rPr lang="en-IE" dirty="0">
                <a:latin typeface="Georgia" panose="02040502050405020303" pitchFamily="18" charset="0"/>
              </a:rPr>
              <a:t> → capture spatial + temporal patterns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Matplotlib / Seaborn</a:t>
            </a:r>
            <a:r>
              <a:rPr lang="en-IE" dirty="0">
                <a:latin typeface="Georgia" panose="02040502050405020303" pitchFamily="18" charset="0"/>
              </a:rPr>
              <a:t> → visualize training progress and metrics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EEF0A-3B3A-5605-D483-F590051D488F}"/>
              </a:ext>
            </a:extLst>
          </p:cNvPr>
          <p:cNvSpPr/>
          <p:nvPr/>
        </p:nvSpPr>
        <p:spPr>
          <a:xfrm>
            <a:off x="4699717" y="2315746"/>
            <a:ext cx="7162083" cy="27305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DD4B1-3205-6779-5B84-F0AD557D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1538533-528F-F393-AEA4-7F553DF8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7D927-6258-FDE7-6F11-DE1D7D66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Technology Stack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90D5D-969E-62FF-929D-D27C7B02070D}"/>
              </a:ext>
            </a:extLst>
          </p:cNvPr>
          <p:cNvSpPr txBox="1"/>
          <p:nvPr/>
        </p:nvSpPr>
        <p:spPr>
          <a:xfrm>
            <a:off x="836675" y="3044689"/>
            <a:ext cx="399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pple Braille" pitchFamily="2" charset="0"/>
              </a:rPr>
              <a:t>Backend Inference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6FED2-4E7C-CB07-0D10-879EAA98AA5F}"/>
              </a:ext>
            </a:extLst>
          </p:cNvPr>
          <p:cNvSpPr txBox="1"/>
          <p:nvPr/>
        </p:nvSpPr>
        <p:spPr>
          <a:xfrm>
            <a:off x="5026868" y="2571440"/>
            <a:ext cx="7162083" cy="1704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Flask</a:t>
            </a:r>
            <a:r>
              <a:rPr lang="en-IE" dirty="0">
                <a:latin typeface="Georgia" panose="02040502050405020303" pitchFamily="18" charset="0"/>
              </a:rPr>
              <a:t> → serve model through REST endpoint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Requests</a:t>
            </a:r>
            <a:r>
              <a:rPr lang="en-IE" dirty="0">
                <a:latin typeface="Georgia" panose="02040502050405020303" pitchFamily="18" charset="0"/>
              </a:rPr>
              <a:t> → handle frontend → backend communication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Docker (deployed)</a:t>
            </a:r>
            <a:r>
              <a:rPr lang="en-IE" dirty="0">
                <a:latin typeface="Georgia" panose="02040502050405020303" pitchFamily="18" charset="0"/>
              </a:rPr>
              <a:t>→ containerised backend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Render / AWS </a:t>
            </a:r>
            <a:r>
              <a:rPr lang="en-IE" dirty="0">
                <a:latin typeface="Georgia" panose="02040502050405020303" pitchFamily="18" charset="0"/>
              </a:rPr>
              <a:t>→ deployed a scalable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C62CE-D15D-CC36-81CB-1D298FF10F2E}"/>
              </a:ext>
            </a:extLst>
          </p:cNvPr>
          <p:cNvSpPr/>
          <p:nvPr/>
        </p:nvSpPr>
        <p:spPr>
          <a:xfrm>
            <a:off x="5026868" y="2247875"/>
            <a:ext cx="6325407" cy="2667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DBDFA-C461-6149-B14A-DA27C518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2DD7096-3DD2-A9DB-2F63-F2D0074A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047CB-A6EB-F1AE-9354-DADF2F40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57188"/>
            <a:ext cx="10515600" cy="113349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Technology Stack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2D99-8F49-9C11-FEB0-057F8A8D9FFE}"/>
              </a:ext>
            </a:extLst>
          </p:cNvPr>
          <p:cNvSpPr txBox="1"/>
          <p:nvPr/>
        </p:nvSpPr>
        <p:spPr>
          <a:xfrm>
            <a:off x="1980546" y="3044689"/>
            <a:ext cx="1704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pple Braille" pitchFamily="2" charset="0"/>
              </a:rPr>
              <a:t>Frontend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4D11-27C6-B3D7-078E-2005C957360D}"/>
              </a:ext>
            </a:extLst>
          </p:cNvPr>
          <p:cNvSpPr txBox="1"/>
          <p:nvPr/>
        </p:nvSpPr>
        <p:spPr>
          <a:xfrm>
            <a:off x="4768345" y="2429281"/>
            <a:ext cx="7162083" cy="253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E" b="1" dirty="0" err="1">
                <a:latin typeface="Georgia" panose="02040502050405020303" pitchFamily="18" charset="0"/>
              </a:rPr>
              <a:t>Streamlit</a:t>
            </a:r>
            <a:r>
              <a:rPr lang="en-IE" dirty="0">
                <a:latin typeface="Georgia" panose="02040502050405020303" pitchFamily="18" charset="0"/>
              </a:rPr>
              <a:t> → interactive dashboard UI</a:t>
            </a:r>
          </a:p>
          <a:p>
            <a:pPr>
              <a:lnSpc>
                <a:spcPct val="150000"/>
              </a:lnSpc>
            </a:pPr>
            <a:r>
              <a:rPr lang="en-IE" b="1" dirty="0" err="1">
                <a:latin typeface="Georgia" panose="02040502050405020303" pitchFamily="18" charset="0"/>
              </a:rPr>
              <a:t>streamlit</a:t>
            </a:r>
            <a:r>
              <a:rPr lang="en-IE" b="1" dirty="0">
                <a:latin typeface="Georgia" panose="02040502050405020303" pitchFamily="18" charset="0"/>
              </a:rPr>
              <a:t>-folium</a:t>
            </a:r>
            <a:r>
              <a:rPr lang="en-IE" dirty="0">
                <a:latin typeface="Georgia" panose="02040502050405020303" pitchFamily="18" charset="0"/>
              </a:rPr>
              <a:t> → click-based map selection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Forms </a:t>
            </a:r>
            <a:r>
              <a:rPr lang="en-IE" dirty="0">
                <a:latin typeface="Georgia" panose="02040502050405020303" pitchFamily="18" charset="0"/>
              </a:rPr>
              <a:t>→ structured user input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Requests </a:t>
            </a:r>
            <a:r>
              <a:rPr lang="en-IE" dirty="0">
                <a:latin typeface="Georgia" panose="02040502050405020303" pitchFamily="18" charset="0"/>
              </a:rPr>
              <a:t>→ send data to Flask, receive predictions</a:t>
            </a:r>
          </a:p>
          <a:p>
            <a:pPr>
              <a:lnSpc>
                <a:spcPct val="150000"/>
              </a:lnSpc>
            </a:pPr>
            <a:r>
              <a:rPr lang="en-IE" b="1" dirty="0">
                <a:latin typeface="Georgia" panose="02040502050405020303" pitchFamily="18" charset="0"/>
              </a:rPr>
              <a:t>JSON format</a:t>
            </a:r>
            <a:r>
              <a:rPr lang="en-IE" dirty="0">
                <a:latin typeface="Georgia" panose="02040502050405020303" pitchFamily="18" charset="0"/>
              </a:rPr>
              <a:t> → communicate model results (Toxic/Non-Toxic)</a:t>
            </a:r>
          </a:p>
          <a:p>
            <a:pPr>
              <a:lnSpc>
                <a:spcPct val="150000"/>
              </a:lnSpc>
            </a:pPr>
            <a:endParaRPr lang="en-IE" dirty="0"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FE509E-A0EA-6940-7CF7-0B513CA54499}"/>
              </a:ext>
            </a:extLst>
          </p:cNvPr>
          <p:cNvSpPr/>
          <p:nvPr/>
        </p:nvSpPr>
        <p:spPr>
          <a:xfrm>
            <a:off x="4664078" y="2208996"/>
            <a:ext cx="7162083" cy="27178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6662B-1F27-F096-339C-3D641BA9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E238D-8BB1-76A2-E49B-F7D968224FB9}"/>
              </a:ext>
            </a:extLst>
          </p:cNvPr>
          <p:cNvSpPr txBox="1"/>
          <p:nvPr/>
        </p:nvSpPr>
        <p:spPr>
          <a:xfrm>
            <a:off x="862898" y="2408385"/>
            <a:ext cx="3644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Ground truth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8CDE3-5B5E-D7D2-688B-35C353E4FD2A}"/>
              </a:ext>
            </a:extLst>
          </p:cNvPr>
          <p:cNvSpPr txBox="1"/>
          <p:nvPr/>
        </p:nvSpPr>
        <p:spPr>
          <a:xfrm>
            <a:off x="6094476" y="101072"/>
            <a:ext cx="6092952" cy="678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Sources Considered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Georgia" panose="02040502050405020303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⁠HAEDAT: Global HAB event database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HAIS: Harmful Algal Information System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⁠Bloomin' Algae: Additional validation dataset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HABSOS Database (NOAA)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Quality: </a:t>
            </a:r>
            <a:r>
              <a:rPr lang="en-US" dirty="0" err="1">
                <a:latin typeface="Georgia" panose="02040502050405020303" pitchFamily="18" charset="0"/>
              </a:rPr>
              <a:t>Karenia</a:t>
            </a:r>
            <a:r>
              <a:rPr lang="en-US" dirty="0">
                <a:latin typeface="Georgia" panose="02040502050405020303" pitchFamily="18" charset="0"/>
              </a:rPr>
              <a:t> brevis cell counts, Lon/Lat coordinates, 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⁠Over 210k labelled HAB events up to 2018, Gulf of Mexico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⁠Access Method: Direct CSV download, processed in our pipeline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Testing Status: Successfully loaded 1,368 events so far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1BD21-7A0E-6AC1-99DB-5C66C49C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FACEC4-3318-299C-ED15-8B648B8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5196F6-06BB-CD0B-26EE-7F53E1AA2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DD572-F0E9-D1CB-6A87-3B3E59AA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28538-08FB-755F-7DC2-3EEF49437D9B}"/>
              </a:ext>
            </a:extLst>
          </p:cNvPr>
          <p:cNvSpPr txBox="1"/>
          <p:nvPr/>
        </p:nvSpPr>
        <p:spPr>
          <a:xfrm>
            <a:off x="893363" y="2393497"/>
            <a:ext cx="354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Satellite Remote Sensing Data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DC2F6-9EF1-1440-92F2-6E74C2AD7CE8}"/>
              </a:ext>
            </a:extLst>
          </p:cNvPr>
          <p:cNvSpPr txBox="1"/>
          <p:nvPr/>
        </p:nvSpPr>
        <p:spPr>
          <a:xfrm>
            <a:off x="6094476" y="277039"/>
            <a:ext cx="5668769" cy="5622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NASA MODIS-Aqua/Terra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eorgia" panose="02040502050405020303" pitchFamily="18" charset="0"/>
              </a:rPr>
              <a:t>⁠</a:t>
            </a:r>
            <a:r>
              <a:rPr lang="en-US" b="1" dirty="0">
                <a:latin typeface="Georgia" panose="02040502050405020303" pitchFamily="18" charset="0"/>
              </a:rPr>
              <a:t>Access Method: </a:t>
            </a:r>
            <a:r>
              <a:rPr lang="en-US" dirty="0" err="1">
                <a:latin typeface="Georgia" panose="02040502050405020303" pitchFamily="18" charset="0"/>
              </a:rPr>
              <a:t>EarthAccess</a:t>
            </a:r>
            <a:r>
              <a:rPr lang="en-US" dirty="0">
                <a:latin typeface="Georgia" panose="02040502050405020303" pitchFamily="18" charset="0"/>
              </a:rPr>
              <a:t> API with NASA </a:t>
            </a:r>
            <a:r>
              <a:rPr lang="en-US" dirty="0" err="1">
                <a:latin typeface="Georgia" panose="02040502050405020303" pitchFamily="18" charset="0"/>
              </a:rPr>
              <a:t>Earthdata</a:t>
            </a:r>
            <a:r>
              <a:rPr lang="en-US" dirty="0">
                <a:latin typeface="Georgia" panose="02040502050405020303" pitchFamily="18" charset="0"/>
              </a:rPr>
              <a:t> auth (1000 req/</a:t>
            </a:r>
            <a:r>
              <a:rPr lang="en-US" dirty="0" err="1">
                <a:latin typeface="Georgia" panose="02040502050405020303" pitchFamily="18" charset="0"/>
              </a:rPr>
              <a:t>hr</a:t>
            </a:r>
            <a:r>
              <a:rPr lang="en-US" dirty="0">
                <a:latin typeface="Georgia" panose="02040502050405020303" pitchFamily="18" charset="0"/>
              </a:rPr>
              <a:t> limit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Georgia" panose="02040502050405020303" pitchFamily="18" charset="0"/>
              </a:rPr>
              <a:t> ⁠Available data: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   Chlorophyll-a concentration (primary indicator)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   Photosynthetically available radiation (PAR)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   Different Remote sensing reflectance (</a:t>
            </a:r>
            <a:r>
              <a:rPr lang="en-US" dirty="0" err="1">
                <a:latin typeface="Georgia" panose="02040502050405020303" pitchFamily="18" charset="0"/>
              </a:rPr>
              <a:t>Rrs</a:t>
            </a:r>
            <a:r>
              <a:rPr lang="en-US" dirty="0">
                <a:latin typeface="Georgia" panose="02040502050405020303" pitchFamily="18" charset="0"/>
              </a:rPr>
              <a:t> bands: 412, 443, 488, 531, 555nm)</a:t>
            </a:r>
          </a:p>
          <a:p>
            <a:pPr>
              <a:lnSpc>
                <a:spcPct val="150000"/>
              </a:lnSpc>
            </a:pPr>
            <a:endParaRPr lang="en-US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eorgia" panose="02040502050405020303" pitchFamily="18" charset="0"/>
              </a:rPr>
              <a:t> ⁠</a:t>
            </a:r>
            <a:r>
              <a:rPr lang="en-US" b="1" dirty="0">
                <a:latin typeface="Georgia" panose="02040502050405020303" pitchFamily="18" charset="0"/>
              </a:rPr>
              <a:t>Testing Status: </a:t>
            </a:r>
            <a:r>
              <a:rPr lang="en-US" dirty="0">
                <a:latin typeface="Georgia" panose="02040502050405020303" pitchFamily="18" charset="0"/>
              </a:rPr>
              <a:t>Successfully downloading and processing over 1500 L2 granules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0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B6DC9-A6B4-7AB2-7D80-5178BF76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15C199-3095-84E3-EE00-93B28B403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EAA245-C2C4-3B6D-EE2E-A721780C4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DD81-4F4E-E22B-B6F2-89AA42D1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DATA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FC618-5AC1-71C8-41ED-8EC36D17E675}"/>
              </a:ext>
            </a:extLst>
          </p:cNvPr>
          <p:cNvSpPr txBox="1"/>
          <p:nvPr/>
        </p:nvSpPr>
        <p:spPr>
          <a:xfrm>
            <a:off x="893363" y="2393497"/>
            <a:ext cx="354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DataCubes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BB398-9509-C866-9ADE-B695A01271F0}"/>
              </a:ext>
            </a:extLst>
          </p:cNvPr>
          <p:cNvSpPr txBox="1"/>
          <p:nvPr/>
        </p:nvSpPr>
        <p:spPr>
          <a:xfrm>
            <a:off x="6094476" y="2028934"/>
            <a:ext cx="5437123" cy="280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⁠30km×30km×5day </a:t>
            </a:r>
            <a:r>
              <a:rPr lang="en-US" sz="2000" dirty="0" err="1">
                <a:latin typeface="Georgia" panose="02040502050405020303" pitchFamily="18" charset="0"/>
              </a:rPr>
              <a:t>datacubes</a:t>
            </a:r>
            <a:r>
              <a:rPr lang="en-US" sz="2000" dirty="0">
                <a:latin typeface="Georgia" panose="02040502050405020303" pitchFamily="18" charset="0"/>
              </a:rPr>
              <a:t> around each HAB event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Discard </a:t>
            </a:r>
            <a:r>
              <a:rPr lang="en-US" sz="2000" dirty="0" err="1">
                <a:latin typeface="Georgia" panose="02040502050405020303" pitchFamily="18" charset="0"/>
              </a:rPr>
              <a:t>datacubes</a:t>
            </a:r>
            <a:r>
              <a:rPr lang="en-US" sz="2000" dirty="0">
                <a:latin typeface="Georgia" panose="02040502050405020303" pitchFamily="18" charset="0"/>
              </a:rPr>
              <a:t> with less than 60% data coverage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10kb size per </a:t>
            </a:r>
            <a:r>
              <a:rPr lang="en-US" sz="2000" dirty="0" err="1">
                <a:latin typeface="Georgia" panose="02040502050405020303" pitchFamily="18" charset="0"/>
              </a:rPr>
              <a:t>datacube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0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725</Words>
  <Application>Microsoft Macintosh PowerPoint</Application>
  <PresentationFormat>Widescreen</PresentationFormat>
  <Paragraphs>153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Apple Braille</vt:lpstr>
      <vt:lpstr>Aptos</vt:lpstr>
      <vt:lpstr>Aptos Display</vt:lpstr>
      <vt:lpstr>Arial</vt:lpstr>
      <vt:lpstr>Calibri</vt:lpstr>
      <vt:lpstr>Georgia</vt:lpstr>
      <vt:lpstr>Wingdings</vt:lpstr>
      <vt:lpstr>Office Theme</vt:lpstr>
      <vt:lpstr>PowerPoint Presentation</vt:lpstr>
      <vt:lpstr>Overview of project Objectives</vt:lpstr>
      <vt:lpstr>Technology Stack </vt:lpstr>
      <vt:lpstr>Technology Stack </vt:lpstr>
      <vt:lpstr>Technology Stack </vt:lpstr>
      <vt:lpstr>Technology Stack </vt:lpstr>
      <vt:lpstr>DATA SOURCE</vt:lpstr>
      <vt:lpstr>DATA SOURCE</vt:lpstr>
      <vt:lpstr>DATA SOURCE</vt:lpstr>
      <vt:lpstr>EVALUATION</vt:lpstr>
      <vt:lpstr>EVALUATION</vt:lpstr>
      <vt:lpstr>Current Status </vt:lpstr>
      <vt:lpstr>Team Management</vt:lpstr>
      <vt:lpstr>Sprint Plan  Sprint 3</vt:lpstr>
      <vt:lpstr>Sprint Plan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Kruthi Jangam</dc:creator>
  <cp:lastModifiedBy>Kruthi Jangam</cp:lastModifiedBy>
  <cp:revision>4</cp:revision>
  <dcterms:created xsi:type="dcterms:W3CDTF">2025-06-22T19:39:06Z</dcterms:created>
  <dcterms:modified xsi:type="dcterms:W3CDTF">2025-06-25T09:36:37Z</dcterms:modified>
</cp:coreProperties>
</file>