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1" r:id="rId10"/>
    <p:sldId id="339" r:id="rId11"/>
    <p:sldId id="340" r:id="rId12"/>
    <p:sldId id="342" r:id="rId13"/>
    <p:sldId id="343" r:id="rId14"/>
    <p:sldId id="344" r:id="rId15"/>
    <p:sldId id="345"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agar-shende/Airbnb-Hotel-Booking-Data-Analysi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394014" y="3741951"/>
            <a:ext cx="3400089" cy="861497"/>
          </a:xfrm>
        </p:spPr>
        <p:txBody>
          <a:bodyPr/>
          <a:lstStyle/>
          <a:p>
            <a:pPr algn="r"/>
            <a:r>
              <a:rPr lang="en-US" b="0" dirty="0">
                <a:solidFill>
                  <a:schemeClr val="tx1"/>
                </a:solidFill>
              </a:rPr>
              <a:t>[SAGAR SHENDE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03232" y="2853025"/>
            <a:ext cx="9349895" cy="743448"/>
          </a:xfrm>
        </p:spPr>
        <p:txBody>
          <a:bodyPr>
            <a:normAutofit/>
          </a:bodyPr>
          <a:lstStyle/>
          <a:p>
            <a:pPr algn="ctr"/>
            <a:r>
              <a:rPr lang="en-GB" dirty="0"/>
              <a:t>Project Title – Airbnb Hotel Booking Data Analysis </a:t>
            </a:r>
            <a:endParaRPr lang="en-IN"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5732-BE10-D812-6B58-9475489937B9}"/>
              </a:ext>
            </a:extLst>
          </p:cNvPr>
          <p:cNvSpPr>
            <a:spLocks noGrp="1"/>
          </p:cNvSpPr>
          <p:nvPr>
            <p:ph type="ctrTitle"/>
          </p:nvPr>
        </p:nvSpPr>
        <p:spPr>
          <a:xfrm>
            <a:off x="886409" y="149290"/>
            <a:ext cx="4655350" cy="794452"/>
          </a:xfrm>
        </p:spPr>
        <p:txBody>
          <a:bodyPr/>
          <a:lstStyle/>
          <a:p>
            <a:r>
              <a:rPr lang="en-US" sz="4000" dirty="0">
                <a:solidFill>
                  <a:schemeClr val="tx1"/>
                </a:solidFill>
              </a:rPr>
              <a:t>GitHub Repository</a:t>
            </a:r>
            <a:endParaRPr lang="en-IN" sz="4000" dirty="0">
              <a:solidFill>
                <a:schemeClr val="tx1"/>
              </a:solidFill>
            </a:endParaRPr>
          </a:p>
        </p:txBody>
      </p:sp>
      <p:sp>
        <p:nvSpPr>
          <p:cNvPr id="3" name="Subtitle 2">
            <a:extLst>
              <a:ext uri="{FF2B5EF4-FFF2-40B4-BE49-F238E27FC236}">
                <a16:creationId xmlns:a16="http://schemas.microsoft.com/office/drawing/2014/main" id="{7C58C25A-1BF4-6808-250E-27EE236B73EC}"/>
              </a:ext>
            </a:extLst>
          </p:cNvPr>
          <p:cNvSpPr>
            <a:spLocks noGrp="1"/>
          </p:cNvSpPr>
          <p:nvPr>
            <p:ph type="subTitle" idx="1"/>
          </p:nvPr>
        </p:nvSpPr>
        <p:spPr>
          <a:xfrm>
            <a:off x="121298" y="1167674"/>
            <a:ext cx="7716416" cy="1248955"/>
          </a:xfrm>
        </p:spPr>
        <p:txBody>
          <a:bodyPr/>
          <a:lstStyle/>
          <a:p>
            <a:r>
              <a:rPr lang="en-US" dirty="0"/>
              <a:t>GitHub Link:</a:t>
            </a:r>
            <a:r>
              <a:rPr lang="en-IN" dirty="0">
                <a:hlinkClick r:id="rId2"/>
              </a:rPr>
              <a:t> </a:t>
            </a:r>
            <a:r>
              <a:rPr lang="en-IN" dirty="0" err="1">
                <a:hlinkClick r:id="rId2"/>
              </a:rPr>
              <a:t>sagar-shende</a:t>
            </a:r>
            <a:r>
              <a:rPr lang="en-IN" dirty="0">
                <a:hlinkClick r:id="rId2"/>
              </a:rPr>
              <a:t>/Airbnb-Hotel-Booking-Data-Analysis-</a:t>
            </a:r>
            <a:endParaRPr lang="en-IN" dirty="0"/>
          </a:p>
        </p:txBody>
      </p:sp>
      <p:sp>
        <p:nvSpPr>
          <p:cNvPr id="4" name="Slide Number Placeholder 3">
            <a:extLst>
              <a:ext uri="{FF2B5EF4-FFF2-40B4-BE49-F238E27FC236}">
                <a16:creationId xmlns:a16="http://schemas.microsoft.com/office/drawing/2014/main" id="{A12AF66B-F7C2-A24D-57FB-CFDBFA795A8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839758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3725-889F-0B59-7545-1C34682AF444}"/>
              </a:ext>
            </a:extLst>
          </p:cNvPr>
          <p:cNvSpPr>
            <a:spLocks noGrp="1"/>
          </p:cNvSpPr>
          <p:nvPr>
            <p:ph type="ctrTitle"/>
          </p:nvPr>
        </p:nvSpPr>
        <p:spPr>
          <a:xfrm>
            <a:off x="294087" y="249726"/>
            <a:ext cx="9549709" cy="803783"/>
          </a:xfrm>
        </p:spPr>
        <p:txBody>
          <a:bodyPr/>
          <a:lstStyle/>
          <a:p>
            <a:r>
              <a:rPr lang="en-US" sz="3200" dirty="0">
                <a:solidFill>
                  <a:schemeClr val="tx1"/>
                </a:solidFill>
              </a:rPr>
              <a:t>Getting started with Basics of Python Certificate</a:t>
            </a:r>
            <a:endParaRPr lang="en-IN" sz="3200" dirty="0">
              <a:solidFill>
                <a:schemeClr val="tx1"/>
              </a:solidFill>
            </a:endParaRPr>
          </a:p>
        </p:txBody>
      </p:sp>
      <p:sp>
        <p:nvSpPr>
          <p:cNvPr id="4" name="Slide Number Placeholder 3">
            <a:extLst>
              <a:ext uri="{FF2B5EF4-FFF2-40B4-BE49-F238E27FC236}">
                <a16:creationId xmlns:a16="http://schemas.microsoft.com/office/drawing/2014/main" id="{25BD6384-3DD4-1BB7-2B8E-78338E11BE1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6" name="Picture 5">
            <a:extLst>
              <a:ext uri="{FF2B5EF4-FFF2-40B4-BE49-F238E27FC236}">
                <a16:creationId xmlns:a16="http://schemas.microsoft.com/office/drawing/2014/main" id="{2326870D-267B-3CC6-FF57-600469198A72}"/>
              </a:ext>
            </a:extLst>
          </p:cNvPr>
          <p:cNvPicPr>
            <a:picLocks noChangeAspect="1"/>
          </p:cNvPicPr>
          <p:nvPr/>
        </p:nvPicPr>
        <p:blipFill>
          <a:blip r:embed="rId2"/>
          <a:stretch>
            <a:fillRect/>
          </a:stretch>
        </p:blipFill>
        <p:spPr>
          <a:xfrm>
            <a:off x="1385730" y="1189984"/>
            <a:ext cx="7666384" cy="4996212"/>
          </a:xfrm>
          <a:prstGeom prst="rect">
            <a:avLst/>
          </a:prstGeom>
        </p:spPr>
      </p:pic>
    </p:spTree>
    <p:extLst>
      <p:ext uri="{BB962C8B-B14F-4D97-AF65-F5344CB8AC3E}">
        <p14:creationId xmlns:p14="http://schemas.microsoft.com/office/powerpoint/2010/main" val="2637461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C645-3A91-9D92-92FF-F0FD1D724C46}"/>
              </a:ext>
            </a:extLst>
          </p:cNvPr>
          <p:cNvSpPr>
            <a:spLocks noGrp="1"/>
          </p:cNvSpPr>
          <p:nvPr>
            <p:ph type="title"/>
          </p:nvPr>
        </p:nvSpPr>
        <p:spPr>
          <a:xfrm>
            <a:off x="677334" y="609600"/>
            <a:ext cx="6460584" cy="920620"/>
          </a:xfrm>
        </p:spPr>
        <p:txBody>
          <a:bodyPr/>
          <a:lstStyle/>
          <a:p>
            <a:pPr algn="ctr"/>
            <a:r>
              <a:rPr lang="en-US" dirty="0">
                <a:solidFill>
                  <a:schemeClr val="tx1"/>
                </a:solidFill>
              </a:rPr>
              <a:t>Data Visualization Certificate</a:t>
            </a:r>
            <a:endParaRPr lang="en-IN" dirty="0">
              <a:solidFill>
                <a:schemeClr val="tx1"/>
              </a:solidFill>
            </a:endParaRPr>
          </a:p>
        </p:txBody>
      </p:sp>
      <p:sp>
        <p:nvSpPr>
          <p:cNvPr id="3" name="Slide Number Placeholder 2">
            <a:extLst>
              <a:ext uri="{FF2B5EF4-FFF2-40B4-BE49-F238E27FC236}">
                <a16:creationId xmlns:a16="http://schemas.microsoft.com/office/drawing/2014/main" id="{975C34BA-7823-A94D-2B0E-136148FDE99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5" name="Picture 4">
            <a:extLst>
              <a:ext uri="{FF2B5EF4-FFF2-40B4-BE49-F238E27FC236}">
                <a16:creationId xmlns:a16="http://schemas.microsoft.com/office/drawing/2014/main" id="{313510C7-099E-8DA2-CBC5-C20FF13090DE}"/>
              </a:ext>
            </a:extLst>
          </p:cNvPr>
          <p:cNvPicPr>
            <a:picLocks noChangeAspect="1"/>
          </p:cNvPicPr>
          <p:nvPr/>
        </p:nvPicPr>
        <p:blipFill>
          <a:blip r:embed="rId2"/>
          <a:stretch>
            <a:fillRect/>
          </a:stretch>
        </p:blipFill>
        <p:spPr>
          <a:xfrm>
            <a:off x="838832" y="1499247"/>
            <a:ext cx="7969266" cy="4930567"/>
          </a:xfrm>
          <a:prstGeom prst="rect">
            <a:avLst/>
          </a:prstGeom>
        </p:spPr>
      </p:pic>
    </p:spTree>
    <p:extLst>
      <p:ext uri="{BB962C8B-B14F-4D97-AF65-F5344CB8AC3E}">
        <p14:creationId xmlns:p14="http://schemas.microsoft.com/office/powerpoint/2010/main" val="1033882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264409"/>
          </a:xfrm>
        </p:spPr>
        <p:txBody>
          <a:bodyPr>
            <a:normAutofit fontScale="92500"/>
          </a:bodyPr>
          <a:lstStyle/>
          <a:p>
            <a:pPr>
              <a:lnSpc>
                <a:spcPct val="150000"/>
              </a:lnSpc>
            </a:pPr>
            <a:r>
              <a:rPr lang="en-US" sz="2800" b="1" dirty="0"/>
              <a:t>To analyze Airbnb booking data to identify key factors affecting price variations and availability in different </a:t>
            </a:r>
            <a:r>
              <a:rPr lang="en-US" sz="2800" b="1" dirty="0" err="1"/>
              <a:t>neighbourhoods</a:t>
            </a:r>
            <a:r>
              <a:rPr lang="en-US" sz="2800" b="1" dirty="0"/>
              <a:t>, helping hosts and customers make informed decisions.</a:t>
            </a:r>
            <a:endParaRPr lang="en-IN" sz="2800" b="1"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a:t>
            </a:r>
            <a:r>
              <a:rPr lang="en-US" sz="2200" dirty="0"/>
              <a:t>This project involves comprehensive analysis of Airbnb booking data to understand pricing trends, availability patterns, and the influence of location-based factors. Using Python libraries such as Pandas, NumPy, Matplotlib, and Seaborn, the dataset was cleaned by handling missing values, correcting inconsistent data, and removing outliers.</a:t>
            </a:r>
            <a:br>
              <a:rPr lang="en-US" sz="2200" dirty="0"/>
            </a:br>
            <a:r>
              <a:rPr lang="en-US" sz="2200" dirty="0"/>
              <a:t>  </a:t>
            </a:r>
            <a:br>
              <a:rPr lang="en-US" sz="2200" dirty="0"/>
            </a:br>
            <a:r>
              <a:rPr lang="en-US" sz="2200" dirty="0"/>
              <a:t>The goal was to identify key insights related to room types, neighborhood popularity, review impact, and seasonal availability. This analysis helps hosts improve pricing strategies and assists users in making informed booking decisions.</a:t>
            </a:r>
            <a:r>
              <a:rPr lang="en-GB" sz="2200" dirty="0"/>
              <a:t>] </a:t>
            </a:r>
            <a:br>
              <a:rPr lang="en-GB" sz="2200" dirty="0"/>
            </a:br>
            <a:endParaRPr lang="en-IN" sz="22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8124061" cy="3990023"/>
          </a:xfrm>
        </p:spPr>
        <p:txBody>
          <a:bodyPr>
            <a:normAutofit fontScale="70000" lnSpcReduction="20000"/>
          </a:bodyPr>
          <a:lstStyle/>
          <a:p>
            <a:pPr algn="just">
              <a:lnSpc>
                <a:spcPct val="150000"/>
              </a:lnSpc>
            </a:pPr>
            <a:r>
              <a:rPr lang="en-US" sz="3600" b="1" dirty="0"/>
              <a:t>This project is primarily intended for Airbnb hosts and guests. Hosts can use the insights to optimize pricing and availability of their listings, while guests can find better options at reasonable prices. Additionally, market researchers and business analysts can leverage this data for trend analysis and decision-making.</a:t>
            </a:r>
            <a:endParaRPr lang="en-IN" sz="3600" b="1"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US" b="1" dirty="0"/>
              <a:t>This project uses Python programming language for data analysis and visualization. Key libraries such as Pandas and NumPy are used for data cleaning and processing. Matplotlib and Seaborn are utilized for graphical representation of data. The project is developed using </a:t>
            </a:r>
            <a:r>
              <a:rPr lang="en-US" b="1" dirty="0" err="1"/>
              <a:t>Jupyter</a:t>
            </a:r>
            <a:r>
              <a:rPr lang="en-US" b="1" dirty="0"/>
              <a:t> Notebook."</a:t>
            </a:r>
            <a:endParaRPr lang="en-IN" b="1"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02F9D-58E1-3E55-2311-764F76C68A2E}"/>
              </a:ext>
            </a:extLst>
          </p:cNvPr>
          <p:cNvSpPr>
            <a:spLocks noGrp="1"/>
          </p:cNvSpPr>
          <p:nvPr>
            <p:ph type="ctrTitle"/>
          </p:nvPr>
        </p:nvSpPr>
        <p:spPr>
          <a:xfrm>
            <a:off x="643813" y="-167951"/>
            <a:ext cx="2332653" cy="822444"/>
          </a:xfrm>
        </p:spPr>
        <p:txBody>
          <a:bodyPr/>
          <a:lstStyle/>
          <a:p>
            <a:r>
              <a:rPr lang="en-US" sz="2800" b="1" dirty="0">
                <a:solidFill>
                  <a:schemeClr val="tx1"/>
                </a:solidFill>
              </a:rPr>
              <a:t>Python Code </a:t>
            </a:r>
            <a:endParaRPr lang="en-IN" sz="2800" b="1" dirty="0">
              <a:solidFill>
                <a:schemeClr val="tx1"/>
              </a:solidFill>
            </a:endParaRPr>
          </a:p>
        </p:txBody>
      </p:sp>
      <p:sp>
        <p:nvSpPr>
          <p:cNvPr id="4" name="Slide Number Placeholder 3">
            <a:extLst>
              <a:ext uri="{FF2B5EF4-FFF2-40B4-BE49-F238E27FC236}">
                <a16:creationId xmlns:a16="http://schemas.microsoft.com/office/drawing/2014/main" id="{F10E894B-C135-8D52-4E8B-61A9E76A43AA}"/>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Picture 5">
            <a:extLst>
              <a:ext uri="{FF2B5EF4-FFF2-40B4-BE49-F238E27FC236}">
                <a16:creationId xmlns:a16="http://schemas.microsoft.com/office/drawing/2014/main" id="{F4E7F4FC-F9D9-572D-DD7F-892109A8615E}"/>
              </a:ext>
            </a:extLst>
          </p:cNvPr>
          <p:cNvPicPr>
            <a:picLocks noChangeAspect="1"/>
          </p:cNvPicPr>
          <p:nvPr/>
        </p:nvPicPr>
        <p:blipFill>
          <a:blip r:embed="rId2"/>
          <a:stretch>
            <a:fillRect/>
          </a:stretch>
        </p:blipFill>
        <p:spPr>
          <a:xfrm>
            <a:off x="643813" y="752479"/>
            <a:ext cx="3838326" cy="1463546"/>
          </a:xfrm>
          <a:prstGeom prst="rect">
            <a:avLst/>
          </a:prstGeom>
        </p:spPr>
      </p:pic>
      <p:pic>
        <p:nvPicPr>
          <p:cNvPr id="8" name="Picture 7">
            <a:extLst>
              <a:ext uri="{FF2B5EF4-FFF2-40B4-BE49-F238E27FC236}">
                <a16:creationId xmlns:a16="http://schemas.microsoft.com/office/drawing/2014/main" id="{4FF51B0A-D9B6-04AC-B968-7EC5A87172AA}"/>
              </a:ext>
            </a:extLst>
          </p:cNvPr>
          <p:cNvPicPr>
            <a:picLocks noChangeAspect="1"/>
          </p:cNvPicPr>
          <p:nvPr/>
        </p:nvPicPr>
        <p:blipFill>
          <a:blip r:embed="rId3"/>
          <a:stretch>
            <a:fillRect/>
          </a:stretch>
        </p:blipFill>
        <p:spPr>
          <a:xfrm>
            <a:off x="634482" y="2248689"/>
            <a:ext cx="3847657" cy="1213181"/>
          </a:xfrm>
          <a:prstGeom prst="rect">
            <a:avLst/>
          </a:prstGeom>
        </p:spPr>
      </p:pic>
      <p:pic>
        <p:nvPicPr>
          <p:cNvPr id="10" name="Picture 9">
            <a:extLst>
              <a:ext uri="{FF2B5EF4-FFF2-40B4-BE49-F238E27FC236}">
                <a16:creationId xmlns:a16="http://schemas.microsoft.com/office/drawing/2014/main" id="{6992C330-2A6F-0342-9E87-34173858592B}"/>
              </a:ext>
            </a:extLst>
          </p:cNvPr>
          <p:cNvPicPr>
            <a:picLocks noChangeAspect="1"/>
          </p:cNvPicPr>
          <p:nvPr/>
        </p:nvPicPr>
        <p:blipFill>
          <a:blip r:embed="rId4"/>
          <a:stretch>
            <a:fillRect/>
          </a:stretch>
        </p:blipFill>
        <p:spPr>
          <a:xfrm>
            <a:off x="634482" y="3494534"/>
            <a:ext cx="3831957" cy="1528871"/>
          </a:xfrm>
          <a:prstGeom prst="rect">
            <a:avLst/>
          </a:prstGeom>
        </p:spPr>
      </p:pic>
      <p:pic>
        <p:nvPicPr>
          <p:cNvPr id="12" name="Picture 11">
            <a:extLst>
              <a:ext uri="{FF2B5EF4-FFF2-40B4-BE49-F238E27FC236}">
                <a16:creationId xmlns:a16="http://schemas.microsoft.com/office/drawing/2014/main" id="{A114F40C-8558-92B0-8A54-80E82F025698}"/>
              </a:ext>
            </a:extLst>
          </p:cNvPr>
          <p:cNvPicPr>
            <a:picLocks noChangeAspect="1"/>
          </p:cNvPicPr>
          <p:nvPr/>
        </p:nvPicPr>
        <p:blipFill>
          <a:blip r:embed="rId5"/>
          <a:stretch>
            <a:fillRect/>
          </a:stretch>
        </p:blipFill>
        <p:spPr>
          <a:xfrm>
            <a:off x="643813" y="5056066"/>
            <a:ext cx="3838326" cy="1589437"/>
          </a:xfrm>
          <a:prstGeom prst="rect">
            <a:avLst/>
          </a:prstGeom>
        </p:spPr>
      </p:pic>
      <p:pic>
        <p:nvPicPr>
          <p:cNvPr id="14" name="Picture 13">
            <a:extLst>
              <a:ext uri="{FF2B5EF4-FFF2-40B4-BE49-F238E27FC236}">
                <a16:creationId xmlns:a16="http://schemas.microsoft.com/office/drawing/2014/main" id="{F46F245F-5143-3803-AC60-3EE719E30A01}"/>
              </a:ext>
            </a:extLst>
          </p:cNvPr>
          <p:cNvPicPr>
            <a:picLocks noChangeAspect="1"/>
          </p:cNvPicPr>
          <p:nvPr/>
        </p:nvPicPr>
        <p:blipFill>
          <a:blip r:embed="rId6"/>
          <a:stretch>
            <a:fillRect/>
          </a:stretch>
        </p:blipFill>
        <p:spPr>
          <a:xfrm>
            <a:off x="4558599" y="768136"/>
            <a:ext cx="3742816" cy="1463546"/>
          </a:xfrm>
          <a:prstGeom prst="rect">
            <a:avLst/>
          </a:prstGeom>
        </p:spPr>
      </p:pic>
      <p:pic>
        <p:nvPicPr>
          <p:cNvPr id="16" name="Picture 15">
            <a:extLst>
              <a:ext uri="{FF2B5EF4-FFF2-40B4-BE49-F238E27FC236}">
                <a16:creationId xmlns:a16="http://schemas.microsoft.com/office/drawing/2014/main" id="{64638ADD-A27E-EDB7-880E-527AF6872E08}"/>
              </a:ext>
            </a:extLst>
          </p:cNvPr>
          <p:cNvPicPr>
            <a:picLocks noChangeAspect="1"/>
          </p:cNvPicPr>
          <p:nvPr/>
        </p:nvPicPr>
        <p:blipFill>
          <a:blip r:embed="rId7"/>
          <a:stretch>
            <a:fillRect/>
          </a:stretch>
        </p:blipFill>
        <p:spPr>
          <a:xfrm>
            <a:off x="4558599" y="2305510"/>
            <a:ext cx="3742815" cy="1295512"/>
          </a:xfrm>
          <a:prstGeom prst="rect">
            <a:avLst/>
          </a:prstGeom>
        </p:spPr>
      </p:pic>
      <p:pic>
        <p:nvPicPr>
          <p:cNvPr id="18" name="Picture 17">
            <a:extLst>
              <a:ext uri="{FF2B5EF4-FFF2-40B4-BE49-F238E27FC236}">
                <a16:creationId xmlns:a16="http://schemas.microsoft.com/office/drawing/2014/main" id="{A9C60D21-B59E-71B4-59CA-75C0FD7802C6}"/>
              </a:ext>
            </a:extLst>
          </p:cNvPr>
          <p:cNvPicPr>
            <a:picLocks noChangeAspect="1"/>
          </p:cNvPicPr>
          <p:nvPr/>
        </p:nvPicPr>
        <p:blipFill>
          <a:blip r:embed="rId8"/>
          <a:stretch>
            <a:fillRect/>
          </a:stretch>
        </p:blipFill>
        <p:spPr>
          <a:xfrm>
            <a:off x="4558599" y="3637936"/>
            <a:ext cx="3742815" cy="1446539"/>
          </a:xfrm>
          <a:prstGeom prst="rect">
            <a:avLst/>
          </a:prstGeom>
        </p:spPr>
      </p:pic>
      <p:pic>
        <p:nvPicPr>
          <p:cNvPr id="20" name="Picture 19">
            <a:extLst>
              <a:ext uri="{FF2B5EF4-FFF2-40B4-BE49-F238E27FC236}">
                <a16:creationId xmlns:a16="http://schemas.microsoft.com/office/drawing/2014/main" id="{672AE061-CA4B-4436-0CC3-876CE8D016F0}"/>
              </a:ext>
            </a:extLst>
          </p:cNvPr>
          <p:cNvPicPr>
            <a:picLocks noChangeAspect="1"/>
          </p:cNvPicPr>
          <p:nvPr/>
        </p:nvPicPr>
        <p:blipFill>
          <a:blip r:embed="rId9"/>
          <a:stretch>
            <a:fillRect/>
          </a:stretch>
        </p:blipFill>
        <p:spPr>
          <a:xfrm>
            <a:off x="4558599" y="5121389"/>
            <a:ext cx="3742815" cy="1524114"/>
          </a:xfrm>
          <a:prstGeom prst="rect">
            <a:avLst/>
          </a:prstGeom>
        </p:spPr>
      </p:pic>
      <p:pic>
        <p:nvPicPr>
          <p:cNvPr id="22" name="Picture 21">
            <a:extLst>
              <a:ext uri="{FF2B5EF4-FFF2-40B4-BE49-F238E27FC236}">
                <a16:creationId xmlns:a16="http://schemas.microsoft.com/office/drawing/2014/main" id="{3BE73785-8B61-15C4-BDF4-3C6C871A53FD}"/>
              </a:ext>
            </a:extLst>
          </p:cNvPr>
          <p:cNvPicPr>
            <a:picLocks noChangeAspect="1"/>
          </p:cNvPicPr>
          <p:nvPr/>
        </p:nvPicPr>
        <p:blipFill>
          <a:blip r:embed="rId10"/>
          <a:stretch>
            <a:fillRect/>
          </a:stretch>
        </p:blipFill>
        <p:spPr>
          <a:xfrm>
            <a:off x="8377875" y="768136"/>
            <a:ext cx="3742816" cy="1501270"/>
          </a:xfrm>
          <a:prstGeom prst="rect">
            <a:avLst/>
          </a:prstGeom>
        </p:spPr>
      </p:pic>
      <p:pic>
        <p:nvPicPr>
          <p:cNvPr id="24" name="Picture 23">
            <a:extLst>
              <a:ext uri="{FF2B5EF4-FFF2-40B4-BE49-F238E27FC236}">
                <a16:creationId xmlns:a16="http://schemas.microsoft.com/office/drawing/2014/main" id="{D216E301-70AA-71E9-ED7D-677609DA9F99}"/>
              </a:ext>
            </a:extLst>
          </p:cNvPr>
          <p:cNvPicPr>
            <a:picLocks noChangeAspect="1"/>
          </p:cNvPicPr>
          <p:nvPr/>
        </p:nvPicPr>
        <p:blipFill>
          <a:blip r:embed="rId11"/>
          <a:stretch>
            <a:fillRect/>
          </a:stretch>
        </p:blipFill>
        <p:spPr>
          <a:xfrm>
            <a:off x="8377874" y="2305510"/>
            <a:ext cx="3742815" cy="1528871"/>
          </a:xfrm>
          <a:prstGeom prst="rect">
            <a:avLst/>
          </a:prstGeom>
        </p:spPr>
      </p:pic>
      <p:pic>
        <p:nvPicPr>
          <p:cNvPr id="26" name="Picture 25">
            <a:extLst>
              <a:ext uri="{FF2B5EF4-FFF2-40B4-BE49-F238E27FC236}">
                <a16:creationId xmlns:a16="http://schemas.microsoft.com/office/drawing/2014/main" id="{D8F6D150-70BB-C624-67FE-35118CB3E745}"/>
              </a:ext>
            </a:extLst>
          </p:cNvPr>
          <p:cNvPicPr>
            <a:picLocks noChangeAspect="1"/>
          </p:cNvPicPr>
          <p:nvPr/>
        </p:nvPicPr>
        <p:blipFill>
          <a:blip r:embed="rId12"/>
          <a:stretch>
            <a:fillRect/>
          </a:stretch>
        </p:blipFill>
        <p:spPr>
          <a:xfrm>
            <a:off x="8377874" y="3848377"/>
            <a:ext cx="3742815" cy="1589437"/>
          </a:xfrm>
          <a:prstGeom prst="rect">
            <a:avLst/>
          </a:prstGeom>
        </p:spPr>
      </p:pic>
      <p:pic>
        <p:nvPicPr>
          <p:cNvPr id="28" name="Picture 27">
            <a:extLst>
              <a:ext uri="{FF2B5EF4-FFF2-40B4-BE49-F238E27FC236}">
                <a16:creationId xmlns:a16="http://schemas.microsoft.com/office/drawing/2014/main" id="{7FAF60AC-9E28-7E43-5175-F0EF84F8B6F1}"/>
              </a:ext>
            </a:extLst>
          </p:cNvPr>
          <p:cNvPicPr>
            <a:picLocks noChangeAspect="1"/>
          </p:cNvPicPr>
          <p:nvPr/>
        </p:nvPicPr>
        <p:blipFill>
          <a:blip r:embed="rId13"/>
          <a:stretch>
            <a:fillRect/>
          </a:stretch>
        </p:blipFill>
        <p:spPr>
          <a:xfrm>
            <a:off x="8377874" y="5476280"/>
            <a:ext cx="3742815" cy="1234547"/>
          </a:xfrm>
          <a:prstGeom prst="rect">
            <a:avLst/>
          </a:prstGeom>
        </p:spPr>
      </p:pic>
    </p:spTree>
    <p:extLst>
      <p:ext uri="{BB962C8B-B14F-4D97-AF65-F5344CB8AC3E}">
        <p14:creationId xmlns:p14="http://schemas.microsoft.com/office/powerpoint/2010/main" val="1430357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RESULTS 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419E2D07-E72E-5B42-13D6-D6A9C656AF87}"/>
              </a:ext>
            </a:extLst>
          </p:cNvPr>
          <p:cNvPicPr>
            <a:picLocks noChangeAspect="1"/>
          </p:cNvPicPr>
          <p:nvPr/>
        </p:nvPicPr>
        <p:blipFill>
          <a:blip r:embed="rId3"/>
          <a:stretch>
            <a:fillRect/>
          </a:stretch>
        </p:blipFill>
        <p:spPr>
          <a:xfrm>
            <a:off x="524083" y="2187209"/>
            <a:ext cx="6277934" cy="403895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487AA3-6E21-C68E-B6C8-482DE4DF8CF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extBox 5">
            <a:extLst>
              <a:ext uri="{FF2B5EF4-FFF2-40B4-BE49-F238E27FC236}">
                <a16:creationId xmlns:a16="http://schemas.microsoft.com/office/drawing/2014/main" id="{DD9393BA-56DE-F04D-CDF2-7E3B87BBDA37}"/>
              </a:ext>
            </a:extLst>
          </p:cNvPr>
          <p:cNvSpPr txBox="1"/>
          <p:nvPr/>
        </p:nvSpPr>
        <p:spPr>
          <a:xfrm>
            <a:off x="1147665" y="496468"/>
            <a:ext cx="6102220" cy="707886"/>
          </a:xfrm>
          <a:prstGeom prst="rect">
            <a:avLst/>
          </a:prstGeom>
          <a:noFill/>
        </p:spPr>
        <p:txBody>
          <a:bodyPr wrap="square">
            <a:spAutoFit/>
          </a:bodyPr>
          <a:lstStyle/>
          <a:p>
            <a:r>
              <a:rPr lang="en-GB" sz="4000" b="1" dirty="0"/>
              <a:t>RESULTS 2</a:t>
            </a:r>
            <a:endParaRPr lang="en-IN" sz="4000" b="1" dirty="0"/>
          </a:p>
        </p:txBody>
      </p:sp>
      <p:pic>
        <p:nvPicPr>
          <p:cNvPr id="8" name="Picture 7">
            <a:extLst>
              <a:ext uri="{FF2B5EF4-FFF2-40B4-BE49-F238E27FC236}">
                <a16:creationId xmlns:a16="http://schemas.microsoft.com/office/drawing/2014/main" id="{A192BE32-5458-C1EF-11C5-1CC5814EFC6F}"/>
              </a:ext>
            </a:extLst>
          </p:cNvPr>
          <p:cNvPicPr>
            <a:picLocks noChangeAspect="1"/>
          </p:cNvPicPr>
          <p:nvPr/>
        </p:nvPicPr>
        <p:blipFill>
          <a:blip r:embed="rId2"/>
          <a:stretch>
            <a:fillRect/>
          </a:stretch>
        </p:blipFill>
        <p:spPr>
          <a:xfrm>
            <a:off x="1147665" y="1427294"/>
            <a:ext cx="5570376" cy="4511431"/>
          </a:xfrm>
          <a:prstGeom prst="rect">
            <a:avLst/>
          </a:prstGeom>
        </p:spPr>
      </p:pic>
    </p:spTree>
    <p:extLst>
      <p:ext uri="{BB962C8B-B14F-4D97-AF65-F5344CB8AC3E}">
        <p14:creationId xmlns:p14="http://schemas.microsoft.com/office/powerpoint/2010/main" val="175561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849F03-B767-01A0-5AA4-2EBAA2EE880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TextBox 5">
            <a:extLst>
              <a:ext uri="{FF2B5EF4-FFF2-40B4-BE49-F238E27FC236}">
                <a16:creationId xmlns:a16="http://schemas.microsoft.com/office/drawing/2014/main" id="{899C23E3-408F-F2BC-4F1B-3FA564975C08}"/>
              </a:ext>
            </a:extLst>
          </p:cNvPr>
          <p:cNvSpPr txBox="1"/>
          <p:nvPr/>
        </p:nvSpPr>
        <p:spPr>
          <a:xfrm>
            <a:off x="989044" y="169897"/>
            <a:ext cx="6102220" cy="707886"/>
          </a:xfrm>
          <a:prstGeom prst="rect">
            <a:avLst/>
          </a:prstGeom>
          <a:noFill/>
        </p:spPr>
        <p:txBody>
          <a:bodyPr wrap="square">
            <a:spAutoFit/>
          </a:bodyPr>
          <a:lstStyle/>
          <a:p>
            <a:r>
              <a:rPr lang="en-GB" sz="4000" b="1" dirty="0"/>
              <a:t>RESULTS 3</a:t>
            </a:r>
            <a:endParaRPr lang="en-IN" sz="4000" b="1" dirty="0"/>
          </a:p>
        </p:txBody>
      </p:sp>
      <p:pic>
        <p:nvPicPr>
          <p:cNvPr id="10" name="Picture 9">
            <a:extLst>
              <a:ext uri="{FF2B5EF4-FFF2-40B4-BE49-F238E27FC236}">
                <a16:creationId xmlns:a16="http://schemas.microsoft.com/office/drawing/2014/main" id="{26D3C861-4AE3-1C5C-3356-C4DAD7F255A4}"/>
              </a:ext>
            </a:extLst>
          </p:cNvPr>
          <p:cNvPicPr>
            <a:picLocks noChangeAspect="1"/>
          </p:cNvPicPr>
          <p:nvPr/>
        </p:nvPicPr>
        <p:blipFill>
          <a:blip r:embed="rId2"/>
          <a:stretch>
            <a:fillRect/>
          </a:stretch>
        </p:blipFill>
        <p:spPr>
          <a:xfrm>
            <a:off x="812308" y="1415621"/>
            <a:ext cx="7171041" cy="4625741"/>
          </a:xfrm>
          <a:prstGeom prst="rect">
            <a:avLst/>
          </a:prstGeom>
        </p:spPr>
      </p:pic>
    </p:spTree>
    <p:extLst>
      <p:ext uri="{BB962C8B-B14F-4D97-AF65-F5344CB8AC3E}">
        <p14:creationId xmlns:p14="http://schemas.microsoft.com/office/powerpoint/2010/main" val="41845418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710</TotalTime>
  <Words>285</Words>
  <Application>Microsoft Office PowerPoint</Application>
  <PresentationFormat>Widescreen</PresentationFormat>
  <Paragraphs>27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Project Title – Airbnb Hotel Booking Data Analysis </vt:lpstr>
      <vt:lpstr>PROBLEM  STATEMENT</vt:lpstr>
      <vt:lpstr>Project Description [This project involves comprehensive analysis of Airbnb booking data to understand pricing trends, availability patterns, and the influence of location-based factors. Using Python libraries such as Pandas, NumPy, Matplotlib, and Seaborn, the dataset was cleaned by handling missing values, correcting inconsistent data, and removing outliers.    The goal was to identify key insights related to room types, neighborhood popularity, review impact, and seasonal availability. This analysis helps hosts improve pricing strategies and assists users in making informed booking decisions.]  </vt:lpstr>
      <vt:lpstr>WHO ARE THE END USERS?</vt:lpstr>
      <vt:lpstr>Technology Used</vt:lpstr>
      <vt:lpstr>Python Code </vt:lpstr>
      <vt:lpstr>RESULTS 1 </vt:lpstr>
      <vt:lpstr>PowerPoint Presentation</vt:lpstr>
      <vt:lpstr>PowerPoint Presentation</vt:lpstr>
      <vt:lpstr>GitHub Repository</vt:lpstr>
      <vt:lpstr>Getting started with Basics of Python Certificate</vt:lpstr>
      <vt:lpstr>Data Visualization Certificate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Sagar Shende</cp:lastModifiedBy>
  <cp:revision>75</cp:revision>
  <dcterms:created xsi:type="dcterms:W3CDTF">2021-07-11T13:13:15Z</dcterms:created>
  <dcterms:modified xsi:type="dcterms:W3CDTF">2025-10-08T13:50:22Z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