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iFR0SSO8qrUvM5RW2DFDdXS2pb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V.E.S. Institute Of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f5348cb4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af5348cb4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5348cb4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af5348cb4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0" name="Google Shape;20;p3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21" name="Google Shape;21;p3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4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3"/>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43"/>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4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4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4"/>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45"/>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5"/>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45"/>
          <p:cNvGrpSpPr/>
          <p:nvPr/>
        </p:nvGrpSpPr>
        <p:grpSpPr>
          <a:xfrm rot="5400000">
            <a:off x="6514047" y="3228843"/>
            <a:ext cx="5632704" cy="84403"/>
            <a:chOff x="1073150" y="1219201"/>
            <a:chExt cx="10058400" cy="63125"/>
          </a:xfrm>
        </p:grpSpPr>
        <p:cxnSp>
          <p:nvCxnSpPr>
            <p:cNvPr id="113" name="Google Shape;113;p45"/>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45"/>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3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36"/>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36"/>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47" name="Shape 47"/>
        <p:cNvGrpSpPr/>
        <p:nvPr/>
      </p:nvGrpSpPr>
      <p:grpSpPr>
        <a:xfrm>
          <a:off x="0" y="0"/>
          <a:ext cx="0" cy="0"/>
          <a:chOff x="0" y="0"/>
          <a:chExt cx="0" cy="0"/>
        </a:xfrm>
      </p:grpSpPr>
      <p:sp>
        <p:nvSpPr>
          <p:cNvPr id="48" name="Google Shape;48;p38"/>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8"/>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50" name="Google Shape;50;p38"/>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Google Shape;51;p38"/>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 name="Google Shape;52;p38"/>
          <p:cNvGrpSpPr/>
          <p:nvPr/>
        </p:nvGrpSpPr>
        <p:grpSpPr>
          <a:xfrm>
            <a:off x="0" y="1143000"/>
            <a:ext cx="12192000" cy="63125"/>
            <a:chOff x="507492" y="1501519"/>
            <a:chExt cx="8129016" cy="63125"/>
          </a:xfrm>
        </p:grpSpPr>
        <p:cxnSp>
          <p:nvCxnSpPr>
            <p:cNvPr id="53" name="Google Shape;53;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55" name="Google Shape;55;p38"/>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56" name="Google Shape;56;p38"/>
          <p:cNvGrpSpPr/>
          <p:nvPr/>
        </p:nvGrpSpPr>
        <p:grpSpPr>
          <a:xfrm rot="10800000">
            <a:off x="1" y="5645510"/>
            <a:ext cx="12192000" cy="63125"/>
            <a:chOff x="507492" y="1501519"/>
            <a:chExt cx="8129016" cy="63125"/>
          </a:xfrm>
        </p:grpSpPr>
        <p:cxnSp>
          <p:nvCxnSpPr>
            <p:cNvPr id="57" name="Google Shape;57;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8" name="Google Shape;58;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9" name="Google Shape;59;p38"/>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0" name="Shape 60"/>
        <p:cNvGrpSpPr/>
        <p:nvPr/>
      </p:nvGrpSpPr>
      <p:grpSpPr>
        <a:xfrm>
          <a:off x="0" y="0"/>
          <a:ext cx="0" cy="0"/>
          <a:chOff x="0" y="0"/>
          <a:chExt cx="0" cy="0"/>
        </a:xfrm>
      </p:grpSpPr>
      <p:grpSp>
        <p:nvGrpSpPr>
          <p:cNvPr id="61" name="Google Shape;61;p39"/>
          <p:cNvGrpSpPr/>
          <p:nvPr/>
        </p:nvGrpSpPr>
        <p:grpSpPr>
          <a:xfrm>
            <a:off x="0" y="2514600"/>
            <a:ext cx="12192000" cy="3194035"/>
            <a:chOff x="647402" y="2514600"/>
            <a:chExt cx="10838688" cy="3194035"/>
          </a:xfrm>
        </p:grpSpPr>
        <p:grpSp>
          <p:nvGrpSpPr>
            <p:cNvPr id="62" name="Google Shape;62;p39"/>
            <p:cNvGrpSpPr/>
            <p:nvPr/>
          </p:nvGrpSpPr>
          <p:grpSpPr>
            <a:xfrm>
              <a:off x="647402" y="2514600"/>
              <a:ext cx="10838688" cy="63125"/>
              <a:chOff x="507492" y="1501519"/>
              <a:chExt cx="8129016" cy="63125"/>
            </a:xfrm>
          </p:grpSpPr>
          <p:cxnSp>
            <p:nvCxnSpPr>
              <p:cNvPr id="63" name="Google Shape;63;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4" name="Google Shape;64;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65" name="Google Shape;65;p39"/>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 name="Google Shape;66;p39"/>
            <p:cNvGrpSpPr/>
            <p:nvPr/>
          </p:nvGrpSpPr>
          <p:grpSpPr>
            <a:xfrm rot="10800000">
              <a:off x="647402" y="5645510"/>
              <a:ext cx="10838688" cy="63125"/>
              <a:chOff x="507492" y="1501519"/>
              <a:chExt cx="8129016" cy="63125"/>
            </a:xfrm>
          </p:grpSpPr>
          <p:cxnSp>
            <p:nvCxnSpPr>
              <p:cNvPr id="67" name="Google Shape;67;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8" name="Google Shape;68;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69" name="Google Shape;69;p39"/>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70" name="Google Shape;70;p39"/>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9"/>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72" name="Google Shape;72;p3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4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0"/>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78" name="Google Shape;78;p40"/>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4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4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2"/>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42"/>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4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33"/>
          <p:cNvGrpSpPr/>
          <p:nvPr/>
        </p:nvGrpSpPr>
        <p:grpSpPr>
          <a:xfrm>
            <a:off x="1103376" y="1219201"/>
            <a:ext cx="9985248" cy="84403"/>
            <a:chOff x="1073150" y="1219201"/>
            <a:chExt cx="10058400" cy="63125"/>
          </a:xfrm>
        </p:grpSpPr>
        <p:cxnSp>
          <p:nvCxnSpPr>
            <p:cNvPr id="16" name="Google Shape;16;p3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3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people.clarkson.edu/~jmatthew/publications/SMS_gurajala_original.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cybercrime.gov.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315200" y="2375225"/>
            <a:ext cx="7440300" cy="1053900"/>
          </a:xfrm>
          <a:prstGeom prst="rect">
            <a:avLst/>
          </a:prstGeom>
          <a:noFill/>
          <a:ln>
            <a:noFill/>
          </a:ln>
        </p:spPr>
        <p:txBody>
          <a:bodyPr anchorCtr="0" anchor="ctr" bIns="45700" lIns="0" spcFirstLastPara="1" rIns="0" wrap="square" tIns="45700">
            <a:normAutofit/>
          </a:bodyPr>
          <a:lstStyle/>
          <a:p>
            <a:pPr indent="0" lvl="0" marL="0" rtl="0" algn="ctr">
              <a:lnSpc>
                <a:spcPct val="100000"/>
              </a:lnSpc>
              <a:spcBef>
                <a:spcPts val="0"/>
              </a:spcBef>
              <a:spcAft>
                <a:spcPts val="0"/>
              </a:spcAft>
              <a:buClr>
                <a:schemeClr val="dk2"/>
              </a:buClr>
              <a:buSzPts val="3600"/>
              <a:buFont typeface="Arial"/>
              <a:buNone/>
            </a:pPr>
            <a:r>
              <a:rPr lang="en-US" sz="3600">
                <a:solidFill>
                  <a:srgbClr val="002F4A"/>
                </a:solidFill>
                <a:latin typeface="Merriweather"/>
                <a:ea typeface="Merriweather"/>
                <a:cs typeface="Merriweather"/>
                <a:sym typeface="Merriweather"/>
              </a:rPr>
              <a:t>Cyberbullying and Fake Account Detection in Social Media</a:t>
            </a:r>
            <a:endParaRPr/>
          </a:p>
        </p:txBody>
      </p:sp>
      <p:sp>
        <p:nvSpPr>
          <p:cNvPr id="122" name="Google Shape;122;p1"/>
          <p:cNvSpPr txBox="1"/>
          <p:nvPr>
            <p:ph idx="1" type="subTitle"/>
          </p:nvPr>
        </p:nvSpPr>
        <p:spPr>
          <a:xfrm>
            <a:off x="315200" y="3776845"/>
            <a:ext cx="7304700" cy="15264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lang="en-US"/>
              <a:t>Group Members:</a:t>
            </a:r>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Jayesh Samtani        D17A-57</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Sagar Sidhwa           D17A-62</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Somesh Tiwari          D17A-71</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Riya Wadhwani         D17A-74</a:t>
            </a:r>
            <a:endParaRPr>
              <a:solidFill>
                <a:srgbClr val="000000"/>
              </a:solidFill>
            </a:endParaRPr>
          </a:p>
        </p:txBody>
      </p:sp>
      <p:pic>
        <p:nvPicPr>
          <p:cNvPr descr="Open book on table, blurred shelves of books in background" id="123" name="Google Shape;123;p1"/>
          <p:cNvPicPr preferRelativeResize="0"/>
          <p:nvPr>
            <p:ph idx="2" type="pic"/>
          </p:nvPr>
        </p:nvPicPr>
        <p:blipFill rotWithShape="1">
          <a:blip r:embed="rId3">
            <a:alphaModFix/>
          </a:blip>
          <a:srcRect b="0" l="8890" r="8889" t="0"/>
          <a:stretch/>
        </p:blipFill>
        <p:spPr>
          <a:xfrm>
            <a:off x="7938655" y="1216477"/>
            <a:ext cx="4253345" cy="4217230"/>
          </a:xfrm>
          <a:prstGeom prst="rect">
            <a:avLst/>
          </a:prstGeom>
          <a:noFill/>
          <a:ln>
            <a:noFill/>
          </a:ln>
        </p:spPr>
      </p:pic>
      <p:grpSp>
        <p:nvGrpSpPr>
          <p:cNvPr id="124" name="Google Shape;124;p1"/>
          <p:cNvGrpSpPr/>
          <p:nvPr/>
        </p:nvGrpSpPr>
        <p:grpSpPr>
          <a:xfrm>
            <a:off x="1658527" y="145038"/>
            <a:ext cx="8426093" cy="830997"/>
            <a:chOff x="1658527" y="145038"/>
            <a:chExt cx="8426093" cy="830997"/>
          </a:xfrm>
        </p:grpSpPr>
        <p:pic>
          <p:nvPicPr>
            <p:cNvPr id="125" name="Google Shape;125;p1"/>
            <p:cNvPicPr preferRelativeResize="0"/>
            <p:nvPr/>
          </p:nvPicPr>
          <p:blipFill rotWithShape="1">
            <a:blip r:embed="rId4">
              <a:alphaModFix/>
            </a:blip>
            <a:srcRect b="0" l="0" r="0" t="0"/>
            <a:stretch/>
          </p:blipFill>
          <p:spPr>
            <a:xfrm>
              <a:off x="1658527" y="169258"/>
              <a:ext cx="1100137" cy="782555"/>
            </a:xfrm>
            <a:prstGeom prst="rect">
              <a:avLst/>
            </a:prstGeom>
            <a:noFill/>
            <a:ln>
              <a:noFill/>
            </a:ln>
          </p:spPr>
        </p:pic>
        <p:sp>
          <p:nvSpPr>
            <p:cNvPr id="126" name="Google Shape;126;p1"/>
            <p:cNvSpPr txBox="1"/>
            <p:nvPr/>
          </p:nvSpPr>
          <p:spPr>
            <a:xfrm>
              <a:off x="2901243" y="145038"/>
              <a:ext cx="718337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
        <p:nvSpPr>
          <p:cNvPr id="127" name="Google Shape;127;p1"/>
          <p:cNvSpPr txBox="1"/>
          <p:nvPr/>
        </p:nvSpPr>
        <p:spPr>
          <a:xfrm>
            <a:off x="3833875" y="3565525"/>
            <a:ext cx="3786300" cy="114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rPr>
              <a:t>Mentor Details:</a:t>
            </a:r>
            <a:endParaRPr b="1"/>
          </a:p>
          <a:p>
            <a:pPr indent="0" lvl="0" marL="0" marR="0" rtl="0" algn="l">
              <a:spcBef>
                <a:spcPts val="0"/>
              </a:spcBef>
              <a:spcAft>
                <a:spcPts val="0"/>
              </a:spcAft>
              <a:buNone/>
            </a:pPr>
            <a:r>
              <a:rPr b="1" lang="en-US" sz="1800">
                <a:solidFill>
                  <a:schemeClr val="dk1"/>
                </a:solidFill>
              </a:rPr>
              <a:t>Name:    Prof. Richard Joseph</a:t>
            </a:r>
            <a:endParaRPr b="1"/>
          </a:p>
          <a:p>
            <a:pPr indent="0" lvl="0" marL="0" marR="0" rtl="0" algn="l">
              <a:spcBef>
                <a:spcPts val="0"/>
              </a:spcBef>
              <a:spcAft>
                <a:spcPts val="0"/>
              </a:spcAft>
              <a:buNone/>
            </a:pPr>
            <a:r>
              <a:rPr b="1" lang="en-US" sz="1800">
                <a:solidFill>
                  <a:schemeClr val="dk1"/>
                </a:solidFill>
              </a:rPr>
              <a:t>Designation: </a:t>
            </a:r>
            <a:r>
              <a:rPr b="1" lang="en-US" sz="1800">
                <a:solidFill>
                  <a:schemeClr val="dk1"/>
                </a:solidFill>
              </a:rPr>
              <a:t>Asst. Prof. VESIT</a:t>
            </a:r>
            <a:endParaRPr b="1" sz="1800">
              <a:solidFill>
                <a:schemeClr val="dk1"/>
              </a:solidFill>
            </a:endParaRPr>
          </a:p>
        </p:txBody>
      </p:sp>
      <p:sp>
        <p:nvSpPr>
          <p:cNvPr id="128" name="Google Shape;128;p1"/>
          <p:cNvSpPr txBox="1"/>
          <p:nvPr/>
        </p:nvSpPr>
        <p:spPr>
          <a:xfrm>
            <a:off x="4420343" y="988728"/>
            <a:ext cx="26548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Project Review 1</a:t>
            </a:r>
            <a:endParaRPr sz="2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GOALS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198" name="Google Shape;198;p10"/>
          <p:cNvGrpSpPr/>
          <p:nvPr/>
        </p:nvGrpSpPr>
        <p:grpSpPr>
          <a:xfrm>
            <a:off x="1658527" y="145038"/>
            <a:ext cx="8426094" cy="830997"/>
            <a:chOff x="1658527" y="145038"/>
            <a:chExt cx="8426094" cy="830997"/>
          </a:xfrm>
        </p:grpSpPr>
        <p:pic>
          <p:nvPicPr>
            <p:cNvPr id="199" name="Google Shape;199;p10"/>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00" name="Google Shape;200;p10"/>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Goals Of The System</a:t>
            </a:r>
            <a:endParaRPr sz="4400">
              <a:latin typeface="Times New Roman"/>
              <a:ea typeface="Times New Roman"/>
              <a:cs typeface="Times New Roman"/>
              <a:sym typeface="Times New Roman"/>
            </a:endParaRPr>
          </a:p>
        </p:txBody>
      </p:sp>
      <p:sp>
        <p:nvSpPr>
          <p:cNvPr id="206" name="Google Shape;206;p1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387350" lvl="0" marL="457200" rtl="0" algn="just">
              <a:lnSpc>
                <a:spcPct val="150000"/>
              </a:lnSpc>
              <a:spcBef>
                <a:spcPts val="0"/>
              </a:spcBef>
              <a:spcAft>
                <a:spcPts val="0"/>
              </a:spcAft>
              <a:buClr>
                <a:schemeClr val="dk2"/>
              </a:buClr>
              <a:buSzPts val="2500"/>
              <a:buChar char="▪"/>
            </a:pPr>
            <a:r>
              <a:rPr lang="en-US" sz="2500">
                <a:solidFill>
                  <a:schemeClr val="dk2"/>
                </a:solidFill>
              </a:rPr>
              <a:t>Automatic detection of cyberbullying in social media</a:t>
            </a:r>
            <a:endParaRPr sz="2500">
              <a:solidFill>
                <a:schemeClr val="dk2"/>
              </a:solidFill>
            </a:endParaRPr>
          </a:p>
          <a:p>
            <a:pPr indent="-387350" lvl="0" marL="457200" rtl="0" algn="just">
              <a:lnSpc>
                <a:spcPct val="150000"/>
              </a:lnSpc>
              <a:spcBef>
                <a:spcPts val="0"/>
              </a:spcBef>
              <a:spcAft>
                <a:spcPts val="0"/>
              </a:spcAft>
              <a:buClr>
                <a:schemeClr val="dk2"/>
              </a:buClr>
              <a:buSzPts val="2500"/>
              <a:buChar char="▪"/>
            </a:pPr>
            <a:r>
              <a:rPr lang="en-US" sz="2500">
                <a:solidFill>
                  <a:schemeClr val="dk2"/>
                </a:solidFill>
              </a:rPr>
              <a:t>Identifying Fake Accounts </a:t>
            </a:r>
            <a:endParaRPr sz="2500">
              <a:solidFill>
                <a:schemeClr val="dk2"/>
              </a:solidFill>
            </a:endParaRPr>
          </a:p>
          <a:p>
            <a:pPr indent="-387350" lvl="0" marL="457200" rtl="0" algn="just">
              <a:lnSpc>
                <a:spcPct val="150000"/>
              </a:lnSpc>
              <a:spcBef>
                <a:spcPts val="0"/>
              </a:spcBef>
              <a:spcAft>
                <a:spcPts val="0"/>
              </a:spcAft>
              <a:buClr>
                <a:schemeClr val="dk2"/>
              </a:buClr>
              <a:buSzPts val="2500"/>
              <a:buChar char="▪"/>
            </a:pPr>
            <a:r>
              <a:rPr lang="en-US" sz="2500">
                <a:solidFill>
                  <a:schemeClr val="dk2"/>
                </a:solidFill>
              </a:rPr>
              <a:t>To Reduce Malicious Activities</a:t>
            </a:r>
            <a:endParaRPr sz="2500">
              <a:solidFill>
                <a:schemeClr val="dk2"/>
              </a:solidFill>
            </a:endParaRPr>
          </a:p>
          <a:p>
            <a:pPr indent="-387350" lvl="0" marL="457200" rtl="0" algn="just">
              <a:lnSpc>
                <a:spcPct val="150000"/>
              </a:lnSpc>
              <a:spcBef>
                <a:spcPts val="0"/>
              </a:spcBef>
              <a:spcAft>
                <a:spcPts val="0"/>
              </a:spcAft>
              <a:buClr>
                <a:schemeClr val="dk2"/>
              </a:buClr>
              <a:buSzPts val="2500"/>
              <a:buChar char="▪"/>
            </a:pPr>
            <a:r>
              <a:rPr lang="en-US" sz="2500">
                <a:solidFill>
                  <a:schemeClr val="dk2"/>
                </a:solidFill>
              </a:rPr>
              <a:t>To Prevent People Especially Teens From Bully Activities</a:t>
            </a:r>
            <a:endParaRPr sz="2500">
              <a:solidFill>
                <a:schemeClr val="dk2"/>
              </a:solidFill>
            </a:endParaRPr>
          </a:p>
          <a:p>
            <a:pPr indent="-387350" lvl="0" marL="457200" rtl="0" algn="just">
              <a:lnSpc>
                <a:spcPct val="150000"/>
              </a:lnSpc>
              <a:spcBef>
                <a:spcPts val="0"/>
              </a:spcBef>
              <a:spcAft>
                <a:spcPts val="0"/>
              </a:spcAft>
              <a:buClr>
                <a:schemeClr val="dk2"/>
              </a:buClr>
              <a:buSzPts val="2500"/>
              <a:buChar char="▪"/>
            </a:pPr>
            <a:r>
              <a:rPr lang="en-US" sz="2500">
                <a:solidFill>
                  <a:schemeClr val="dk2"/>
                </a:solidFill>
              </a:rPr>
              <a:t>To Avail more Security and Openness</a:t>
            </a:r>
            <a:r>
              <a:rPr b="1" lang="en-US" sz="1500">
                <a:solidFill>
                  <a:schemeClr val="dk2"/>
                </a:solidFill>
              </a:rPr>
              <a:t> </a:t>
            </a:r>
            <a:endParaRPr b="1" sz="1500">
              <a:solidFill>
                <a:schemeClr val="dk2"/>
              </a:solidFill>
            </a:endParaRPr>
          </a:p>
        </p:txBody>
      </p:sp>
      <p:sp>
        <p:nvSpPr>
          <p:cNvPr id="207" name="Google Shape;207;p1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08" name="Google Shape;208;p1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LITERATURE SURVEY</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214" name="Google Shape;214;p12"/>
          <p:cNvGrpSpPr/>
          <p:nvPr/>
        </p:nvGrpSpPr>
        <p:grpSpPr>
          <a:xfrm>
            <a:off x="1658527" y="145038"/>
            <a:ext cx="8426094" cy="830997"/>
            <a:chOff x="1658527" y="145038"/>
            <a:chExt cx="8426094" cy="830997"/>
          </a:xfrm>
        </p:grpSpPr>
        <p:pic>
          <p:nvPicPr>
            <p:cNvPr id="215" name="Google Shape;215;p1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16" name="Google Shape;216;p12"/>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989000" y="372975"/>
            <a:ext cx="9980700" cy="8565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3959"/>
              <a:buFont typeface="Times New Roman"/>
              <a:buNone/>
            </a:pPr>
            <a:br>
              <a:rPr lang="en-US" sz="3959">
                <a:latin typeface="Times New Roman"/>
                <a:ea typeface="Times New Roman"/>
                <a:cs typeface="Times New Roman"/>
                <a:sym typeface="Times New Roman"/>
              </a:rPr>
            </a:br>
            <a:r>
              <a:rPr lang="en-US" sz="3959">
                <a:latin typeface="Times New Roman"/>
                <a:ea typeface="Times New Roman"/>
                <a:cs typeface="Times New Roman"/>
                <a:sym typeface="Times New Roman"/>
              </a:rPr>
              <a:t>Literature Survey</a:t>
            </a:r>
            <a:br>
              <a:rPr lang="en-US" sz="3959">
                <a:latin typeface="Times New Roman"/>
                <a:ea typeface="Times New Roman"/>
                <a:cs typeface="Times New Roman"/>
                <a:sym typeface="Times New Roman"/>
              </a:rPr>
            </a:br>
            <a:endParaRPr sz="3959">
              <a:latin typeface="Times New Roman"/>
              <a:ea typeface="Times New Roman"/>
              <a:cs typeface="Times New Roman"/>
              <a:sym typeface="Times New Roman"/>
            </a:endParaRPr>
          </a:p>
        </p:txBody>
      </p:sp>
      <p:sp>
        <p:nvSpPr>
          <p:cNvPr id="222" name="Google Shape;222;p13"/>
          <p:cNvSpPr txBox="1"/>
          <p:nvPr>
            <p:ph idx="1" type="body"/>
          </p:nvPr>
        </p:nvSpPr>
        <p:spPr>
          <a:xfrm>
            <a:off x="586550" y="1382051"/>
            <a:ext cx="11129400" cy="4974300"/>
          </a:xfrm>
          <a:prstGeom prst="rect">
            <a:avLst/>
          </a:prstGeom>
          <a:noFill/>
          <a:ln>
            <a:noFill/>
          </a:ln>
        </p:spPr>
        <p:txBody>
          <a:bodyPr anchorCtr="0" anchor="t" bIns="45700" lIns="0" spcFirstLastPara="1" rIns="0" wrap="square" tIns="45700">
            <a:normAutofit/>
          </a:bodyPr>
          <a:lstStyle/>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Fake Twitter accounts: Profile characteristics obtained using an activity-based pattern detection approach</a:t>
            </a:r>
            <a:endParaRPr b="1" sz="1300">
              <a:solidFill>
                <a:schemeClr val="dk2"/>
              </a:solidFill>
            </a:endParaRPr>
          </a:p>
          <a:p>
            <a:pPr indent="0" lvl="0" marL="457200" rtl="0" algn="just">
              <a:lnSpc>
                <a:spcPct val="150000"/>
              </a:lnSpc>
              <a:spcBef>
                <a:spcPts val="0"/>
              </a:spcBef>
              <a:spcAft>
                <a:spcPts val="0"/>
              </a:spcAft>
              <a:buNone/>
            </a:pPr>
            <a:r>
              <a:rPr b="1" lang="en-US" sz="1300">
                <a:solidFill>
                  <a:schemeClr val="dk2"/>
                </a:solidFill>
              </a:rPr>
              <a:t>Link : </a:t>
            </a:r>
            <a:r>
              <a:rPr b="1" lang="en-US" sz="1300" u="sng">
                <a:solidFill>
                  <a:schemeClr val="accent2"/>
                </a:solidFill>
                <a:hlinkClick r:id="rId3">
                  <a:extLst>
                    <a:ext uri="{A12FA001-AC4F-418D-AE19-62706E023703}">
                      <ahyp:hlinkClr val="tx"/>
                    </a:ext>
                  </a:extLst>
                </a:hlinkClick>
              </a:rPr>
              <a:t>https://people.clarkson.edu/~jmatthew/publications/SMS_gurajala_original.pdf</a:t>
            </a:r>
            <a:endParaRPr b="1" sz="1300">
              <a:solidFill>
                <a:schemeClr val="accent2"/>
              </a:solidFill>
            </a:endParaRPr>
          </a:p>
          <a:p>
            <a:pPr indent="0" lvl="0" marL="457200" rtl="0" algn="just">
              <a:lnSpc>
                <a:spcPct val="150000"/>
              </a:lnSpc>
              <a:spcBef>
                <a:spcPts val="0"/>
              </a:spcBef>
              <a:spcAft>
                <a:spcPts val="0"/>
              </a:spcAft>
              <a:buNone/>
            </a:pPr>
            <a:r>
              <a:rPr b="1" lang="en-US" sz="1300">
                <a:solidFill>
                  <a:schemeClr val="dk2"/>
                </a:solidFill>
              </a:rPr>
              <a:t>Inference : </a:t>
            </a:r>
            <a:r>
              <a:rPr lang="en-US" sz="1300">
                <a:solidFill>
                  <a:schemeClr val="dk2"/>
                </a:solidFill>
              </a:rPr>
              <a:t>From this paper we got the information about the fake account dataset quantity, because due to the low number of false positives of fake account data accuracy of model decreased even if the twitter profile database was approx 60 million.</a:t>
            </a:r>
            <a:endParaRPr sz="1300">
              <a:solidFill>
                <a:schemeClr val="dk2"/>
              </a:solidFill>
            </a:endParaRPr>
          </a:p>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Detection of Behavior Patterns through Social Networks likeTwitter, using Data Mining techniques as a method to detect Cyberbullying</a:t>
            </a:r>
            <a:endParaRPr b="1" sz="1300">
              <a:solidFill>
                <a:schemeClr val="dk2"/>
              </a:solidFill>
            </a:endParaRPr>
          </a:p>
          <a:p>
            <a:pPr indent="0" lvl="0" marL="457200" rtl="0" algn="just">
              <a:lnSpc>
                <a:spcPct val="150000"/>
              </a:lnSpc>
              <a:spcBef>
                <a:spcPts val="0"/>
              </a:spcBef>
              <a:spcAft>
                <a:spcPts val="0"/>
              </a:spcAft>
              <a:buNone/>
            </a:pPr>
            <a:r>
              <a:rPr b="1" lang="en-US" sz="1300">
                <a:solidFill>
                  <a:schemeClr val="dk2"/>
                </a:solidFill>
              </a:rPr>
              <a:t>Link:  </a:t>
            </a:r>
            <a:r>
              <a:rPr b="1" lang="en-US" sz="1300" u="sng">
                <a:solidFill>
                  <a:schemeClr val="accent2"/>
                </a:solidFill>
              </a:rPr>
              <a:t>https://www.researchgate.net/publication/322514911_Towards_the_detection_of_cyberbullying_based_on_social_network_mining_techniques</a:t>
            </a:r>
            <a:endParaRPr b="1" sz="1300" u="sng">
              <a:solidFill>
                <a:schemeClr val="accent2"/>
              </a:solidFill>
            </a:endParaRPr>
          </a:p>
          <a:p>
            <a:pPr indent="0" lvl="0" marL="457200" rtl="0" algn="just">
              <a:lnSpc>
                <a:spcPct val="150000"/>
              </a:lnSpc>
              <a:spcBef>
                <a:spcPts val="0"/>
              </a:spcBef>
              <a:spcAft>
                <a:spcPts val="0"/>
              </a:spcAft>
              <a:buNone/>
            </a:pPr>
            <a:r>
              <a:rPr b="1" lang="en-US" sz="1300">
                <a:solidFill>
                  <a:schemeClr val="dk2"/>
                </a:solidFill>
              </a:rPr>
              <a:t>Inference : </a:t>
            </a:r>
            <a:r>
              <a:rPr lang="en-US" sz="1300">
                <a:solidFill>
                  <a:schemeClr val="dk2"/>
                </a:solidFill>
              </a:rPr>
              <a:t>In the analysis stage we use data mining techniques to generate a dictionary of pejorative terms that are related to cyberbullying and thus be able to generate behavior patterns of these terms. And in this way provide better tools so that psychology specialists can optimize their work. The results show which platform is more flexible, and also shows which is best suited to the search of incidences of cyberbullying on Twitter.</a:t>
            </a:r>
            <a:endParaRPr sz="1300">
              <a:solidFill>
                <a:schemeClr val="dk2"/>
              </a:solidFill>
            </a:endParaRPr>
          </a:p>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Classification of Cyberbullying in Facebook Using Selenium and SVM</a:t>
            </a:r>
            <a:endParaRPr b="1" sz="1300">
              <a:solidFill>
                <a:schemeClr val="dk2"/>
              </a:solidFill>
            </a:endParaRPr>
          </a:p>
          <a:p>
            <a:pPr indent="0" lvl="0" marL="457200" rtl="0" algn="just">
              <a:lnSpc>
                <a:spcPct val="150000"/>
              </a:lnSpc>
              <a:spcBef>
                <a:spcPts val="0"/>
              </a:spcBef>
              <a:spcAft>
                <a:spcPts val="0"/>
              </a:spcAft>
              <a:buNone/>
            </a:pPr>
            <a:r>
              <a:rPr b="1" lang="en-US" sz="1300">
                <a:solidFill>
                  <a:schemeClr val="dk2"/>
                </a:solidFill>
              </a:rPr>
              <a:t>Link : </a:t>
            </a:r>
            <a:r>
              <a:rPr b="1" lang="en-US" sz="1300" u="sng">
                <a:solidFill>
                  <a:schemeClr val="accent2"/>
                </a:solidFill>
              </a:rPr>
              <a:t>https://www.researchgate.net/publication/327635426_Classification_of_Cyberbullying_in_Facebook_Using_Selenium_and_SVM</a:t>
            </a:r>
            <a:endParaRPr b="1" sz="1300" u="sng">
              <a:solidFill>
                <a:schemeClr val="accent2"/>
              </a:solidFill>
            </a:endParaRPr>
          </a:p>
          <a:p>
            <a:pPr indent="0" lvl="0" marL="457200" rtl="0" algn="just">
              <a:lnSpc>
                <a:spcPct val="150000"/>
              </a:lnSpc>
              <a:spcBef>
                <a:spcPts val="0"/>
              </a:spcBef>
              <a:spcAft>
                <a:spcPts val="0"/>
              </a:spcAft>
              <a:buNone/>
            </a:pPr>
            <a:r>
              <a:rPr b="1" lang="en-US" sz="1300">
                <a:solidFill>
                  <a:schemeClr val="dk2"/>
                </a:solidFill>
              </a:rPr>
              <a:t>Inference : </a:t>
            </a:r>
            <a:r>
              <a:rPr lang="en-US" sz="1300">
                <a:solidFill>
                  <a:schemeClr val="dk2"/>
                </a:solidFill>
              </a:rPr>
              <a:t>In this paper facebook data were used for classification using Support Vector Machines (SVM) models. A total of 2263 data was used for training data, Facebook posts. Based on these posts, the study achieved the precision of 88% and the recall is 87%. So it is quite good algorithm for cyberbully detection</a:t>
            </a:r>
            <a:endParaRPr sz="1300">
              <a:solidFill>
                <a:schemeClr val="dk2"/>
              </a:solidFill>
            </a:endParaRPr>
          </a:p>
          <a:p>
            <a:pPr indent="0" lvl="0" marL="0" rtl="0" algn="l">
              <a:lnSpc>
                <a:spcPct val="90000"/>
              </a:lnSpc>
              <a:spcBef>
                <a:spcPts val="1800"/>
              </a:spcBef>
              <a:spcAft>
                <a:spcPts val="0"/>
              </a:spcAft>
              <a:buClr>
                <a:schemeClr val="dk1"/>
              </a:buClr>
              <a:buSzPts val="2000"/>
              <a:buNone/>
            </a:pPr>
            <a:r>
              <a:t/>
            </a:r>
            <a:endParaRPr sz="1300"/>
          </a:p>
        </p:txBody>
      </p:sp>
      <p:sp>
        <p:nvSpPr>
          <p:cNvPr id="223" name="Google Shape;223;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24" name="Google Shape;224;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a:t>
            </a:r>
            <a:r>
              <a:rPr lang="en-US"/>
              <a:t> APPLIED</a:t>
            </a:r>
            <a:br>
              <a:rPr lang="en-US"/>
            </a:br>
            <a:endParaRPr/>
          </a:p>
        </p:txBody>
      </p:sp>
      <p:grpSp>
        <p:nvGrpSpPr>
          <p:cNvPr id="230" name="Google Shape;230;p14"/>
          <p:cNvGrpSpPr/>
          <p:nvPr/>
        </p:nvGrpSpPr>
        <p:grpSpPr>
          <a:xfrm>
            <a:off x="1658527" y="145038"/>
            <a:ext cx="8426094" cy="830997"/>
            <a:chOff x="1658527" y="145038"/>
            <a:chExt cx="8426094" cy="830997"/>
          </a:xfrm>
        </p:grpSpPr>
        <p:pic>
          <p:nvPicPr>
            <p:cNvPr id="231" name="Google Shape;231;p14"/>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32" name="Google Shape;232;p14"/>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Methodology Applied</a:t>
            </a:r>
            <a:endParaRPr sz="4400">
              <a:latin typeface="Times New Roman"/>
              <a:ea typeface="Times New Roman"/>
              <a:cs typeface="Times New Roman"/>
              <a:sym typeface="Times New Roman"/>
            </a:endParaRPr>
          </a:p>
        </p:txBody>
      </p:sp>
      <p:sp>
        <p:nvSpPr>
          <p:cNvPr id="238" name="Google Shape;238;p15"/>
          <p:cNvSpPr txBox="1"/>
          <p:nvPr>
            <p:ph idx="1" type="body"/>
          </p:nvPr>
        </p:nvSpPr>
        <p:spPr>
          <a:xfrm>
            <a:off x="1104900" y="1341675"/>
            <a:ext cx="10280400" cy="50877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0"/>
              </a:spcBef>
              <a:spcAft>
                <a:spcPts val="0"/>
              </a:spcAft>
              <a:buClr>
                <a:schemeClr val="dk2"/>
              </a:buClr>
              <a:buSzPts val="1100"/>
              <a:buFont typeface="Arial"/>
              <a:buNone/>
            </a:pPr>
            <a:r>
              <a:rPr lang="en-US" sz="1900">
                <a:solidFill>
                  <a:schemeClr val="dk2"/>
                </a:solidFill>
              </a:rPr>
              <a:t>The proposed approach contains three main steps namely Preprocessing, features extraction and classification step. </a:t>
            </a:r>
            <a:endParaRPr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900">
                <a:solidFill>
                  <a:schemeClr val="dk2"/>
                </a:solidFill>
              </a:rPr>
              <a:t>In the preprocessing step from the cyberbullying dataset we had used the </a:t>
            </a:r>
            <a:r>
              <a:rPr b="1" lang="en-US" sz="1900">
                <a:solidFill>
                  <a:schemeClr val="dk2"/>
                </a:solidFill>
              </a:rPr>
              <a:t>parameters - Offensive or Not,Text(e.g Messages or Posts)</a:t>
            </a:r>
            <a:r>
              <a:rPr lang="en-US" sz="1900">
                <a:solidFill>
                  <a:schemeClr val="dk2"/>
                </a:solidFill>
              </a:rPr>
              <a:t> and from the fake account dataset the parameters used are - Name, Status Count, Followers Count, Friends Count ,Url, Time Zone, Listed Count  ,Screen Name ,Profile Bio,Location</a:t>
            </a:r>
            <a:r>
              <a:rPr lang="en-US"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2"/>
              </a:buClr>
              <a:buSzPts val="1100"/>
              <a:buFont typeface="Arial"/>
              <a:buNone/>
            </a:pPr>
            <a:r>
              <a:rPr lang="en-US" sz="1900">
                <a:solidFill>
                  <a:schemeClr val="dk2"/>
                </a:solidFill>
              </a:rPr>
              <a:t>we clean the data by removing the noise and unnecessary text. </a:t>
            </a:r>
            <a:endParaRPr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900">
                <a:solidFill>
                  <a:schemeClr val="dk2"/>
                </a:solidFill>
              </a:rPr>
              <a:t>The preprocessing step is done in the following: - </a:t>
            </a:r>
            <a:endParaRPr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900">
                <a:solidFill>
                  <a:schemeClr val="dk2"/>
                </a:solidFill>
              </a:rPr>
              <a:t>Tokenization</a:t>
            </a:r>
            <a:endParaRPr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900">
                <a:solidFill>
                  <a:schemeClr val="dk2"/>
                </a:solidFill>
              </a:rPr>
              <a:t>Lowering text</a:t>
            </a:r>
            <a:r>
              <a:rPr lang="en-US" sz="1900">
                <a:solidFill>
                  <a:schemeClr val="dk2"/>
                </a:solidFill>
              </a:rPr>
              <a:t> </a:t>
            </a:r>
            <a:endParaRPr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900">
                <a:solidFill>
                  <a:schemeClr val="dk2"/>
                </a:solidFill>
              </a:rPr>
              <a:t>Stop words and encoding cleaning</a:t>
            </a:r>
            <a:endParaRPr b="1" sz="19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900">
                <a:solidFill>
                  <a:schemeClr val="dk2"/>
                </a:solidFill>
              </a:rPr>
              <a:t>The second step of the proposed Model is the features extraction step. In this step the textual data is transformed into a suitable format applicable to feed into machine learning algorithms</a:t>
            </a:r>
            <a:endParaRPr sz="1900"/>
          </a:p>
        </p:txBody>
      </p:sp>
      <p:sp>
        <p:nvSpPr>
          <p:cNvPr id="239" name="Google Shape;239;p1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40" name="Google Shape;240;p1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af5348cb41_0_19"/>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Methodology Applied</a:t>
            </a:r>
            <a:endParaRPr sz="4400">
              <a:latin typeface="Times New Roman"/>
              <a:ea typeface="Times New Roman"/>
              <a:cs typeface="Times New Roman"/>
              <a:sym typeface="Times New Roman"/>
            </a:endParaRPr>
          </a:p>
        </p:txBody>
      </p:sp>
      <p:sp>
        <p:nvSpPr>
          <p:cNvPr id="246" name="Google Shape;246;gaf5348cb41_0_19"/>
          <p:cNvSpPr txBox="1"/>
          <p:nvPr>
            <p:ph idx="1" type="body"/>
          </p:nvPr>
        </p:nvSpPr>
        <p:spPr>
          <a:xfrm>
            <a:off x="843850" y="1259075"/>
            <a:ext cx="10380900" cy="51837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Clr>
                <a:schemeClr val="dk2"/>
              </a:buClr>
              <a:buSzPts val="1100"/>
              <a:buNone/>
            </a:pPr>
            <a:r>
              <a:rPr lang="en-US" sz="1900">
                <a:solidFill>
                  <a:schemeClr val="dk2"/>
                </a:solidFill>
              </a:rPr>
              <a:t>T</a:t>
            </a:r>
            <a:r>
              <a:rPr lang="en-US" sz="1900">
                <a:solidFill>
                  <a:schemeClr val="dk2"/>
                </a:solidFill>
              </a:rPr>
              <a:t>he last step in the proposed approach is the classification step where the extracted features are fed into a classification algorithm to train, and test the classifier and hence use it in the prediction phase. We will use classifiers, namely, SVM (Support Vector Machine), Naive Bayes,Random Forest,Decision Tree , Logistic Regression  and Neural Network.</a:t>
            </a:r>
            <a:endParaRPr sz="1900">
              <a:solidFill>
                <a:schemeClr val="dk2"/>
              </a:solidFill>
            </a:endParaRPr>
          </a:p>
          <a:p>
            <a:pPr indent="0" lvl="0" marL="0" rtl="0" algn="just">
              <a:lnSpc>
                <a:spcPct val="115000"/>
              </a:lnSpc>
              <a:spcBef>
                <a:spcPts val="0"/>
              </a:spcBef>
              <a:spcAft>
                <a:spcPts val="0"/>
              </a:spcAft>
              <a:buClr>
                <a:schemeClr val="dk2"/>
              </a:buClr>
              <a:buSzPts val="1100"/>
              <a:buNone/>
            </a:pPr>
            <a:r>
              <a:t/>
            </a:r>
            <a:endParaRPr sz="1600">
              <a:solidFill>
                <a:schemeClr val="dk2"/>
              </a:solidFill>
            </a:endParaRPr>
          </a:p>
          <a:p>
            <a:pPr indent="0" lvl="0" marL="0" rtl="0" algn="just">
              <a:lnSpc>
                <a:spcPct val="115000"/>
              </a:lnSpc>
              <a:spcBef>
                <a:spcPts val="0"/>
              </a:spcBef>
              <a:spcAft>
                <a:spcPts val="0"/>
              </a:spcAft>
              <a:buClr>
                <a:schemeClr val="dk2"/>
              </a:buClr>
              <a:buSzPts val="1100"/>
              <a:buNone/>
            </a:pPr>
            <a:r>
              <a:rPr lang="en-US" sz="1900">
                <a:solidFill>
                  <a:schemeClr val="dk2"/>
                </a:solidFill>
              </a:rPr>
              <a:t>Accuracy of different algorithms will be Compared to get the best possible result.</a:t>
            </a:r>
            <a:endParaRPr sz="1900">
              <a:solidFill>
                <a:schemeClr val="dk2"/>
              </a:solidFill>
            </a:endParaRPr>
          </a:p>
          <a:p>
            <a:pPr indent="0" lvl="0" marL="0" rtl="0" algn="just">
              <a:lnSpc>
                <a:spcPct val="115000"/>
              </a:lnSpc>
              <a:spcBef>
                <a:spcPts val="0"/>
              </a:spcBef>
              <a:spcAft>
                <a:spcPts val="0"/>
              </a:spcAft>
              <a:buClr>
                <a:schemeClr val="dk2"/>
              </a:buClr>
              <a:buSzPts val="1100"/>
              <a:buNone/>
            </a:pPr>
            <a:r>
              <a:rPr lang="en-US" sz="1900">
                <a:solidFill>
                  <a:schemeClr val="dk2"/>
                </a:solidFill>
              </a:rPr>
              <a:t>For the fake profile detection the detection process starts with the selection of the profile that needs to be tested. After selection of the profile the suitable attributes ie., features are selected on which the classification algorithm is being implemented ,the attributes extracted are passed to the trained classifier.</a:t>
            </a:r>
            <a:endParaRPr sz="1900">
              <a:solidFill>
                <a:schemeClr val="dk2"/>
              </a:solidFill>
            </a:endParaRPr>
          </a:p>
          <a:p>
            <a:pPr indent="0" lvl="0" marL="0" rtl="0" algn="just">
              <a:lnSpc>
                <a:spcPct val="115000"/>
              </a:lnSpc>
              <a:spcBef>
                <a:spcPts val="0"/>
              </a:spcBef>
              <a:spcAft>
                <a:spcPts val="0"/>
              </a:spcAft>
              <a:buClr>
                <a:schemeClr val="dk2"/>
              </a:buClr>
              <a:buSzPts val="1100"/>
              <a:buNone/>
            </a:pPr>
            <a:r>
              <a:t/>
            </a:r>
            <a:endParaRPr sz="1900">
              <a:solidFill>
                <a:schemeClr val="dk2"/>
              </a:solidFill>
            </a:endParaRPr>
          </a:p>
          <a:p>
            <a:pPr indent="0" lvl="0" marL="0" rtl="0" algn="just">
              <a:lnSpc>
                <a:spcPct val="115000"/>
              </a:lnSpc>
              <a:spcBef>
                <a:spcPts val="0"/>
              </a:spcBef>
              <a:spcAft>
                <a:spcPts val="0"/>
              </a:spcAft>
              <a:buClr>
                <a:schemeClr val="dk2"/>
              </a:buClr>
              <a:buSzPts val="1100"/>
              <a:buNone/>
            </a:pPr>
            <a:r>
              <a:rPr lang="en-US" sz="1900">
                <a:solidFill>
                  <a:schemeClr val="dk2"/>
                </a:solidFill>
              </a:rPr>
              <a:t>Different Classifier algorithms such as </a:t>
            </a:r>
            <a:r>
              <a:rPr b="1" lang="en-US" sz="1900">
                <a:solidFill>
                  <a:schemeClr val="dk2"/>
                </a:solidFill>
              </a:rPr>
              <a:t>Gradient Booster, Random forest Decision trees ,Support Vector Machine and Neural Networks such as RNN and CNN </a:t>
            </a:r>
            <a:r>
              <a:rPr lang="en-US" sz="1900">
                <a:solidFill>
                  <a:schemeClr val="dk2"/>
                </a:solidFill>
              </a:rPr>
              <a:t>can be used.</a:t>
            </a:r>
            <a:endParaRPr sz="1900">
              <a:solidFill>
                <a:schemeClr val="dk2"/>
              </a:solidFill>
            </a:endParaRPr>
          </a:p>
          <a:p>
            <a:pPr indent="0" lvl="0" marL="0" rtl="0" algn="just">
              <a:lnSpc>
                <a:spcPct val="100000"/>
              </a:lnSpc>
              <a:spcBef>
                <a:spcPts val="0"/>
              </a:spcBef>
              <a:spcAft>
                <a:spcPts val="0"/>
              </a:spcAft>
              <a:buClr>
                <a:schemeClr val="dk2"/>
              </a:buClr>
              <a:buSzPts val="1100"/>
              <a:buNone/>
            </a:pPr>
            <a:r>
              <a:rPr lang="en-US" sz="1900">
                <a:solidFill>
                  <a:schemeClr val="dk2"/>
                </a:solidFill>
              </a:rPr>
              <a:t>Effectiveness of the proposed method is accomplished by machine learning methods. Here cross-validation technique, and the basic metrics and evaluation of the classifier performance will be used.</a:t>
            </a:r>
            <a:endParaRPr sz="2100">
              <a:solidFill>
                <a:schemeClr val="dk2"/>
              </a:solidFill>
            </a:endParaRPr>
          </a:p>
        </p:txBody>
      </p:sp>
      <p:sp>
        <p:nvSpPr>
          <p:cNvPr id="247" name="Google Shape;247;gaf5348cb41_0_19"/>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48" name="Google Shape;248;gaf5348cb41_0_19"/>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SPECIFICATIONS</a:t>
            </a:r>
            <a:br>
              <a:rPr lang="en-US"/>
            </a:br>
            <a:endParaRPr/>
          </a:p>
        </p:txBody>
      </p:sp>
      <p:grpSp>
        <p:nvGrpSpPr>
          <p:cNvPr id="254" name="Google Shape;254;p16"/>
          <p:cNvGrpSpPr/>
          <p:nvPr/>
        </p:nvGrpSpPr>
        <p:grpSpPr>
          <a:xfrm>
            <a:off x="1658527" y="145038"/>
            <a:ext cx="8426094" cy="830997"/>
            <a:chOff x="1658527" y="145038"/>
            <a:chExt cx="8426094" cy="830997"/>
          </a:xfrm>
        </p:grpSpPr>
        <p:pic>
          <p:nvPicPr>
            <p:cNvPr id="255" name="Google Shape;255;p16"/>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56" name="Google Shape;256;p16"/>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Hardware &amp; </a:t>
            </a:r>
            <a:r>
              <a:rPr lang="en-US" sz="4400">
                <a:latin typeface="Times New Roman"/>
                <a:ea typeface="Times New Roman"/>
                <a:cs typeface="Times New Roman"/>
                <a:sym typeface="Times New Roman"/>
              </a:rPr>
              <a:t>Software </a:t>
            </a:r>
            <a:r>
              <a:rPr lang="en-US" sz="4400">
                <a:latin typeface="Times New Roman"/>
                <a:ea typeface="Times New Roman"/>
                <a:cs typeface="Times New Roman"/>
                <a:sym typeface="Times New Roman"/>
              </a:rPr>
              <a:t>Specifications</a:t>
            </a:r>
            <a:endParaRPr sz="4400">
              <a:latin typeface="Times New Roman"/>
              <a:ea typeface="Times New Roman"/>
              <a:cs typeface="Times New Roman"/>
              <a:sym typeface="Times New Roman"/>
            </a:endParaRPr>
          </a:p>
        </p:txBody>
      </p:sp>
      <p:sp>
        <p:nvSpPr>
          <p:cNvPr id="262" name="Google Shape;262;p17"/>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Intel Pentium Processor </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RAM&gt;=4GB </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Anaconda</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Visual Studio</a:t>
            </a:r>
            <a:endParaRPr sz="2700"/>
          </a:p>
        </p:txBody>
      </p:sp>
      <p:sp>
        <p:nvSpPr>
          <p:cNvPr id="263" name="Google Shape;263;p1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64" name="Google Shape;264;p1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Tools</a:t>
            </a:r>
            <a:endParaRPr sz="4400">
              <a:latin typeface="Times New Roman"/>
              <a:ea typeface="Times New Roman"/>
              <a:cs typeface="Times New Roman"/>
              <a:sym typeface="Times New Roman"/>
            </a:endParaRPr>
          </a:p>
        </p:txBody>
      </p:sp>
      <p:sp>
        <p:nvSpPr>
          <p:cNvPr id="270" name="Google Shape;270;p19"/>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Django</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Machine Learning Algorithms</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Python Libraries</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Windows 10 SDK</a:t>
            </a:r>
            <a:endParaRPr sz="2700"/>
          </a:p>
        </p:txBody>
      </p:sp>
      <p:sp>
        <p:nvSpPr>
          <p:cNvPr id="271" name="Google Shape;271;p1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72" name="Google Shape;272;p1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grpSp>
        <p:nvGrpSpPr>
          <p:cNvPr id="134" name="Google Shape;134;p2"/>
          <p:cNvGrpSpPr/>
          <p:nvPr/>
        </p:nvGrpSpPr>
        <p:grpSpPr>
          <a:xfrm>
            <a:off x="1658527" y="145038"/>
            <a:ext cx="8426094" cy="830997"/>
            <a:chOff x="1658527" y="145038"/>
            <a:chExt cx="8426094" cy="830997"/>
          </a:xfrm>
        </p:grpSpPr>
        <p:pic>
          <p:nvPicPr>
            <p:cNvPr id="135" name="Google Shape;135;p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36" name="Google Shape;136;p2"/>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Constraints</a:t>
            </a:r>
            <a:endParaRPr sz="4400">
              <a:latin typeface="Times New Roman"/>
              <a:ea typeface="Times New Roman"/>
              <a:cs typeface="Times New Roman"/>
              <a:sym typeface="Times New Roman"/>
            </a:endParaRPr>
          </a:p>
        </p:txBody>
      </p:sp>
      <p:sp>
        <p:nvSpPr>
          <p:cNvPr id="278" name="Google Shape;278;p20"/>
          <p:cNvSpPr txBox="1"/>
          <p:nvPr>
            <p:ph idx="1" type="body"/>
          </p:nvPr>
        </p:nvSpPr>
        <p:spPr>
          <a:xfrm>
            <a:off x="1104138" y="2036400"/>
            <a:ext cx="9982200" cy="1392600"/>
          </a:xfrm>
          <a:prstGeom prst="rect">
            <a:avLst/>
          </a:prstGeom>
          <a:noFill/>
          <a:ln>
            <a:noFill/>
          </a:ln>
        </p:spPr>
        <p:txBody>
          <a:bodyPr anchorCtr="0" anchor="t" bIns="45700" lIns="0" spcFirstLastPara="1" rIns="0" wrap="square" tIns="45700">
            <a:normAutofit/>
          </a:bodyPr>
          <a:lstStyle/>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Continuous network connectivity required</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Process or requirement varies according to the Dataset</a:t>
            </a:r>
            <a:endParaRPr b="1" sz="2700" u="sng">
              <a:solidFill>
                <a:schemeClr val="dk2"/>
              </a:solidFill>
            </a:endParaRPr>
          </a:p>
          <a:p>
            <a:pPr indent="-101600" lvl="0" marL="228600" rtl="0" algn="l">
              <a:lnSpc>
                <a:spcPct val="90000"/>
              </a:lnSpc>
              <a:spcBef>
                <a:spcPts val="0"/>
              </a:spcBef>
              <a:spcAft>
                <a:spcPts val="0"/>
              </a:spcAft>
              <a:buClr>
                <a:schemeClr val="dk1"/>
              </a:buClr>
              <a:buSzPts val="2000"/>
              <a:buNone/>
            </a:pPr>
            <a:r>
              <a:t/>
            </a:r>
            <a:endParaRPr/>
          </a:p>
        </p:txBody>
      </p:sp>
      <p:sp>
        <p:nvSpPr>
          <p:cNvPr id="279" name="Google Shape;279;p2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80" name="Google Shape;280;p2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BLOCK DIAGRAM</a:t>
            </a:r>
            <a:br>
              <a:rPr lang="en-US"/>
            </a:br>
            <a:endParaRPr/>
          </a:p>
        </p:txBody>
      </p:sp>
      <p:grpSp>
        <p:nvGrpSpPr>
          <p:cNvPr id="286" name="Google Shape;286;p21"/>
          <p:cNvGrpSpPr/>
          <p:nvPr/>
        </p:nvGrpSpPr>
        <p:grpSpPr>
          <a:xfrm>
            <a:off x="1658527" y="145038"/>
            <a:ext cx="8426094" cy="830997"/>
            <a:chOff x="1658527" y="145038"/>
            <a:chExt cx="8426094" cy="830997"/>
          </a:xfrm>
        </p:grpSpPr>
        <p:pic>
          <p:nvPicPr>
            <p:cNvPr id="287" name="Google Shape;287;p21"/>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88" name="Google Shape;288;p21"/>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Block Diagram</a:t>
            </a:r>
            <a:endParaRPr sz="4400">
              <a:latin typeface="Times New Roman"/>
              <a:ea typeface="Times New Roman"/>
              <a:cs typeface="Times New Roman"/>
              <a:sym typeface="Times New Roman"/>
            </a:endParaRPr>
          </a:p>
        </p:txBody>
      </p:sp>
      <p:sp>
        <p:nvSpPr>
          <p:cNvPr id="294" name="Google Shape;294;p2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95" name="Google Shape;295;p2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6" name="Google Shape;296;p22"/>
          <p:cNvPicPr preferRelativeResize="0"/>
          <p:nvPr/>
        </p:nvPicPr>
        <p:blipFill rotWithShape="1">
          <a:blip r:embed="rId3">
            <a:alphaModFix/>
          </a:blip>
          <a:srcRect b="11449" l="2164" r="1188" t="0"/>
          <a:stretch/>
        </p:blipFill>
        <p:spPr>
          <a:xfrm>
            <a:off x="947475" y="1364425"/>
            <a:ext cx="10138100" cy="4004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FLOW DIAGRAMS</a:t>
            </a:r>
            <a:br>
              <a:rPr lang="en-US"/>
            </a:br>
            <a:endParaRPr/>
          </a:p>
        </p:txBody>
      </p:sp>
      <p:grpSp>
        <p:nvGrpSpPr>
          <p:cNvPr id="302" name="Google Shape;302;p23"/>
          <p:cNvGrpSpPr/>
          <p:nvPr/>
        </p:nvGrpSpPr>
        <p:grpSpPr>
          <a:xfrm>
            <a:off x="1658527" y="145038"/>
            <a:ext cx="8426094" cy="830997"/>
            <a:chOff x="1658527" y="145038"/>
            <a:chExt cx="8426094" cy="830997"/>
          </a:xfrm>
        </p:grpSpPr>
        <p:pic>
          <p:nvPicPr>
            <p:cNvPr id="303" name="Google Shape;303;p23"/>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04" name="Google Shape;304;p23"/>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0</a:t>
            </a:r>
            <a:endParaRPr sz="4400">
              <a:latin typeface="Times New Roman"/>
              <a:ea typeface="Times New Roman"/>
              <a:cs typeface="Times New Roman"/>
              <a:sym typeface="Times New Roman"/>
            </a:endParaRPr>
          </a:p>
        </p:txBody>
      </p:sp>
      <p:sp>
        <p:nvSpPr>
          <p:cNvPr id="310" name="Google Shape;310;p2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11" name="Google Shape;311;p2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2" name="Google Shape;312;p24"/>
          <p:cNvPicPr preferRelativeResize="0"/>
          <p:nvPr/>
        </p:nvPicPr>
        <p:blipFill>
          <a:blip r:embed="rId3">
            <a:alphaModFix/>
          </a:blip>
          <a:stretch>
            <a:fillRect/>
          </a:stretch>
        </p:blipFill>
        <p:spPr>
          <a:xfrm>
            <a:off x="1200900" y="1897050"/>
            <a:ext cx="9788676" cy="25997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1</a:t>
            </a:r>
            <a:endParaRPr sz="4400">
              <a:latin typeface="Times New Roman"/>
              <a:ea typeface="Times New Roman"/>
              <a:cs typeface="Times New Roman"/>
              <a:sym typeface="Times New Roman"/>
            </a:endParaRPr>
          </a:p>
        </p:txBody>
      </p:sp>
      <p:sp>
        <p:nvSpPr>
          <p:cNvPr id="318" name="Google Shape;318;p2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19" name="Google Shape;319;p2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0" name="Google Shape;320;p25"/>
          <p:cNvPicPr preferRelativeResize="0"/>
          <p:nvPr/>
        </p:nvPicPr>
        <p:blipFill>
          <a:blip r:embed="rId3">
            <a:alphaModFix/>
          </a:blip>
          <a:stretch>
            <a:fillRect/>
          </a:stretch>
        </p:blipFill>
        <p:spPr>
          <a:xfrm>
            <a:off x="1104900" y="1632525"/>
            <a:ext cx="9980676" cy="4473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2</a:t>
            </a:r>
            <a:endParaRPr sz="4400">
              <a:latin typeface="Times New Roman"/>
              <a:ea typeface="Times New Roman"/>
              <a:cs typeface="Times New Roman"/>
              <a:sym typeface="Times New Roman"/>
            </a:endParaRPr>
          </a:p>
        </p:txBody>
      </p:sp>
      <p:sp>
        <p:nvSpPr>
          <p:cNvPr id="326" name="Google Shape;326;p2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27" name="Google Shape;327;p2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8" name="Google Shape;328;p26"/>
          <p:cNvPicPr preferRelativeResize="0"/>
          <p:nvPr/>
        </p:nvPicPr>
        <p:blipFill>
          <a:blip r:embed="rId3">
            <a:alphaModFix/>
          </a:blip>
          <a:stretch>
            <a:fillRect/>
          </a:stretch>
        </p:blipFill>
        <p:spPr>
          <a:xfrm>
            <a:off x="1104900" y="1340600"/>
            <a:ext cx="9980676" cy="47918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CONCLUSIONS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334" name="Google Shape;334;p29"/>
          <p:cNvGrpSpPr/>
          <p:nvPr/>
        </p:nvGrpSpPr>
        <p:grpSpPr>
          <a:xfrm>
            <a:off x="1658527" y="145038"/>
            <a:ext cx="8426094" cy="830997"/>
            <a:chOff x="1658527" y="145038"/>
            <a:chExt cx="8426094" cy="830997"/>
          </a:xfrm>
        </p:grpSpPr>
        <p:pic>
          <p:nvPicPr>
            <p:cNvPr id="335" name="Google Shape;335;p29"/>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36" name="Google Shape;336;p29"/>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Conclusion</a:t>
            </a:r>
            <a:endParaRPr sz="4400">
              <a:latin typeface="Times New Roman"/>
              <a:ea typeface="Times New Roman"/>
              <a:cs typeface="Times New Roman"/>
              <a:sym typeface="Times New Roman"/>
            </a:endParaRPr>
          </a:p>
        </p:txBody>
      </p:sp>
      <p:sp>
        <p:nvSpPr>
          <p:cNvPr id="342" name="Google Shape;342;p3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43" name="Google Shape;343;p3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30"/>
          <p:cNvSpPr txBox="1"/>
          <p:nvPr/>
        </p:nvSpPr>
        <p:spPr>
          <a:xfrm>
            <a:off x="1104975" y="1669375"/>
            <a:ext cx="9980700" cy="3000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US" sz="2000">
                <a:solidFill>
                  <a:schemeClr val="dk2"/>
                </a:solidFill>
              </a:rPr>
              <a:t>In this project, we proposed an approach to detect Cyberbullying and Fake Account Detection  using machine learning techniques. </a:t>
            </a:r>
            <a:endParaRPr sz="2000">
              <a:solidFill>
                <a:schemeClr val="dk2"/>
              </a:solidFill>
            </a:endParaRPr>
          </a:p>
          <a:p>
            <a:pPr indent="0" lvl="0" marL="45720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en-US" sz="2000">
                <a:solidFill>
                  <a:schemeClr val="dk2"/>
                </a:solidFill>
              </a:rPr>
              <a:t>We will evaluate our model on Different ML Algorithms and we will also use </a:t>
            </a:r>
            <a:r>
              <a:rPr lang="en-US" sz="2000">
                <a:solidFill>
                  <a:schemeClr val="dk2"/>
                </a:solidFill>
              </a:rPr>
              <a:t>Countvectorizer</a:t>
            </a:r>
            <a:r>
              <a:rPr lang="en-US" sz="2000">
                <a:solidFill>
                  <a:schemeClr val="dk2"/>
                </a:solidFill>
              </a:rPr>
              <a:t> for features extraction By using machine learning algorithms to its full extent. </a:t>
            </a:r>
            <a:endParaRPr sz="2000">
              <a:solidFill>
                <a:schemeClr val="dk2"/>
              </a:solidFill>
            </a:endParaRPr>
          </a:p>
          <a:p>
            <a:pPr indent="0" lvl="0" marL="45720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Font typeface="Roboto"/>
              <a:buChar char="●"/>
            </a:pPr>
            <a:r>
              <a:rPr lang="en-US" sz="2000">
                <a:solidFill>
                  <a:schemeClr val="dk2"/>
                </a:solidFill>
              </a:rPr>
              <a:t>We will eliminate the need for manual prediction of a fake account, which needs a lot of human resources and is also a time-consuming process.</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350" name="Google Shape;350;p31"/>
          <p:cNvGrpSpPr/>
          <p:nvPr/>
        </p:nvGrpSpPr>
        <p:grpSpPr>
          <a:xfrm>
            <a:off x="1658527" y="145038"/>
            <a:ext cx="8426094" cy="830997"/>
            <a:chOff x="1658527" y="145038"/>
            <a:chExt cx="8426094" cy="830997"/>
          </a:xfrm>
        </p:grpSpPr>
        <p:pic>
          <p:nvPicPr>
            <p:cNvPr id="351" name="Google Shape;351;p31"/>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52" name="Google Shape;352;p31"/>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Index</a:t>
            </a:r>
            <a:endParaRPr sz="4400"/>
          </a:p>
        </p:txBody>
      </p:sp>
      <p:sp>
        <p:nvSpPr>
          <p:cNvPr id="142" name="Google Shape;142;p3"/>
          <p:cNvSpPr txBox="1"/>
          <p:nvPr>
            <p:ph idx="1" type="body"/>
          </p:nvPr>
        </p:nvSpPr>
        <p:spPr>
          <a:xfrm>
            <a:off x="1104900" y="1404700"/>
            <a:ext cx="9982200" cy="5017200"/>
          </a:xfrm>
          <a:prstGeom prst="rect">
            <a:avLst/>
          </a:prstGeom>
          <a:noFill/>
          <a:ln>
            <a:noFill/>
          </a:ln>
        </p:spPr>
        <p:txBody>
          <a:bodyPr anchorCtr="0" anchor="t" bIns="45700" lIns="0" spcFirstLastPara="1" rIns="0" wrap="square" tIns="45700">
            <a:normAutofit/>
          </a:bodyPr>
          <a:lstStyle/>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Introduction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Lacuna in the existing systems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Problem Definition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Goals</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Literature Survey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Methodology employed</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Hardware &amp; Software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Tools </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Constraints</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Block Di</a:t>
            </a:r>
            <a:r>
              <a:rPr b="1" lang="en-US">
                <a:solidFill>
                  <a:srgbClr val="222222"/>
                </a:solidFill>
                <a:highlight>
                  <a:schemeClr val="lt1"/>
                </a:highlight>
              </a:rPr>
              <a:t>agram</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Data Flow Diagrams</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Conclusion</a:t>
            </a:r>
            <a:endParaRPr b="1">
              <a:solidFill>
                <a:srgbClr val="222222"/>
              </a:solidFill>
              <a:highlight>
                <a:schemeClr val="lt1"/>
              </a:highlight>
            </a:endParaRPr>
          </a:p>
          <a:p>
            <a:pPr indent="-342900" lvl="0" marL="457200" rtl="0" algn="just">
              <a:lnSpc>
                <a:spcPct val="115000"/>
              </a:lnSpc>
              <a:spcBef>
                <a:spcPts val="0"/>
              </a:spcBef>
              <a:spcAft>
                <a:spcPts val="0"/>
              </a:spcAft>
              <a:buClr>
                <a:srgbClr val="222222"/>
              </a:buClr>
              <a:buSzPts val="1800"/>
              <a:buChar char="▪"/>
            </a:pPr>
            <a:r>
              <a:rPr b="1" lang="en-US">
                <a:solidFill>
                  <a:srgbClr val="222222"/>
                </a:solidFill>
                <a:highlight>
                  <a:schemeClr val="lt1"/>
                </a:highlight>
              </a:rPr>
              <a:t>References </a:t>
            </a:r>
            <a:endParaRPr b="1">
              <a:solidFill>
                <a:srgbClr val="222222"/>
              </a:solidFill>
              <a:highlight>
                <a:schemeClr val="lt1"/>
              </a:highlight>
            </a:endParaRPr>
          </a:p>
        </p:txBody>
      </p:sp>
      <p:sp>
        <p:nvSpPr>
          <p:cNvPr id="143" name="Google Shape;143;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44" name="Google Shape;144;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af5348cb41_0_10"/>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358" name="Google Shape;358;gaf5348cb41_0_10"/>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59" name="Google Shape;359;gaf5348cb41_0_10"/>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0" name="Google Shape;360;gaf5348cb41_0_10"/>
          <p:cNvSpPr txBox="1"/>
          <p:nvPr/>
        </p:nvSpPr>
        <p:spPr>
          <a:xfrm>
            <a:off x="1104975" y="1669375"/>
            <a:ext cx="9980700" cy="4000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Char char="●"/>
            </a:pPr>
            <a:r>
              <a:rPr lang="en-US" sz="1700">
                <a:solidFill>
                  <a:schemeClr val="dk2"/>
                </a:solidFill>
              </a:rPr>
              <a:t>S. Gurajala, J. S. White, B. Hudson, and J. N. Matthews, “Fake Twitter accounts: Profile characteristics obtained using an activity-based pattern detection approach,” in Proceedings of the 2015 International Conference on Social Media &amp; Society , Toronto, Ontario, Canada, 2015.View at: Publisher Site | Google Scholar.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N. V. Chawla, K. W. Bowyer, L. O. Hall, and W. P. Kegelmeyer, “SMOTE: synthetic minority over-sampling technique,” Journal of Artificial Intelligence Research, vol. 16, pp. 321–357, 2002.View at: Google Scholar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I. Jolliffe, Principal Component Analysis, 2002.View at: MathSciNet.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Font typeface="Roboto"/>
              <a:buChar char="●"/>
            </a:pPr>
            <a:r>
              <a:rPr lang="en-US" sz="1700">
                <a:solidFill>
                  <a:schemeClr val="dk2"/>
                </a:solidFill>
              </a:rPr>
              <a:t>S. Sperandei, “Understanding logistic regression analysis,” Biochemia Medica, vol. 24, no. 1, pp. 12–18, 2014.View at: Publisher Site | Google Scholar.</a:t>
            </a:r>
            <a:r>
              <a:rPr lang="en-US" sz="1700">
                <a:solidFill>
                  <a:schemeClr val="dk2"/>
                </a:solidFill>
              </a:rPr>
              <a:t>.</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366" name="Google Shape;366;p32"/>
          <p:cNvGrpSpPr/>
          <p:nvPr/>
        </p:nvGrpSpPr>
        <p:grpSpPr>
          <a:xfrm>
            <a:off x="1658527" y="145038"/>
            <a:ext cx="8426094" cy="830997"/>
            <a:chOff x="1658527" y="145038"/>
            <a:chExt cx="8426094" cy="830997"/>
          </a:xfrm>
        </p:grpSpPr>
        <p:pic>
          <p:nvPicPr>
            <p:cNvPr id="367" name="Google Shape;367;p3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68" name="Google Shape;368;p32"/>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grpSp>
        <p:nvGrpSpPr>
          <p:cNvPr id="150" name="Google Shape;150;p4"/>
          <p:cNvGrpSpPr/>
          <p:nvPr/>
        </p:nvGrpSpPr>
        <p:grpSpPr>
          <a:xfrm>
            <a:off x="1658527" y="145038"/>
            <a:ext cx="8426094" cy="830997"/>
            <a:chOff x="1658527" y="145038"/>
            <a:chExt cx="8426094" cy="830997"/>
          </a:xfrm>
        </p:grpSpPr>
        <p:pic>
          <p:nvPicPr>
            <p:cNvPr id="151" name="Google Shape;151;p4"/>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52" name="Google Shape;152;p4"/>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Introduction</a:t>
            </a:r>
            <a:endParaRPr sz="4400"/>
          </a:p>
        </p:txBody>
      </p:sp>
      <p:sp>
        <p:nvSpPr>
          <p:cNvPr id="158" name="Google Shape;158;p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Cyber Crime and Bullying have increased on Social Networking sites with having more than 50 Crores active users until now, so the misuse of the Online Social Platform had taken place in several times for e.g Bullying Someone by sending the harmful messages ,spreading of the harassment messages by using the fake accounts, using the abusive words on the social media etc</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In a recent report it was found that nearly 25% of People, especially teens and young adults are finding new ways to bully one another over the Internet and parents don’t know that their child has been involved in a cyberbullying incident.</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A Preventive measure to STOP the above crimes caused a need for different Machine Learning algorithms for detection of the Cyber Crime and Bullying and the fake accounts so as to report these issues to the system immediately and to stop the crimes to increase in future and develop a secure online environment. </a:t>
            </a:r>
            <a:endParaRPr sz="1800">
              <a:solidFill>
                <a:schemeClr val="dk2"/>
              </a:solidFill>
            </a:endParaRPr>
          </a:p>
        </p:txBody>
      </p:sp>
      <p:sp>
        <p:nvSpPr>
          <p:cNvPr id="159" name="Google Shape;159;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60" name="Google Shape;160;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LACUNA IN THE EXISTING SYSTEM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166" name="Google Shape;166;p6"/>
          <p:cNvGrpSpPr/>
          <p:nvPr/>
        </p:nvGrpSpPr>
        <p:grpSpPr>
          <a:xfrm>
            <a:off x="1658527" y="145038"/>
            <a:ext cx="8426094" cy="830997"/>
            <a:chOff x="1658527" y="145038"/>
            <a:chExt cx="8426094" cy="830997"/>
          </a:xfrm>
        </p:grpSpPr>
        <p:pic>
          <p:nvPicPr>
            <p:cNvPr id="167" name="Google Shape;167;p6"/>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68" name="Google Shape;168;p6"/>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Lacuna In The Existing System</a:t>
            </a:r>
            <a:endParaRPr sz="4400">
              <a:latin typeface="Times New Roman"/>
              <a:ea typeface="Times New Roman"/>
              <a:cs typeface="Times New Roman"/>
              <a:sym typeface="Times New Roman"/>
            </a:endParaRPr>
          </a:p>
        </p:txBody>
      </p:sp>
      <p:sp>
        <p:nvSpPr>
          <p:cNvPr id="174" name="Google Shape;174;p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75" name="Google Shape;175;p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7"/>
          <p:cNvSpPr txBox="1"/>
          <p:nvPr/>
        </p:nvSpPr>
        <p:spPr>
          <a:xfrm>
            <a:off x="1199025" y="1600200"/>
            <a:ext cx="9825000" cy="4572000"/>
          </a:xfrm>
          <a:prstGeom prst="rect">
            <a:avLst/>
          </a:prstGeom>
          <a:noFill/>
          <a:ln>
            <a:noFill/>
          </a:ln>
        </p:spPr>
        <p:txBody>
          <a:bodyPr anchorCtr="0" anchor="t" bIns="91425" lIns="91425" spcFirstLastPara="1" rIns="91425" wrap="square" tIns="91425">
            <a:noAutofit/>
          </a:bodyPr>
          <a:lstStyle/>
          <a:p>
            <a:pPr indent="0" lvl="0" marL="228600" rtl="0" algn="just">
              <a:lnSpc>
                <a:spcPct val="115000"/>
              </a:lnSpc>
              <a:spcBef>
                <a:spcPts val="0"/>
              </a:spcBef>
              <a:spcAft>
                <a:spcPts val="0"/>
              </a:spcAft>
              <a:buNone/>
            </a:pPr>
            <a:r>
              <a:t/>
            </a:r>
            <a:endParaRPr sz="2500">
              <a:solidFill>
                <a:srgbClr val="222222"/>
              </a:solidFill>
              <a:highlight>
                <a:srgbClr val="FFFFFF"/>
              </a:highlight>
            </a:endParaRPr>
          </a:p>
          <a:p>
            <a:pPr indent="-387350" lvl="0" marL="457200" marR="0" rtl="0" algn="just">
              <a:lnSpc>
                <a:spcPct val="115000"/>
              </a:lnSpc>
              <a:spcBef>
                <a:spcPts val="0"/>
              </a:spcBef>
              <a:spcAft>
                <a:spcPts val="0"/>
              </a:spcAft>
              <a:buSzPts val="2500"/>
              <a:buChar char="●"/>
            </a:pPr>
            <a:r>
              <a:rPr lang="en-US" sz="2500">
                <a:highlight>
                  <a:schemeClr val="lt2"/>
                </a:highlight>
              </a:rPr>
              <a:t>Lack of Security</a:t>
            </a:r>
            <a:endParaRPr sz="2500">
              <a:highlight>
                <a:schemeClr val="lt2"/>
              </a:highlight>
            </a:endParaRPr>
          </a:p>
          <a:p>
            <a:pPr indent="0" lvl="0" marL="914400" marR="0" rtl="0" algn="just">
              <a:lnSpc>
                <a:spcPct val="115000"/>
              </a:lnSpc>
              <a:spcBef>
                <a:spcPts val="0"/>
              </a:spcBef>
              <a:spcAft>
                <a:spcPts val="0"/>
              </a:spcAft>
              <a:buNone/>
            </a:pPr>
            <a:r>
              <a:t/>
            </a:r>
            <a:endParaRPr sz="2500">
              <a:highlight>
                <a:schemeClr val="lt2"/>
              </a:highlight>
            </a:endParaRPr>
          </a:p>
          <a:p>
            <a:pPr indent="-387350" lvl="0" marL="457200" marR="0" rtl="0" algn="just">
              <a:lnSpc>
                <a:spcPct val="115000"/>
              </a:lnSpc>
              <a:spcBef>
                <a:spcPts val="0"/>
              </a:spcBef>
              <a:spcAft>
                <a:spcPts val="0"/>
              </a:spcAft>
              <a:buSzPts val="2500"/>
              <a:buChar char="●"/>
            </a:pPr>
            <a:r>
              <a:rPr lang="en-US" sz="2500">
                <a:highlight>
                  <a:schemeClr val="lt2"/>
                </a:highlight>
              </a:rPr>
              <a:t>No Transparency</a:t>
            </a:r>
            <a:endParaRPr sz="2500">
              <a:highlight>
                <a:schemeClr val="lt2"/>
              </a:highlight>
            </a:endParaRPr>
          </a:p>
          <a:p>
            <a:pPr indent="0" lvl="0" marL="914400" marR="0" rtl="0" algn="just">
              <a:lnSpc>
                <a:spcPct val="115000"/>
              </a:lnSpc>
              <a:spcBef>
                <a:spcPts val="0"/>
              </a:spcBef>
              <a:spcAft>
                <a:spcPts val="0"/>
              </a:spcAft>
              <a:buNone/>
            </a:pPr>
            <a:r>
              <a:t/>
            </a:r>
            <a:endParaRPr sz="2500">
              <a:highlight>
                <a:schemeClr val="lt2"/>
              </a:highlight>
            </a:endParaRPr>
          </a:p>
          <a:p>
            <a:pPr indent="-387350" lvl="0" marL="457200" marR="0" rtl="0" algn="just">
              <a:lnSpc>
                <a:spcPct val="115000"/>
              </a:lnSpc>
              <a:spcBef>
                <a:spcPts val="0"/>
              </a:spcBef>
              <a:spcAft>
                <a:spcPts val="0"/>
              </a:spcAft>
              <a:buSzPts val="2500"/>
              <a:buChar char="●"/>
            </a:pPr>
            <a:r>
              <a:rPr lang="en-US" sz="2500">
                <a:highlight>
                  <a:schemeClr val="lt2"/>
                </a:highlight>
              </a:rPr>
              <a:t>Only one algorithm is Implemented</a:t>
            </a:r>
            <a:endParaRPr sz="2500">
              <a:highlight>
                <a:schemeClr val="lt2"/>
              </a:highlight>
            </a:endParaRPr>
          </a:p>
          <a:p>
            <a:pPr indent="0" lvl="0" marL="914400" marR="0" rtl="0" algn="just">
              <a:lnSpc>
                <a:spcPct val="115000"/>
              </a:lnSpc>
              <a:spcBef>
                <a:spcPts val="0"/>
              </a:spcBef>
              <a:spcAft>
                <a:spcPts val="0"/>
              </a:spcAft>
              <a:buNone/>
            </a:pPr>
            <a:r>
              <a:t/>
            </a:r>
            <a:endParaRPr sz="2500">
              <a:highlight>
                <a:schemeClr val="lt2"/>
              </a:highlight>
            </a:endParaRPr>
          </a:p>
          <a:p>
            <a:pPr indent="-387350" lvl="0" marL="457200" marR="0" rtl="0" algn="just">
              <a:lnSpc>
                <a:spcPct val="115000"/>
              </a:lnSpc>
              <a:spcBef>
                <a:spcPts val="0"/>
              </a:spcBef>
              <a:spcAft>
                <a:spcPts val="0"/>
              </a:spcAft>
              <a:buSzPts val="2500"/>
              <a:buChar char="●"/>
            </a:pPr>
            <a:r>
              <a:rPr lang="en-US" sz="2500">
                <a:highlight>
                  <a:schemeClr val="lt2"/>
                </a:highlight>
              </a:rPr>
              <a:t>Costly to produce reports</a:t>
            </a:r>
            <a:endParaRPr sz="2500">
              <a:highlight>
                <a:schemeClr val="lt2"/>
              </a:highlight>
            </a:endParaRPr>
          </a:p>
          <a:p>
            <a:pPr indent="0" lvl="0" marL="457200" rtl="0" algn="just">
              <a:lnSpc>
                <a:spcPct val="115000"/>
              </a:lnSpc>
              <a:spcBef>
                <a:spcPts val="0"/>
              </a:spcBef>
              <a:spcAft>
                <a:spcPts val="0"/>
              </a:spcAft>
              <a:buNone/>
            </a:pPr>
            <a:r>
              <a:t/>
            </a:r>
            <a:endParaRPr b="1" sz="1500">
              <a:solidFill>
                <a:srgbClr val="222222"/>
              </a:solidFill>
              <a:highlight>
                <a:schemeClr val="lt2"/>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DEFINITION</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182" name="Google Shape;182;p8"/>
          <p:cNvGrpSpPr/>
          <p:nvPr/>
        </p:nvGrpSpPr>
        <p:grpSpPr>
          <a:xfrm>
            <a:off x="1658527" y="145038"/>
            <a:ext cx="8426094" cy="830997"/>
            <a:chOff x="1658527" y="145038"/>
            <a:chExt cx="8426094" cy="830997"/>
          </a:xfrm>
        </p:grpSpPr>
        <p:pic>
          <p:nvPicPr>
            <p:cNvPr id="183" name="Google Shape;183;p8"/>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84" name="Google Shape;184;p8"/>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Problem Definition</a:t>
            </a:r>
            <a:endParaRPr sz="4400">
              <a:latin typeface="Times New Roman"/>
              <a:ea typeface="Times New Roman"/>
              <a:cs typeface="Times New Roman"/>
              <a:sym typeface="Times New Roman"/>
            </a:endParaRPr>
          </a:p>
        </p:txBody>
      </p:sp>
      <p:sp>
        <p:nvSpPr>
          <p:cNvPr id="190" name="Google Shape;190;p9"/>
          <p:cNvSpPr txBox="1"/>
          <p:nvPr>
            <p:ph idx="1" type="body"/>
          </p:nvPr>
        </p:nvSpPr>
        <p:spPr>
          <a:xfrm>
            <a:off x="1104125" y="2141625"/>
            <a:ext cx="9982200" cy="3031800"/>
          </a:xfrm>
          <a:prstGeom prst="rect">
            <a:avLst/>
          </a:prstGeom>
          <a:noFill/>
          <a:ln>
            <a:noFill/>
          </a:ln>
        </p:spPr>
        <p:txBody>
          <a:bodyPr anchorCtr="0" anchor="t" bIns="45700" lIns="0" spcFirstLastPara="1" rIns="0" wrap="square" tIns="45700">
            <a:normAutofit/>
          </a:bodyPr>
          <a:lstStyle/>
          <a:p>
            <a:pPr indent="0" lvl="0" marL="457200" rtl="0" algn="just">
              <a:lnSpc>
                <a:spcPct val="115000"/>
              </a:lnSpc>
              <a:spcBef>
                <a:spcPts val="0"/>
              </a:spcBef>
              <a:spcAft>
                <a:spcPts val="0"/>
              </a:spcAft>
              <a:buClr>
                <a:schemeClr val="dk2"/>
              </a:buClr>
              <a:buSzPts val="1300"/>
              <a:buFont typeface="Arial"/>
              <a:buNone/>
            </a:pPr>
            <a:r>
              <a:rPr lang="en-US">
                <a:solidFill>
                  <a:schemeClr val="dk2"/>
                </a:solidFill>
              </a:rPr>
              <a:t>Nowadays, cybercrime is one of the common issues everyone is facing and it is impacting the people, in which some are long period of sadness, anger, irritability, loss of interest in activities, being restless, anxious and worried, even in some cases they go into depression and take steps to scarify their life.It is unfortunate that there are no special Anti-Cyberbullying Laws in India yet.There are some common types of cyberbullying that is Flaming, Harassment, Denigration,Impersonation,Trickery. So to detect cyberbullying we have to make some software that will detect it and then report it to </a:t>
            </a:r>
            <a:r>
              <a:rPr lang="en-US">
                <a:solidFill>
                  <a:srgbClr val="0000FF"/>
                </a:solidFill>
                <a:highlight>
                  <a:schemeClr val="lt1"/>
                </a:highlight>
                <a:uFill>
                  <a:noFill/>
                </a:uFill>
                <a:hlinkClick r:id="rId3">
                  <a:extLst>
                    <a:ext uri="{A12FA001-AC4F-418D-AE19-62706E023703}">
                      <ahyp:hlinkClr val="tx"/>
                    </a:ext>
                  </a:extLst>
                </a:hlinkClick>
              </a:rPr>
              <a:t>www.cybercrime.gov.in</a:t>
            </a:r>
            <a:r>
              <a:rPr lang="en-US">
                <a:solidFill>
                  <a:srgbClr val="0000FF"/>
                </a:solidFill>
              </a:rPr>
              <a:t>. </a:t>
            </a:r>
            <a:r>
              <a:rPr lang="en-US">
                <a:solidFill>
                  <a:schemeClr val="dk2"/>
                </a:solidFill>
              </a:rPr>
              <a:t>Similarly, we will detect fake accounts.</a:t>
            </a:r>
            <a:endParaRPr sz="2300"/>
          </a:p>
        </p:txBody>
      </p:sp>
      <p:sp>
        <p:nvSpPr>
          <p:cNvPr id="191" name="Google Shape;191;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92" name="Google Shape;192;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f03431380 (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2017-09-19T09:37:43Z</dcterms:created>
  <dc:creator>GRESHA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