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41d9160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941d9160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cybercrime.gov.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Cyberbullying and Fake Account Detection in Social Media</a:t>
            </a:r>
            <a:endParaRPr/>
          </a:p>
        </p:txBody>
      </p:sp>
      <p:sp>
        <p:nvSpPr>
          <p:cNvPr id="65" name="Google Shape;65;p13"/>
          <p:cNvSpPr txBox="1"/>
          <p:nvPr>
            <p:ph idx="1" type="subTitle"/>
          </p:nvPr>
        </p:nvSpPr>
        <p:spPr>
          <a:xfrm>
            <a:off x="520225" y="202871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sz="2000">
                <a:solidFill>
                  <a:srgbClr val="000000"/>
                </a:solidFill>
              </a:rPr>
              <a:t>Project Mentor : Richard Joseph</a:t>
            </a:r>
            <a:endParaRPr b="1" sz="2000">
              <a:solidFill>
                <a:srgbClr val="000000"/>
              </a:solidFill>
            </a:endParaRPr>
          </a:p>
        </p:txBody>
      </p:sp>
      <p:pic>
        <p:nvPicPr>
          <p:cNvPr id="66" name="Google Shape;66;p13"/>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3"/>
          <p:cNvSpPr txBox="1"/>
          <p:nvPr/>
        </p:nvSpPr>
        <p:spPr>
          <a:xfrm>
            <a:off x="6166500" y="3388125"/>
            <a:ext cx="2665800" cy="15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b="1" lang="en">
                <a:solidFill>
                  <a:srgbClr val="F3F3F3"/>
                </a:solidFill>
              </a:rPr>
              <a:t>Group Number</a:t>
            </a:r>
            <a:r>
              <a:rPr lang="en">
                <a:solidFill>
                  <a:srgbClr val="F3F3F3"/>
                </a:solidFill>
              </a:rPr>
              <a:t> :  48</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 (D17A)</a:t>
            </a:r>
            <a:endParaRPr b="0" i="0" sz="1400" u="none" cap="none" strike="noStrike">
              <a:solidFill>
                <a:srgbClr val="F3F3F3"/>
              </a:solidFill>
              <a:latin typeface="Arial"/>
              <a:ea typeface="Arial"/>
              <a:cs typeface="Arial"/>
              <a:sym typeface="Arial"/>
            </a:endParaRPr>
          </a:p>
          <a:p>
            <a:pPr indent="-317500" lvl="0" marL="457200" marR="0" rtl="0" algn="l">
              <a:lnSpc>
                <a:spcPct val="100000"/>
              </a:lnSpc>
              <a:spcBef>
                <a:spcPts val="0"/>
              </a:spcBef>
              <a:spcAft>
                <a:spcPts val="0"/>
              </a:spcAft>
              <a:buClr>
                <a:srgbClr val="F3F3F3"/>
              </a:buClr>
              <a:buSzPts val="1400"/>
              <a:buAutoNum type="arabicPeriod"/>
            </a:pPr>
            <a:r>
              <a:rPr lang="en">
                <a:solidFill>
                  <a:srgbClr val="F3F3F3"/>
                </a:solidFill>
              </a:rPr>
              <a:t>Jayesh Samtani        57</a:t>
            </a:r>
            <a:endParaRPr>
              <a:solidFill>
                <a:srgbClr val="F3F3F3"/>
              </a:solidFill>
            </a:endParaRPr>
          </a:p>
          <a:p>
            <a:pPr indent="-317500" lvl="0" marL="457200" marR="0" rtl="0" algn="l">
              <a:lnSpc>
                <a:spcPct val="100000"/>
              </a:lnSpc>
              <a:spcBef>
                <a:spcPts val="0"/>
              </a:spcBef>
              <a:spcAft>
                <a:spcPts val="0"/>
              </a:spcAft>
              <a:buClr>
                <a:srgbClr val="F3F3F3"/>
              </a:buClr>
              <a:buSzPts val="1400"/>
              <a:buAutoNum type="arabicPeriod"/>
            </a:pPr>
            <a:r>
              <a:rPr lang="en">
                <a:solidFill>
                  <a:srgbClr val="F3F3F3"/>
                </a:solidFill>
              </a:rPr>
              <a:t>Sagar Sidhwa           62</a:t>
            </a:r>
            <a:endParaRPr>
              <a:solidFill>
                <a:srgbClr val="F3F3F3"/>
              </a:solidFill>
            </a:endParaRPr>
          </a:p>
          <a:p>
            <a:pPr indent="-317500" lvl="0" marL="457200" marR="0" rtl="0" algn="l">
              <a:lnSpc>
                <a:spcPct val="100000"/>
              </a:lnSpc>
              <a:spcBef>
                <a:spcPts val="0"/>
              </a:spcBef>
              <a:spcAft>
                <a:spcPts val="0"/>
              </a:spcAft>
              <a:buClr>
                <a:srgbClr val="F3F3F3"/>
              </a:buClr>
              <a:buSzPts val="1400"/>
              <a:buAutoNum type="arabicPeriod"/>
            </a:pPr>
            <a:r>
              <a:rPr lang="en">
                <a:solidFill>
                  <a:srgbClr val="F3F3F3"/>
                </a:solidFill>
              </a:rPr>
              <a:t>Somesh Tiwari          71</a:t>
            </a:r>
            <a:endParaRPr>
              <a:solidFill>
                <a:srgbClr val="F3F3F3"/>
              </a:solidFill>
            </a:endParaRPr>
          </a:p>
          <a:p>
            <a:pPr indent="-317500" lvl="0" marL="457200" marR="0" rtl="0" algn="l">
              <a:lnSpc>
                <a:spcPct val="100000"/>
              </a:lnSpc>
              <a:spcBef>
                <a:spcPts val="0"/>
              </a:spcBef>
              <a:spcAft>
                <a:spcPts val="0"/>
              </a:spcAft>
              <a:buClr>
                <a:srgbClr val="F3F3F3"/>
              </a:buClr>
              <a:buSzPts val="1400"/>
              <a:buAutoNum type="arabicPeriod"/>
            </a:pPr>
            <a:r>
              <a:rPr lang="en">
                <a:solidFill>
                  <a:srgbClr val="F3F3F3"/>
                </a:solidFill>
              </a:rPr>
              <a:t>Riya Wadhwani         74</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 of the Project </a:t>
            </a:r>
            <a:endParaRPr/>
          </a:p>
        </p:txBody>
      </p:sp>
      <p:sp>
        <p:nvSpPr>
          <p:cNvPr id="124" name="Google Shape;124;p22"/>
          <p:cNvSpPr txBox="1"/>
          <p:nvPr/>
        </p:nvSpPr>
        <p:spPr>
          <a:xfrm>
            <a:off x="1034075" y="1289225"/>
            <a:ext cx="66879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25" name="Google Shape;125;p22"/>
          <p:cNvPicPr preferRelativeResize="0"/>
          <p:nvPr/>
        </p:nvPicPr>
        <p:blipFill rotWithShape="1">
          <a:blip r:embed="rId3">
            <a:alphaModFix/>
          </a:blip>
          <a:srcRect b="11449" l="2164" r="1188" t="0"/>
          <a:stretch/>
        </p:blipFill>
        <p:spPr>
          <a:xfrm>
            <a:off x="0" y="1289225"/>
            <a:ext cx="9144000" cy="354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Modular Diagram of the Project </a:t>
            </a:r>
            <a:endParaRPr/>
          </a:p>
        </p:txBody>
      </p:sp>
      <p:pic>
        <p:nvPicPr>
          <p:cNvPr id="131" name="Google Shape;131;p23"/>
          <p:cNvPicPr preferRelativeResize="0"/>
          <p:nvPr/>
        </p:nvPicPr>
        <p:blipFill>
          <a:blip r:embed="rId3">
            <a:alphaModFix/>
          </a:blip>
          <a:stretch>
            <a:fillRect/>
          </a:stretch>
        </p:blipFill>
        <p:spPr>
          <a:xfrm>
            <a:off x="55425" y="1308050"/>
            <a:ext cx="9034376" cy="38354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64387" y="274893"/>
            <a:ext cx="8667938" cy="62923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Implementation Details</a:t>
            </a:r>
            <a:endParaRPr/>
          </a:p>
        </p:txBody>
      </p:sp>
      <p:sp>
        <p:nvSpPr>
          <p:cNvPr id="137" name="Google Shape;137;p24"/>
          <p:cNvSpPr txBox="1"/>
          <p:nvPr>
            <p:ph idx="2" type="body"/>
          </p:nvPr>
        </p:nvSpPr>
        <p:spPr>
          <a:xfrm>
            <a:off x="65850" y="1285400"/>
            <a:ext cx="9012300" cy="37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500">
                <a:solidFill>
                  <a:srgbClr val="000000"/>
                </a:solidFill>
                <a:latin typeface="Arial"/>
                <a:ea typeface="Arial"/>
                <a:cs typeface="Arial"/>
                <a:sym typeface="Arial"/>
              </a:rPr>
              <a:t>Step 1 : </a:t>
            </a:r>
            <a:r>
              <a:rPr lang="en" sz="1500">
                <a:solidFill>
                  <a:srgbClr val="000000"/>
                </a:solidFill>
                <a:latin typeface="Arial"/>
                <a:ea typeface="Arial"/>
                <a:cs typeface="Arial"/>
                <a:sym typeface="Arial"/>
              </a:rPr>
              <a:t>Preprocessing of the datasets and finding the minimum set of attributes from two datasets i.e from Cyberbullying and  the fake account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SzPts val="1400"/>
              <a:buNone/>
            </a:pPr>
            <a:r>
              <a:rPr b="1" lang="en" sz="1500">
                <a:solidFill>
                  <a:srgbClr val="000000"/>
                </a:solidFill>
                <a:latin typeface="Arial"/>
                <a:ea typeface="Arial"/>
                <a:cs typeface="Arial"/>
                <a:sym typeface="Arial"/>
              </a:rPr>
              <a:t>Step </a:t>
            </a:r>
            <a:r>
              <a:rPr b="1" lang="en" sz="1500">
                <a:solidFill>
                  <a:srgbClr val="000000"/>
                </a:solidFill>
                <a:latin typeface="Arial"/>
                <a:ea typeface="Arial"/>
                <a:cs typeface="Arial"/>
                <a:sym typeface="Arial"/>
              </a:rPr>
              <a:t>2</a:t>
            </a:r>
            <a:r>
              <a:rPr b="1" lang="en" sz="15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 Seperation of the attributes that will actually used to identify these bullying, contains abusive words, contains fake names,emails etc  and save them the dataset for further processing.</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SzPts val="1400"/>
              <a:buNone/>
            </a:pPr>
            <a:r>
              <a:rPr b="1" lang="en" sz="1500">
                <a:solidFill>
                  <a:srgbClr val="000000"/>
                </a:solidFill>
                <a:latin typeface="Arial"/>
                <a:ea typeface="Arial"/>
                <a:cs typeface="Arial"/>
                <a:sym typeface="Arial"/>
              </a:rPr>
              <a:t>Step 3:</a:t>
            </a:r>
            <a:r>
              <a:rPr lang="en" sz="15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Applying Machine Learning Models like Support Vector Machine Classifier, Random Forest algorithm,Naïve Bayes, Logistic Regression, K-mean clustering,ADT and BFT tree and Neural Networks etc  on the datasets of Cyberbullying and the fake account.</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SzPts val="1400"/>
              <a:buNone/>
            </a:pPr>
            <a:r>
              <a:rPr b="1" lang="en" sz="1500">
                <a:solidFill>
                  <a:srgbClr val="000000"/>
                </a:solidFill>
                <a:latin typeface="Arial"/>
                <a:ea typeface="Arial"/>
                <a:cs typeface="Arial"/>
                <a:sym typeface="Arial"/>
              </a:rPr>
              <a:t>Step 4 :</a:t>
            </a:r>
            <a:r>
              <a:rPr lang="en" sz="15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Testing the messages that are extracted from the chats or the tweets or the blog which is posted on sites that can cause bullying or use of abusive words and then sending the words to different Machine Learning models</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SzPts val="1400"/>
              <a:buNone/>
            </a:pPr>
            <a:r>
              <a:rPr b="1" lang="en" sz="1500">
                <a:solidFill>
                  <a:srgbClr val="000000"/>
                </a:solidFill>
                <a:latin typeface="Arial"/>
                <a:ea typeface="Arial"/>
                <a:cs typeface="Arial"/>
                <a:sym typeface="Arial"/>
              </a:rPr>
              <a:t>Step 5 :</a:t>
            </a:r>
            <a:r>
              <a:rPr lang="en" sz="1500">
                <a:solidFill>
                  <a:srgbClr val="000000"/>
                </a:solidFill>
                <a:latin typeface="Arial"/>
                <a:ea typeface="Arial"/>
                <a:cs typeface="Arial"/>
                <a:sym typeface="Arial"/>
              </a:rPr>
              <a:t> Finding the best algorithm which best suits or fit for our system to achieve the highest accuracy.</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SzPts val="1400"/>
              <a:buNone/>
            </a:pPr>
            <a:r>
              <a:rPr b="1" lang="en" sz="1500">
                <a:solidFill>
                  <a:srgbClr val="000000"/>
                </a:solidFill>
                <a:latin typeface="Arial"/>
                <a:ea typeface="Arial"/>
                <a:cs typeface="Arial"/>
                <a:sym typeface="Arial"/>
              </a:rPr>
              <a:t>Step 6 :</a:t>
            </a:r>
            <a:r>
              <a:rPr lang="en" sz="1500">
                <a:solidFill>
                  <a:srgbClr val="000000"/>
                </a:solidFill>
                <a:latin typeface="Arial"/>
                <a:ea typeface="Arial"/>
                <a:cs typeface="Arial"/>
                <a:sym typeface="Arial"/>
              </a:rPr>
              <a:t> Finally if any Cyber Crime or Bullying found that was going on then a warning Message is generated for that account and the reporting of the same will be carried out to the Cyber Department</a:t>
            </a:r>
            <a:endParaRPr sz="15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 </a:t>
            </a:r>
            <a:endParaRPr/>
          </a:p>
        </p:txBody>
      </p:sp>
      <p:sp>
        <p:nvSpPr>
          <p:cNvPr id="143" name="Google Shape;143;p25"/>
          <p:cNvSpPr txBox="1"/>
          <p:nvPr/>
        </p:nvSpPr>
        <p:spPr>
          <a:xfrm>
            <a:off x="138000" y="1950975"/>
            <a:ext cx="8868000" cy="2394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this project, we proposed an approach to detect Cyberbullying and Fake Account Detection  using machine learning techniques.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We will evaluate our model on Different ML Algorithms and we will also use TFIDF for features extraction By using machine learning algorithms to its full extent.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Font typeface="Roboto"/>
              <a:buChar char="●"/>
            </a:pPr>
            <a:r>
              <a:rPr lang="en" sz="1500"/>
              <a:t>We will eliminate the need for manual prediction of a fake account, which needs a lot of human resources and is also a time-consuming proces</a:t>
            </a:r>
            <a:r>
              <a:rPr lang="en" sz="1500">
                <a:latin typeface="Roboto"/>
                <a:ea typeface="Roboto"/>
                <a:cs typeface="Roboto"/>
                <a:sym typeface="Roboto"/>
              </a:rPr>
              <a:t>s.</a:t>
            </a:r>
            <a:endParaRPr sz="15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49" name="Google Shape;149;p26"/>
          <p:cNvSpPr txBox="1"/>
          <p:nvPr>
            <p:ph idx="1" type="body"/>
          </p:nvPr>
        </p:nvSpPr>
        <p:spPr>
          <a:xfrm>
            <a:off x="311700" y="1341300"/>
            <a:ext cx="8520600" cy="3746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 Gurajala, J. S. White, B. Hudson, and J. N. Matthews, “Fake Twitter accounts: Profile characteristics obtained using an activity-based pattern detection approach,” in Proceedings of the 2015 International Conference on Social Media &amp; Society , Toronto, Ontario, Canada, 2015.View at: Publisher Site | Google Scholar.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N. V. Chawla, K. W. Bowyer, L. O. Hall, and W. P. Kegelmeyer, “SMOTE: synthetic minority over-sampling technique,” Journal of Artificial Intelligence Research, vol. 16, pp. 321–357, 2002.View at: Google Scholar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 Jolliffe, Principal Component Analysis, 2002.View at: MathSciNet.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 Sperandei, “Understanding logistic regression analysis,” Biochemia Medica, vol. 24, no. 1, pp. 12–18, 2014.View at: Publisher Site | Google Scholar.</a:t>
            </a:r>
            <a:endParaRPr sz="15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14"/>
          <p:cNvSpPr txBox="1"/>
          <p:nvPr>
            <p:ph idx="1" type="body"/>
          </p:nvPr>
        </p:nvSpPr>
        <p:spPr>
          <a:xfrm>
            <a:off x="311725" y="1504100"/>
            <a:ext cx="7763700" cy="354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1. Introduction </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2. Lacuna in the existing systems </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3. Problem Definition along with sub goals</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4. Literature Survey </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5. Methodology employed</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6. Hardware , Software , tools and the constraints</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7. Block / Modular diagram</a:t>
            </a:r>
            <a:r>
              <a:rPr lang="en" sz="1800">
                <a:solidFill>
                  <a:srgbClr val="222222"/>
                </a:solidFill>
                <a:highlight>
                  <a:srgbClr val="FFFFFF"/>
                </a:highlight>
                <a:latin typeface="Arial"/>
                <a:ea typeface="Arial"/>
                <a:cs typeface="Arial"/>
                <a:sym typeface="Arial"/>
              </a:rPr>
              <a:t> </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8. Conclusion</a:t>
            </a:r>
            <a:endParaRPr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n" sz="1800">
                <a:solidFill>
                  <a:srgbClr val="222222"/>
                </a:solidFill>
                <a:highlight>
                  <a:srgbClr val="FFFFFF"/>
                </a:highlight>
                <a:latin typeface="Arial"/>
                <a:ea typeface="Arial"/>
                <a:cs typeface="Arial"/>
                <a:sym typeface="Arial"/>
              </a:rPr>
              <a:t>9. References </a:t>
            </a:r>
            <a:endParaRPr sz="2000">
              <a:latin typeface="Arial"/>
              <a:ea typeface="Arial"/>
              <a:cs typeface="Arial"/>
              <a:sym typeface="Arial"/>
            </a:endParaRPr>
          </a:p>
          <a:p>
            <a:pPr indent="-228600" lvl="0" marL="457200" rtl="0" algn="l">
              <a:lnSpc>
                <a:spcPct val="115000"/>
              </a:lnSpc>
              <a:spcBef>
                <a:spcPts val="0"/>
              </a:spcBef>
              <a:spcAft>
                <a:spcPts val="0"/>
              </a:spcAft>
              <a:buSzPts val="1300"/>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15"/>
          <p:cNvSpPr txBox="1"/>
          <p:nvPr>
            <p:ph idx="4294967295" type="body"/>
          </p:nvPr>
        </p:nvSpPr>
        <p:spPr>
          <a:xfrm>
            <a:off x="44350" y="1319125"/>
            <a:ext cx="9099600" cy="3824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Cyber Crime and Bullying have increased on Social Networking sites with having more than 50 Crores active users until now, so the misuse of the Online Social Platform had taken place in several times for e.g Bullying Someone by sending the harmful messages ,spreading of the harassment messages by using the fake accounts, using the abusive words on the social media etc</a:t>
            </a:r>
            <a:endParaRPr sz="15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 a recent report it was found that nearly 25% of People, especially teens and young adults are finding new ways to bully one another over the Internet and parents don’t know that their child has been involved in a cyberbullying incident.</a:t>
            </a:r>
            <a:endParaRPr sz="15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 Preventive measure to STOP the above crimes caused a need for different Machine Learning algorithms for detection of the Cyber Crime and Bullying and the fake accounts so as to report these issues to the system immediately and to stop the crimes to increase in future and develop a secure online environment. </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85" name="Google Shape;85;p16"/>
          <p:cNvSpPr txBox="1"/>
          <p:nvPr>
            <p:ph idx="1" type="body"/>
          </p:nvPr>
        </p:nvSpPr>
        <p:spPr>
          <a:xfrm>
            <a:off x="311700" y="1529225"/>
            <a:ext cx="8520600" cy="30762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SzPts val="1600"/>
              <a:buNone/>
            </a:pPr>
            <a:r>
              <a:rPr b="1" lang="en" sz="1700">
                <a:solidFill>
                  <a:srgbClr val="222222"/>
                </a:solidFill>
                <a:highlight>
                  <a:srgbClr val="FFFFFF"/>
                </a:highlight>
                <a:latin typeface="Arial"/>
                <a:ea typeface="Arial"/>
                <a:cs typeface="Arial"/>
                <a:sym typeface="Arial"/>
              </a:rPr>
              <a:t>Lacuna in the existing systems / Comparison with existing systems : </a:t>
            </a:r>
            <a:endParaRPr b="1" sz="1700">
              <a:solidFill>
                <a:srgbClr val="222222"/>
              </a:solidFill>
              <a:highlight>
                <a:srgbClr val="FFFFFF"/>
              </a:highlight>
              <a:latin typeface="Arial"/>
              <a:ea typeface="Arial"/>
              <a:cs typeface="Arial"/>
              <a:sym typeface="Arial"/>
            </a:endParaRPr>
          </a:p>
          <a:p>
            <a:pPr indent="-228600" lvl="0" marL="457200" rtl="0" algn="just">
              <a:lnSpc>
                <a:spcPct val="115000"/>
              </a:lnSpc>
              <a:spcBef>
                <a:spcPts val="0"/>
              </a:spcBef>
              <a:spcAft>
                <a:spcPts val="0"/>
              </a:spcAft>
              <a:buSzPts val="1600"/>
              <a:buNone/>
            </a:pPr>
            <a:r>
              <a:t/>
            </a:r>
            <a:endParaRPr sz="1500">
              <a:solidFill>
                <a:srgbClr val="222222"/>
              </a:solidFill>
              <a:highlight>
                <a:srgbClr val="FFFFFF"/>
              </a:highlight>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Lack of Security</a:t>
            </a:r>
            <a:endParaRPr sz="1500">
              <a:solidFill>
                <a:srgbClr val="000000"/>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No Transparency</a:t>
            </a:r>
            <a:endParaRPr sz="1500">
              <a:solidFill>
                <a:srgbClr val="000000"/>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Only one algorithm is Implemented</a:t>
            </a:r>
            <a:endParaRPr sz="1500">
              <a:solidFill>
                <a:srgbClr val="000000"/>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Costly to produce reports</a:t>
            </a:r>
            <a:endParaRPr sz="1500">
              <a:solidFill>
                <a:srgbClr val="000000"/>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b="1" sz="1500">
              <a:solidFill>
                <a:srgbClr val="2222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91" name="Google Shape;91;p17"/>
          <p:cNvSpPr txBox="1"/>
          <p:nvPr>
            <p:ph idx="1" type="body"/>
          </p:nvPr>
        </p:nvSpPr>
        <p:spPr>
          <a:xfrm>
            <a:off x="252850" y="1553850"/>
            <a:ext cx="8520600" cy="3028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rPr lang="en" sz="1700">
                <a:solidFill>
                  <a:srgbClr val="000000"/>
                </a:solidFill>
                <a:latin typeface="Arial"/>
                <a:ea typeface="Arial"/>
                <a:cs typeface="Arial"/>
                <a:sym typeface="Arial"/>
              </a:rPr>
              <a:t>Nowadays, cybercrime is one of the common issues everyone is facing and it is impacting the people, in which some are long period of sadness, anger, irritability, loss of interest in activities, being restless, anxious and worried, even in some cases they go into depression and take steps to scarify their life.</a:t>
            </a:r>
            <a:r>
              <a:rPr lang="en" sz="1700">
                <a:solidFill>
                  <a:srgbClr val="333333"/>
                </a:solidFill>
                <a:highlight>
                  <a:srgbClr val="FFFFFF"/>
                </a:highlight>
                <a:latin typeface="Arial"/>
                <a:ea typeface="Arial"/>
                <a:cs typeface="Arial"/>
                <a:sym typeface="Arial"/>
              </a:rPr>
              <a:t>It is unfortunate that there are no special Anti-</a:t>
            </a:r>
            <a:r>
              <a:rPr lang="en" sz="1700">
                <a:solidFill>
                  <a:srgbClr val="333333"/>
                </a:solidFill>
                <a:highlight>
                  <a:srgbClr val="FFFFFF"/>
                </a:highlight>
                <a:latin typeface="Arial"/>
                <a:ea typeface="Arial"/>
                <a:cs typeface="Arial"/>
                <a:sym typeface="Arial"/>
              </a:rPr>
              <a:t>Cyberbullying</a:t>
            </a:r>
            <a:r>
              <a:rPr lang="en" sz="1700">
                <a:solidFill>
                  <a:srgbClr val="333333"/>
                </a:solidFill>
                <a:highlight>
                  <a:srgbClr val="FFFFFF"/>
                </a:highlight>
                <a:latin typeface="Arial"/>
                <a:ea typeface="Arial"/>
                <a:cs typeface="Arial"/>
                <a:sym typeface="Arial"/>
              </a:rPr>
              <a:t> Laws in India yet.</a:t>
            </a:r>
            <a:r>
              <a:rPr lang="en" sz="1700">
                <a:solidFill>
                  <a:srgbClr val="000000"/>
                </a:solidFill>
                <a:latin typeface="Arial"/>
                <a:ea typeface="Arial"/>
                <a:cs typeface="Arial"/>
                <a:sym typeface="Arial"/>
              </a:rPr>
              <a:t>There are some common types of cyberbullying that is Flaming, Harassment, Denigration,Impersonation,Trickery. So to detect cyberbullying we have to make some software that will detect it and then report it to </a:t>
            </a:r>
            <a:r>
              <a:rPr lang="en" sz="1700">
                <a:solidFill>
                  <a:srgbClr val="0000FF"/>
                </a:solidFill>
                <a:highlight>
                  <a:srgbClr val="FFFFFF"/>
                </a:highlight>
                <a:uFill>
                  <a:noFill/>
                </a:uFill>
                <a:latin typeface="Arial"/>
                <a:ea typeface="Arial"/>
                <a:cs typeface="Arial"/>
                <a:sym typeface="Arial"/>
                <a:hlinkClick r:id="rId3">
                  <a:extLst>
                    <a:ext uri="{A12FA001-AC4F-418D-AE19-62706E023703}">
                      <ahyp:hlinkClr val="tx"/>
                    </a:ext>
                  </a:extLst>
                </a:hlinkClick>
              </a:rPr>
              <a:t>www.cybercrime.gov.in</a:t>
            </a:r>
            <a:r>
              <a:rPr lang="en" sz="1700">
                <a:solidFill>
                  <a:srgbClr val="0000FF"/>
                </a:solidFill>
                <a:latin typeface="Arial"/>
                <a:ea typeface="Arial"/>
                <a:cs typeface="Arial"/>
                <a:sym typeface="Arial"/>
              </a:rPr>
              <a:t>. </a:t>
            </a:r>
            <a:r>
              <a:rPr lang="en" sz="1700">
                <a:solidFill>
                  <a:srgbClr val="000000"/>
                </a:solidFill>
                <a:latin typeface="Arial"/>
                <a:ea typeface="Arial"/>
                <a:cs typeface="Arial"/>
                <a:sym typeface="Arial"/>
              </a:rPr>
              <a:t>Similarly, we will detect fake accounts.</a:t>
            </a:r>
            <a:endParaRPr sz="2000">
              <a:solidFill>
                <a:srgbClr val="2222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97" name="Google Shape;97;p18"/>
          <p:cNvSpPr txBox="1"/>
          <p:nvPr>
            <p:ph idx="1" type="body"/>
          </p:nvPr>
        </p:nvSpPr>
        <p:spPr>
          <a:xfrm>
            <a:off x="0" y="1309675"/>
            <a:ext cx="4237500" cy="383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1. </a:t>
            </a:r>
            <a:r>
              <a:rPr b="1" lang="en" sz="1400">
                <a:solidFill>
                  <a:srgbClr val="000000"/>
                </a:solidFill>
                <a:latin typeface="Arial"/>
                <a:ea typeface="Arial"/>
                <a:cs typeface="Arial"/>
                <a:sym typeface="Arial"/>
              </a:rPr>
              <a:t>Title</a:t>
            </a:r>
            <a:r>
              <a:rPr lang="en" sz="1400">
                <a:solidFill>
                  <a:srgbClr val="000000"/>
                </a:solidFill>
                <a:latin typeface="Arial"/>
                <a:ea typeface="Arial"/>
                <a:cs typeface="Arial"/>
                <a:sym typeface="Arial"/>
              </a:rPr>
              <a:t> - Cyberbullying: A Review of the Literature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Authors-  </a:t>
            </a:r>
            <a:r>
              <a:rPr lang="en" sz="1400">
                <a:solidFill>
                  <a:srgbClr val="000000"/>
                </a:solidFill>
                <a:latin typeface="Arial"/>
                <a:ea typeface="Arial"/>
                <a:cs typeface="Arial"/>
                <a:sym typeface="Arial"/>
              </a:rPr>
              <a:t>Charles E. Notar* , Sharon Padgett, Jessica Roden</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Year </a:t>
            </a:r>
            <a:r>
              <a:rPr lang="en" sz="1400">
                <a:solidFill>
                  <a:srgbClr val="000000"/>
                </a:solidFill>
                <a:latin typeface="Arial"/>
                <a:ea typeface="Arial"/>
                <a:cs typeface="Arial"/>
                <a:sym typeface="Arial"/>
              </a:rPr>
              <a:t>- 2013</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2. Title - </a:t>
            </a:r>
            <a:r>
              <a:rPr lang="en" sz="1400">
                <a:solidFill>
                  <a:srgbClr val="000000"/>
                </a:solidFill>
                <a:latin typeface="Arial"/>
                <a:ea typeface="Arial"/>
                <a:cs typeface="Arial"/>
                <a:sym typeface="Arial"/>
              </a:rPr>
              <a:t>Cyberbullying : a literature review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Authors-</a:t>
            </a:r>
            <a:r>
              <a:rPr lang="en" sz="1400">
                <a:solidFill>
                  <a:srgbClr val="000000"/>
                </a:solidFill>
                <a:latin typeface="Arial"/>
                <a:ea typeface="Arial"/>
                <a:cs typeface="Arial"/>
                <a:sym typeface="Arial"/>
              </a:rPr>
              <a:t>University of Northern Iowa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Year </a:t>
            </a:r>
            <a:r>
              <a:rPr lang="en" sz="1400">
                <a:solidFill>
                  <a:srgbClr val="000000"/>
                </a:solidFill>
                <a:latin typeface="Arial"/>
                <a:ea typeface="Arial"/>
                <a:cs typeface="Arial"/>
                <a:sym typeface="Arial"/>
              </a:rPr>
              <a:t>- 2010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3. </a:t>
            </a:r>
            <a:r>
              <a:rPr b="1" lang="en" sz="1400">
                <a:solidFill>
                  <a:srgbClr val="000000"/>
                </a:solidFill>
                <a:latin typeface="Arial"/>
                <a:ea typeface="Arial"/>
                <a:cs typeface="Arial"/>
                <a:sym typeface="Arial"/>
              </a:rPr>
              <a:t>Title - </a:t>
            </a:r>
            <a:r>
              <a:rPr lang="en" sz="1400">
                <a:solidFill>
                  <a:srgbClr val="000000"/>
                </a:solidFill>
                <a:latin typeface="Arial"/>
                <a:ea typeface="Arial"/>
                <a:cs typeface="Arial"/>
                <a:sym typeface="Arial"/>
              </a:rPr>
              <a:t> Bullying and Cyberbullying: History, Statistics, Law, Prevention and Analysis</a:t>
            </a:r>
            <a:endParaRPr sz="1400">
              <a:solidFill>
                <a:srgbClr val="000000"/>
              </a:solidFill>
              <a:latin typeface="Arial"/>
              <a:ea typeface="Arial"/>
              <a:cs typeface="Arial"/>
              <a:sym typeface="Arial"/>
            </a:endParaRPr>
          </a:p>
          <a:p>
            <a:pPr indent="0" lvl="0" marL="0" rtl="0" algn="just">
              <a:spcBef>
                <a:spcPts val="0"/>
              </a:spcBef>
              <a:spcAft>
                <a:spcPts val="0"/>
              </a:spcAft>
              <a:buSzPts val="1300"/>
              <a:buNone/>
            </a:pPr>
            <a:r>
              <a:rPr b="1" lang="en" sz="1400">
                <a:solidFill>
                  <a:srgbClr val="000000"/>
                </a:solidFill>
                <a:latin typeface="Arial"/>
                <a:ea typeface="Arial"/>
                <a:cs typeface="Arial"/>
                <a:sym typeface="Arial"/>
              </a:rPr>
              <a:t>Authors- </a:t>
            </a:r>
            <a:r>
              <a:rPr lang="en" sz="1400">
                <a:solidFill>
                  <a:srgbClr val="000000"/>
                </a:solidFill>
                <a:latin typeface="Arial"/>
                <a:ea typeface="Arial"/>
                <a:cs typeface="Arial"/>
                <a:sym typeface="Arial"/>
              </a:rPr>
              <a:t>Richard Donegan</a:t>
            </a:r>
            <a:endParaRPr sz="1400">
              <a:solidFill>
                <a:srgbClr val="000000"/>
              </a:solidFill>
              <a:latin typeface="Arial"/>
              <a:ea typeface="Arial"/>
              <a:cs typeface="Arial"/>
              <a:sym typeface="Arial"/>
            </a:endParaRPr>
          </a:p>
          <a:p>
            <a:pPr indent="0" lvl="0" marL="0" rtl="0" algn="just">
              <a:spcBef>
                <a:spcPts val="0"/>
              </a:spcBef>
              <a:spcAft>
                <a:spcPts val="0"/>
              </a:spcAft>
              <a:buSzPts val="1300"/>
              <a:buNone/>
            </a:pPr>
            <a:r>
              <a:rPr b="1" lang="en" sz="1400">
                <a:solidFill>
                  <a:srgbClr val="000000"/>
                </a:solidFill>
                <a:latin typeface="Arial"/>
                <a:ea typeface="Arial"/>
                <a:cs typeface="Arial"/>
                <a:sym typeface="Arial"/>
              </a:rPr>
              <a:t>Year </a:t>
            </a:r>
            <a:r>
              <a:rPr lang="en" sz="1400">
                <a:solidFill>
                  <a:srgbClr val="000000"/>
                </a:solidFill>
                <a:latin typeface="Arial"/>
                <a:ea typeface="Arial"/>
                <a:cs typeface="Arial"/>
                <a:sym typeface="Arial"/>
              </a:rPr>
              <a:t>- 2012  </a:t>
            </a:r>
            <a:endParaRPr sz="1450">
              <a:solidFill>
                <a:schemeClr val="accent1"/>
              </a:solidFill>
              <a:latin typeface="Arial"/>
              <a:ea typeface="Arial"/>
              <a:cs typeface="Arial"/>
              <a:sym typeface="Arial"/>
            </a:endParaRPr>
          </a:p>
        </p:txBody>
      </p:sp>
      <p:sp>
        <p:nvSpPr>
          <p:cNvPr id="98" name="Google Shape;98;p18"/>
          <p:cNvSpPr txBox="1"/>
          <p:nvPr>
            <p:ph idx="1" type="body"/>
          </p:nvPr>
        </p:nvSpPr>
        <p:spPr>
          <a:xfrm>
            <a:off x="4572000" y="1309675"/>
            <a:ext cx="4237500" cy="3629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4. </a:t>
            </a:r>
            <a:r>
              <a:rPr b="1" lang="en" sz="1400">
                <a:solidFill>
                  <a:srgbClr val="000000"/>
                </a:solidFill>
                <a:latin typeface="Arial"/>
                <a:ea typeface="Arial"/>
                <a:cs typeface="Arial"/>
                <a:sym typeface="Arial"/>
              </a:rPr>
              <a:t>Title - </a:t>
            </a:r>
            <a:r>
              <a:rPr lang="en" sz="1400">
                <a:solidFill>
                  <a:srgbClr val="000000"/>
                </a:solidFill>
                <a:latin typeface="Arial"/>
                <a:ea typeface="Arial"/>
                <a:cs typeface="Arial"/>
                <a:sym typeface="Arial"/>
              </a:rPr>
              <a:t> Detection of Fake Profiles in Social Media</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Authors- </a:t>
            </a:r>
            <a:r>
              <a:rPr lang="en" sz="1400">
                <a:solidFill>
                  <a:srgbClr val="000000"/>
                </a:solidFill>
                <a:latin typeface="Arial"/>
                <a:ea typeface="Arial"/>
                <a:cs typeface="Arial"/>
                <a:sym typeface="Arial"/>
              </a:rPr>
              <a:t>Aleksei Romanov, Alexander Semenov, Oleksiy Mazhelis and Jari Veijalainen</a:t>
            </a:r>
            <a:r>
              <a:rPr b="1"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Year</a:t>
            </a:r>
            <a:r>
              <a:rPr lang="en" sz="1400">
                <a:solidFill>
                  <a:srgbClr val="000000"/>
                </a:solidFill>
                <a:latin typeface="Arial"/>
                <a:ea typeface="Arial"/>
                <a:cs typeface="Arial"/>
                <a:sym typeface="Arial"/>
              </a:rPr>
              <a:t> - 2017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5. </a:t>
            </a:r>
            <a:r>
              <a:rPr b="1" lang="en" sz="1400">
                <a:solidFill>
                  <a:srgbClr val="000000"/>
                </a:solidFill>
                <a:latin typeface="Arial"/>
                <a:ea typeface="Arial"/>
                <a:cs typeface="Arial"/>
                <a:sym typeface="Arial"/>
              </a:rPr>
              <a:t>Title-</a:t>
            </a:r>
            <a:r>
              <a:rPr lang="en" sz="1400">
                <a:solidFill>
                  <a:srgbClr val="000000"/>
                </a:solidFill>
                <a:highlight>
                  <a:srgbClr val="FFFFFF"/>
                </a:highlight>
                <a:latin typeface="Arial"/>
                <a:ea typeface="Arial"/>
                <a:cs typeface="Arial"/>
                <a:sym typeface="Arial"/>
              </a:rPr>
              <a:t>Detecting Clusters of Fake Accounts in Online Social Networks</a:t>
            </a:r>
            <a:endParaRPr sz="1400">
              <a:solidFill>
                <a:srgbClr val="000000"/>
              </a:solidFill>
              <a:highlight>
                <a:srgbClr val="FFFFFF"/>
              </a:highlight>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Authors-</a:t>
            </a:r>
            <a:r>
              <a:rPr lang="en" sz="1400">
                <a:solidFill>
                  <a:srgbClr val="000000"/>
                </a:solidFill>
                <a:highlight>
                  <a:srgbClr val="FFFFFF"/>
                </a:highlight>
                <a:latin typeface="Arial"/>
                <a:ea typeface="Arial"/>
                <a:cs typeface="Arial"/>
                <a:sym typeface="Arial"/>
              </a:rPr>
              <a:t>C. Xiao, D. M. Freeman and T. Hwa</a:t>
            </a:r>
            <a:endParaRPr b="1"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rPr b="1" lang="en" sz="1400">
                <a:solidFill>
                  <a:srgbClr val="000000"/>
                </a:solidFill>
                <a:latin typeface="Arial"/>
                <a:ea typeface="Arial"/>
                <a:cs typeface="Arial"/>
                <a:sym typeface="Arial"/>
              </a:rPr>
              <a:t>Year </a:t>
            </a:r>
            <a:r>
              <a:rPr lang="en" sz="1400">
                <a:solidFill>
                  <a:srgbClr val="000000"/>
                </a:solidFill>
                <a:latin typeface="Arial"/>
                <a:ea typeface="Arial"/>
                <a:cs typeface="Arial"/>
                <a:sym typeface="Arial"/>
              </a:rPr>
              <a:t>-  2015  </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t/>
            </a:r>
            <a:endParaRPr sz="1450">
              <a:solidFill>
                <a:schemeClr val="accen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195209" y="215757"/>
            <a:ext cx="8637000" cy="90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Employed</a:t>
            </a:r>
            <a:endParaRPr/>
          </a:p>
        </p:txBody>
      </p:sp>
      <p:sp>
        <p:nvSpPr>
          <p:cNvPr id="104" name="Google Shape;104;p19"/>
          <p:cNvSpPr txBox="1"/>
          <p:nvPr>
            <p:ph idx="1" type="body"/>
          </p:nvPr>
        </p:nvSpPr>
        <p:spPr>
          <a:xfrm>
            <a:off x="0" y="1257100"/>
            <a:ext cx="9144000" cy="3886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The proposed approach contains three main steps namely Preprocessing, features extraction and classification step. </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In the preprocessing step we clean the data by removing the noise and unnecessary text. </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The preprocessing step is done in the following: - </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b="1" lang="en" sz="1700">
                <a:solidFill>
                  <a:srgbClr val="000000"/>
                </a:solidFill>
                <a:latin typeface="Arial"/>
                <a:ea typeface="Arial"/>
                <a:cs typeface="Arial"/>
                <a:sym typeface="Arial"/>
              </a:rPr>
              <a:t>Tokenization</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b="1" lang="en" sz="1700">
                <a:solidFill>
                  <a:srgbClr val="000000"/>
                </a:solidFill>
                <a:latin typeface="Arial"/>
                <a:ea typeface="Arial"/>
                <a:cs typeface="Arial"/>
                <a:sym typeface="Arial"/>
              </a:rPr>
              <a:t>Lowering text</a:t>
            </a: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b="1" lang="en" sz="1700">
                <a:solidFill>
                  <a:srgbClr val="000000"/>
                </a:solidFill>
                <a:latin typeface="Arial"/>
                <a:ea typeface="Arial"/>
                <a:cs typeface="Arial"/>
                <a:sym typeface="Arial"/>
              </a:rPr>
              <a:t>Stop words and encoding cleaning</a:t>
            </a:r>
            <a:endParaRPr b="1"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The second step of the proposed Model is the features extraction step. In this step the textual data is transformed into a suitable format applicable to feed into machine learning algorithms.</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The last step in the proposed approach is the classification step where the extracted features are fed into a classification algorithm to train, and test the classifier and hence use it in the prediction phase. We will use classifiers, namely, SVM (Support Vector Machine), Naive Bayes,Random Forest,Decision Tree , Logistic Regression  and Neural Network.</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7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23025" y="2127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a:t>Methodology Employed</a:t>
            </a:r>
            <a:endParaRPr/>
          </a:p>
        </p:txBody>
      </p:sp>
      <p:sp>
        <p:nvSpPr>
          <p:cNvPr id="110" name="Google Shape;110;p20"/>
          <p:cNvSpPr txBox="1"/>
          <p:nvPr>
            <p:ph idx="1" type="body"/>
          </p:nvPr>
        </p:nvSpPr>
        <p:spPr>
          <a:xfrm>
            <a:off x="0" y="1236000"/>
            <a:ext cx="9144000" cy="390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Accuracy of different algorithms will be Compared to get the best possible result.</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For the fake profile detection this paper proposes the detection process starts with the selection of the profile that needs to be tested. After selection of the profile the suitable attributes ie., features are selected on which the classification algorithm is being implemented ,the attributes extracted are passed to the trained classifier.</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700">
                <a:solidFill>
                  <a:srgbClr val="000000"/>
                </a:solidFill>
                <a:latin typeface="Arial"/>
                <a:ea typeface="Arial"/>
                <a:cs typeface="Arial"/>
                <a:sym typeface="Arial"/>
              </a:rPr>
              <a:t>Different Classifier algorithms such as Gradient Booster, random forest Decision trees ,Support Vector Machine and Neural Networks such as RNN and CNN can be used.</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700">
                <a:solidFill>
                  <a:srgbClr val="000000"/>
                </a:solidFill>
                <a:latin typeface="Arial"/>
                <a:ea typeface="Arial"/>
                <a:cs typeface="Arial"/>
                <a:sym typeface="Arial"/>
              </a:rPr>
              <a:t>Effectiveness of the proposed method is accomplished by machine learning methods. Here cross-validation technique, and the basic metrics and evaluation of the classifier performance will be used.</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73000" y="389251"/>
            <a:ext cx="8691900" cy="78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&amp; Constraint</a:t>
            </a:r>
            <a:endParaRPr/>
          </a:p>
        </p:txBody>
      </p:sp>
      <p:sp>
        <p:nvSpPr>
          <p:cNvPr id="116" name="Google Shape;116;p21"/>
          <p:cNvSpPr txBox="1"/>
          <p:nvPr>
            <p:ph idx="1" type="body"/>
          </p:nvPr>
        </p:nvSpPr>
        <p:spPr>
          <a:xfrm>
            <a:off x="51300" y="1296950"/>
            <a:ext cx="3952500" cy="18885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b="1" lang="en" sz="1700" u="sng">
                <a:solidFill>
                  <a:srgbClr val="000000"/>
                </a:solidFill>
                <a:latin typeface="Arial"/>
                <a:ea typeface="Arial"/>
                <a:cs typeface="Arial"/>
                <a:sym typeface="Arial"/>
              </a:rPr>
              <a:t>Software &amp; Hardware Used :</a:t>
            </a:r>
            <a:endParaRPr b="1" sz="1700" u="sng">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b="1" sz="1400" u="sng">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Intel Pentium Processor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RAM&gt;=4GB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Anaconda</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Visual Studio</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228600" lvl="0" marL="457200" rtl="0" algn="l">
              <a:spcBef>
                <a:spcPts val="0"/>
              </a:spcBef>
              <a:spcAft>
                <a:spcPts val="0"/>
              </a:spcAft>
              <a:buSzPts val="1400"/>
              <a:buNone/>
            </a:pPr>
            <a:r>
              <a:t/>
            </a:r>
            <a:endParaRPr sz="1400">
              <a:solidFill>
                <a:srgbClr val="000000"/>
              </a:solidFill>
              <a:latin typeface="Arial"/>
              <a:ea typeface="Arial"/>
              <a:cs typeface="Arial"/>
              <a:sym typeface="Arial"/>
            </a:endParaRPr>
          </a:p>
        </p:txBody>
      </p:sp>
      <p:sp>
        <p:nvSpPr>
          <p:cNvPr id="117" name="Google Shape;117;p21"/>
          <p:cNvSpPr txBox="1"/>
          <p:nvPr>
            <p:ph idx="2" type="body"/>
          </p:nvPr>
        </p:nvSpPr>
        <p:spPr>
          <a:xfrm>
            <a:off x="273000" y="3487450"/>
            <a:ext cx="5829000" cy="13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rgbClr val="000000"/>
                </a:solidFill>
                <a:latin typeface="Arial"/>
                <a:ea typeface="Arial"/>
                <a:cs typeface="Arial"/>
                <a:sym typeface="Arial"/>
              </a:rPr>
              <a:t>Constraints : </a:t>
            </a:r>
            <a:endParaRPr sz="15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500">
                <a:solidFill>
                  <a:srgbClr val="000000"/>
                </a:solidFill>
                <a:latin typeface="Arial"/>
                <a:ea typeface="Arial"/>
                <a:cs typeface="Arial"/>
                <a:sym typeface="Arial"/>
              </a:rPr>
              <a:t>Continuous network connectivity required</a:t>
            </a:r>
            <a:endParaRPr sz="15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500">
                <a:solidFill>
                  <a:srgbClr val="000000"/>
                </a:solidFill>
                <a:latin typeface="Arial"/>
                <a:ea typeface="Arial"/>
                <a:cs typeface="Arial"/>
                <a:sym typeface="Arial"/>
              </a:rPr>
              <a:t>Process or requirement varies according to the Dataset</a:t>
            </a:r>
            <a:endParaRPr b="1" sz="1700" u="sng">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p:txBody>
      </p:sp>
      <p:sp>
        <p:nvSpPr>
          <p:cNvPr id="118" name="Google Shape;118;p21"/>
          <p:cNvSpPr txBox="1"/>
          <p:nvPr>
            <p:ph idx="2" type="body"/>
          </p:nvPr>
        </p:nvSpPr>
        <p:spPr>
          <a:xfrm>
            <a:off x="4537800" y="1296950"/>
            <a:ext cx="4427100" cy="19386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SzPts val="1400"/>
              <a:buNone/>
            </a:pPr>
            <a:r>
              <a:rPr b="1" lang="en" sz="1700" u="sng">
                <a:solidFill>
                  <a:srgbClr val="000000"/>
                </a:solidFill>
                <a:latin typeface="Arial"/>
                <a:ea typeface="Arial"/>
                <a:cs typeface="Arial"/>
                <a:sym typeface="Arial"/>
              </a:rPr>
              <a:t>Tools :</a:t>
            </a:r>
            <a:endParaRPr b="1" sz="1700" u="sng">
              <a:solidFill>
                <a:srgbClr val="000000"/>
              </a:solidFill>
              <a:latin typeface="Arial"/>
              <a:ea typeface="Arial"/>
              <a:cs typeface="Arial"/>
              <a:sym typeface="Arial"/>
            </a:endParaRPr>
          </a:p>
          <a:p>
            <a:pPr indent="-228600" lvl="0" marL="457200" rtl="0" algn="l">
              <a:spcBef>
                <a:spcPts val="0"/>
              </a:spcBef>
              <a:spcAft>
                <a:spcPts val="0"/>
              </a:spcAft>
              <a:buSzPts val="1400"/>
              <a:buNone/>
            </a:pPr>
            <a:r>
              <a:t/>
            </a:r>
            <a:endParaRPr b="1" sz="1700" u="sng">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Django</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Machine Learning Algorithms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Python Libraries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Windows 10 SDK</a:t>
            </a:r>
            <a:endParaRPr b="1" sz="1700" u="sng">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b="1" sz="1700" u="sng">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sz="15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