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9" roundtripDataSignature="AMtx7mgUoKEUq00bdUXl6ngO1GLfLRbu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dfdbc3b4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cdfdbc3b4a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gcdfdbc3b4a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gcdfdbc3b4a_0_3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V.E.S. Institute Of Technology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dfdbc3b4a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cdfdbc3b4a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dfdbc3b4a_0_3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cdfdbc3b4a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dfdbc3b4a_0_4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cdfdbc3b4a_0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d5e99bdb4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cd5e99bdb4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d5e99bdb4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cd5e99bdb4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cd5e99bdb4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dfdbc3b4a_0_4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cdfdbc3b4a_0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d5e99bdb4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cd5e99bdb4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dfdbc3b4a_0_4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cdfdbc3b4a_0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d5e99bdb4_1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cd5e99bdb4_1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d5e99bdb4_1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cd5e99bdb4_1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d5e99bdb4_1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cd5e99bdb4_1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dfdbc3b4a_0_5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cdfdbc3b4a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dfdbc3b4a_0_5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cdfdbc3b4a_0_5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dfdbc3b4a_0_5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cdfdbc3b4a_0_5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dfdbc3b4a_0_5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cdfdbc3b4a_0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dfdbc3b4a_0_5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cdfdbc3b4a_0_5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dfdbc3b4a_0_6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cdfdbc3b4a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32e03af02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d32e03af0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dfdbc3b4a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cdfdbc3b4a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2e03af0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d32e03af0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dfdbc3b4a_0_3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cdfdbc3b4a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4"/>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0" name="Google Shape;20;p34"/>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21" name="Google Shape;21;p34"/>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4"/>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3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b="0" i="0" sz="1200" u="none" cap="none" strike="noStrike">
                <a:solidFill>
                  <a:srgbClr val="DED9D6"/>
                </a:solidFill>
                <a:latin typeface="Arial"/>
                <a:ea typeface="Arial"/>
                <a:cs typeface="Arial"/>
                <a:sym typeface="Arial"/>
              </a:defRPr>
            </a:lvl1pPr>
            <a:lvl2pPr indent="0" lvl="1" marL="0" algn="r">
              <a:spcBef>
                <a:spcPts val="0"/>
              </a:spcBef>
              <a:buNone/>
              <a:defRPr b="0" i="0" sz="1200" u="none" cap="none" strike="noStrike">
                <a:solidFill>
                  <a:srgbClr val="DED9D6"/>
                </a:solidFill>
                <a:latin typeface="Arial"/>
                <a:ea typeface="Arial"/>
                <a:cs typeface="Arial"/>
                <a:sym typeface="Arial"/>
              </a:defRPr>
            </a:lvl2pPr>
            <a:lvl3pPr indent="0" lvl="2" marL="0" algn="r">
              <a:spcBef>
                <a:spcPts val="0"/>
              </a:spcBef>
              <a:buNone/>
              <a:defRPr b="0" i="0" sz="1200" u="none" cap="none" strike="noStrike">
                <a:solidFill>
                  <a:srgbClr val="DED9D6"/>
                </a:solidFill>
                <a:latin typeface="Arial"/>
                <a:ea typeface="Arial"/>
                <a:cs typeface="Arial"/>
                <a:sym typeface="Arial"/>
              </a:defRPr>
            </a:lvl3pPr>
            <a:lvl4pPr indent="0" lvl="3" marL="0" algn="r">
              <a:spcBef>
                <a:spcPts val="0"/>
              </a:spcBef>
              <a:buNone/>
              <a:defRPr b="0" i="0" sz="1200" u="none" cap="none" strike="noStrike">
                <a:solidFill>
                  <a:srgbClr val="DED9D6"/>
                </a:solidFill>
                <a:latin typeface="Arial"/>
                <a:ea typeface="Arial"/>
                <a:cs typeface="Arial"/>
                <a:sym typeface="Arial"/>
              </a:defRPr>
            </a:lvl4pPr>
            <a:lvl5pPr indent="0" lvl="4" marL="0" algn="r">
              <a:spcBef>
                <a:spcPts val="0"/>
              </a:spcBef>
              <a:buNone/>
              <a:defRPr b="0" i="0" sz="1200" u="none" cap="none" strike="noStrike">
                <a:solidFill>
                  <a:srgbClr val="DED9D6"/>
                </a:solidFill>
                <a:latin typeface="Arial"/>
                <a:ea typeface="Arial"/>
                <a:cs typeface="Arial"/>
                <a:sym typeface="Arial"/>
              </a:defRPr>
            </a:lvl5pPr>
            <a:lvl6pPr indent="0" lvl="5" marL="0" algn="r">
              <a:spcBef>
                <a:spcPts val="0"/>
              </a:spcBef>
              <a:buNone/>
              <a:defRPr b="0" i="0" sz="1200" u="none" cap="none" strike="noStrike">
                <a:solidFill>
                  <a:srgbClr val="DED9D6"/>
                </a:solidFill>
                <a:latin typeface="Arial"/>
                <a:ea typeface="Arial"/>
                <a:cs typeface="Arial"/>
                <a:sym typeface="Arial"/>
              </a:defRPr>
            </a:lvl6pPr>
            <a:lvl7pPr indent="0" lvl="6" marL="0" algn="r">
              <a:spcBef>
                <a:spcPts val="0"/>
              </a:spcBef>
              <a:buNone/>
              <a:defRPr b="0" i="0" sz="1200" u="none" cap="none" strike="noStrike">
                <a:solidFill>
                  <a:srgbClr val="DED9D6"/>
                </a:solidFill>
                <a:latin typeface="Arial"/>
                <a:ea typeface="Arial"/>
                <a:cs typeface="Arial"/>
                <a:sym typeface="Arial"/>
              </a:defRPr>
            </a:lvl7pPr>
            <a:lvl8pPr indent="0" lvl="7" marL="0" algn="r">
              <a:spcBef>
                <a:spcPts val="0"/>
              </a:spcBef>
              <a:buNone/>
              <a:defRPr b="0" i="0" sz="1200" u="none" cap="none" strike="noStrike">
                <a:solidFill>
                  <a:srgbClr val="DED9D6"/>
                </a:solidFill>
                <a:latin typeface="Arial"/>
                <a:ea typeface="Arial"/>
                <a:cs typeface="Arial"/>
                <a:sym typeface="Arial"/>
              </a:defRPr>
            </a:lvl8pPr>
            <a:lvl9pPr indent="0" lvl="8" marL="0" algn="r">
              <a:spcBef>
                <a:spcPts val="0"/>
              </a:spcBef>
              <a:buNone/>
              <a:defRPr b="0" i="0" sz="1200" u="none" cap="none" strike="noStrike">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4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3"/>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43"/>
          <p:cNvSpPr/>
          <p:nvPr>
            <p:ph idx="2" type="pic"/>
          </p:nvPr>
        </p:nvSpPr>
        <p:spPr>
          <a:xfrm>
            <a:off x="4654671" y="1600199"/>
            <a:ext cx="6430912" cy="4572001"/>
          </a:xfrm>
          <a:prstGeom prst="rect">
            <a:avLst/>
          </a:prstGeom>
          <a:noFill/>
          <a:ln>
            <a:noFill/>
          </a:ln>
        </p:spPr>
        <p:txBody>
          <a:bodyPr anchorCtr="0" anchor="t" bIns="45700" lIns="0" spcFirstLastPara="1" rIns="0" wrap="square" tIns="1188700">
            <a:norm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Google Shape;97;p4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44"/>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4"/>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45"/>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5"/>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45"/>
          <p:cNvGrpSpPr/>
          <p:nvPr/>
        </p:nvGrpSpPr>
        <p:grpSpPr>
          <a:xfrm rot="5400000">
            <a:off x="6514047" y="3228843"/>
            <a:ext cx="5632704" cy="84403"/>
            <a:chOff x="1073150" y="1219201"/>
            <a:chExt cx="10058400" cy="63125"/>
          </a:xfrm>
        </p:grpSpPr>
        <p:cxnSp>
          <p:nvCxnSpPr>
            <p:cNvPr id="113" name="Google Shape;113;p45"/>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45"/>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3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36"/>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36"/>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47" name="Shape 47"/>
        <p:cNvGrpSpPr/>
        <p:nvPr/>
      </p:nvGrpSpPr>
      <p:grpSpPr>
        <a:xfrm>
          <a:off x="0" y="0"/>
          <a:ext cx="0" cy="0"/>
          <a:chOff x="0" y="0"/>
          <a:chExt cx="0" cy="0"/>
        </a:xfrm>
      </p:grpSpPr>
      <p:sp>
        <p:nvSpPr>
          <p:cNvPr id="48" name="Google Shape;48;p38"/>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8"/>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50" name="Google Shape;50;p38"/>
          <p:cNvSpPr/>
          <p:nvPr>
            <p:ph idx="2" type="pic"/>
          </p:nvPr>
        </p:nvSpPr>
        <p:spPr>
          <a:xfrm>
            <a:off x="6981063" y="1310656"/>
            <a:ext cx="5210937" cy="4208604"/>
          </a:xfrm>
          <a:prstGeom prst="rect">
            <a:avLst/>
          </a:prstGeom>
          <a:solidFill>
            <a:srgbClr val="DED9D6"/>
          </a:solidFill>
          <a:ln>
            <a:noFill/>
          </a:ln>
        </p:spPr>
        <p:txBody>
          <a:bodyPr anchorCtr="0" anchor="t" bIns="45700" lIns="0" spcFirstLastPara="1" rIns="0" wrap="square" tIns="1005825">
            <a:normAutofit/>
          </a:bodyPr>
          <a:lstStyle>
            <a:lvl1pPr lvl="0" marR="0" rtl="0" algn="ctr">
              <a:lnSpc>
                <a:spcPct val="90000"/>
              </a:lnSpc>
              <a:spcBef>
                <a:spcPts val="18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Google Shape;51;p38"/>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2" name="Google Shape;52;p38"/>
          <p:cNvGrpSpPr/>
          <p:nvPr/>
        </p:nvGrpSpPr>
        <p:grpSpPr>
          <a:xfrm>
            <a:off x="0" y="1143000"/>
            <a:ext cx="12192000" cy="63125"/>
            <a:chOff x="507492" y="1501519"/>
            <a:chExt cx="8129016" cy="63125"/>
          </a:xfrm>
        </p:grpSpPr>
        <p:cxnSp>
          <p:nvCxnSpPr>
            <p:cNvPr id="53" name="Google Shape;53;p38"/>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4" name="Google Shape;54;p38"/>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55" name="Google Shape;55;p38"/>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56" name="Google Shape;56;p38"/>
          <p:cNvGrpSpPr/>
          <p:nvPr/>
        </p:nvGrpSpPr>
        <p:grpSpPr>
          <a:xfrm rot="10800000">
            <a:off x="1" y="5645510"/>
            <a:ext cx="12192000" cy="63125"/>
            <a:chOff x="507492" y="1501519"/>
            <a:chExt cx="8129016" cy="63125"/>
          </a:xfrm>
        </p:grpSpPr>
        <p:cxnSp>
          <p:nvCxnSpPr>
            <p:cNvPr id="57" name="Google Shape;57;p38"/>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58" name="Google Shape;58;p38"/>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59" name="Google Shape;59;p38"/>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0" name="Shape 60"/>
        <p:cNvGrpSpPr/>
        <p:nvPr/>
      </p:nvGrpSpPr>
      <p:grpSpPr>
        <a:xfrm>
          <a:off x="0" y="0"/>
          <a:ext cx="0" cy="0"/>
          <a:chOff x="0" y="0"/>
          <a:chExt cx="0" cy="0"/>
        </a:xfrm>
      </p:grpSpPr>
      <p:grpSp>
        <p:nvGrpSpPr>
          <p:cNvPr id="61" name="Google Shape;61;p39"/>
          <p:cNvGrpSpPr/>
          <p:nvPr/>
        </p:nvGrpSpPr>
        <p:grpSpPr>
          <a:xfrm>
            <a:off x="0" y="2514600"/>
            <a:ext cx="12192000" cy="3194035"/>
            <a:chOff x="647402" y="2514600"/>
            <a:chExt cx="10838688" cy="3194035"/>
          </a:xfrm>
        </p:grpSpPr>
        <p:grpSp>
          <p:nvGrpSpPr>
            <p:cNvPr id="62" name="Google Shape;62;p39"/>
            <p:cNvGrpSpPr/>
            <p:nvPr/>
          </p:nvGrpSpPr>
          <p:grpSpPr>
            <a:xfrm>
              <a:off x="647402" y="2514600"/>
              <a:ext cx="10838688" cy="63125"/>
              <a:chOff x="507492" y="1501519"/>
              <a:chExt cx="8129016" cy="63125"/>
            </a:xfrm>
          </p:grpSpPr>
          <p:cxnSp>
            <p:nvCxnSpPr>
              <p:cNvPr id="63" name="Google Shape;63;p3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64" name="Google Shape;64;p3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65" name="Google Shape;65;p39"/>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6" name="Google Shape;66;p39"/>
            <p:cNvGrpSpPr/>
            <p:nvPr/>
          </p:nvGrpSpPr>
          <p:grpSpPr>
            <a:xfrm rot="10800000">
              <a:off x="647402" y="5645510"/>
              <a:ext cx="10838688" cy="63125"/>
              <a:chOff x="507492" y="1501519"/>
              <a:chExt cx="8129016" cy="63125"/>
            </a:xfrm>
          </p:grpSpPr>
          <p:cxnSp>
            <p:nvCxnSpPr>
              <p:cNvPr id="67" name="Google Shape;67;p39"/>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68" name="Google Shape;68;p39"/>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69" name="Google Shape;69;p39"/>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70" name="Google Shape;70;p39"/>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9"/>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72" name="Google Shape;72;p3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4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0"/>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78" name="Google Shape;78;p40"/>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4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4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2"/>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42"/>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4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3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33"/>
          <p:cNvGrpSpPr/>
          <p:nvPr/>
        </p:nvGrpSpPr>
        <p:grpSpPr>
          <a:xfrm>
            <a:off x="1103376" y="1219201"/>
            <a:ext cx="9985248" cy="84403"/>
            <a:chOff x="1073150" y="1219201"/>
            <a:chExt cx="10058400" cy="63125"/>
          </a:xfrm>
        </p:grpSpPr>
        <p:cxnSp>
          <p:nvCxnSpPr>
            <p:cNvPr id="16" name="Google Shape;16;p33"/>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33"/>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cybercrime.gov.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eople.clarkson.edu/~jmatthew/publications/SMS_gurajala_original.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cdfdbc3b4a_0_30"/>
          <p:cNvSpPr txBox="1"/>
          <p:nvPr>
            <p:ph type="ctrTitle"/>
          </p:nvPr>
        </p:nvSpPr>
        <p:spPr>
          <a:xfrm>
            <a:off x="315200" y="2375225"/>
            <a:ext cx="7440300" cy="1053900"/>
          </a:xfrm>
          <a:prstGeom prst="rect">
            <a:avLst/>
          </a:prstGeom>
          <a:noFill/>
          <a:ln>
            <a:noFill/>
          </a:ln>
        </p:spPr>
        <p:txBody>
          <a:bodyPr anchorCtr="0" anchor="ctr" bIns="45700" lIns="0" spcFirstLastPara="1" rIns="0" wrap="square" tIns="45700">
            <a:normAutofit fontScale="90000"/>
          </a:bodyPr>
          <a:lstStyle/>
          <a:p>
            <a:pPr indent="0" lvl="0" marL="0" rtl="0" algn="ctr">
              <a:lnSpc>
                <a:spcPct val="100000"/>
              </a:lnSpc>
              <a:spcBef>
                <a:spcPts val="0"/>
              </a:spcBef>
              <a:spcAft>
                <a:spcPts val="0"/>
              </a:spcAft>
              <a:buClr>
                <a:schemeClr val="dk2"/>
              </a:buClr>
              <a:buSzPct val="100000"/>
              <a:buFont typeface="Arial"/>
              <a:buNone/>
            </a:pPr>
            <a:r>
              <a:rPr lang="en-US" sz="3600">
                <a:solidFill>
                  <a:srgbClr val="002F4A"/>
                </a:solidFill>
                <a:latin typeface="Merriweather"/>
                <a:ea typeface="Merriweather"/>
                <a:cs typeface="Merriweather"/>
                <a:sym typeface="Merriweather"/>
              </a:rPr>
              <a:t>Cyberbullying and Fake Account Detection in Social Media</a:t>
            </a:r>
            <a:endParaRPr/>
          </a:p>
        </p:txBody>
      </p:sp>
      <p:sp>
        <p:nvSpPr>
          <p:cNvPr id="122" name="Google Shape;122;gcdfdbc3b4a_0_30"/>
          <p:cNvSpPr txBox="1"/>
          <p:nvPr>
            <p:ph idx="1" type="subTitle"/>
          </p:nvPr>
        </p:nvSpPr>
        <p:spPr>
          <a:xfrm>
            <a:off x="315200" y="3776845"/>
            <a:ext cx="7304700" cy="15264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1800"/>
              <a:buNone/>
            </a:pPr>
            <a:r>
              <a:rPr lang="en-US"/>
              <a:t>Group Members:</a:t>
            </a:r>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Jayesh Samtani        D17A-57</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Sagar Sidhwa           D17A-62</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Somesh Tiwari          D17A-71</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AutoNum type="arabicPeriod"/>
            </a:pPr>
            <a:r>
              <a:rPr lang="en-US" sz="1400">
                <a:solidFill>
                  <a:srgbClr val="000000"/>
                </a:solidFill>
              </a:rPr>
              <a:t>Riya Wadhwani         D17A-74</a:t>
            </a:r>
            <a:endParaRPr>
              <a:solidFill>
                <a:srgbClr val="000000"/>
              </a:solidFill>
            </a:endParaRPr>
          </a:p>
        </p:txBody>
      </p:sp>
      <p:pic>
        <p:nvPicPr>
          <p:cNvPr descr="Open book on table, blurred shelves of books in background" id="123" name="Google Shape;123;gcdfdbc3b4a_0_30"/>
          <p:cNvPicPr preferRelativeResize="0"/>
          <p:nvPr>
            <p:ph idx="2" type="pic"/>
          </p:nvPr>
        </p:nvPicPr>
        <p:blipFill rotWithShape="1">
          <a:blip r:embed="rId3">
            <a:alphaModFix/>
          </a:blip>
          <a:srcRect b="0" l="8888" r="8888" t="0"/>
          <a:stretch/>
        </p:blipFill>
        <p:spPr>
          <a:xfrm>
            <a:off x="7938655" y="1216477"/>
            <a:ext cx="4253400" cy="4217100"/>
          </a:xfrm>
          <a:prstGeom prst="rect">
            <a:avLst/>
          </a:prstGeom>
          <a:noFill/>
          <a:ln>
            <a:noFill/>
          </a:ln>
        </p:spPr>
      </p:pic>
      <p:grpSp>
        <p:nvGrpSpPr>
          <p:cNvPr id="124" name="Google Shape;124;gcdfdbc3b4a_0_30"/>
          <p:cNvGrpSpPr/>
          <p:nvPr/>
        </p:nvGrpSpPr>
        <p:grpSpPr>
          <a:xfrm>
            <a:off x="1658527" y="145038"/>
            <a:ext cx="8426216" cy="831000"/>
            <a:chOff x="1658527" y="145038"/>
            <a:chExt cx="8426216" cy="831000"/>
          </a:xfrm>
        </p:grpSpPr>
        <p:pic>
          <p:nvPicPr>
            <p:cNvPr id="125" name="Google Shape;125;gcdfdbc3b4a_0_30"/>
            <p:cNvPicPr preferRelativeResize="0"/>
            <p:nvPr/>
          </p:nvPicPr>
          <p:blipFill rotWithShape="1">
            <a:blip r:embed="rId4">
              <a:alphaModFix/>
            </a:blip>
            <a:srcRect b="0" l="0" r="0" t="0"/>
            <a:stretch/>
          </p:blipFill>
          <p:spPr>
            <a:xfrm>
              <a:off x="1658527" y="169258"/>
              <a:ext cx="1100137" cy="782555"/>
            </a:xfrm>
            <a:prstGeom prst="rect">
              <a:avLst/>
            </a:prstGeom>
            <a:noFill/>
            <a:ln>
              <a:noFill/>
            </a:ln>
          </p:spPr>
        </p:pic>
        <p:sp>
          <p:nvSpPr>
            <p:cNvPr id="126" name="Google Shape;126;gcdfdbc3b4a_0_30"/>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
        <p:nvSpPr>
          <p:cNvPr id="127" name="Google Shape;127;gcdfdbc3b4a_0_30"/>
          <p:cNvSpPr txBox="1"/>
          <p:nvPr/>
        </p:nvSpPr>
        <p:spPr>
          <a:xfrm>
            <a:off x="3833875" y="3565525"/>
            <a:ext cx="3786300" cy="114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rPr>
              <a:t>Mentor Details:</a:t>
            </a:r>
            <a:endParaRPr b="1"/>
          </a:p>
          <a:p>
            <a:pPr indent="0" lvl="0" marL="0" marR="0" rtl="0" algn="l">
              <a:spcBef>
                <a:spcPts val="0"/>
              </a:spcBef>
              <a:spcAft>
                <a:spcPts val="0"/>
              </a:spcAft>
              <a:buNone/>
            </a:pPr>
            <a:r>
              <a:rPr b="1" lang="en-US" sz="1800">
                <a:solidFill>
                  <a:schemeClr val="dk1"/>
                </a:solidFill>
              </a:rPr>
              <a:t>Name:    Prof. Richard Joseph</a:t>
            </a:r>
            <a:endParaRPr b="1"/>
          </a:p>
          <a:p>
            <a:pPr indent="0" lvl="0" marL="0" marR="0" rtl="0" algn="l">
              <a:spcBef>
                <a:spcPts val="0"/>
              </a:spcBef>
              <a:spcAft>
                <a:spcPts val="0"/>
              </a:spcAft>
              <a:buNone/>
            </a:pPr>
            <a:r>
              <a:rPr b="1" lang="en-US" sz="1800">
                <a:solidFill>
                  <a:schemeClr val="dk1"/>
                </a:solidFill>
              </a:rPr>
              <a:t>Designation: Asst. Prof. VESIT</a:t>
            </a:r>
            <a:endParaRPr b="1" sz="1800">
              <a:solidFill>
                <a:schemeClr val="dk1"/>
              </a:solidFill>
            </a:endParaRPr>
          </a:p>
        </p:txBody>
      </p:sp>
      <p:sp>
        <p:nvSpPr>
          <p:cNvPr id="128" name="Google Shape;128;gcdfdbc3b4a_0_30"/>
          <p:cNvSpPr txBox="1"/>
          <p:nvPr/>
        </p:nvSpPr>
        <p:spPr>
          <a:xfrm>
            <a:off x="4420343" y="988728"/>
            <a:ext cx="2655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Project Review 2</a:t>
            </a:r>
            <a:endParaRPr sz="2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cdfdbc3b4a_0_312"/>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1</a:t>
            </a:r>
            <a:endParaRPr sz="4400">
              <a:latin typeface="Times New Roman"/>
              <a:ea typeface="Times New Roman"/>
              <a:cs typeface="Times New Roman"/>
              <a:sym typeface="Times New Roman"/>
            </a:endParaRPr>
          </a:p>
        </p:txBody>
      </p:sp>
      <p:sp>
        <p:nvSpPr>
          <p:cNvPr id="213" name="Google Shape;213;gcdfdbc3b4a_0_312"/>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14" name="Google Shape;214;gcdfdbc3b4a_0_312"/>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5" name="Google Shape;215;gcdfdbc3b4a_0_312"/>
          <p:cNvPicPr preferRelativeResize="0"/>
          <p:nvPr/>
        </p:nvPicPr>
        <p:blipFill>
          <a:blip r:embed="rId3">
            <a:alphaModFix/>
          </a:blip>
          <a:stretch>
            <a:fillRect/>
          </a:stretch>
        </p:blipFill>
        <p:spPr>
          <a:xfrm>
            <a:off x="1104900" y="1632525"/>
            <a:ext cx="9980676" cy="4473500"/>
          </a:xfrm>
          <a:prstGeom prst="rect">
            <a:avLst/>
          </a:prstGeom>
          <a:noFill/>
          <a:ln cap="flat" cmpd="sng" w="12700">
            <a:solidFill>
              <a:srgbClr val="000000"/>
            </a:solidFill>
            <a:prstDash val="solid"/>
            <a:miter lim="8000"/>
            <a:headEnd len="sm" w="sm" type="none"/>
            <a:tailEnd len="sm" w="sm" type="none"/>
          </a:ln>
        </p:spPr>
      </p:pic>
      <p:sp>
        <p:nvSpPr>
          <p:cNvPr id="216" name="Google Shape;216;gcdfdbc3b4a_0_312"/>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cdfdbc3b4a_0_319"/>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2</a:t>
            </a:r>
            <a:endParaRPr sz="4400">
              <a:latin typeface="Times New Roman"/>
              <a:ea typeface="Times New Roman"/>
              <a:cs typeface="Times New Roman"/>
              <a:sym typeface="Times New Roman"/>
            </a:endParaRPr>
          </a:p>
        </p:txBody>
      </p:sp>
      <p:sp>
        <p:nvSpPr>
          <p:cNvPr id="222" name="Google Shape;222;gcdfdbc3b4a_0_319"/>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23" name="Google Shape;223;gcdfdbc3b4a_0_319"/>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4" name="Google Shape;224;gcdfdbc3b4a_0_319"/>
          <p:cNvPicPr preferRelativeResize="0"/>
          <p:nvPr/>
        </p:nvPicPr>
        <p:blipFill>
          <a:blip r:embed="rId3">
            <a:alphaModFix/>
          </a:blip>
          <a:stretch>
            <a:fillRect/>
          </a:stretch>
        </p:blipFill>
        <p:spPr>
          <a:xfrm>
            <a:off x="1104900" y="1340600"/>
            <a:ext cx="9980676" cy="4791825"/>
          </a:xfrm>
          <a:prstGeom prst="rect">
            <a:avLst/>
          </a:prstGeom>
          <a:noFill/>
          <a:ln cap="flat" cmpd="sng" w="12700">
            <a:solidFill>
              <a:srgbClr val="000000"/>
            </a:solidFill>
            <a:prstDash val="solid"/>
            <a:miter lim="8000"/>
            <a:headEnd len="sm" w="sm" type="none"/>
            <a:tailEnd len="sm" w="sm" type="none"/>
          </a:ln>
        </p:spPr>
      </p:pic>
      <p:pic>
        <p:nvPicPr>
          <p:cNvPr id="225" name="Google Shape;225;gcdfdbc3b4a_0_319"/>
          <p:cNvPicPr preferRelativeResize="0"/>
          <p:nvPr/>
        </p:nvPicPr>
        <p:blipFill>
          <a:blip r:embed="rId4">
            <a:alphaModFix/>
          </a:blip>
          <a:stretch>
            <a:fillRect/>
          </a:stretch>
        </p:blipFill>
        <p:spPr>
          <a:xfrm>
            <a:off x="1104900" y="1600200"/>
            <a:ext cx="9980674" cy="4572000"/>
          </a:xfrm>
          <a:prstGeom prst="rect">
            <a:avLst/>
          </a:prstGeom>
          <a:noFill/>
          <a:ln cap="flat" cmpd="sng" w="12700">
            <a:solidFill>
              <a:srgbClr val="000000"/>
            </a:solidFill>
            <a:prstDash val="solid"/>
            <a:miter lim="8000"/>
            <a:headEnd len="sm" w="sm" type="none"/>
            <a:tailEnd len="sm" w="sm" type="none"/>
          </a:ln>
        </p:spPr>
      </p:pic>
      <p:sp>
        <p:nvSpPr>
          <p:cNvPr id="226" name="Google Shape;226;gcdfdbc3b4a_0_319"/>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cdfdbc3b4a_0_444"/>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Methodology Employed</a:t>
            </a:r>
            <a:endParaRPr sz="4400">
              <a:latin typeface="Times New Roman"/>
              <a:ea typeface="Times New Roman"/>
              <a:cs typeface="Times New Roman"/>
              <a:sym typeface="Times New Roman"/>
            </a:endParaRPr>
          </a:p>
        </p:txBody>
      </p:sp>
      <p:sp>
        <p:nvSpPr>
          <p:cNvPr id="232" name="Google Shape;232;gcdfdbc3b4a_0_444"/>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33" name="Google Shape;233;gcdfdbc3b4a_0_444"/>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gcdfdbc3b4a_0_444"/>
          <p:cNvSpPr txBox="1"/>
          <p:nvPr/>
        </p:nvSpPr>
        <p:spPr>
          <a:xfrm>
            <a:off x="1123725" y="1470750"/>
            <a:ext cx="9980700" cy="440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The proposed approach contains three main steps namely Preprocessing, features extraction and classification step. </a:t>
            </a:r>
            <a:endParaRPr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In the preprocessing step from the Toxic dataset we had used the </a:t>
            </a:r>
            <a:r>
              <a:rPr b="1" lang="en-US" sz="1700">
                <a:solidFill>
                  <a:schemeClr val="dk2"/>
                </a:solidFill>
              </a:rPr>
              <a:t>parameters -  Toxic ,  Sever Toxic,Obscene,Insult,Threat,Identity hate</a:t>
            </a:r>
            <a:r>
              <a:rPr lang="en-US" sz="1700">
                <a:solidFill>
                  <a:schemeClr val="dk2"/>
                </a:solidFill>
              </a:rPr>
              <a:t> and from the fake account dataset the parameters used are - Name, Status Count, Followers Count, Friends Count ,Url, Time Zone, Listed Count  ,Screen Name ,Profile Bio,Location .</a:t>
            </a:r>
            <a:endParaRPr sz="1700">
              <a:solidFill>
                <a:schemeClr val="dk2"/>
              </a:solidFill>
            </a:endParaRPr>
          </a:p>
          <a:p>
            <a:pPr indent="0" lvl="0" marL="0" rtl="0" algn="l">
              <a:lnSpc>
                <a:spcPct val="150000"/>
              </a:lnSpc>
              <a:spcBef>
                <a:spcPts val="0"/>
              </a:spcBef>
              <a:spcAft>
                <a:spcPts val="0"/>
              </a:spcAft>
              <a:buClr>
                <a:schemeClr val="dk2"/>
              </a:buClr>
              <a:buSzPts val="1100"/>
              <a:buFont typeface="Arial"/>
              <a:buNone/>
            </a:pPr>
            <a:r>
              <a:rPr lang="en-US" sz="1700">
                <a:solidFill>
                  <a:schemeClr val="dk2"/>
                </a:solidFill>
              </a:rPr>
              <a:t>we clean the data by removing the noise and unnecessary text. </a:t>
            </a:r>
            <a:endParaRPr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The preprocessing step is done in the following: - </a:t>
            </a:r>
            <a:endParaRPr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b="1" lang="en-US" sz="1700">
                <a:solidFill>
                  <a:schemeClr val="dk2"/>
                </a:solidFill>
              </a:rPr>
              <a:t>Tokenization</a:t>
            </a:r>
            <a:endParaRPr b="1"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b="1" lang="en-US" sz="1700">
                <a:solidFill>
                  <a:schemeClr val="dk2"/>
                </a:solidFill>
              </a:rPr>
              <a:t>Lowering text </a:t>
            </a:r>
            <a:endParaRPr b="1"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b="1" lang="en-US" sz="1700">
                <a:solidFill>
                  <a:schemeClr val="dk2"/>
                </a:solidFill>
              </a:rPr>
              <a:t>Stop words and encoding cleaning</a:t>
            </a:r>
            <a:endParaRPr b="1"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The second step of the proposed Model is the features extraction step. In this step the textual data is transformed into a suitable format applicable to feed into machine learning algorithms</a:t>
            </a:r>
            <a:endParaRPr sz="1700">
              <a:solidFill>
                <a:schemeClr val="dk2"/>
              </a:solidFill>
            </a:endParaRPr>
          </a:p>
          <a:p>
            <a:pPr indent="0" lvl="0" marL="0" rtl="0" algn="l">
              <a:spcBef>
                <a:spcPts val="0"/>
              </a:spcBef>
              <a:spcAft>
                <a:spcPts val="0"/>
              </a:spcAft>
              <a:buNone/>
            </a:pPr>
            <a:r>
              <a:t/>
            </a:r>
            <a:endParaRPr/>
          </a:p>
        </p:txBody>
      </p:sp>
      <p:sp>
        <p:nvSpPr>
          <p:cNvPr id="235" name="Google Shape;235;gcdfdbc3b4a_0_444"/>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cd5e99bdb4_2_3"/>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Methodology Employed</a:t>
            </a:r>
            <a:endParaRPr sz="4400">
              <a:latin typeface="Times New Roman"/>
              <a:ea typeface="Times New Roman"/>
              <a:cs typeface="Times New Roman"/>
              <a:sym typeface="Times New Roman"/>
            </a:endParaRPr>
          </a:p>
        </p:txBody>
      </p:sp>
      <p:sp>
        <p:nvSpPr>
          <p:cNvPr id="241" name="Google Shape;241;gcd5e99bdb4_2_3"/>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42" name="Google Shape;242;gcd5e99bdb4_2_3"/>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gcd5e99bdb4_2_3"/>
          <p:cNvSpPr txBox="1"/>
          <p:nvPr/>
        </p:nvSpPr>
        <p:spPr>
          <a:xfrm>
            <a:off x="1104900" y="1660875"/>
            <a:ext cx="9980700" cy="405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The last step in the proposed approach is the classification step where the extracted features are fed into a classification algorithm to train, and test the classifier and hence use it in the prediction phase. We will use classifiers, namely, SVM (Support Vector Machine), Naive Bayes,Random Forest,Decision Tree , Logistic Regression.</a:t>
            </a:r>
            <a:endParaRPr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t/>
            </a:r>
            <a:endParaRPr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Accuracy of different algorithms will be Compared to get the best possible result.</a:t>
            </a:r>
            <a:endParaRPr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If offensive text is Found in the Post the details of users such as IP address,</a:t>
            </a:r>
            <a:r>
              <a:rPr lang="en-US" sz="1700">
                <a:solidFill>
                  <a:schemeClr val="dk2"/>
                </a:solidFill>
              </a:rPr>
              <a:t>latitude</a:t>
            </a:r>
            <a:r>
              <a:rPr lang="en-US" sz="1700">
                <a:solidFill>
                  <a:schemeClr val="dk2"/>
                </a:solidFill>
              </a:rPr>
              <a:t> ,longitude,ISP will be stored.</a:t>
            </a:r>
            <a:endParaRPr sz="1700">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US" sz="1700">
                <a:solidFill>
                  <a:schemeClr val="dk2"/>
                </a:solidFill>
              </a:rPr>
              <a:t>For the fake profile detection the detection process starts with the selection of the profile that needs to be tested. After selection of the profile the suitable attributes ie., features are selected on which the classification algorithm is being implemented ,the attributes extracted are passed to the trained classifier.</a:t>
            </a:r>
            <a:endParaRPr sz="1700">
              <a:solidFill>
                <a:schemeClr val="dk2"/>
              </a:solidFill>
            </a:endParaRPr>
          </a:p>
          <a:p>
            <a:pPr indent="0" lvl="0" marL="0" rtl="0" algn="l">
              <a:spcBef>
                <a:spcPts val="0"/>
              </a:spcBef>
              <a:spcAft>
                <a:spcPts val="0"/>
              </a:spcAft>
              <a:buNone/>
            </a:pPr>
            <a:r>
              <a:t/>
            </a:r>
            <a:endParaRPr sz="1700">
              <a:solidFill>
                <a:schemeClr val="dk2"/>
              </a:solidFill>
            </a:endParaRPr>
          </a:p>
        </p:txBody>
      </p:sp>
      <p:sp>
        <p:nvSpPr>
          <p:cNvPr id="244" name="Google Shape;244;gcd5e99bdb4_2_3"/>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cd5e99bdb4_1_16"/>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marR="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Algorithms Implemented</a:t>
            </a:r>
            <a:r>
              <a:rPr lang="en-US"/>
              <a:t> </a:t>
            </a:r>
            <a:endParaRPr/>
          </a:p>
        </p:txBody>
      </p:sp>
      <p:sp>
        <p:nvSpPr>
          <p:cNvPr id="251" name="Google Shape;251;gcd5e99bdb4_1_16"/>
          <p:cNvSpPr txBox="1"/>
          <p:nvPr>
            <p:ph idx="1" type="body"/>
          </p:nvPr>
        </p:nvSpPr>
        <p:spPr>
          <a:xfrm>
            <a:off x="1104900" y="1600200"/>
            <a:ext cx="10253700" cy="5121300"/>
          </a:xfrm>
          <a:prstGeom prst="rect">
            <a:avLst/>
          </a:prstGeom>
          <a:noFill/>
          <a:ln>
            <a:noFill/>
          </a:ln>
        </p:spPr>
        <p:txBody>
          <a:bodyPr anchorCtr="0" anchor="t" bIns="45700" lIns="0" spcFirstLastPara="1" rIns="0" wrap="square" tIns="45700">
            <a:normAutofit lnSpcReduction="10000"/>
          </a:bodyPr>
          <a:lstStyle/>
          <a:p>
            <a:pPr indent="-342900" lvl="0" marL="457200" rtl="0" algn="l">
              <a:lnSpc>
                <a:spcPct val="90000"/>
              </a:lnSpc>
              <a:spcBef>
                <a:spcPts val="1800"/>
              </a:spcBef>
              <a:spcAft>
                <a:spcPts val="0"/>
              </a:spcAft>
              <a:buSzPts val="1800"/>
              <a:buChar char="▪"/>
            </a:pPr>
            <a:r>
              <a:rPr b="1" lang="en-US"/>
              <a:t>Ran</a:t>
            </a:r>
            <a:r>
              <a:rPr b="1" lang="en-US"/>
              <a:t>dom Forest</a:t>
            </a:r>
            <a:endParaRPr b="1"/>
          </a:p>
          <a:p>
            <a:pPr indent="0" lvl="0" marL="0" rtl="0" algn="l">
              <a:lnSpc>
                <a:spcPct val="100000"/>
              </a:lnSpc>
              <a:spcBef>
                <a:spcPts val="1800"/>
              </a:spcBef>
              <a:spcAft>
                <a:spcPts val="0"/>
              </a:spcAft>
              <a:buSzPts val="1800"/>
              <a:buNone/>
            </a:pPr>
            <a:r>
              <a:rPr lang="en-US" sz="1800">
                <a:solidFill>
                  <a:srgbClr val="292929"/>
                </a:solidFill>
              </a:rPr>
              <a:t>Random forest, like its name implies, consists of a large number of individual decision trees that operate as an ensemble. Each individual tree in the random forest spits out a class prediction and the class with the most votes becomes our model’s prediction</a:t>
            </a:r>
            <a:endParaRPr sz="1800">
              <a:solidFill>
                <a:srgbClr val="292929"/>
              </a:solidFill>
            </a:endParaRPr>
          </a:p>
          <a:p>
            <a:pPr indent="0" lvl="0" marL="0" rtl="0" algn="l">
              <a:lnSpc>
                <a:spcPct val="100000"/>
              </a:lnSpc>
              <a:spcBef>
                <a:spcPts val="1400"/>
              </a:spcBef>
              <a:spcAft>
                <a:spcPts val="0"/>
              </a:spcAft>
              <a:buClr>
                <a:schemeClr val="dk2"/>
              </a:buClr>
              <a:buSzPts val="1100"/>
              <a:buFont typeface="Arial"/>
              <a:buNone/>
            </a:pPr>
            <a:r>
              <a:rPr lang="en-US" sz="1800">
                <a:solidFill>
                  <a:srgbClr val="292929"/>
                </a:solidFill>
              </a:rPr>
              <a:t>There are two stages in Random Forest algorithm, one is random forest creation, the other is to make a prediction from the random forest classifier created in the first stage. The whole process is shown below, and it’s easy to understand using the figure.</a:t>
            </a:r>
            <a:endParaRPr sz="1800">
              <a:solidFill>
                <a:srgbClr val="292929"/>
              </a:solidFill>
            </a:endParaRPr>
          </a:p>
          <a:p>
            <a:pPr indent="0" lvl="0" marL="0" rtl="0" algn="l">
              <a:lnSpc>
                <a:spcPct val="100000"/>
              </a:lnSpc>
              <a:spcBef>
                <a:spcPts val="3200"/>
              </a:spcBef>
              <a:spcAft>
                <a:spcPts val="0"/>
              </a:spcAft>
              <a:buClr>
                <a:schemeClr val="dk2"/>
              </a:buClr>
              <a:buSzPts val="1100"/>
              <a:buFont typeface="Arial"/>
              <a:buNone/>
            </a:pPr>
            <a:r>
              <a:rPr lang="en-US" sz="1800">
                <a:solidFill>
                  <a:srgbClr val="292929"/>
                </a:solidFill>
              </a:rPr>
              <a:t>Here the author firstly shows the Random Forest creation pseudocode:</a:t>
            </a:r>
            <a:endParaRPr sz="1800">
              <a:solidFill>
                <a:srgbClr val="292929"/>
              </a:solidFill>
            </a:endParaRPr>
          </a:p>
          <a:p>
            <a:pPr indent="-342900" lvl="0" marL="749300" rtl="0" algn="l">
              <a:lnSpc>
                <a:spcPct val="100000"/>
              </a:lnSpc>
              <a:spcBef>
                <a:spcPts val="3200"/>
              </a:spcBef>
              <a:spcAft>
                <a:spcPts val="0"/>
              </a:spcAft>
              <a:buClr>
                <a:srgbClr val="292929"/>
              </a:buClr>
              <a:buSzPts val="1800"/>
              <a:buFont typeface="Georgia"/>
              <a:buAutoNum type="arabicPeriod"/>
            </a:pPr>
            <a:r>
              <a:rPr lang="en-US" sz="1800">
                <a:solidFill>
                  <a:srgbClr val="292929"/>
                </a:solidFill>
              </a:rPr>
              <a:t>Randomly select “</a:t>
            </a:r>
            <a:r>
              <a:rPr b="1" lang="en-US" sz="1800">
                <a:solidFill>
                  <a:srgbClr val="292929"/>
                </a:solidFill>
              </a:rPr>
              <a:t>K</a:t>
            </a:r>
            <a:r>
              <a:rPr lang="en-US" sz="1800">
                <a:solidFill>
                  <a:srgbClr val="292929"/>
                </a:solidFill>
              </a:rPr>
              <a:t>” features from total “</a:t>
            </a:r>
            <a:r>
              <a:rPr b="1" lang="en-US" sz="1800">
                <a:solidFill>
                  <a:srgbClr val="292929"/>
                </a:solidFill>
              </a:rPr>
              <a:t>m</a:t>
            </a:r>
            <a:r>
              <a:rPr lang="en-US" sz="1800">
                <a:solidFill>
                  <a:srgbClr val="292929"/>
                </a:solidFill>
              </a:rPr>
              <a:t>” features where </a:t>
            </a:r>
            <a:r>
              <a:rPr b="1" lang="en-US" sz="1800">
                <a:solidFill>
                  <a:srgbClr val="292929"/>
                </a:solidFill>
              </a:rPr>
              <a:t>k &lt;&lt; m</a:t>
            </a:r>
            <a:endParaRPr b="1"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Among the “</a:t>
            </a:r>
            <a:r>
              <a:rPr b="1" lang="en-US" sz="1800">
                <a:solidFill>
                  <a:srgbClr val="292929"/>
                </a:solidFill>
              </a:rPr>
              <a:t>K</a:t>
            </a:r>
            <a:r>
              <a:rPr lang="en-US" sz="1800">
                <a:solidFill>
                  <a:srgbClr val="292929"/>
                </a:solidFill>
              </a:rPr>
              <a:t>” features, calculate the node “</a:t>
            </a:r>
            <a:r>
              <a:rPr b="1" lang="en-US" sz="1800">
                <a:solidFill>
                  <a:srgbClr val="292929"/>
                </a:solidFill>
              </a:rPr>
              <a:t>d</a:t>
            </a:r>
            <a:r>
              <a:rPr lang="en-US" sz="1800">
                <a:solidFill>
                  <a:srgbClr val="292929"/>
                </a:solidFill>
              </a:rPr>
              <a:t>” using the best split point</a:t>
            </a:r>
            <a:endParaRPr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Split the node into </a:t>
            </a:r>
            <a:r>
              <a:rPr b="1" lang="en-US" sz="1800">
                <a:solidFill>
                  <a:srgbClr val="292929"/>
                </a:solidFill>
              </a:rPr>
              <a:t>daughter nodes</a:t>
            </a:r>
            <a:r>
              <a:rPr lang="en-US" sz="1800">
                <a:solidFill>
                  <a:srgbClr val="292929"/>
                </a:solidFill>
              </a:rPr>
              <a:t> using the </a:t>
            </a:r>
            <a:r>
              <a:rPr b="1" lang="en-US" sz="1800">
                <a:solidFill>
                  <a:srgbClr val="292929"/>
                </a:solidFill>
              </a:rPr>
              <a:t>best split</a:t>
            </a:r>
            <a:endParaRPr b="1"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Repeat the </a:t>
            </a:r>
            <a:r>
              <a:rPr b="1" lang="en-US" sz="1800">
                <a:solidFill>
                  <a:srgbClr val="292929"/>
                </a:solidFill>
              </a:rPr>
              <a:t>a to c</a:t>
            </a:r>
            <a:r>
              <a:rPr lang="en-US" sz="1800">
                <a:solidFill>
                  <a:srgbClr val="292929"/>
                </a:solidFill>
              </a:rPr>
              <a:t> steps until “l” number of nodes has been reached</a:t>
            </a:r>
            <a:endParaRPr sz="1800">
              <a:solidFill>
                <a:srgbClr val="292929"/>
              </a:solidFill>
            </a:endParaRPr>
          </a:p>
          <a:p>
            <a:pPr indent="-342900" lvl="0" marL="749300" rtl="0" algn="l">
              <a:lnSpc>
                <a:spcPct val="100000"/>
              </a:lnSpc>
              <a:spcBef>
                <a:spcPts val="0"/>
              </a:spcBef>
              <a:spcAft>
                <a:spcPts val="0"/>
              </a:spcAft>
              <a:buClr>
                <a:srgbClr val="292929"/>
              </a:buClr>
              <a:buSzPts val="1800"/>
              <a:buFont typeface="Georgia"/>
              <a:buAutoNum type="arabicPeriod"/>
            </a:pPr>
            <a:r>
              <a:rPr lang="en-US" sz="1800">
                <a:solidFill>
                  <a:srgbClr val="292929"/>
                </a:solidFill>
              </a:rPr>
              <a:t>Build forest by repeating steps </a:t>
            </a:r>
            <a:r>
              <a:rPr b="1" lang="en-US" sz="1800">
                <a:solidFill>
                  <a:srgbClr val="292929"/>
                </a:solidFill>
              </a:rPr>
              <a:t>a to d</a:t>
            </a:r>
            <a:r>
              <a:rPr lang="en-US" sz="1800">
                <a:solidFill>
                  <a:srgbClr val="292929"/>
                </a:solidFill>
              </a:rPr>
              <a:t> for “n” number times to create </a:t>
            </a:r>
            <a:r>
              <a:rPr b="1" lang="en-US" sz="1800">
                <a:solidFill>
                  <a:srgbClr val="292929"/>
                </a:solidFill>
              </a:rPr>
              <a:t>“n” number of trees</a:t>
            </a:r>
            <a:endParaRPr b="1" sz="1800">
              <a:solidFill>
                <a:srgbClr val="292929"/>
              </a:solidFill>
            </a:endParaRPr>
          </a:p>
          <a:p>
            <a:pPr indent="0" lvl="0" marL="0" rtl="0" algn="l">
              <a:lnSpc>
                <a:spcPct val="90000"/>
              </a:lnSpc>
              <a:spcBef>
                <a:spcPts val="1800"/>
              </a:spcBef>
              <a:spcAft>
                <a:spcPts val="0"/>
              </a:spcAft>
              <a:buSzPts val="1800"/>
              <a:buNone/>
            </a:pPr>
            <a:r>
              <a:t/>
            </a:r>
            <a:endParaRPr sz="1600">
              <a:solidFill>
                <a:srgbClr val="292929"/>
              </a:solidFill>
              <a:highlight>
                <a:srgbClr val="FFFFFF"/>
              </a:highlight>
              <a:latin typeface="Georgia"/>
              <a:ea typeface="Georgia"/>
              <a:cs typeface="Georgia"/>
              <a:sym typeface="Georgia"/>
            </a:endParaRPr>
          </a:p>
        </p:txBody>
      </p:sp>
      <p:sp>
        <p:nvSpPr>
          <p:cNvPr id="252" name="Google Shape;252;gcd5e99bdb4_1_16"/>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3" name="Google Shape;253;gcd5e99bdb4_1_16"/>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cdfdbc3b4a_0_474"/>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Implementation Details </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400"/>
              <a:buFont typeface="Times New Roman"/>
              <a:buNone/>
            </a:pPr>
            <a:r>
              <a:rPr lang="en-US" sz="2400">
                <a:latin typeface="Times New Roman"/>
                <a:ea typeface="Times New Roman"/>
                <a:cs typeface="Times New Roman"/>
                <a:sym typeface="Times New Roman"/>
              </a:rPr>
              <a:t>//Dataset Used for Cyberbullying (Total Rows : 159571)</a:t>
            </a:r>
            <a:endParaRPr sz="2400">
              <a:latin typeface="Times New Roman"/>
              <a:ea typeface="Times New Roman"/>
              <a:cs typeface="Times New Roman"/>
              <a:sym typeface="Times New Roman"/>
            </a:endParaRPr>
          </a:p>
        </p:txBody>
      </p:sp>
      <p:sp>
        <p:nvSpPr>
          <p:cNvPr id="259" name="Google Shape;259;gcdfdbc3b4a_0_474"/>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60" name="Google Shape;260;gcdfdbc3b4a_0_474"/>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gcdfdbc3b4a_0_474"/>
          <p:cNvPicPr preferRelativeResize="0"/>
          <p:nvPr/>
        </p:nvPicPr>
        <p:blipFill>
          <a:blip r:embed="rId3">
            <a:alphaModFix/>
          </a:blip>
          <a:stretch>
            <a:fillRect/>
          </a:stretch>
        </p:blipFill>
        <p:spPr>
          <a:xfrm>
            <a:off x="1104900" y="1714500"/>
            <a:ext cx="9980701" cy="2036878"/>
          </a:xfrm>
          <a:prstGeom prst="rect">
            <a:avLst/>
          </a:prstGeom>
          <a:noFill/>
          <a:ln>
            <a:noFill/>
          </a:ln>
        </p:spPr>
      </p:pic>
      <p:sp>
        <p:nvSpPr>
          <p:cNvPr id="262" name="Google Shape;262;gcdfdbc3b4a_0_474"/>
          <p:cNvSpPr txBox="1"/>
          <p:nvPr/>
        </p:nvSpPr>
        <p:spPr>
          <a:xfrm>
            <a:off x="1151925" y="1339450"/>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3" name="Google Shape;263;gcdfdbc3b4a_0_474"/>
          <p:cNvSpPr txBox="1"/>
          <p:nvPr/>
        </p:nvSpPr>
        <p:spPr>
          <a:xfrm>
            <a:off x="1106300" y="3993050"/>
            <a:ext cx="998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4" name="Google Shape;264;gcdfdbc3b4a_0_474"/>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cd5e99bdb4_2_18"/>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Implementation Details </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400"/>
              <a:buFont typeface="Times New Roman"/>
              <a:buNone/>
            </a:pPr>
            <a:r>
              <a:rPr lang="en-US" sz="2400">
                <a:latin typeface="Times New Roman"/>
                <a:ea typeface="Times New Roman"/>
                <a:cs typeface="Times New Roman"/>
                <a:sym typeface="Times New Roman"/>
              </a:rPr>
              <a:t>//D</a:t>
            </a:r>
            <a:r>
              <a:rPr lang="en-US" sz="2400">
                <a:latin typeface="Times New Roman"/>
                <a:ea typeface="Times New Roman"/>
                <a:cs typeface="Times New Roman"/>
                <a:sym typeface="Times New Roman"/>
              </a:rPr>
              <a:t>ataset Us</a:t>
            </a:r>
            <a:r>
              <a:rPr lang="en-US" sz="2400">
                <a:latin typeface="Times New Roman"/>
                <a:ea typeface="Times New Roman"/>
                <a:cs typeface="Times New Roman"/>
                <a:sym typeface="Times New Roman"/>
              </a:rPr>
              <a:t>ed for Fake Account ( </a:t>
            </a:r>
            <a:r>
              <a:rPr lang="en-US" sz="2400">
                <a:latin typeface="Times New Roman"/>
                <a:ea typeface="Times New Roman"/>
                <a:cs typeface="Times New Roman"/>
                <a:sym typeface="Times New Roman"/>
              </a:rPr>
              <a:t>Total Rows : 3000</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70" name="Google Shape;270;gcd5e99bdb4_2_18"/>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71" name="Google Shape;271;gcd5e99bdb4_2_18"/>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gcd5e99bdb4_2_18"/>
          <p:cNvSpPr txBox="1"/>
          <p:nvPr/>
        </p:nvSpPr>
        <p:spPr>
          <a:xfrm>
            <a:off x="1151925" y="1339450"/>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73" name="Google Shape;273;gcd5e99bdb4_2_18"/>
          <p:cNvPicPr preferRelativeResize="0"/>
          <p:nvPr/>
        </p:nvPicPr>
        <p:blipFill>
          <a:blip r:embed="rId3">
            <a:alphaModFix/>
          </a:blip>
          <a:stretch>
            <a:fillRect/>
          </a:stretch>
        </p:blipFill>
        <p:spPr>
          <a:xfrm>
            <a:off x="1151925" y="1339450"/>
            <a:ext cx="9980701" cy="4832750"/>
          </a:xfrm>
          <a:prstGeom prst="rect">
            <a:avLst/>
          </a:prstGeom>
          <a:noFill/>
          <a:ln cap="flat" cmpd="sng" w="19050">
            <a:solidFill>
              <a:schemeClr val="dk2"/>
            </a:solidFill>
            <a:prstDash val="solid"/>
            <a:round/>
            <a:headEnd len="sm" w="sm" type="none"/>
            <a:tailEnd len="sm" w="sm" type="none"/>
          </a:ln>
        </p:spPr>
      </p:pic>
      <p:sp>
        <p:nvSpPr>
          <p:cNvPr id="274" name="Google Shape;274;gcd5e99bdb4_2_18"/>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cdfdbc3b4a_0_497"/>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Implementation Details</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400"/>
              <a:buFont typeface="Times New Roman"/>
              <a:buNone/>
            </a:pPr>
            <a:r>
              <a:rPr lang="en-US" sz="2400">
                <a:latin typeface="Times New Roman"/>
                <a:ea typeface="Times New Roman"/>
                <a:cs typeface="Times New Roman"/>
                <a:sym typeface="Times New Roman"/>
              </a:rPr>
              <a:t>//GUI Screenshots (Home Page)</a:t>
            </a:r>
            <a:endParaRPr sz="2400">
              <a:latin typeface="Times New Roman"/>
              <a:ea typeface="Times New Roman"/>
              <a:cs typeface="Times New Roman"/>
              <a:sym typeface="Times New Roman"/>
            </a:endParaRPr>
          </a:p>
        </p:txBody>
      </p:sp>
      <p:sp>
        <p:nvSpPr>
          <p:cNvPr id="280" name="Google Shape;280;gcdfdbc3b4a_0_497"/>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81" name="Google Shape;281;gcdfdbc3b4a_0_497"/>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2" name="Google Shape;282;gcdfdbc3b4a_0_497"/>
          <p:cNvPicPr preferRelativeResize="0"/>
          <p:nvPr/>
        </p:nvPicPr>
        <p:blipFill rotWithShape="1">
          <a:blip r:embed="rId3">
            <a:alphaModFix/>
          </a:blip>
          <a:srcRect b="0" l="7929" r="6898" t="0"/>
          <a:stretch/>
        </p:blipFill>
        <p:spPr>
          <a:xfrm>
            <a:off x="1104900" y="1340750"/>
            <a:ext cx="9980700" cy="5087224"/>
          </a:xfrm>
          <a:prstGeom prst="rect">
            <a:avLst/>
          </a:prstGeom>
          <a:noFill/>
          <a:ln cap="flat" cmpd="sng" w="9525">
            <a:solidFill>
              <a:schemeClr val="dk2"/>
            </a:solidFill>
            <a:prstDash val="solid"/>
            <a:round/>
            <a:headEnd len="sm" w="sm" type="none"/>
            <a:tailEnd len="sm" w="sm" type="none"/>
          </a:ln>
        </p:spPr>
      </p:pic>
      <p:sp>
        <p:nvSpPr>
          <p:cNvPr id="283" name="Google Shape;283;gcdfdbc3b4a_0_497"/>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cd5e99bdb4_1_130"/>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Implementation Details</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400"/>
              <a:buFont typeface="Times New Roman"/>
              <a:buNone/>
            </a:pPr>
            <a:r>
              <a:rPr lang="en-US" sz="2400">
                <a:latin typeface="Times New Roman"/>
                <a:ea typeface="Times New Roman"/>
                <a:cs typeface="Times New Roman"/>
                <a:sym typeface="Times New Roman"/>
              </a:rPr>
              <a:t>//GUI Screenshots (Register page)</a:t>
            </a:r>
            <a:endParaRPr sz="2400">
              <a:latin typeface="Times New Roman"/>
              <a:ea typeface="Times New Roman"/>
              <a:cs typeface="Times New Roman"/>
              <a:sym typeface="Times New Roman"/>
            </a:endParaRPr>
          </a:p>
        </p:txBody>
      </p:sp>
      <p:sp>
        <p:nvSpPr>
          <p:cNvPr id="289" name="Google Shape;289;gcd5e99bdb4_1_130"/>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90" name="Google Shape;290;gcd5e99bdb4_1_130"/>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1" name="Google Shape;291;gcd5e99bdb4_1_130"/>
          <p:cNvPicPr preferRelativeResize="0"/>
          <p:nvPr/>
        </p:nvPicPr>
        <p:blipFill rotWithShape="1">
          <a:blip r:embed="rId3">
            <a:alphaModFix/>
          </a:blip>
          <a:srcRect b="0" l="9191" r="9182" t="0"/>
          <a:stretch/>
        </p:blipFill>
        <p:spPr>
          <a:xfrm>
            <a:off x="1104900" y="1326750"/>
            <a:ext cx="9980702" cy="5029600"/>
          </a:xfrm>
          <a:prstGeom prst="rect">
            <a:avLst/>
          </a:prstGeom>
          <a:noFill/>
          <a:ln cap="flat" cmpd="sng" w="19050">
            <a:solidFill>
              <a:schemeClr val="dk2"/>
            </a:solidFill>
            <a:prstDash val="solid"/>
            <a:round/>
            <a:headEnd len="sm" w="sm" type="none"/>
            <a:tailEnd len="sm" w="sm" type="none"/>
          </a:ln>
        </p:spPr>
      </p:pic>
      <p:sp>
        <p:nvSpPr>
          <p:cNvPr id="292" name="Google Shape;292;gcd5e99bdb4_1_130"/>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cd5e99bdb4_1_138"/>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Implementation Details</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400"/>
              <a:buFont typeface="Times New Roman"/>
              <a:buNone/>
            </a:pPr>
            <a:r>
              <a:rPr lang="en-US" sz="2400">
                <a:latin typeface="Times New Roman"/>
                <a:ea typeface="Times New Roman"/>
                <a:cs typeface="Times New Roman"/>
                <a:sym typeface="Times New Roman"/>
              </a:rPr>
              <a:t>//GUI Screenshots (Admin Page)</a:t>
            </a:r>
            <a:endParaRPr sz="2400">
              <a:latin typeface="Times New Roman"/>
              <a:ea typeface="Times New Roman"/>
              <a:cs typeface="Times New Roman"/>
              <a:sym typeface="Times New Roman"/>
            </a:endParaRPr>
          </a:p>
        </p:txBody>
      </p:sp>
      <p:sp>
        <p:nvSpPr>
          <p:cNvPr id="298" name="Google Shape;298;gcd5e99bdb4_1_138"/>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99" name="Google Shape;299;gcd5e99bdb4_1_138"/>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0" name="Google Shape;300;gcd5e99bdb4_1_138"/>
          <p:cNvPicPr preferRelativeResize="0"/>
          <p:nvPr/>
        </p:nvPicPr>
        <p:blipFill>
          <a:blip r:embed="rId3">
            <a:alphaModFix/>
          </a:blip>
          <a:stretch>
            <a:fillRect/>
          </a:stretch>
        </p:blipFill>
        <p:spPr>
          <a:xfrm>
            <a:off x="1104900" y="1325700"/>
            <a:ext cx="9980699" cy="4878249"/>
          </a:xfrm>
          <a:prstGeom prst="rect">
            <a:avLst/>
          </a:prstGeom>
          <a:noFill/>
          <a:ln cap="flat" cmpd="sng" w="19050">
            <a:solidFill>
              <a:schemeClr val="dk2"/>
            </a:solidFill>
            <a:prstDash val="solid"/>
            <a:round/>
            <a:headEnd len="sm" w="sm" type="none"/>
            <a:tailEnd len="sm" w="sm" type="none"/>
          </a:ln>
        </p:spPr>
      </p:pic>
      <p:sp>
        <p:nvSpPr>
          <p:cNvPr id="301" name="Google Shape;301;gcd5e99bdb4_1_138"/>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400"/>
              <a:t>Index</a:t>
            </a:r>
            <a:endParaRPr sz="4400"/>
          </a:p>
        </p:txBody>
      </p:sp>
      <p:sp>
        <p:nvSpPr>
          <p:cNvPr id="134" name="Google Shape;134;p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Lacuna in the existing System</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Hardware, Software, tools and the constraints</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Modular Diagram of the Project (Also DFD, Use Case diagram / ER Diagram)</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Methodology employed  </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Algorithms Implemented</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Implementation Details (Flowchart, GUI Screenshots, Dataset Used)</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Results Obtained (Screenshots)</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Review Sheet 1 (Semester VIII)</a:t>
            </a:r>
            <a:endParaRPr>
              <a:latin typeface="Times New Roman"/>
              <a:ea typeface="Times New Roman"/>
              <a:cs typeface="Times New Roman"/>
              <a:sym typeface="Times New Roman"/>
            </a:endParaRPr>
          </a:p>
          <a:p>
            <a:pPr indent="-342900" lvl="0" marL="457200" marR="0" rtl="0" algn="l">
              <a:lnSpc>
                <a:spcPct val="90000"/>
              </a:lnSpc>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Details of paper Published</a:t>
            </a:r>
            <a:endParaRPr>
              <a:latin typeface="Times New Roman"/>
              <a:ea typeface="Times New Roman"/>
              <a:cs typeface="Times New Roman"/>
              <a:sym typeface="Times New Roman"/>
            </a:endParaRPr>
          </a:p>
        </p:txBody>
      </p:sp>
      <p:sp>
        <p:nvSpPr>
          <p:cNvPr id="135" name="Google Shape;135;p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36" name="Google Shape;136;p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cd5e99bdb4_1_146"/>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Implementation Details</a:t>
            </a:r>
            <a:endParaRPr sz="4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4400"/>
              <a:buFont typeface="Times New Roman"/>
              <a:buNone/>
            </a:pPr>
            <a:r>
              <a:rPr lang="en-US" sz="2400">
                <a:latin typeface="Times New Roman"/>
                <a:ea typeface="Times New Roman"/>
                <a:cs typeface="Times New Roman"/>
                <a:sym typeface="Times New Roman"/>
              </a:rPr>
              <a:t>//GUI Screenshots (New Post Page)</a:t>
            </a:r>
            <a:endParaRPr sz="2400">
              <a:latin typeface="Times New Roman"/>
              <a:ea typeface="Times New Roman"/>
              <a:cs typeface="Times New Roman"/>
              <a:sym typeface="Times New Roman"/>
            </a:endParaRPr>
          </a:p>
        </p:txBody>
      </p:sp>
      <p:sp>
        <p:nvSpPr>
          <p:cNvPr id="307" name="Google Shape;307;gcd5e99bdb4_1_146"/>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08" name="Google Shape;308;gcd5e99bdb4_1_146"/>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9" name="Google Shape;309;gcd5e99bdb4_1_146"/>
          <p:cNvPicPr preferRelativeResize="0"/>
          <p:nvPr/>
        </p:nvPicPr>
        <p:blipFill>
          <a:blip r:embed="rId3">
            <a:alphaModFix/>
          </a:blip>
          <a:stretch>
            <a:fillRect/>
          </a:stretch>
        </p:blipFill>
        <p:spPr>
          <a:xfrm>
            <a:off x="1104900" y="1460000"/>
            <a:ext cx="9980700" cy="4743950"/>
          </a:xfrm>
          <a:prstGeom prst="rect">
            <a:avLst/>
          </a:prstGeom>
          <a:noFill/>
          <a:ln cap="flat" cmpd="sng" w="19050">
            <a:solidFill>
              <a:schemeClr val="dk2"/>
            </a:solidFill>
            <a:prstDash val="solid"/>
            <a:round/>
            <a:headEnd len="sm" w="sm" type="none"/>
            <a:tailEnd len="sm" w="sm" type="none"/>
          </a:ln>
        </p:spPr>
      </p:pic>
      <p:sp>
        <p:nvSpPr>
          <p:cNvPr id="310" name="Google Shape;310;gcd5e99bdb4_1_146"/>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90721"/>
              <a:buFont typeface="Times New Roman"/>
              <a:buNone/>
            </a:pPr>
            <a:r>
              <a:rPr lang="en-US" sz="4850">
                <a:latin typeface="Times New Roman"/>
                <a:ea typeface="Times New Roman"/>
                <a:cs typeface="Times New Roman"/>
                <a:sym typeface="Times New Roman"/>
              </a:rPr>
              <a:t>Results Obtained (Screen Shots)</a:t>
            </a:r>
            <a:endParaRPr sz="4850">
              <a:latin typeface="Times New Roman"/>
              <a:ea typeface="Times New Roman"/>
              <a:cs typeface="Times New Roman"/>
              <a:sym typeface="Times New Roman"/>
            </a:endParaRPr>
          </a:p>
          <a:p>
            <a:pPr indent="0" lvl="0" marL="0" rtl="0" algn="l">
              <a:spcBef>
                <a:spcPts val="0"/>
              </a:spcBef>
              <a:spcAft>
                <a:spcPts val="0"/>
              </a:spcAft>
              <a:buClr>
                <a:schemeClr val="dk1"/>
              </a:buClr>
              <a:buSzPct val="166037"/>
              <a:buFont typeface="Times New Roman"/>
              <a:buNone/>
            </a:pPr>
            <a:r>
              <a:rPr lang="en-US" sz="2650">
                <a:latin typeface="Times New Roman"/>
                <a:ea typeface="Times New Roman"/>
                <a:cs typeface="Times New Roman"/>
                <a:sym typeface="Times New Roman"/>
              </a:rPr>
              <a:t>//For Cyberbullying</a:t>
            </a:r>
            <a:endParaRPr sz="4400">
              <a:latin typeface="Times New Roman"/>
              <a:ea typeface="Times New Roman"/>
              <a:cs typeface="Times New Roman"/>
              <a:sym typeface="Times New Roman"/>
            </a:endParaRPr>
          </a:p>
        </p:txBody>
      </p:sp>
      <p:sp>
        <p:nvSpPr>
          <p:cNvPr id="316" name="Google Shape;316;p2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17" name="Google Shape;317;p2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8" name="Google Shape;318;p28"/>
          <p:cNvPicPr preferRelativeResize="0"/>
          <p:nvPr/>
        </p:nvPicPr>
        <p:blipFill>
          <a:blip r:embed="rId3">
            <a:alphaModFix/>
          </a:blip>
          <a:stretch>
            <a:fillRect/>
          </a:stretch>
        </p:blipFill>
        <p:spPr>
          <a:xfrm>
            <a:off x="1104900" y="1396675"/>
            <a:ext cx="9980675" cy="4883475"/>
          </a:xfrm>
          <a:prstGeom prst="rect">
            <a:avLst/>
          </a:prstGeom>
          <a:noFill/>
          <a:ln cap="flat" cmpd="sng" w="19050">
            <a:solidFill>
              <a:schemeClr val="dk2"/>
            </a:solidFill>
            <a:prstDash val="solid"/>
            <a:round/>
            <a:headEnd len="sm" w="sm" type="none"/>
            <a:tailEnd len="sm" w="sm" type="none"/>
          </a:ln>
        </p:spPr>
      </p:pic>
      <p:sp>
        <p:nvSpPr>
          <p:cNvPr id="319" name="Google Shape;319;p28"/>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cdfdbc3b4a_0_546"/>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90721"/>
              <a:buFont typeface="Times New Roman"/>
              <a:buNone/>
            </a:pPr>
            <a:r>
              <a:rPr lang="en-US" sz="4850">
                <a:latin typeface="Times New Roman"/>
                <a:ea typeface="Times New Roman"/>
                <a:cs typeface="Times New Roman"/>
                <a:sym typeface="Times New Roman"/>
              </a:rPr>
              <a:t>Results Obtained (Screen Shots)</a:t>
            </a:r>
            <a:endParaRPr sz="4850">
              <a:latin typeface="Times New Roman"/>
              <a:ea typeface="Times New Roman"/>
              <a:cs typeface="Times New Roman"/>
              <a:sym typeface="Times New Roman"/>
            </a:endParaRPr>
          </a:p>
          <a:p>
            <a:pPr indent="0" lvl="0" marL="0" rtl="0" algn="l">
              <a:spcBef>
                <a:spcPts val="0"/>
              </a:spcBef>
              <a:spcAft>
                <a:spcPts val="0"/>
              </a:spcAft>
              <a:buClr>
                <a:schemeClr val="dk1"/>
              </a:buClr>
              <a:buSzPct val="166037"/>
              <a:buFont typeface="Times New Roman"/>
              <a:buNone/>
            </a:pPr>
            <a:r>
              <a:rPr lang="en-US" sz="2650">
                <a:latin typeface="Times New Roman"/>
                <a:ea typeface="Times New Roman"/>
                <a:cs typeface="Times New Roman"/>
                <a:sym typeface="Times New Roman"/>
              </a:rPr>
              <a:t>//For Cyberbullying</a:t>
            </a:r>
            <a:endParaRPr sz="2650">
              <a:latin typeface="Times New Roman"/>
              <a:ea typeface="Times New Roman"/>
              <a:cs typeface="Times New Roman"/>
              <a:sym typeface="Times New Roman"/>
            </a:endParaRPr>
          </a:p>
        </p:txBody>
      </p:sp>
      <p:sp>
        <p:nvSpPr>
          <p:cNvPr id="325" name="Google Shape;325;gcdfdbc3b4a_0_546"/>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26" name="Google Shape;326;gcdfdbc3b4a_0_546"/>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7" name="Google Shape;327;gcdfdbc3b4a_0_546"/>
          <p:cNvPicPr preferRelativeResize="0"/>
          <p:nvPr/>
        </p:nvPicPr>
        <p:blipFill>
          <a:blip r:embed="rId3">
            <a:alphaModFix/>
          </a:blip>
          <a:stretch>
            <a:fillRect/>
          </a:stretch>
        </p:blipFill>
        <p:spPr>
          <a:xfrm>
            <a:off x="1157621" y="1403600"/>
            <a:ext cx="9875254" cy="4952750"/>
          </a:xfrm>
          <a:prstGeom prst="rect">
            <a:avLst/>
          </a:prstGeom>
          <a:noFill/>
          <a:ln cap="flat" cmpd="sng" w="19050">
            <a:solidFill>
              <a:schemeClr val="dk2"/>
            </a:solidFill>
            <a:prstDash val="solid"/>
            <a:round/>
            <a:headEnd len="sm" w="sm" type="none"/>
            <a:tailEnd len="sm" w="sm" type="none"/>
          </a:ln>
        </p:spPr>
      </p:pic>
      <p:sp>
        <p:nvSpPr>
          <p:cNvPr id="328" name="Google Shape;328;gcdfdbc3b4a_0_546"/>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cdfdbc3b4a_0_553"/>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Results Obtained (Screen Shots)</a:t>
            </a:r>
            <a:endParaRPr sz="4400">
              <a:latin typeface="Times New Roman"/>
              <a:ea typeface="Times New Roman"/>
              <a:cs typeface="Times New Roman"/>
              <a:sym typeface="Times New Roman"/>
            </a:endParaRPr>
          </a:p>
          <a:p>
            <a:pPr indent="0" lvl="0" marL="0" rtl="0" algn="l">
              <a:spcBef>
                <a:spcPts val="0"/>
              </a:spcBef>
              <a:spcAft>
                <a:spcPts val="0"/>
              </a:spcAft>
              <a:buClr>
                <a:schemeClr val="dk1"/>
              </a:buClr>
              <a:buSzPts val="4400"/>
              <a:buFont typeface="Times New Roman"/>
              <a:buNone/>
            </a:pPr>
            <a:r>
              <a:rPr lang="en-US" sz="2400">
                <a:latin typeface="Times New Roman"/>
                <a:ea typeface="Times New Roman"/>
                <a:cs typeface="Times New Roman"/>
                <a:sym typeface="Times New Roman"/>
              </a:rPr>
              <a:t>//For Fake Account</a:t>
            </a:r>
            <a:endParaRPr sz="2400">
              <a:latin typeface="Times New Roman"/>
              <a:ea typeface="Times New Roman"/>
              <a:cs typeface="Times New Roman"/>
              <a:sym typeface="Times New Roman"/>
            </a:endParaRPr>
          </a:p>
        </p:txBody>
      </p:sp>
      <p:sp>
        <p:nvSpPr>
          <p:cNvPr id="334" name="Google Shape;334;gcdfdbc3b4a_0_553"/>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35" name="Google Shape;335;gcdfdbc3b4a_0_553"/>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gcdfdbc3b4a_0_553"/>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pic>
        <p:nvPicPr>
          <p:cNvPr id="337" name="Google Shape;337;gcdfdbc3b4a_0_553"/>
          <p:cNvPicPr preferRelativeResize="0"/>
          <p:nvPr/>
        </p:nvPicPr>
        <p:blipFill>
          <a:blip r:embed="rId3">
            <a:alphaModFix/>
          </a:blip>
          <a:stretch>
            <a:fillRect/>
          </a:stretch>
        </p:blipFill>
        <p:spPr>
          <a:xfrm>
            <a:off x="1287300" y="1325700"/>
            <a:ext cx="9364401" cy="4878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Conclusion</a:t>
            </a:r>
            <a:endParaRPr sz="4400">
              <a:latin typeface="Times New Roman"/>
              <a:ea typeface="Times New Roman"/>
              <a:cs typeface="Times New Roman"/>
              <a:sym typeface="Times New Roman"/>
            </a:endParaRPr>
          </a:p>
        </p:txBody>
      </p:sp>
      <p:sp>
        <p:nvSpPr>
          <p:cNvPr id="343" name="Google Shape;343;p3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44" name="Google Shape;344;p3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30"/>
          <p:cNvSpPr txBox="1"/>
          <p:nvPr/>
        </p:nvSpPr>
        <p:spPr>
          <a:xfrm>
            <a:off x="1104900" y="1685575"/>
            <a:ext cx="99807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Char char="●"/>
            </a:pPr>
            <a:r>
              <a:rPr lang="en-US" sz="2000">
                <a:solidFill>
                  <a:schemeClr val="dk2"/>
                </a:solidFill>
              </a:rPr>
              <a:t>In this project, we proposed an approach to detect Cyberbullying and comment classification as toxic,obscene,threat,insult,identity hate and Fake Account Detection  using machine learning techniques. </a:t>
            </a:r>
            <a:endParaRPr sz="2000">
              <a:solidFill>
                <a:schemeClr val="dk2"/>
              </a:solidFill>
            </a:endParaRPr>
          </a:p>
          <a:p>
            <a:pPr indent="0" lvl="0" marL="457200" rtl="0" algn="l">
              <a:spcBef>
                <a:spcPts val="0"/>
              </a:spcBef>
              <a:spcAft>
                <a:spcPts val="0"/>
              </a:spcAft>
              <a:buNone/>
            </a:pPr>
            <a:r>
              <a:t/>
            </a:r>
            <a:endParaRPr sz="2000">
              <a:solidFill>
                <a:schemeClr val="dk2"/>
              </a:solidFill>
            </a:endParaRPr>
          </a:p>
          <a:p>
            <a:pPr indent="-355600" lvl="0" marL="457200" rtl="0" algn="l">
              <a:spcBef>
                <a:spcPts val="0"/>
              </a:spcBef>
              <a:spcAft>
                <a:spcPts val="0"/>
              </a:spcAft>
              <a:buClr>
                <a:schemeClr val="dk2"/>
              </a:buClr>
              <a:buSzPts val="2000"/>
              <a:buChar char="●"/>
            </a:pPr>
            <a:r>
              <a:rPr lang="en-US" sz="2000">
                <a:solidFill>
                  <a:schemeClr val="dk2"/>
                </a:solidFill>
              </a:rPr>
              <a:t>We have evaluated our model on Different ML Algorithms and we have also used Countvectorizer for features extraction By using machine learning algorithms to its full extent. </a:t>
            </a:r>
            <a:endParaRPr sz="2000">
              <a:solidFill>
                <a:schemeClr val="dk2"/>
              </a:solidFill>
            </a:endParaRPr>
          </a:p>
          <a:p>
            <a:pPr indent="0" lvl="0" marL="457200" rtl="0" algn="l">
              <a:spcBef>
                <a:spcPts val="0"/>
              </a:spcBef>
              <a:spcAft>
                <a:spcPts val="0"/>
              </a:spcAft>
              <a:buNone/>
            </a:pPr>
            <a:r>
              <a:t/>
            </a:r>
            <a:endParaRPr sz="2000">
              <a:solidFill>
                <a:schemeClr val="dk2"/>
              </a:solidFill>
            </a:endParaRPr>
          </a:p>
          <a:p>
            <a:pPr indent="-355600" lvl="0" marL="457200" rtl="0" algn="l">
              <a:spcBef>
                <a:spcPts val="0"/>
              </a:spcBef>
              <a:spcAft>
                <a:spcPts val="0"/>
              </a:spcAft>
              <a:buClr>
                <a:schemeClr val="dk2"/>
              </a:buClr>
              <a:buSzPts val="2000"/>
              <a:buFont typeface="Roboto"/>
              <a:buChar char="●"/>
            </a:pPr>
            <a:r>
              <a:rPr lang="en-US" sz="2000">
                <a:solidFill>
                  <a:schemeClr val="dk2"/>
                </a:solidFill>
              </a:rPr>
              <a:t>We will eliminate the need for manual prediction of a fake account, which needs a lot of human resources and is also a time-consuming process.</a:t>
            </a:r>
            <a:endParaRPr sz="2000">
              <a:solidFill>
                <a:schemeClr val="dk2"/>
              </a:solidFill>
            </a:endParaRPr>
          </a:p>
        </p:txBody>
      </p:sp>
      <p:sp>
        <p:nvSpPr>
          <p:cNvPr id="346" name="Google Shape;346;p30"/>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cdfdbc3b4a_0_575"/>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Future Scope</a:t>
            </a:r>
            <a:endParaRPr sz="4400">
              <a:latin typeface="Times New Roman"/>
              <a:ea typeface="Times New Roman"/>
              <a:cs typeface="Times New Roman"/>
              <a:sym typeface="Times New Roman"/>
            </a:endParaRPr>
          </a:p>
        </p:txBody>
      </p:sp>
      <p:sp>
        <p:nvSpPr>
          <p:cNvPr id="352" name="Google Shape;352;gcdfdbc3b4a_0_575"/>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53" name="Google Shape;353;gcdfdbc3b4a_0_575"/>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gcdfdbc3b4a_0_575"/>
          <p:cNvSpPr txBox="1"/>
          <p:nvPr/>
        </p:nvSpPr>
        <p:spPr>
          <a:xfrm>
            <a:off x="1178725" y="1600200"/>
            <a:ext cx="9908400" cy="1046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en-US" sz="2000"/>
              <a:t>To reduce the toxicity classification on the Double negative sentence </a:t>
            </a:r>
            <a:endParaRPr b="1" sz="20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(For e.g “</a:t>
            </a:r>
            <a:r>
              <a:rPr lang="en-US" sz="1800"/>
              <a:t>I don't have nobody to kill my time” </a:t>
            </a:r>
            <a:r>
              <a:rPr lang="en-US" sz="1800"/>
              <a:t>)</a:t>
            </a:r>
            <a:endParaRPr sz="1800"/>
          </a:p>
        </p:txBody>
      </p:sp>
      <p:sp>
        <p:nvSpPr>
          <p:cNvPr id="355" name="Google Shape;355;gcdfdbc3b4a_0_575"/>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cdfdbc3b4a_0_582"/>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361" name="Google Shape;361;gcdfdbc3b4a_0_582"/>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62" name="Google Shape;362;gcdfdbc3b4a_0_582"/>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gcdfdbc3b4a_0_582"/>
          <p:cNvSpPr txBox="1"/>
          <p:nvPr/>
        </p:nvSpPr>
        <p:spPr>
          <a:xfrm>
            <a:off x="1104900" y="1600200"/>
            <a:ext cx="9980700" cy="401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Char char="●"/>
            </a:pPr>
            <a:r>
              <a:rPr lang="en-US" sz="1700">
                <a:solidFill>
                  <a:schemeClr val="dk2"/>
                </a:solidFill>
              </a:rPr>
              <a:t>S. Gurajala, J. S. White, B. Hudson, and J. N. Matthews, “Fake Twitter accounts: Profile characteristics obtained using an activity-based pattern detection approach,” in Proceedings of the 2015 International Conference on Social Media &amp; Society , Toronto, Ontario, Canada, 2015.View at: Publisher Site | Google Scholar. </a:t>
            </a:r>
            <a:endParaRPr sz="1700">
              <a:solidFill>
                <a:schemeClr val="dk2"/>
              </a:solidFill>
            </a:endParaRPr>
          </a:p>
          <a:p>
            <a:pPr indent="0" lvl="0" marL="0" rtl="0" algn="l">
              <a:lnSpc>
                <a:spcPct val="115000"/>
              </a:lnSpc>
              <a:spcBef>
                <a:spcPts val="0"/>
              </a:spcBef>
              <a:spcAft>
                <a:spcPts val="0"/>
              </a:spcAft>
              <a:buNone/>
            </a:pPr>
            <a:r>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US" sz="1700">
                <a:solidFill>
                  <a:schemeClr val="dk2"/>
                </a:solidFill>
              </a:rPr>
              <a:t>N. V. Chawla, K. W. Bowyer, L. O. Hall, and W. P. Kegelmeyer, “SMOTE: synthetic minority over-sampling technique,” Journal of Artificial Intelligence Research, vol. 16, pp. 321–357, 2002.View at: Google Scholar </a:t>
            </a:r>
            <a:endParaRPr sz="1700">
              <a:solidFill>
                <a:schemeClr val="dk2"/>
              </a:solidFill>
            </a:endParaRPr>
          </a:p>
          <a:p>
            <a:pPr indent="0" lvl="0" marL="0" rtl="0" algn="l">
              <a:lnSpc>
                <a:spcPct val="115000"/>
              </a:lnSpc>
              <a:spcBef>
                <a:spcPts val="0"/>
              </a:spcBef>
              <a:spcAft>
                <a:spcPts val="0"/>
              </a:spcAft>
              <a:buNone/>
            </a:pPr>
            <a:r>
              <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US" sz="1700">
                <a:solidFill>
                  <a:schemeClr val="dk2"/>
                </a:solidFill>
              </a:rPr>
              <a:t>I. Jolliffe, Principal Component Analysis, 2002.View at: MathSciNet. </a:t>
            </a:r>
            <a:endParaRPr sz="1700">
              <a:solidFill>
                <a:schemeClr val="dk2"/>
              </a:solidFill>
            </a:endParaRPr>
          </a:p>
          <a:p>
            <a:pPr indent="0" lvl="0" marL="0" rtl="0" algn="l">
              <a:lnSpc>
                <a:spcPct val="115000"/>
              </a:lnSpc>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Font typeface="Roboto"/>
              <a:buChar char="●"/>
            </a:pPr>
            <a:r>
              <a:rPr lang="en-US" sz="1700">
                <a:solidFill>
                  <a:schemeClr val="dk2"/>
                </a:solidFill>
              </a:rPr>
              <a:t>S. Sperandei, “Understanding logistic regression analysis,” Biochemia Medica, vol. 24, no. 1, pp. 12–18, 2014.View at: Publisher Site | Google Scholar..</a:t>
            </a:r>
            <a:endParaRPr sz="1700">
              <a:solidFill>
                <a:schemeClr val="dk2"/>
              </a:solidFill>
            </a:endParaRPr>
          </a:p>
        </p:txBody>
      </p:sp>
      <p:sp>
        <p:nvSpPr>
          <p:cNvPr id="364" name="Google Shape;364;gcdfdbc3b4a_0_582"/>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cdfdbc3b4a_0_589"/>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Review Sheet 1</a:t>
            </a:r>
            <a:endParaRPr sz="4400">
              <a:latin typeface="Times New Roman"/>
              <a:ea typeface="Times New Roman"/>
              <a:cs typeface="Times New Roman"/>
              <a:sym typeface="Times New Roman"/>
            </a:endParaRPr>
          </a:p>
        </p:txBody>
      </p:sp>
      <p:sp>
        <p:nvSpPr>
          <p:cNvPr id="370" name="Google Shape;370;gcdfdbc3b4a_0_589"/>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71" name="Google Shape;371;gcdfdbc3b4a_0_589"/>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gcdfdbc3b4a_0_589"/>
          <p:cNvPicPr preferRelativeResize="0"/>
          <p:nvPr/>
        </p:nvPicPr>
        <p:blipFill>
          <a:blip r:embed="rId3">
            <a:alphaModFix/>
          </a:blip>
          <a:stretch>
            <a:fillRect/>
          </a:stretch>
        </p:blipFill>
        <p:spPr>
          <a:xfrm>
            <a:off x="1104900" y="1325700"/>
            <a:ext cx="9980700" cy="4878250"/>
          </a:xfrm>
          <a:prstGeom prst="rect">
            <a:avLst/>
          </a:prstGeom>
          <a:noFill/>
          <a:ln cap="flat" cmpd="sng" w="9525">
            <a:solidFill>
              <a:schemeClr val="dk2"/>
            </a:solidFill>
            <a:prstDash val="solid"/>
            <a:round/>
            <a:headEnd len="sm" w="sm" type="none"/>
            <a:tailEnd len="sm" w="sm" type="none"/>
          </a:ln>
        </p:spPr>
      </p:pic>
      <p:sp>
        <p:nvSpPr>
          <p:cNvPr id="373" name="Google Shape;373;gcdfdbc3b4a_0_589"/>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cdfdbc3b4a_0_604"/>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Details Of Paper Published</a:t>
            </a:r>
            <a:endParaRPr sz="4400">
              <a:latin typeface="Times New Roman"/>
              <a:ea typeface="Times New Roman"/>
              <a:cs typeface="Times New Roman"/>
              <a:sym typeface="Times New Roman"/>
            </a:endParaRPr>
          </a:p>
        </p:txBody>
      </p:sp>
      <p:sp>
        <p:nvSpPr>
          <p:cNvPr id="379" name="Google Shape;379;gcdfdbc3b4a_0_604"/>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380" name="Google Shape;380;gcdfdbc3b4a_0_604"/>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1" name="Google Shape;381;gcdfdbc3b4a_0_604"/>
          <p:cNvPicPr preferRelativeResize="0"/>
          <p:nvPr/>
        </p:nvPicPr>
        <p:blipFill>
          <a:blip r:embed="rId3">
            <a:alphaModFix/>
          </a:blip>
          <a:stretch>
            <a:fillRect/>
          </a:stretch>
        </p:blipFill>
        <p:spPr>
          <a:xfrm>
            <a:off x="1104900" y="1426925"/>
            <a:ext cx="9980700" cy="4428350"/>
          </a:xfrm>
          <a:prstGeom prst="rect">
            <a:avLst/>
          </a:prstGeom>
          <a:noFill/>
          <a:ln cap="flat" cmpd="sng" w="9525">
            <a:solidFill>
              <a:schemeClr val="dk2"/>
            </a:solidFill>
            <a:prstDash val="solid"/>
            <a:round/>
            <a:headEnd len="sm" w="sm" type="none"/>
            <a:tailEnd len="sm" w="sm" type="none"/>
          </a:ln>
        </p:spPr>
      </p:pic>
      <p:sp>
        <p:nvSpPr>
          <p:cNvPr id="382" name="Google Shape;382;gcdfdbc3b4a_0_604"/>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THANK YOU</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grpSp>
        <p:nvGrpSpPr>
          <p:cNvPr id="388" name="Google Shape;388;p32"/>
          <p:cNvGrpSpPr/>
          <p:nvPr/>
        </p:nvGrpSpPr>
        <p:grpSpPr>
          <a:xfrm>
            <a:off x="1658527" y="145038"/>
            <a:ext cx="8426094" cy="830997"/>
            <a:chOff x="1658527" y="145038"/>
            <a:chExt cx="8426094" cy="830997"/>
          </a:xfrm>
        </p:grpSpPr>
        <p:pic>
          <p:nvPicPr>
            <p:cNvPr id="389" name="Google Shape;389;p32"/>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90" name="Google Shape;390;p32"/>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Department Of Computer Engineering</a:t>
              </a:r>
              <a:endParaRPr sz="2400">
                <a:solidFill>
                  <a:schemeClr val="lt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400"/>
              <a:t>Introduction</a:t>
            </a:r>
            <a:endParaRPr sz="4400"/>
          </a:p>
        </p:txBody>
      </p:sp>
      <p:sp>
        <p:nvSpPr>
          <p:cNvPr id="143" name="Google Shape;143;p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Cyber Crime and Bullying have increased on Social Networking sites with having more than 50 Crores active users until now, so the misuse of the Online Social Platform had taken place in several times for e.g Bullying Someone by sending the harmful messages ,spreading of the harassment messages by using the fake accounts, using the abusive words on the social media etc</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In a recent report it was found that nearly 25% of People, especially teens and young adults are finding new ways to bully one another over the Internet and parents don’t know that their child has been involved in a cyberbullying incident.</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a:p>
            <a:pPr indent="-228600" lvl="0" marL="228600" rtl="0" algn="just">
              <a:lnSpc>
                <a:spcPct val="115000"/>
              </a:lnSpc>
              <a:spcBef>
                <a:spcPts val="0"/>
              </a:spcBef>
              <a:spcAft>
                <a:spcPts val="0"/>
              </a:spcAft>
              <a:buClr>
                <a:schemeClr val="dk2"/>
              </a:buClr>
              <a:buSzPts val="1800"/>
              <a:buFont typeface="Arial"/>
              <a:buChar char="▪"/>
            </a:pPr>
            <a:r>
              <a:rPr lang="en-US" sz="1800">
                <a:solidFill>
                  <a:schemeClr val="dk2"/>
                </a:solidFill>
              </a:rPr>
              <a:t>A Preventive measure to STOP the above crimes caused a need for different Machine Learning algorithms for detection of the Cyber Crime and Bullying and the fake accounts so as to report these issues to the system immediately and to stop the crimes to increase in future and develop a secure online environment. </a:t>
            </a:r>
            <a:endParaRPr/>
          </a:p>
        </p:txBody>
      </p:sp>
      <p:sp>
        <p:nvSpPr>
          <p:cNvPr id="144" name="Google Shape;144;p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45" name="Google Shape;145;p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5"/>
          <p:cNvSpPr txBox="1"/>
          <p:nvPr>
            <p:ph idx="10" type="dt"/>
          </p:nvPr>
        </p:nvSpPr>
        <p:spPr>
          <a:xfrm>
            <a:off x="1203724" y="6356364"/>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32e03af02_0_15"/>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Lacuna In The Existing System</a:t>
            </a:r>
            <a:endParaRPr sz="4400">
              <a:latin typeface="Times New Roman"/>
              <a:ea typeface="Times New Roman"/>
              <a:cs typeface="Times New Roman"/>
              <a:sym typeface="Times New Roman"/>
            </a:endParaRPr>
          </a:p>
        </p:txBody>
      </p:sp>
      <p:sp>
        <p:nvSpPr>
          <p:cNvPr id="152" name="Google Shape;152;gd32e03af02_0_15"/>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53" name="Google Shape;153;gd32e03af02_0_15"/>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gd32e03af02_0_15"/>
          <p:cNvSpPr txBox="1"/>
          <p:nvPr/>
        </p:nvSpPr>
        <p:spPr>
          <a:xfrm>
            <a:off x="1105650" y="2100300"/>
            <a:ext cx="99807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2"/>
              </a:buClr>
              <a:buSzPts val="1100"/>
              <a:buFont typeface="Arial"/>
              <a:buNone/>
            </a:pPr>
            <a:r>
              <a:rPr lang="en-US" sz="1800">
                <a:solidFill>
                  <a:schemeClr val="dk2"/>
                </a:solidFill>
                <a:highlight>
                  <a:schemeClr val="lt2"/>
                </a:highlight>
              </a:rPr>
              <a:t>1] Lack of Security -There is a lack of Security in the existing systems but our system will deal with the proper security provision to the users.</a:t>
            </a:r>
            <a:endParaRPr sz="1800">
              <a:solidFill>
                <a:schemeClr val="dk2"/>
              </a:solidFill>
              <a:highlight>
                <a:schemeClr val="lt2"/>
              </a:highlight>
            </a:endParaRPr>
          </a:p>
          <a:p>
            <a:pPr indent="0" lvl="0" marL="0" rtl="0" algn="just">
              <a:spcBef>
                <a:spcPts val="0"/>
              </a:spcBef>
              <a:spcAft>
                <a:spcPts val="0"/>
              </a:spcAft>
              <a:buClr>
                <a:schemeClr val="dk2"/>
              </a:buClr>
              <a:buSzPts val="1100"/>
              <a:buFont typeface="Arial"/>
              <a:buNone/>
            </a:pPr>
            <a:r>
              <a:t/>
            </a:r>
            <a:endParaRPr sz="1800">
              <a:solidFill>
                <a:schemeClr val="dk2"/>
              </a:solidFill>
              <a:highlight>
                <a:schemeClr val="lt2"/>
              </a:highlight>
            </a:endParaRPr>
          </a:p>
          <a:p>
            <a:pPr indent="0" lvl="0" marL="0" rtl="0" algn="just">
              <a:spcBef>
                <a:spcPts val="0"/>
              </a:spcBef>
              <a:spcAft>
                <a:spcPts val="0"/>
              </a:spcAft>
              <a:buClr>
                <a:schemeClr val="dk2"/>
              </a:buClr>
              <a:buSzPts val="1100"/>
              <a:buFont typeface="Arial"/>
              <a:buNone/>
            </a:pPr>
            <a:r>
              <a:rPr lang="en-US" sz="1800">
                <a:solidFill>
                  <a:schemeClr val="dk2"/>
                </a:solidFill>
                <a:highlight>
                  <a:schemeClr val="lt2"/>
                </a:highlight>
              </a:rPr>
              <a:t>2] No Transparency- As the existing system doesn’t provide the proper transparency in their system as they are not able to deal with the Sharing of their reports to the Cybercrime Department.</a:t>
            </a:r>
            <a:endParaRPr sz="1800">
              <a:solidFill>
                <a:schemeClr val="dk2"/>
              </a:solidFill>
              <a:highlight>
                <a:schemeClr val="lt2"/>
              </a:highlight>
            </a:endParaRPr>
          </a:p>
          <a:p>
            <a:pPr indent="0" lvl="0" marL="0" rtl="0" algn="just">
              <a:spcBef>
                <a:spcPts val="0"/>
              </a:spcBef>
              <a:spcAft>
                <a:spcPts val="0"/>
              </a:spcAft>
              <a:buClr>
                <a:schemeClr val="dk2"/>
              </a:buClr>
              <a:buSzPts val="1100"/>
              <a:buFont typeface="Arial"/>
              <a:buNone/>
            </a:pPr>
            <a:r>
              <a:t/>
            </a:r>
            <a:endParaRPr sz="1800">
              <a:solidFill>
                <a:schemeClr val="dk2"/>
              </a:solidFill>
              <a:highlight>
                <a:schemeClr val="lt2"/>
              </a:highlight>
            </a:endParaRPr>
          </a:p>
          <a:p>
            <a:pPr indent="0" lvl="0" marL="0" rtl="0" algn="just">
              <a:spcBef>
                <a:spcPts val="0"/>
              </a:spcBef>
              <a:spcAft>
                <a:spcPts val="0"/>
              </a:spcAft>
              <a:buClr>
                <a:schemeClr val="dk2"/>
              </a:buClr>
              <a:buSzPts val="1100"/>
              <a:buFont typeface="Arial"/>
              <a:buNone/>
            </a:pPr>
            <a:r>
              <a:rPr lang="en-US" sz="1800">
                <a:solidFill>
                  <a:schemeClr val="dk2"/>
                </a:solidFill>
                <a:highlight>
                  <a:schemeClr val="lt2"/>
                </a:highlight>
              </a:rPr>
              <a:t>3] Costly to Produce Reports - The other systems will cost a lot to generate the reports but the system that we will develop will generate results and reports for free.</a:t>
            </a:r>
            <a:endParaRPr sz="1800">
              <a:highlight>
                <a:schemeClr val="lt2"/>
              </a:highlight>
            </a:endParaRPr>
          </a:p>
        </p:txBody>
      </p:sp>
      <p:sp>
        <p:nvSpPr>
          <p:cNvPr id="155" name="Google Shape;155;gd32e03af02_0_15"/>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Problem Definition</a:t>
            </a:r>
            <a:endParaRPr sz="4400">
              <a:latin typeface="Times New Roman"/>
              <a:ea typeface="Times New Roman"/>
              <a:cs typeface="Times New Roman"/>
              <a:sym typeface="Times New Roman"/>
            </a:endParaRPr>
          </a:p>
        </p:txBody>
      </p:sp>
      <p:sp>
        <p:nvSpPr>
          <p:cNvPr id="161" name="Google Shape;161;p9"/>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0" lvl="0" marL="457200" rtl="0" algn="just">
              <a:lnSpc>
                <a:spcPct val="115000"/>
              </a:lnSpc>
              <a:spcBef>
                <a:spcPts val="0"/>
              </a:spcBef>
              <a:spcAft>
                <a:spcPts val="0"/>
              </a:spcAft>
              <a:buClr>
                <a:schemeClr val="dk2"/>
              </a:buClr>
              <a:buSzPts val="1300"/>
              <a:buFont typeface="Arial"/>
              <a:buNone/>
            </a:pPr>
            <a:r>
              <a:rPr lang="en-US">
                <a:solidFill>
                  <a:schemeClr val="dk2"/>
                </a:solidFill>
              </a:rPr>
              <a:t>Nowadays, cybercrime is one of the common issues everyone is facing and it is impacting the people, in which some are long period of sadness, anger, irritability, loss of interest in activities, being restless, anxious and worried, even in some cases they go into depression and take steps to scarify their life.It is unfortunate that there are no special Anti-Cyberbullying Laws in India yet.There are some common types of cyberbullying that is Flaming, Harassment, Denigration,Impersonation,Trickery. So to detect cyberbullying we have to make some software that will detect it and then report it to </a:t>
            </a:r>
            <a:r>
              <a:rPr lang="en-US">
                <a:solidFill>
                  <a:srgbClr val="0000FF"/>
                </a:solidFill>
                <a:highlight>
                  <a:schemeClr val="lt1"/>
                </a:highlight>
                <a:uFill>
                  <a:noFill/>
                </a:uFill>
                <a:hlinkClick r:id="rId3">
                  <a:extLst>
                    <a:ext uri="{A12FA001-AC4F-418D-AE19-62706E023703}">
                      <ahyp:hlinkClr val="tx"/>
                    </a:ext>
                  </a:extLst>
                </a:hlinkClick>
              </a:rPr>
              <a:t>www.cybercrime.gov.in</a:t>
            </a:r>
            <a:r>
              <a:rPr lang="en-US">
                <a:solidFill>
                  <a:srgbClr val="0000FF"/>
                </a:solidFill>
              </a:rPr>
              <a:t>. </a:t>
            </a:r>
            <a:r>
              <a:rPr lang="en-US">
                <a:solidFill>
                  <a:schemeClr val="dk2"/>
                </a:solidFill>
              </a:rPr>
              <a:t>Similarly, we will detect fake accounts.</a:t>
            </a:r>
            <a:endParaRPr sz="2300"/>
          </a:p>
          <a:p>
            <a:pPr indent="-101600" lvl="0" marL="228600" rtl="0" algn="l">
              <a:lnSpc>
                <a:spcPct val="90000"/>
              </a:lnSpc>
              <a:spcBef>
                <a:spcPts val="0"/>
              </a:spcBef>
              <a:spcAft>
                <a:spcPts val="0"/>
              </a:spcAft>
              <a:buClr>
                <a:schemeClr val="dk1"/>
              </a:buClr>
              <a:buSzPts val="2000"/>
              <a:buNone/>
            </a:pPr>
            <a:r>
              <a:t/>
            </a:r>
            <a:endParaRPr/>
          </a:p>
        </p:txBody>
      </p:sp>
      <p:sp>
        <p:nvSpPr>
          <p:cNvPr id="162" name="Google Shape;162;p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63" name="Google Shape;163;p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9"/>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989000" y="153475"/>
            <a:ext cx="9980700" cy="12513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sz="4400">
                <a:latin typeface="Times New Roman"/>
                <a:ea typeface="Times New Roman"/>
                <a:cs typeface="Times New Roman"/>
                <a:sym typeface="Times New Roman"/>
              </a:rPr>
            </a:br>
            <a:r>
              <a:rPr lang="en-US" sz="4400">
                <a:latin typeface="Times New Roman"/>
                <a:ea typeface="Times New Roman"/>
                <a:cs typeface="Times New Roman"/>
                <a:sym typeface="Times New Roman"/>
              </a:rPr>
              <a:t>Literature Survey</a:t>
            </a:r>
            <a:br>
              <a:rPr lang="en-US" sz="4400">
                <a:latin typeface="Times New Roman"/>
                <a:ea typeface="Times New Roman"/>
                <a:cs typeface="Times New Roman"/>
                <a:sym typeface="Times New Roman"/>
              </a:rPr>
            </a:br>
            <a:endParaRPr sz="4400">
              <a:latin typeface="Times New Roman"/>
              <a:ea typeface="Times New Roman"/>
              <a:cs typeface="Times New Roman"/>
              <a:sym typeface="Times New Roman"/>
            </a:endParaRPr>
          </a:p>
        </p:txBody>
      </p:sp>
      <p:sp>
        <p:nvSpPr>
          <p:cNvPr id="170" name="Google Shape;170;p13"/>
          <p:cNvSpPr txBox="1"/>
          <p:nvPr>
            <p:ph idx="1" type="body"/>
          </p:nvPr>
        </p:nvSpPr>
        <p:spPr>
          <a:xfrm>
            <a:off x="380450" y="1332675"/>
            <a:ext cx="11197800" cy="4572000"/>
          </a:xfrm>
          <a:prstGeom prst="rect">
            <a:avLst/>
          </a:prstGeom>
          <a:noFill/>
          <a:ln cap="flat" cmpd="sng" w="9525">
            <a:solidFill>
              <a:srgbClr val="000000"/>
            </a:solidFill>
            <a:prstDash val="solid"/>
            <a:round/>
            <a:headEnd len="sm" w="sm" type="none"/>
            <a:tailEnd len="sm" w="sm" type="none"/>
          </a:ln>
        </p:spPr>
        <p:txBody>
          <a:bodyPr anchorCtr="0" anchor="t" bIns="45700" lIns="0" spcFirstLastPara="1" rIns="0" wrap="square" tIns="45700">
            <a:noAutofit/>
          </a:bodyPr>
          <a:lstStyle/>
          <a:p>
            <a:pPr indent="-311150" lvl="0" marL="457200" rtl="0" algn="just">
              <a:lnSpc>
                <a:spcPct val="150000"/>
              </a:lnSpc>
              <a:spcBef>
                <a:spcPts val="0"/>
              </a:spcBef>
              <a:spcAft>
                <a:spcPts val="0"/>
              </a:spcAft>
              <a:buClr>
                <a:schemeClr val="dk2"/>
              </a:buClr>
              <a:buSzPts val="1300"/>
              <a:buFont typeface="Arial"/>
              <a:buChar char="▪"/>
            </a:pPr>
            <a:r>
              <a:rPr b="1" lang="en-US" sz="1300">
                <a:solidFill>
                  <a:schemeClr val="dk2"/>
                </a:solidFill>
              </a:rPr>
              <a:t>Title : Fake Twitter accounts: Profile characteristics obtained using an activity-based pattern detection approach</a:t>
            </a:r>
            <a:endParaRPr b="1" sz="1300">
              <a:solidFill>
                <a:schemeClr val="dk2"/>
              </a:solidFill>
            </a:endParaRPr>
          </a:p>
          <a:p>
            <a:pPr indent="0" lvl="0" marL="457200" rtl="0" algn="just">
              <a:lnSpc>
                <a:spcPct val="150000"/>
              </a:lnSpc>
              <a:spcBef>
                <a:spcPts val="0"/>
              </a:spcBef>
              <a:spcAft>
                <a:spcPts val="0"/>
              </a:spcAft>
              <a:buClr>
                <a:schemeClr val="dk2"/>
              </a:buClr>
              <a:buSzPts val="1100"/>
              <a:buFont typeface="Arial"/>
              <a:buNone/>
            </a:pPr>
            <a:r>
              <a:rPr b="1" lang="en-US" sz="1300">
                <a:solidFill>
                  <a:schemeClr val="dk2"/>
                </a:solidFill>
              </a:rPr>
              <a:t>Link : </a:t>
            </a:r>
            <a:r>
              <a:rPr b="1" lang="en-US" sz="1300" u="sng">
                <a:solidFill>
                  <a:schemeClr val="accent2"/>
                </a:solidFill>
                <a:hlinkClick r:id="rId3">
                  <a:extLst>
                    <a:ext uri="{A12FA001-AC4F-418D-AE19-62706E023703}">
                      <ahyp:hlinkClr val="tx"/>
                    </a:ext>
                  </a:extLst>
                </a:hlinkClick>
              </a:rPr>
              <a:t>https://people.clarkson.edu/~jmatthew/publications/SMS_gurajala_original.pdf</a:t>
            </a:r>
            <a:endParaRPr b="1" sz="1300">
              <a:solidFill>
                <a:schemeClr val="accent2"/>
              </a:solidFill>
            </a:endParaRPr>
          </a:p>
          <a:p>
            <a:pPr indent="0" lvl="0" marL="457200" rtl="0" algn="just">
              <a:lnSpc>
                <a:spcPct val="150000"/>
              </a:lnSpc>
              <a:spcBef>
                <a:spcPts val="0"/>
              </a:spcBef>
              <a:spcAft>
                <a:spcPts val="0"/>
              </a:spcAft>
              <a:buClr>
                <a:schemeClr val="dk2"/>
              </a:buClr>
              <a:buSzPts val="1100"/>
              <a:buFont typeface="Arial"/>
              <a:buNone/>
            </a:pPr>
            <a:r>
              <a:rPr b="1" lang="en-US" sz="1300">
                <a:solidFill>
                  <a:schemeClr val="dk2"/>
                </a:solidFill>
              </a:rPr>
              <a:t>Inference : </a:t>
            </a:r>
            <a:r>
              <a:rPr lang="en-US" sz="1300">
                <a:solidFill>
                  <a:schemeClr val="dk2"/>
                </a:solidFill>
              </a:rPr>
              <a:t>From this paper we got the information about the fake account dataset quantity, because due to the low number of false positives of fake account data accuracy of model decreased even if the twitter profile database was approx 60 million.</a:t>
            </a:r>
            <a:endParaRPr sz="1300">
              <a:solidFill>
                <a:schemeClr val="dk2"/>
              </a:solidFill>
            </a:endParaRPr>
          </a:p>
          <a:p>
            <a:pPr indent="-311150" lvl="0" marL="457200" rtl="0" algn="just">
              <a:lnSpc>
                <a:spcPct val="150000"/>
              </a:lnSpc>
              <a:spcBef>
                <a:spcPts val="0"/>
              </a:spcBef>
              <a:spcAft>
                <a:spcPts val="0"/>
              </a:spcAft>
              <a:buClr>
                <a:schemeClr val="dk2"/>
              </a:buClr>
              <a:buSzPts val="1300"/>
              <a:buFont typeface="Arial"/>
              <a:buChar char="▪"/>
            </a:pPr>
            <a:r>
              <a:rPr b="1" lang="en-US" sz="1300">
                <a:solidFill>
                  <a:schemeClr val="dk2"/>
                </a:solidFill>
              </a:rPr>
              <a:t>Title : Detection of Behavior Patterns through Social Networks like Twitter, using Data Mining techniques as a method to detect Cyberbullying</a:t>
            </a:r>
            <a:endParaRPr b="1" sz="1300">
              <a:solidFill>
                <a:schemeClr val="dk2"/>
              </a:solidFill>
            </a:endParaRPr>
          </a:p>
          <a:p>
            <a:pPr indent="0" lvl="0" marL="457200" rtl="0" algn="just">
              <a:lnSpc>
                <a:spcPct val="150000"/>
              </a:lnSpc>
              <a:spcBef>
                <a:spcPts val="0"/>
              </a:spcBef>
              <a:spcAft>
                <a:spcPts val="0"/>
              </a:spcAft>
              <a:buClr>
                <a:schemeClr val="dk2"/>
              </a:buClr>
              <a:buSzPts val="1100"/>
              <a:buFont typeface="Arial"/>
              <a:buNone/>
            </a:pPr>
            <a:r>
              <a:rPr b="1" lang="en-US" sz="1300">
                <a:solidFill>
                  <a:schemeClr val="dk2"/>
                </a:solidFill>
              </a:rPr>
              <a:t>Link:</a:t>
            </a:r>
            <a:r>
              <a:rPr b="1" lang="en-US" sz="1300" u="sng">
                <a:solidFill>
                  <a:schemeClr val="accent2"/>
                </a:solidFill>
              </a:rPr>
              <a:t>https://www.researchgate.net/publication/322514911_Towards_the_detection_of_cyberbullying_based_on_social_network_mining_techniques</a:t>
            </a:r>
            <a:endParaRPr b="1" sz="1300" u="sng">
              <a:solidFill>
                <a:schemeClr val="accent2"/>
              </a:solidFill>
            </a:endParaRPr>
          </a:p>
          <a:p>
            <a:pPr indent="0" lvl="0" marL="457200" rtl="0" algn="just">
              <a:lnSpc>
                <a:spcPct val="150000"/>
              </a:lnSpc>
              <a:spcBef>
                <a:spcPts val="0"/>
              </a:spcBef>
              <a:spcAft>
                <a:spcPts val="0"/>
              </a:spcAft>
              <a:buClr>
                <a:schemeClr val="dk2"/>
              </a:buClr>
              <a:buSzPts val="1100"/>
              <a:buFont typeface="Arial"/>
              <a:buNone/>
            </a:pPr>
            <a:r>
              <a:rPr b="1" lang="en-US" sz="1300">
                <a:solidFill>
                  <a:schemeClr val="dk2"/>
                </a:solidFill>
              </a:rPr>
              <a:t>Inference : </a:t>
            </a:r>
            <a:r>
              <a:rPr lang="en-US" sz="1300">
                <a:solidFill>
                  <a:schemeClr val="dk2"/>
                </a:solidFill>
              </a:rPr>
              <a:t>In the analysis stage we use data mining techniques to generate a dictionary of pejorative terms that are related to cyberbullying and thus be able to generate behavior patterns of these terms. And in this way provide better tools so that psychology specialists can optimize their work.</a:t>
            </a:r>
            <a:endParaRPr sz="1300">
              <a:solidFill>
                <a:schemeClr val="dk2"/>
              </a:solidFill>
            </a:endParaRPr>
          </a:p>
          <a:p>
            <a:pPr indent="-311150" lvl="0" marL="457200" rtl="0" algn="just">
              <a:lnSpc>
                <a:spcPct val="150000"/>
              </a:lnSpc>
              <a:spcBef>
                <a:spcPts val="0"/>
              </a:spcBef>
              <a:spcAft>
                <a:spcPts val="0"/>
              </a:spcAft>
              <a:buClr>
                <a:schemeClr val="dk2"/>
              </a:buClr>
              <a:buSzPts val="1300"/>
              <a:buFont typeface="Arial"/>
              <a:buChar char="▪"/>
            </a:pPr>
            <a:r>
              <a:rPr b="1" lang="en-US" sz="1300">
                <a:solidFill>
                  <a:schemeClr val="dk2"/>
                </a:solidFill>
              </a:rPr>
              <a:t>Title : Classification of Cyberbullying in Facebook Using Selenium and SVM</a:t>
            </a:r>
            <a:endParaRPr b="1" sz="1300">
              <a:solidFill>
                <a:schemeClr val="dk2"/>
              </a:solidFill>
            </a:endParaRPr>
          </a:p>
          <a:p>
            <a:pPr indent="0" lvl="0" marL="457200" rtl="0" algn="just">
              <a:lnSpc>
                <a:spcPct val="150000"/>
              </a:lnSpc>
              <a:spcBef>
                <a:spcPts val="0"/>
              </a:spcBef>
              <a:spcAft>
                <a:spcPts val="0"/>
              </a:spcAft>
              <a:buClr>
                <a:schemeClr val="dk2"/>
              </a:buClr>
              <a:buSzPts val="1100"/>
              <a:buFont typeface="Arial"/>
              <a:buNone/>
            </a:pPr>
            <a:r>
              <a:rPr b="1" lang="en-US" sz="1300">
                <a:solidFill>
                  <a:schemeClr val="dk2"/>
                </a:solidFill>
              </a:rPr>
              <a:t>Link : </a:t>
            </a:r>
            <a:r>
              <a:rPr b="1" lang="en-US" sz="1300" u="sng">
                <a:solidFill>
                  <a:schemeClr val="accent2"/>
                </a:solidFill>
              </a:rPr>
              <a:t>https://www.researchgate.net/publication/327635426_Classification_of_Cyberbullying_in_Facebook_Using_Selenium_and_SVM</a:t>
            </a:r>
            <a:endParaRPr b="1" sz="1300" u="sng">
              <a:solidFill>
                <a:schemeClr val="accent2"/>
              </a:solidFill>
            </a:endParaRPr>
          </a:p>
          <a:p>
            <a:pPr indent="0" lvl="0" marL="457200" rtl="0" algn="just">
              <a:lnSpc>
                <a:spcPct val="150000"/>
              </a:lnSpc>
              <a:spcBef>
                <a:spcPts val="0"/>
              </a:spcBef>
              <a:spcAft>
                <a:spcPts val="0"/>
              </a:spcAft>
              <a:buClr>
                <a:schemeClr val="dk2"/>
              </a:buClr>
              <a:buSzPts val="1100"/>
              <a:buFont typeface="Arial"/>
              <a:buNone/>
            </a:pPr>
            <a:r>
              <a:rPr b="1" lang="en-US" sz="1300">
                <a:solidFill>
                  <a:schemeClr val="dk2"/>
                </a:solidFill>
              </a:rPr>
              <a:t>Inference : </a:t>
            </a:r>
            <a:r>
              <a:rPr lang="en-US" sz="1300">
                <a:solidFill>
                  <a:schemeClr val="dk2"/>
                </a:solidFill>
              </a:rPr>
              <a:t>In this paper facebook data were used for classification using Support Vector Machines (SVM) models. A total of 2263 data was used for training data, Facebook posts.</a:t>
            </a:r>
            <a:endParaRPr/>
          </a:p>
        </p:txBody>
      </p:sp>
      <p:sp>
        <p:nvSpPr>
          <p:cNvPr id="171" name="Google Shape;171;p1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72" name="Google Shape;172;p1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13"/>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cdfdbc3b4a_0_157"/>
          <p:cNvSpPr txBox="1"/>
          <p:nvPr>
            <p:ph type="title"/>
          </p:nvPr>
        </p:nvSpPr>
        <p:spPr>
          <a:xfrm>
            <a:off x="1104900" y="76200"/>
            <a:ext cx="5096700" cy="1097100"/>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sz="3700">
                <a:latin typeface="Times New Roman"/>
                <a:ea typeface="Times New Roman"/>
                <a:cs typeface="Times New Roman"/>
                <a:sym typeface="Times New Roman"/>
              </a:rPr>
              <a:t>Hardware, Software Specifications </a:t>
            </a:r>
            <a:endParaRPr sz="3700">
              <a:latin typeface="Times New Roman"/>
              <a:ea typeface="Times New Roman"/>
              <a:cs typeface="Times New Roman"/>
              <a:sym typeface="Times New Roman"/>
            </a:endParaRPr>
          </a:p>
        </p:txBody>
      </p:sp>
      <p:sp>
        <p:nvSpPr>
          <p:cNvPr id="179" name="Google Shape;179;gcdfdbc3b4a_0_157"/>
          <p:cNvSpPr txBox="1"/>
          <p:nvPr>
            <p:ph idx="1" type="body"/>
          </p:nvPr>
        </p:nvSpPr>
        <p:spPr>
          <a:xfrm>
            <a:off x="1104900" y="1600200"/>
            <a:ext cx="4014600" cy="2113200"/>
          </a:xfrm>
          <a:prstGeom prst="rect">
            <a:avLst/>
          </a:prstGeom>
          <a:noFill/>
          <a:ln>
            <a:noFill/>
          </a:ln>
        </p:spPr>
        <p:txBody>
          <a:bodyPr anchorCtr="0" anchor="t" bIns="45700" lIns="0" spcFirstLastPara="1" rIns="0" wrap="square" tIns="45700">
            <a:normAutofit/>
          </a:bodyPr>
          <a:lstStyle/>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Intel Pentium Processor </a:t>
            </a:r>
            <a:endParaRPr sz="2500">
              <a:solidFill>
                <a:schemeClr val="dk2"/>
              </a:solidFill>
            </a:endParaRPr>
          </a:p>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RAM&gt;=4GB </a:t>
            </a:r>
            <a:endParaRPr sz="2500">
              <a:solidFill>
                <a:schemeClr val="dk2"/>
              </a:solidFill>
            </a:endParaRPr>
          </a:p>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Anaconda</a:t>
            </a:r>
            <a:endParaRPr sz="2500">
              <a:solidFill>
                <a:schemeClr val="dk2"/>
              </a:solidFill>
            </a:endParaRPr>
          </a:p>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Visual Studio</a:t>
            </a:r>
            <a:endParaRPr sz="2500"/>
          </a:p>
        </p:txBody>
      </p:sp>
      <p:sp>
        <p:nvSpPr>
          <p:cNvPr id="180" name="Google Shape;180;gcdfdbc3b4a_0_157"/>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81" name="Google Shape;181;gcdfdbc3b4a_0_157"/>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182" name="Google Shape;182;gcdfdbc3b4a_0_157"/>
          <p:cNvCxnSpPr/>
          <p:nvPr/>
        </p:nvCxnSpPr>
        <p:spPr>
          <a:xfrm>
            <a:off x="5607325" y="1555500"/>
            <a:ext cx="0" cy="2113200"/>
          </a:xfrm>
          <a:prstGeom prst="straightConnector1">
            <a:avLst/>
          </a:prstGeom>
          <a:noFill/>
          <a:ln cap="flat" cmpd="sng" w="19050">
            <a:solidFill>
              <a:srgbClr val="000000"/>
            </a:solidFill>
            <a:prstDash val="solid"/>
            <a:round/>
            <a:headEnd len="sm" w="sm" type="none"/>
            <a:tailEnd len="sm" w="sm" type="none"/>
          </a:ln>
        </p:spPr>
      </p:cxnSp>
      <p:sp>
        <p:nvSpPr>
          <p:cNvPr id="183" name="Google Shape;183;gcdfdbc3b4a_0_157"/>
          <p:cNvSpPr txBox="1"/>
          <p:nvPr/>
        </p:nvSpPr>
        <p:spPr>
          <a:xfrm>
            <a:off x="6817825" y="214325"/>
            <a:ext cx="4380300" cy="69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4400"/>
              <a:buFont typeface="Times New Roman"/>
              <a:buNone/>
            </a:pPr>
            <a:r>
              <a:rPr lang="en-US" sz="3700">
                <a:solidFill>
                  <a:schemeClr val="dk1"/>
                </a:solidFill>
                <a:latin typeface="Times New Roman"/>
                <a:ea typeface="Times New Roman"/>
                <a:cs typeface="Times New Roman"/>
                <a:sym typeface="Times New Roman"/>
              </a:rPr>
              <a:t>Tools </a:t>
            </a:r>
            <a:endParaRPr sz="3700"/>
          </a:p>
        </p:txBody>
      </p:sp>
      <p:sp>
        <p:nvSpPr>
          <p:cNvPr id="184" name="Google Shape;184;gcdfdbc3b4a_0_157"/>
          <p:cNvSpPr txBox="1"/>
          <p:nvPr/>
        </p:nvSpPr>
        <p:spPr>
          <a:xfrm>
            <a:off x="6108550" y="1569900"/>
            <a:ext cx="5096700" cy="18972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Django</a:t>
            </a:r>
            <a:endParaRPr sz="2500">
              <a:solidFill>
                <a:schemeClr val="dk2"/>
              </a:solidFill>
            </a:endParaRPr>
          </a:p>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Machine Learning Algorithms</a:t>
            </a:r>
            <a:endParaRPr sz="2500">
              <a:solidFill>
                <a:schemeClr val="dk2"/>
              </a:solidFill>
            </a:endParaRPr>
          </a:p>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Python Libraries</a:t>
            </a:r>
            <a:endParaRPr sz="2500">
              <a:solidFill>
                <a:schemeClr val="dk2"/>
              </a:solidFill>
            </a:endParaRPr>
          </a:p>
          <a:p>
            <a:pPr indent="-387350" lvl="0" marL="457200" rtl="0" algn="l">
              <a:lnSpc>
                <a:spcPct val="115000"/>
              </a:lnSpc>
              <a:spcBef>
                <a:spcPts val="0"/>
              </a:spcBef>
              <a:spcAft>
                <a:spcPts val="0"/>
              </a:spcAft>
              <a:buClr>
                <a:schemeClr val="dk2"/>
              </a:buClr>
              <a:buSzPts val="2500"/>
              <a:buFont typeface="Arial"/>
              <a:buChar char="●"/>
            </a:pPr>
            <a:r>
              <a:rPr lang="en-US" sz="2500">
                <a:solidFill>
                  <a:schemeClr val="dk2"/>
                </a:solidFill>
              </a:rPr>
              <a:t>Windows 10 SDK</a:t>
            </a:r>
            <a:endParaRPr sz="2500"/>
          </a:p>
        </p:txBody>
      </p:sp>
      <p:sp>
        <p:nvSpPr>
          <p:cNvPr id="185" name="Google Shape;185;gcdfdbc3b4a_0_157"/>
          <p:cNvSpPr txBox="1"/>
          <p:nvPr/>
        </p:nvSpPr>
        <p:spPr>
          <a:xfrm>
            <a:off x="1104900" y="3863700"/>
            <a:ext cx="9980700" cy="2589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US" sz="2700">
                <a:solidFill>
                  <a:schemeClr val="dk2"/>
                </a:solidFill>
              </a:rPr>
              <a:t>Constraints : </a:t>
            </a:r>
            <a:endParaRPr sz="2700">
              <a:solidFill>
                <a:schemeClr val="dk2"/>
              </a:solidFill>
            </a:endParaRPr>
          </a:p>
          <a:p>
            <a:pPr indent="0" lvl="0" marL="457200" rtl="0" algn="l">
              <a:lnSpc>
                <a:spcPct val="115000"/>
              </a:lnSpc>
              <a:spcBef>
                <a:spcPts val="0"/>
              </a:spcBef>
              <a:spcAft>
                <a:spcPts val="0"/>
              </a:spcAft>
              <a:buNone/>
            </a:pPr>
            <a:r>
              <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Continuous network connectivity required</a:t>
            </a:r>
            <a:endParaRPr sz="2700">
              <a:solidFill>
                <a:schemeClr val="dk2"/>
              </a:solidFill>
            </a:endParaRPr>
          </a:p>
          <a:p>
            <a:pPr indent="-400050" lvl="0" marL="457200" rtl="0" algn="l">
              <a:lnSpc>
                <a:spcPct val="115000"/>
              </a:lnSpc>
              <a:spcBef>
                <a:spcPts val="0"/>
              </a:spcBef>
              <a:spcAft>
                <a:spcPts val="0"/>
              </a:spcAft>
              <a:buClr>
                <a:schemeClr val="dk2"/>
              </a:buClr>
              <a:buSzPts val="2700"/>
              <a:buFont typeface="Arial"/>
              <a:buChar char="●"/>
            </a:pPr>
            <a:r>
              <a:rPr lang="en-US" sz="2700">
                <a:solidFill>
                  <a:schemeClr val="dk2"/>
                </a:solidFill>
              </a:rPr>
              <a:t>Process or requirement varies according to the Dataset</a:t>
            </a:r>
            <a:endParaRPr b="1" sz="2700" u="sng">
              <a:solidFill>
                <a:schemeClr val="dk2"/>
              </a:solidFill>
            </a:endParaRPr>
          </a:p>
          <a:p>
            <a:pPr indent="-101600" lvl="0" marL="228600" rtl="0" algn="l">
              <a:lnSpc>
                <a:spcPct val="90000"/>
              </a:lnSpc>
              <a:spcBef>
                <a:spcPts val="0"/>
              </a:spcBef>
              <a:spcAft>
                <a:spcPts val="0"/>
              </a:spcAft>
              <a:buClr>
                <a:schemeClr val="dk1"/>
              </a:buClr>
              <a:buSzPts val="2000"/>
              <a:buFont typeface="Arial"/>
              <a:buNone/>
            </a:pPr>
            <a:r>
              <a:t/>
            </a:r>
            <a:endParaRPr sz="2000">
              <a:solidFill>
                <a:schemeClr val="dk1"/>
              </a:solidFill>
            </a:endParaRPr>
          </a:p>
          <a:p>
            <a:pPr indent="0" lvl="0" marL="0" rtl="0" algn="l">
              <a:spcBef>
                <a:spcPts val="0"/>
              </a:spcBef>
              <a:spcAft>
                <a:spcPts val="0"/>
              </a:spcAft>
              <a:buNone/>
            </a:pPr>
            <a:r>
              <a:t/>
            </a:r>
            <a:endParaRPr/>
          </a:p>
        </p:txBody>
      </p:sp>
      <p:cxnSp>
        <p:nvCxnSpPr>
          <p:cNvPr id="186" name="Google Shape;186;gcdfdbc3b4a_0_157"/>
          <p:cNvCxnSpPr/>
          <p:nvPr/>
        </p:nvCxnSpPr>
        <p:spPr>
          <a:xfrm>
            <a:off x="5620825" y="187775"/>
            <a:ext cx="0" cy="787200"/>
          </a:xfrm>
          <a:prstGeom prst="straightConnector1">
            <a:avLst/>
          </a:prstGeom>
          <a:noFill/>
          <a:ln cap="flat" cmpd="sng" w="19050">
            <a:solidFill>
              <a:srgbClr val="000000"/>
            </a:solidFill>
            <a:prstDash val="solid"/>
            <a:round/>
            <a:headEnd len="sm" w="sm" type="none"/>
            <a:tailEnd len="sm" w="sm" type="none"/>
          </a:ln>
        </p:spPr>
      </p:cxnSp>
      <p:cxnSp>
        <p:nvCxnSpPr>
          <p:cNvPr id="187" name="Google Shape;187;gcdfdbc3b4a_0_157"/>
          <p:cNvCxnSpPr/>
          <p:nvPr/>
        </p:nvCxnSpPr>
        <p:spPr>
          <a:xfrm rot="10800000">
            <a:off x="1104775" y="3672375"/>
            <a:ext cx="9983700" cy="0"/>
          </a:xfrm>
          <a:prstGeom prst="straightConnector1">
            <a:avLst/>
          </a:prstGeom>
          <a:noFill/>
          <a:ln cap="flat" cmpd="sng" w="19050">
            <a:solidFill>
              <a:srgbClr val="000000"/>
            </a:solidFill>
            <a:prstDash val="solid"/>
            <a:round/>
            <a:headEnd len="sm" w="sm" type="none"/>
            <a:tailEnd len="sm" w="sm" type="none"/>
          </a:ln>
        </p:spPr>
      </p:cxnSp>
      <p:sp>
        <p:nvSpPr>
          <p:cNvPr id="188" name="Google Shape;188;gcdfdbc3b4a_0_157"/>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d32e03af02_0_0"/>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Modular</a:t>
            </a:r>
            <a:r>
              <a:rPr lang="en-US" sz="4400">
                <a:latin typeface="Times New Roman"/>
                <a:ea typeface="Times New Roman"/>
                <a:cs typeface="Times New Roman"/>
                <a:sym typeface="Times New Roman"/>
              </a:rPr>
              <a:t> Diagram</a:t>
            </a:r>
            <a:endParaRPr sz="4400">
              <a:latin typeface="Times New Roman"/>
              <a:ea typeface="Times New Roman"/>
              <a:cs typeface="Times New Roman"/>
              <a:sym typeface="Times New Roman"/>
            </a:endParaRPr>
          </a:p>
        </p:txBody>
      </p:sp>
      <p:sp>
        <p:nvSpPr>
          <p:cNvPr id="194" name="Google Shape;194;gd32e03af02_0_0"/>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195" name="Google Shape;195;gd32e03af02_0_0"/>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6" name="Google Shape;196;gd32e03af02_0_0"/>
          <p:cNvPicPr preferRelativeResize="0"/>
          <p:nvPr/>
        </p:nvPicPr>
        <p:blipFill>
          <a:blip r:embed="rId3">
            <a:alphaModFix/>
          </a:blip>
          <a:stretch>
            <a:fillRect/>
          </a:stretch>
        </p:blipFill>
        <p:spPr>
          <a:xfrm>
            <a:off x="1104900" y="1325700"/>
            <a:ext cx="4945409" cy="4846500"/>
          </a:xfrm>
          <a:prstGeom prst="rect">
            <a:avLst/>
          </a:prstGeom>
          <a:noFill/>
          <a:ln>
            <a:noFill/>
          </a:ln>
        </p:spPr>
      </p:pic>
      <p:pic>
        <p:nvPicPr>
          <p:cNvPr id="197" name="Google Shape;197;gd32e03af02_0_0"/>
          <p:cNvPicPr preferRelativeResize="0"/>
          <p:nvPr/>
        </p:nvPicPr>
        <p:blipFill>
          <a:blip r:embed="rId4">
            <a:alphaModFix/>
          </a:blip>
          <a:stretch>
            <a:fillRect/>
          </a:stretch>
        </p:blipFill>
        <p:spPr>
          <a:xfrm>
            <a:off x="6526971" y="1325700"/>
            <a:ext cx="4558604" cy="4816925"/>
          </a:xfrm>
          <a:prstGeom prst="rect">
            <a:avLst/>
          </a:prstGeom>
          <a:noFill/>
          <a:ln>
            <a:noFill/>
          </a:ln>
        </p:spPr>
      </p:pic>
      <p:sp>
        <p:nvSpPr>
          <p:cNvPr id="198" name="Google Shape;198;gd32e03af02_0_0"/>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cdfdbc3b4a_0_305"/>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DFD Level 0</a:t>
            </a:r>
            <a:endParaRPr sz="4400">
              <a:latin typeface="Times New Roman"/>
              <a:ea typeface="Times New Roman"/>
              <a:cs typeface="Times New Roman"/>
              <a:sym typeface="Times New Roman"/>
            </a:endParaRPr>
          </a:p>
        </p:txBody>
      </p:sp>
      <p:sp>
        <p:nvSpPr>
          <p:cNvPr id="204" name="Google Shape;204;gcdfdbc3b4a_0_305"/>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p>
            <a:pPr indent="0" lvl="0" marL="0" rtl="0" algn="ctr">
              <a:spcBef>
                <a:spcPts val="0"/>
              </a:spcBef>
              <a:spcAft>
                <a:spcPts val="0"/>
              </a:spcAft>
              <a:buNone/>
            </a:pPr>
            <a:r>
              <a:rPr lang="en-US"/>
              <a:t>Department Of Computer Engineering, V.E.S.I.T</a:t>
            </a:r>
            <a:endParaRPr/>
          </a:p>
        </p:txBody>
      </p:sp>
      <p:sp>
        <p:nvSpPr>
          <p:cNvPr id="205" name="Google Shape;205;gcdfdbc3b4a_0_305"/>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6" name="Google Shape;206;gcdfdbc3b4a_0_305"/>
          <p:cNvPicPr preferRelativeResize="0"/>
          <p:nvPr/>
        </p:nvPicPr>
        <p:blipFill>
          <a:blip r:embed="rId3">
            <a:alphaModFix/>
          </a:blip>
          <a:stretch>
            <a:fillRect/>
          </a:stretch>
        </p:blipFill>
        <p:spPr>
          <a:xfrm>
            <a:off x="1104900" y="1600200"/>
            <a:ext cx="9980701" cy="2599750"/>
          </a:xfrm>
          <a:prstGeom prst="rect">
            <a:avLst/>
          </a:prstGeom>
          <a:noFill/>
          <a:ln cap="flat" cmpd="sng" w="12700">
            <a:solidFill>
              <a:srgbClr val="000000"/>
            </a:solidFill>
            <a:prstDash val="solid"/>
            <a:miter lim="8000"/>
            <a:headEnd len="sm" w="sm" type="none"/>
            <a:tailEnd len="sm" w="sm" type="none"/>
          </a:ln>
        </p:spPr>
      </p:pic>
      <p:sp>
        <p:nvSpPr>
          <p:cNvPr id="207" name="Google Shape;207;gcdfdbc3b4a_0_305"/>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US"/>
              <a:t>04/26/2021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f03431380 (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2017-09-19T09:37:43Z</dcterms:created>
  <dc:creator>GRESHA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