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aleway"/>
      <p:regular r:id="rId32"/>
      <p:bold r:id="rId33"/>
      <p:italic r:id="rId34"/>
      <p:boldItalic r:id="rId35"/>
    </p:embeddedFont>
    <p:embeddedFont>
      <p:font typeface="Lato"/>
      <p:regular r:id="rId36"/>
      <p:bold r:id="rId37"/>
      <p:italic r:id="rId38"/>
      <p:boldItalic r:id="rId39"/>
    </p:embeddedFont>
    <p:embeddedFont>
      <p:font typeface="Raleway Medium"/>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Medium-regular.fntdata"/><Relationship Id="rId20" Type="http://schemas.openxmlformats.org/officeDocument/2006/relationships/slide" Target="slides/slide15.xml"/><Relationship Id="rId42" Type="http://schemas.openxmlformats.org/officeDocument/2006/relationships/font" Target="fonts/RalewayMedium-italic.fntdata"/><Relationship Id="rId41" Type="http://schemas.openxmlformats.org/officeDocument/2006/relationships/font" Target="fonts/RalewayMedium-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RalewayMedium-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bold.fntdata"/><Relationship Id="rId10" Type="http://schemas.openxmlformats.org/officeDocument/2006/relationships/slide" Target="slides/slide5.xml"/><Relationship Id="rId32" Type="http://schemas.openxmlformats.org/officeDocument/2006/relationships/font" Target="fonts/Raleway-regular.fntdata"/><Relationship Id="rId13" Type="http://schemas.openxmlformats.org/officeDocument/2006/relationships/slide" Target="slides/slide8.xml"/><Relationship Id="rId35" Type="http://schemas.openxmlformats.org/officeDocument/2006/relationships/font" Target="fonts/Raleway-boldItalic.fntdata"/><Relationship Id="rId12" Type="http://schemas.openxmlformats.org/officeDocument/2006/relationships/slide" Target="slides/slide7.xml"/><Relationship Id="rId34" Type="http://schemas.openxmlformats.org/officeDocument/2006/relationships/font" Target="fonts/Raleway-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nalyticsindiamag.com/5-free-exhaustive-and-comprehensive-resources-to-learn-deep-learning-from-scratch/"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3e62e2c4c_6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3e62e2c4c_6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83e62e2c4c_3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3e62e2c4c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3e62e2c4c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3e62e2c4c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83e62e2c4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3e62e2c4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83e62e2c4c_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3e62e2c4c_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Lato"/>
                <a:ea typeface="Lato"/>
                <a:cs typeface="Lato"/>
                <a:sym typeface="Lato"/>
              </a:rPr>
              <a:t>The generalised softmax agent was provided with </a:t>
            </a:r>
            <a:r>
              <a:rPr b="1" i="1" lang="en" sz="1300">
                <a:latin typeface="Lato"/>
                <a:ea typeface="Lato"/>
                <a:cs typeface="Lato"/>
                <a:sym typeface="Lato"/>
              </a:rPr>
              <a:t>gridworld.mdp</a:t>
            </a:r>
            <a:r>
              <a:rPr b="1" lang="en" sz="1300">
                <a:latin typeface="Lato"/>
                <a:ea typeface="Lato"/>
                <a:cs typeface="Lato"/>
                <a:sym typeface="Lato"/>
              </a:rPr>
              <a:t>  </a:t>
            </a:r>
            <a:r>
              <a:rPr lang="en" sz="1300">
                <a:latin typeface="Lato"/>
                <a:ea typeface="Lato"/>
                <a:cs typeface="Lato"/>
                <a:sym typeface="Lato"/>
              </a:rPr>
              <a:t>and parsed using  MDP parsers defined in RL-Parsers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83e62e2c4c_6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83e62e2c4c_6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83e62e2c4c_6_1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83e62e2c4c_6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83e62e2c4c_6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83e62e2c4c_6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83e62e2c4c_3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83e62e2c4c_3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83e62e2c4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3e62e2c4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83fd642b05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83fd642b05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83e62e2c4c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83e62e2c4c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83e62e2c4c_6_1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83e62e2c4c_6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83e62e2c4c_3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83e62e2c4c_3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results we observe that conditioning and intervening give us two different values</a:t>
            </a:r>
            <a:r>
              <a:rPr lang="en"/>
              <a:t>, although it does not necessarily affect the agents choices.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Focusing on t: 8, comparing the conditioning and do action on A=a we observe that the expectation for conditioning seems to overestimate the values for moving up and down where do operation shows the values show be lower than what are being expected. This could show an observed effect of confounding which appears while conditioning.</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83e62e2c4c_6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83e62e2c4c_6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4a1e4474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4a1e4474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Notes:</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Environment: Could be a library, puzzle or anything with set of constraints where agent can perform set of actions  </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Reward: Doesn’t necessarily tell what’s good or wrong but gives an indication on how good a certain action is, to maximize reward</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Policy: Tells our agent what to do. We intend to create policies that maximizes the sum of total rewards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Tasks:</a:t>
            </a:r>
            <a:endParaRPr/>
          </a:p>
          <a:p>
            <a:pPr indent="0" lvl="0" marL="457200" rtl="0" algn="l">
              <a:spcBef>
                <a:spcPts val="0"/>
              </a:spcBef>
              <a:spcAft>
                <a:spcPts val="0"/>
              </a:spcAft>
              <a:buNone/>
            </a:pPr>
            <a:r>
              <a:rPr lang="en"/>
              <a:t>Episodic</a:t>
            </a:r>
            <a:endParaRPr/>
          </a:p>
          <a:p>
            <a:pPr indent="0" lvl="0" marL="457200" rtl="0" algn="l">
              <a:spcBef>
                <a:spcPts val="0"/>
              </a:spcBef>
              <a:spcAft>
                <a:spcPts val="0"/>
              </a:spcAft>
              <a:buNone/>
            </a:pPr>
            <a:r>
              <a:rPr lang="en"/>
              <a:t>Gt : R(t+1) + R(t+2) + R(t+3) + ….   (Maximize sum of cumulative rewards at all timestamp after current one)</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Continuous</a:t>
            </a:r>
            <a:endParaRPr/>
          </a:p>
          <a:p>
            <a:pPr indent="0" lvl="0" marL="457200" rtl="0" algn="l">
              <a:spcBef>
                <a:spcPts val="0"/>
              </a:spcBef>
              <a:spcAft>
                <a:spcPts val="0"/>
              </a:spcAft>
              <a:buNone/>
            </a:pPr>
            <a:r>
              <a:rPr lang="en"/>
              <a:t>Gt : R(t+1) + </a:t>
            </a:r>
            <a:r>
              <a:rPr lang="en" sz="1050">
                <a:highlight>
                  <a:srgbClr val="FFFFFF"/>
                </a:highlight>
              </a:rPr>
              <a:t>Γ* </a:t>
            </a:r>
            <a:r>
              <a:rPr lang="en"/>
              <a:t>R(t+2) + </a:t>
            </a:r>
            <a:r>
              <a:rPr lang="en" sz="1050">
                <a:highlight>
                  <a:srgbClr val="FFFFFF"/>
                </a:highlight>
              </a:rPr>
              <a:t>Γ^2</a:t>
            </a:r>
            <a:r>
              <a:rPr lang="en"/>
              <a:t> * R(t+3) + ….   (introduced gamma)</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4a1e44741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4a1e4474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525252"/>
                </a:solidFill>
                <a:highlight>
                  <a:srgbClr val="FFFFFF"/>
                </a:highlight>
                <a:latin typeface="Lato"/>
                <a:ea typeface="Lato"/>
                <a:cs typeface="Lato"/>
                <a:sym typeface="Lato"/>
              </a:rPr>
              <a:t>OpenAI gym is an environment where one can learn and implement the </a:t>
            </a:r>
            <a:r>
              <a:rPr lang="en" sz="1200">
                <a:solidFill>
                  <a:srgbClr val="080808"/>
                </a:solidFill>
                <a:uFill>
                  <a:noFill/>
                </a:uFill>
                <a:latin typeface="Lato"/>
                <a:ea typeface="Lato"/>
                <a:cs typeface="Lato"/>
                <a:sym typeface="Lato"/>
                <a:hlinkClick r:id="rId2"/>
              </a:rPr>
              <a:t>Reinforcement Learning</a:t>
            </a:r>
            <a:r>
              <a:rPr lang="en" sz="1200">
                <a:solidFill>
                  <a:srgbClr val="525252"/>
                </a:solidFill>
                <a:highlight>
                  <a:srgbClr val="FFFFFF"/>
                </a:highlight>
                <a:latin typeface="Lato"/>
                <a:ea typeface="Lato"/>
                <a:cs typeface="Lato"/>
                <a:sym typeface="Lato"/>
              </a:rPr>
              <a:t> algorithms to understand how they work. It gives us the access to teach the agent from understanding the situation by becoming an expert on how to walk through the specific task.</a:t>
            </a:r>
            <a:endParaRPr sz="1200">
              <a:latin typeface="Lato"/>
              <a:ea typeface="Lato"/>
              <a:cs typeface="Lato"/>
              <a:sym typeface="La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MDP: Probability of what is going to happen only depends on current state and action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P(s’,r | s,a) = Pr{St=s’, Rt=r | S(t-1)=s, A(t-1)=a}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state must include all info of past agent-interaction environment that will make a difference in the future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4623092cd_0_5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4623092cd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based algorithm have some external knowledge on the environment. Eg: hard rules for game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Model-based become impractical as the state space and action space grows. Eg: modelling self driving cars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Model-free algorithms rely on trial-and-error to update its knowledge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4623092cd_0_6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4623092cd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4623092cd_0_6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4623092cd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hyperlink" Target="https://github.com/abaisero/rl_parser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43.png"/><Relationship Id="rId4" Type="http://schemas.openxmlformats.org/officeDocument/2006/relationships/image" Target="../media/image39.png"/><Relationship Id="rId5" Type="http://schemas.openxmlformats.org/officeDocument/2006/relationships/image" Target="../media/image38.png"/><Relationship Id="rId6" Type="http://schemas.openxmlformats.org/officeDocument/2006/relationships/image" Target="../media/image5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5.png"/><Relationship Id="rId4" Type="http://schemas.openxmlformats.org/officeDocument/2006/relationships/image" Target="../media/image49.png"/><Relationship Id="rId5" Type="http://schemas.openxmlformats.org/officeDocument/2006/relationships/image" Target="../media/image52.png"/><Relationship Id="rId6" Type="http://schemas.openxmlformats.org/officeDocument/2006/relationships/image" Target="../media/image53.png"/><Relationship Id="rId7" Type="http://schemas.openxmlformats.org/officeDocument/2006/relationships/image" Target="../media/image46.png"/><Relationship Id="rId8" Type="http://schemas.openxmlformats.org/officeDocument/2006/relationships/image" Target="../media/image4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36.png"/><Relationship Id="rId4" Type="http://schemas.openxmlformats.org/officeDocument/2006/relationships/image" Target="../media/image47.png"/><Relationship Id="rId5" Type="http://schemas.openxmlformats.org/officeDocument/2006/relationships/image" Target="../media/image41.png"/><Relationship Id="rId6" Type="http://schemas.openxmlformats.org/officeDocument/2006/relationships/image" Target="../media/image4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36.png"/><Relationship Id="rId4" Type="http://schemas.openxmlformats.org/officeDocument/2006/relationships/image" Target="../media/image54.png"/><Relationship Id="rId5" Type="http://schemas.openxmlformats.org/officeDocument/2006/relationships/image" Target="../media/image57.png"/><Relationship Id="rId6"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58.png"/><Relationship Id="rId4" Type="http://schemas.openxmlformats.org/officeDocument/2006/relationships/image" Target="../media/image45.png"/><Relationship Id="rId5" Type="http://schemas.openxmlformats.org/officeDocument/2006/relationships/image" Target="../media/image5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51.png"/><Relationship Id="rId4" Type="http://schemas.openxmlformats.org/officeDocument/2006/relationships/image" Target="../media/image5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50.jpg"/><Relationship Id="rId4" Type="http://schemas.openxmlformats.org/officeDocument/2006/relationships/image" Target="../media/image48.jpg"/><Relationship Id="rId5" Type="http://schemas.openxmlformats.org/officeDocument/2006/relationships/image" Target="../media/image4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1" Type="http://schemas.openxmlformats.org/officeDocument/2006/relationships/image" Target="../media/image3.gif"/><Relationship Id="rId10" Type="http://schemas.openxmlformats.org/officeDocument/2006/relationships/image" Target="../media/image18.png"/><Relationship Id="rId13" Type="http://schemas.openxmlformats.org/officeDocument/2006/relationships/image" Target="../media/image4.gif"/><Relationship Id="rId12" Type="http://schemas.openxmlformats.org/officeDocument/2006/relationships/image" Target="../media/image6.gif"/><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7.gif"/><Relationship Id="rId4" Type="http://schemas.openxmlformats.org/officeDocument/2006/relationships/image" Target="../media/image14.gif"/><Relationship Id="rId9" Type="http://schemas.openxmlformats.org/officeDocument/2006/relationships/image" Target="../media/image15.gif"/><Relationship Id="rId15" Type="http://schemas.openxmlformats.org/officeDocument/2006/relationships/image" Target="../media/image5.gif"/><Relationship Id="rId14" Type="http://schemas.openxmlformats.org/officeDocument/2006/relationships/image" Target="../media/image1.gif"/><Relationship Id="rId16" Type="http://schemas.openxmlformats.org/officeDocument/2006/relationships/image" Target="../media/image2.gif"/><Relationship Id="rId5" Type="http://schemas.openxmlformats.org/officeDocument/2006/relationships/image" Target="../media/image12.gif"/><Relationship Id="rId6" Type="http://schemas.openxmlformats.org/officeDocument/2006/relationships/image" Target="../media/image11.gif"/><Relationship Id="rId7" Type="http://schemas.openxmlformats.org/officeDocument/2006/relationships/image" Target="../media/image16.gif"/><Relationship Id="rId8" Type="http://schemas.openxmlformats.org/officeDocument/2006/relationships/image" Target="../media/image10.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2.gif"/><Relationship Id="rId4" Type="http://schemas.openxmlformats.org/officeDocument/2006/relationships/image" Target="../media/image9.gif"/><Relationship Id="rId5" Type="http://schemas.openxmlformats.org/officeDocument/2006/relationships/image" Target="../media/image8.gif"/><Relationship Id="rId6" Type="http://schemas.openxmlformats.org/officeDocument/2006/relationships/image" Target="../media/image19.gif"/><Relationship Id="rId7" Type="http://schemas.openxmlformats.org/officeDocument/2006/relationships/image" Target="../media/image20.gif"/><Relationship Id="rId8" Type="http://schemas.openxmlformats.org/officeDocument/2006/relationships/image" Target="../media/image26.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7.gif"/><Relationship Id="rId4" Type="http://schemas.openxmlformats.org/officeDocument/2006/relationships/image" Target="../media/image17.gif"/><Relationship Id="rId5" Type="http://schemas.openxmlformats.org/officeDocument/2006/relationships/image" Target="../media/image23.gif"/></Relationships>
</file>

<file path=ppt/slides/_rels/slide9.xml.rels><?xml version="1.0" encoding="UTF-8" standalone="yes"?><Relationships xmlns="http://schemas.openxmlformats.org/package/2006/relationships"><Relationship Id="rId10" Type="http://schemas.openxmlformats.org/officeDocument/2006/relationships/image" Target="../media/image34.png"/><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4.gif"/><Relationship Id="rId4" Type="http://schemas.openxmlformats.org/officeDocument/2006/relationships/image" Target="../media/image33.gif"/><Relationship Id="rId9" Type="http://schemas.openxmlformats.org/officeDocument/2006/relationships/image" Target="../media/image30.gif"/><Relationship Id="rId5" Type="http://schemas.openxmlformats.org/officeDocument/2006/relationships/image" Target="../media/image29.gif"/><Relationship Id="rId6" Type="http://schemas.openxmlformats.org/officeDocument/2006/relationships/image" Target="../media/image25.gif"/><Relationship Id="rId7" Type="http://schemas.openxmlformats.org/officeDocument/2006/relationships/image" Target="../media/image22.gif"/><Relationship Id="rId8" Type="http://schemas.openxmlformats.org/officeDocument/2006/relationships/image" Target="../media/image28.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Causal Reinforcement Learning</a:t>
            </a:r>
            <a:endParaRPr sz="3600"/>
          </a:p>
        </p:txBody>
      </p:sp>
      <p:sp>
        <p:nvSpPr>
          <p:cNvPr id="87" name="Google Shape;87;p13"/>
          <p:cNvSpPr txBox="1"/>
          <p:nvPr>
            <p:ph idx="1" type="subTitle"/>
          </p:nvPr>
        </p:nvSpPr>
        <p:spPr>
          <a:xfrm>
            <a:off x="729625" y="3172900"/>
            <a:ext cx="7688100" cy="133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a:t>
            </a:r>
            <a:endParaRPr/>
          </a:p>
          <a:p>
            <a:pPr indent="0" lvl="0" marL="0" rtl="0" algn="l">
              <a:spcBef>
                <a:spcPts val="0"/>
              </a:spcBef>
              <a:spcAft>
                <a:spcPts val="0"/>
              </a:spcAft>
              <a:buNone/>
            </a:pPr>
            <a:r>
              <a:rPr lang="en"/>
              <a:t>Andrea Baisero</a:t>
            </a:r>
            <a:endParaRPr/>
          </a:p>
          <a:p>
            <a:pPr indent="0" lvl="0" marL="0" rtl="0" algn="l">
              <a:spcBef>
                <a:spcPts val="0"/>
              </a:spcBef>
              <a:spcAft>
                <a:spcPts val="0"/>
              </a:spcAft>
              <a:buNone/>
            </a:pPr>
            <a:r>
              <a:rPr lang="en"/>
              <a:t>Prakhar Patidar</a:t>
            </a:r>
            <a:endParaRPr/>
          </a:p>
          <a:p>
            <a:pPr indent="0" lvl="0" marL="0" rtl="0" algn="l">
              <a:spcBef>
                <a:spcPts val="0"/>
              </a:spcBef>
              <a:spcAft>
                <a:spcPts val="0"/>
              </a:spcAft>
              <a:buNone/>
            </a:pPr>
            <a:r>
              <a:rPr lang="en"/>
              <a:t>Rishabh Shanbhag</a:t>
            </a:r>
            <a:endParaRPr/>
          </a:p>
          <a:p>
            <a:pPr indent="0" lvl="0" marL="0" rtl="0" algn="l">
              <a:spcBef>
                <a:spcPts val="0"/>
              </a:spcBef>
              <a:spcAft>
                <a:spcPts val="0"/>
              </a:spcAft>
              <a:buNone/>
            </a:pPr>
            <a:r>
              <a:rPr lang="en"/>
              <a:t>Sagar Singh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Planning as Inference</a:t>
            </a:r>
            <a:endParaRPr/>
          </a:p>
        </p:txBody>
      </p:sp>
      <p:sp>
        <p:nvSpPr>
          <p:cNvPr id="178" name="Google Shape;178;p22"/>
          <p:cNvSpPr txBox="1"/>
          <p:nvPr/>
        </p:nvSpPr>
        <p:spPr>
          <a:xfrm>
            <a:off x="794575" y="2135450"/>
            <a:ext cx="7640700" cy="23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In</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
        <p:nvSpPr>
          <p:cNvPr id="179" name="Google Shape;179;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3"/>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600">
                <a:solidFill>
                  <a:schemeClr val="accent1"/>
                </a:solidFill>
                <a:latin typeface="Lato"/>
                <a:ea typeface="Lato"/>
                <a:cs typeface="Lato"/>
                <a:sym typeface="Lato"/>
              </a:rPr>
              <a:t>Lorem ipsum dolor sit amet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4"/>
          <p:cNvSpPr txBox="1"/>
          <p:nvPr>
            <p:ph type="title"/>
          </p:nvPr>
        </p:nvSpPr>
        <p:spPr>
          <a:xfrm>
            <a:off x="399400" y="874050"/>
            <a:ext cx="84165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Generalization to other environments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5"/>
          <p:cNvSpPr txBox="1"/>
          <p:nvPr>
            <p:ph type="title"/>
          </p:nvPr>
        </p:nvSpPr>
        <p:spPr>
          <a:xfrm>
            <a:off x="727800" y="5754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RL Parsers</a:t>
            </a:r>
            <a:endParaRPr/>
          </a:p>
        </p:txBody>
      </p:sp>
      <p:sp>
        <p:nvSpPr>
          <p:cNvPr id="195" name="Google Shape;195;p25"/>
          <p:cNvSpPr txBox="1"/>
          <p:nvPr/>
        </p:nvSpPr>
        <p:spPr>
          <a:xfrm>
            <a:off x="920175" y="1769550"/>
            <a:ext cx="6795000" cy="24891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24292E"/>
              </a:buClr>
              <a:buSzPts val="1300"/>
              <a:buFont typeface="Lato"/>
              <a:buAutoNum type="arabicPeriod"/>
            </a:pPr>
            <a:r>
              <a:rPr lang="en" sz="1300">
                <a:solidFill>
                  <a:srgbClr val="24292E"/>
                </a:solidFill>
                <a:highlight>
                  <a:srgbClr val="FFFFFF"/>
                </a:highlight>
                <a:latin typeface="Lato"/>
                <a:ea typeface="Lato"/>
                <a:cs typeface="Lato"/>
                <a:sym typeface="Lato"/>
              </a:rPr>
              <a:t>Contains parsers for file formats  </a:t>
            </a:r>
            <a:r>
              <a:rPr lang="en" sz="1300">
                <a:solidFill>
                  <a:srgbClr val="24292E"/>
                </a:solidFill>
                <a:highlight>
                  <a:srgbClr val="FFFFFF"/>
                </a:highlight>
                <a:latin typeface="Lato"/>
                <a:ea typeface="Lato"/>
                <a:cs typeface="Lato"/>
                <a:sym typeface="Lato"/>
              </a:rPr>
              <a:t>related to RL </a:t>
            </a:r>
            <a:r>
              <a:rPr lang="en" sz="1300">
                <a:solidFill>
                  <a:srgbClr val="24292E"/>
                </a:solidFill>
                <a:highlight>
                  <a:srgbClr val="FFFFFF"/>
                </a:highlight>
                <a:latin typeface="Lato"/>
                <a:ea typeface="Lato"/>
                <a:cs typeface="Lato"/>
                <a:sym typeface="Lato"/>
              </a:rPr>
              <a:t>such as MDP and POMDP </a:t>
            </a:r>
            <a:endParaRPr sz="1300">
              <a:solidFill>
                <a:srgbClr val="24292E"/>
              </a:solidFill>
              <a:highlight>
                <a:srgbClr val="FFFFFF"/>
              </a:highlight>
              <a:latin typeface="Lato"/>
              <a:ea typeface="Lato"/>
              <a:cs typeface="Lato"/>
              <a:sym typeface="Lato"/>
            </a:endParaRPr>
          </a:p>
          <a:p>
            <a:pPr indent="0" lvl="0" marL="457200" rtl="0" algn="l">
              <a:spcBef>
                <a:spcPts val="0"/>
              </a:spcBef>
              <a:spcAft>
                <a:spcPts val="0"/>
              </a:spcAft>
              <a:buNone/>
            </a:pPr>
            <a:r>
              <a:t/>
            </a:r>
            <a:endParaRPr sz="1300">
              <a:solidFill>
                <a:srgbClr val="24292E"/>
              </a:solidFill>
              <a:highlight>
                <a:srgbClr val="FFFFFF"/>
              </a:highlight>
              <a:latin typeface="Lato"/>
              <a:ea typeface="Lato"/>
              <a:cs typeface="Lato"/>
              <a:sym typeface="Lato"/>
            </a:endParaRPr>
          </a:p>
          <a:p>
            <a:pPr indent="-311150" lvl="0" marL="457200" rtl="0" algn="l">
              <a:spcBef>
                <a:spcPts val="0"/>
              </a:spcBef>
              <a:spcAft>
                <a:spcPts val="0"/>
              </a:spcAft>
              <a:buClr>
                <a:srgbClr val="24292E"/>
              </a:buClr>
              <a:buSzPts val="1300"/>
              <a:buAutoNum type="arabicPeriod"/>
            </a:pPr>
            <a:r>
              <a:rPr lang="en" sz="1300">
                <a:solidFill>
                  <a:srgbClr val="24292E"/>
                </a:solidFill>
                <a:highlight>
                  <a:srgbClr val="FFFFFF"/>
                </a:highlight>
                <a:latin typeface="Lato"/>
                <a:ea typeface="Lato"/>
                <a:cs typeface="Lato"/>
                <a:sym typeface="Lato"/>
              </a:rPr>
              <a:t> In each case, the contents of the parsed file is returned as a </a:t>
            </a:r>
            <a:r>
              <a:rPr lang="en" sz="1300">
                <a:solidFill>
                  <a:srgbClr val="24292E"/>
                </a:solidFill>
                <a:latin typeface="Lato"/>
                <a:ea typeface="Lato"/>
                <a:cs typeface="Lato"/>
                <a:sym typeface="Lato"/>
              </a:rPr>
              <a:t>namedtuple</a:t>
            </a:r>
            <a:r>
              <a:rPr lang="en" sz="1300">
                <a:solidFill>
                  <a:srgbClr val="24292E"/>
                </a:solidFill>
                <a:highlight>
                  <a:srgbClr val="FFFFFF"/>
                </a:highlight>
                <a:latin typeface="Lato"/>
                <a:ea typeface="Lato"/>
                <a:cs typeface="Lato"/>
                <a:sym typeface="Lato"/>
              </a:rPr>
              <a:t> containing the fields specified by the respective file format.</a:t>
            </a:r>
            <a:endParaRPr sz="1300">
              <a:solidFill>
                <a:srgbClr val="24292E"/>
              </a:solidFill>
              <a:highlight>
                <a:srgbClr val="FFFFFF"/>
              </a:highlight>
              <a:latin typeface="Lato"/>
              <a:ea typeface="Lato"/>
              <a:cs typeface="Lato"/>
              <a:sym typeface="Lato"/>
            </a:endParaRPr>
          </a:p>
          <a:p>
            <a:pPr indent="0" lvl="0" marL="457200" rtl="0" algn="l">
              <a:spcBef>
                <a:spcPts val="0"/>
              </a:spcBef>
              <a:spcAft>
                <a:spcPts val="0"/>
              </a:spcAft>
              <a:buNone/>
            </a:pPr>
            <a:r>
              <a:t/>
            </a:r>
            <a:endParaRPr sz="1300">
              <a:solidFill>
                <a:srgbClr val="24292E"/>
              </a:solidFill>
              <a:highlight>
                <a:srgbClr val="FFFFFF"/>
              </a:highlight>
              <a:latin typeface="Lato"/>
              <a:ea typeface="Lato"/>
              <a:cs typeface="Lato"/>
              <a:sym typeface="Lato"/>
            </a:endParaRPr>
          </a:p>
          <a:p>
            <a:pPr indent="-311150" lvl="0" marL="457200" rtl="0" algn="l">
              <a:spcBef>
                <a:spcPts val="0"/>
              </a:spcBef>
              <a:spcAft>
                <a:spcPts val="0"/>
              </a:spcAft>
              <a:buClr>
                <a:srgbClr val="24292E"/>
              </a:buClr>
              <a:buSzPts val="1300"/>
              <a:buAutoNum type="arabicPeriod"/>
            </a:pPr>
            <a:r>
              <a:rPr lang="en" sz="1300">
                <a:solidFill>
                  <a:srgbClr val="24292E"/>
                </a:solidFill>
                <a:highlight>
                  <a:srgbClr val="FFFFFF"/>
                </a:highlight>
                <a:latin typeface="Lato"/>
                <a:ea typeface="Lato"/>
                <a:cs typeface="Lato"/>
                <a:sym typeface="Lato"/>
              </a:rPr>
              <a:t>Addition of the </a:t>
            </a:r>
            <a:r>
              <a:rPr lang="en" sz="1300">
                <a:solidFill>
                  <a:srgbClr val="24292E"/>
                </a:solidFill>
                <a:latin typeface="Lato"/>
                <a:ea typeface="Lato"/>
                <a:cs typeface="Lato"/>
                <a:sym typeface="Lato"/>
              </a:rPr>
              <a:t>reset</a:t>
            </a:r>
            <a:r>
              <a:rPr lang="en" sz="1300">
                <a:solidFill>
                  <a:srgbClr val="24292E"/>
                </a:solidFill>
                <a:highlight>
                  <a:srgbClr val="FFFFFF"/>
                </a:highlight>
                <a:latin typeface="Lato"/>
                <a:ea typeface="Lato"/>
                <a:cs typeface="Lato"/>
                <a:sym typeface="Lato"/>
              </a:rPr>
              <a:t> keyword, which may be used both to indicate the end of an episode in episodic tasks, and the reinitialization of the state according to the initial distribution in </a:t>
            </a:r>
            <a:r>
              <a:rPr lang="en" sz="1300">
                <a:solidFill>
                  <a:srgbClr val="24292E"/>
                </a:solidFill>
                <a:highlight>
                  <a:srgbClr val="FFFFFF"/>
                </a:highlight>
                <a:latin typeface="Lato"/>
                <a:ea typeface="Lato"/>
                <a:cs typeface="Lato"/>
                <a:sym typeface="Lato"/>
              </a:rPr>
              <a:t>continuing</a:t>
            </a:r>
            <a:r>
              <a:rPr lang="en" sz="1300">
                <a:solidFill>
                  <a:srgbClr val="24292E"/>
                </a:solidFill>
                <a:highlight>
                  <a:srgbClr val="FFFFFF"/>
                </a:highlight>
                <a:latin typeface="Lato"/>
                <a:ea typeface="Lato"/>
                <a:cs typeface="Lato"/>
                <a:sym typeface="Lato"/>
              </a:rPr>
              <a:t> tasks.</a:t>
            </a:r>
            <a:endParaRPr sz="1300">
              <a:solidFill>
                <a:srgbClr val="24292E"/>
              </a:solidFill>
              <a:highlight>
                <a:srgbClr val="FFFFFF"/>
              </a:highlight>
              <a:latin typeface="Lato"/>
              <a:ea typeface="Lato"/>
              <a:cs typeface="Lato"/>
              <a:sym typeface="Lato"/>
            </a:endParaRPr>
          </a:p>
          <a:p>
            <a:pPr indent="0" lvl="0" marL="0" rtl="0" algn="l">
              <a:spcBef>
                <a:spcPts val="0"/>
              </a:spcBef>
              <a:spcAft>
                <a:spcPts val="0"/>
              </a:spcAft>
              <a:buNone/>
            </a:pPr>
            <a:r>
              <a:t/>
            </a:r>
            <a:endParaRPr sz="1300">
              <a:solidFill>
                <a:srgbClr val="24292E"/>
              </a:solidFill>
              <a:highlight>
                <a:srgbClr val="FFFFFF"/>
              </a:highlight>
              <a:latin typeface="Lato"/>
              <a:ea typeface="Lato"/>
              <a:cs typeface="Lato"/>
              <a:sym typeface="Lato"/>
            </a:endParaRPr>
          </a:p>
          <a:p>
            <a:pPr indent="0" lvl="0" marL="0" rtl="0" algn="l">
              <a:spcBef>
                <a:spcPts val="0"/>
              </a:spcBef>
              <a:spcAft>
                <a:spcPts val="0"/>
              </a:spcAft>
              <a:buNone/>
            </a:pPr>
            <a:r>
              <a:t/>
            </a:r>
            <a:endParaRPr sz="1300">
              <a:solidFill>
                <a:srgbClr val="24292E"/>
              </a:solidFill>
              <a:highlight>
                <a:srgbClr val="FFFFFF"/>
              </a:highlight>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6"/>
          <p:cNvSpPr txBox="1"/>
          <p:nvPr>
            <p:ph type="title"/>
          </p:nvPr>
        </p:nvSpPr>
        <p:spPr>
          <a:xfrm>
            <a:off x="727800" y="5019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Generalized Agent</a:t>
            </a:r>
            <a:endParaRPr/>
          </a:p>
        </p:txBody>
      </p:sp>
      <p:pic>
        <p:nvPicPr>
          <p:cNvPr id="201" name="Google Shape;201;p26"/>
          <p:cNvPicPr preferRelativeResize="0"/>
          <p:nvPr/>
        </p:nvPicPr>
        <p:blipFill>
          <a:blip r:embed="rId3">
            <a:alphaModFix/>
          </a:blip>
          <a:stretch>
            <a:fillRect/>
          </a:stretch>
        </p:blipFill>
        <p:spPr>
          <a:xfrm>
            <a:off x="727800" y="2213274"/>
            <a:ext cx="2361800" cy="1660011"/>
          </a:xfrm>
          <a:prstGeom prst="rect">
            <a:avLst/>
          </a:prstGeom>
          <a:noFill/>
          <a:ln>
            <a:noFill/>
          </a:ln>
          <a:effectLst>
            <a:outerShdw blurRad="57150" rotWithShape="0" algn="bl" dir="5400000" dist="19050">
              <a:srgbClr val="000000">
                <a:alpha val="50000"/>
              </a:srgbClr>
            </a:outerShdw>
          </a:effectLst>
        </p:spPr>
      </p:pic>
      <p:sp>
        <p:nvSpPr>
          <p:cNvPr id="202" name="Google Shape;202;p26"/>
          <p:cNvSpPr txBox="1"/>
          <p:nvPr/>
        </p:nvSpPr>
        <p:spPr>
          <a:xfrm>
            <a:off x="1351759" y="3873275"/>
            <a:ext cx="1113900" cy="3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9900"/>
                </a:solidFill>
                <a:latin typeface="Lato"/>
                <a:ea typeface="Lato"/>
                <a:cs typeface="Lato"/>
                <a:sym typeface="Lato"/>
              </a:rPr>
              <a:t>Gridworld</a:t>
            </a:r>
            <a:r>
              <a:rPr b="1" lang="en" sz="1200">
                <a:solidFill>
                  <a:srgbClr val="FF9900"/>
                </a:solidFill>
                <a:latin typeface="Lato"/>
                <a:ea typeface="Lato"/>
                <a:cs typeface="Lato"/>
                <a:sym typeface="Lato"/>
              </a:rPr>
              <a:t> </a:t>
            </a:r>
            <a:endParaRPr b="1" sz="1200">
              <a:solidFill>
                <a:srgbClr val="FF9900"/>
              </a:solidFill>
              <a:latin typeface="Lato"/>
              <a:ea typeface="Lato"/>
              <a:cs typeface="Lato"/>
              <a:sym typeface="Lato"/>
            </a:endParaRPr>
          </a:p>
        </p:txBody>
      </p:sp>
      <p:sp>
        <p:nvSpPr>
          <p:cNvPr id="203" name="Google Shape;203;p26"/>
          <p:cNvSpPr txBox="1"/>
          <p:nvPr/>
        </p:nvSpPr>
        <p:spPr>
          <a:xfrm>
            <a:off x="4352700" y="2102525"/>
            <a:ext cx="4458900" cy="22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Lato"/>
                <a:ea typeface="Lato"/>
                <a:cs typeface="Lato"/>
                <a:sym typeface="Lato"/>
              </a:rPr>
              <a:t> When moving OUT, the reward is </a:t>
            </a:r>
            <a:r>
              <a:rPr b="1" lang="en" sz="1100">
                <a:solidFill>
                  <a:srgbClr val="FF0000"/>
                </a:solidFill>
                <a:latin typeface="Lato"/>
                <a:ea typeface="Lato"/>
                <a:cs typeface="Lato"/>
                <a:sym typeface="Lato"/>
              </a:rPr>
              <a:t>-0.1</a:t>
            </a:r>
            <a:endParaRPr b="1" sz="1100">
              <a:solidFill>
                <a:srgbClr val="FF0000"/>
              </a:solidFill>
              <a:latin typeface="Lato"/>
              <a:ea typeface="Lato"/>
              <a:cs typeface="Lato"/>
              <a:sym typeface="Lato"/>
            </a:endParaRPr>
          </a:p>
          <a:p>
            <a:pPr indent="0" lvl="0" marL="0" rtl="0" algn="l">
              <a:spcBef>
                <a:spcPts val="0"/>
              </a:spcBef>
              <a:spcAft>
                <a:spcPts val="0"/>
              </a:spcAft>
              <a:buNone/>
            </a:pPr>
            <a:r>
              <a:t/>
            </a:r>
            <a:endParaRPr b="1" sz="1100">
              <a:solidFill>
                <a:srgbClr val="FF0000"/>
              </a:solidFill>
              <a:latin typeface="Lato"/>
              <a:ea typeface="Lato"/>
              <a:cs typeface="Lato"/>
              <a:sym typeface="Lato"/>
            </a:endParaRPr>
          </a:p>
          <a:p>
            <a:pPr indent="0" lvl="0" marL="0" rtl="0" algn="l">
              <a:spcBef>
                <a:spcPts val="0"/>
              </a:spcBef>
              <a:spcAft>
                <a:spcPts val="0"/>
              </a:spcAft>
              <a:buNone/>
            </a:pPr>
            <a:r>
              <a:rPr b="1" lang="en" sz="1100">
                <a:latin typeface="Lato"/>
                <a:ea typeface="Lato"/>
                <a:cs typeface="Lato"/>
                <a:sym typeface="Lato"/>
              </a:rPr>
              <a:t>Wall:</a:t>
            </a:r>
            <a:r>
              <a:rPr lang="en" sz="1100">
                <a:latin typeface="Lato"/>
                <a:ea typeface="Lato"/>
                <a:cs typeface="Lato"/>
                <a:sym typeface="Lato"/>
              </a:rPr>
              <a:t>   the agent cannot move here</a:t>
            </a:r>
            <a:endParaRPr sz="1100">
              <a:latin typeface="Lato"/>
              <a:ea typeface="Lato"/>
              <a:cs typeface="Lato"/>
              <a:sym typeface="Lato"/>
            </a:endParaRPr>
          </a:p>
          <a:p>
            <a:pPr indent="0" lvl="0" marL="0" rtl="0" algn="l">
              <a:spcBef>
                <a:spcPts val="0"/>
              </a:spcBef>
              <a:spcAft>
                <a:spcPts val="0"/>
              </a:spcAft>
              <a:buNone/>
            </a:pPr>
            <a:r>
              <a:rPr b="1" lang="en" sz="1100">
                <a:solidFill>
                  <a:srgbClr val="6AA84F"/>
                </a:solidFill>
                <a:latin typeface="Lato"/>
                <a:ea typeface="Lato"/>
                <a:cs typeface="Lato"/>
                <a:sym typeface="Lato"/>
              </a:rPr>
              <a:t>End </a:t>
            </a:r>
            <a:r>
              <a:rPr b="1" lang="en" sz="1100">
                <a:solidFill>
                  <a:srgbClr val="6AA84F"/>
                </a:solidFill>
                <a:latin typeface="Lato"/>
                <a:ea typeface="Lato"/>
                <a:cs typeface="Lato"/>
                <a:sym typeface="Lato"/>
              </a:rPr>
              <a:t>+ :</a:t>
            </a:r>
            <a:r>
              <a:rPr b="1" lang="en" sz="1100">
                <a:latin typeface="Lato"/>
                <a:ea typeface="Lato"/>
                <a:cs typeface="Lato"/>
                <a:sym typeface="Lato"/>
              </a:rPr>
              <a:t> </a:t>
            </a:r>
            <a:r>
              <a:rPr lang="en" sz="1100">
                <a:latin typeface="Lato"/>
                <a:ea typeface="Lato"/>
                <a:cs typeface="Lato"/>
                <a:sym typeface="Lato"/>
              </a:rPr>
              <a:t>positive terminal state;  when moving OUT, the reward is </a:t>
            </a:r>
            <a:r>
              <a:rPr b="1" lang="en" sz="1100">
                <a:solidFill>
                  <a:srgbClr val="38761D"/>
                </a:solidFill>
                <a:latin typeface="Lato"/>
                <a:ea typeface="Lato"/>
                <a:cs typeface="Lato"/>
                <a:sym typeface="Lato"/>
              </a:rPr>
              <a:t>+1.0</a:t>
            </a:r>
            <a:endParaRPr b="1" sz="1100">
              <a:solidFill>
                <a:srgbClr val="38761D"/>
              </a:solidFill>
              <a:latin typeface="Lato"/>
              <a:ea typeface="Lato"/>
              <a:cs typeface="Lato"/>
              <a:sym typeface="Lato"/>
            </a:endParaRPr>
          </a:p>
          <a:p>
            <a:pPr indent="0" lvl="0" marL="0" rtl="0" algn="l">
              <a:spcBef>
                <a:spcPts val="0"/>
              </a:spcBef>
              <a:spcAft>
                <a:spcPts val="0"/>
              </a:spcAft>
              <a:buNone/>
            </a:pPr>
            <a:r>
              <a:rPr b="1" lang="en" sz="1100">
                <a:solidFill>
                  <a:srgbClr val="FF0000"/>
                </a:solidFill>
                <a:latin typeface="Lato"/>
                <a:ea typeface="Lato"/>
                <a:cs typeface="Lato"/>
                <a:sym typeface="Lato"/>
              </a:rPr>
              <a:t>End - :</a:t>
            </a:r>
            <a:r>
              <a:rPr b="1" lang="en" sz="1100">
                <a:latin typeface="Lato"/>
                <a:ea typeface="Lato"/>
                <a:cs typeface="Lato"/>
                <a:sym typeface="Lato"/>
              </a:rPr>
              <a:t> </a:t>
            </a:r>
            <a:r>
              <a:rPr lang="en" sz="1100">
                <a:latin typeface="Lato"/>
                <a:ea typeface="Lato"/>
                <a:cs typeface="Lato"/>
                <a:sym typeface="Lato"/>
              </a:rPr>
              <a:t>negative terminal state;  when moving OUT, the reward is </a:t>
            </a:r>
            <a:r>
              <a:rPr b="1" lang="en" sz="1100">
                <a:solidFill>
                  <a:srgbClr val="FF0000"/>
                </a:solidFill>
                <a:latin typeface="Lato"/>
                <a:ea typeface="Lato"/>
                <a:cs typeface="Lato"/>
                <a:sym typeface="Lato"/>
              </a:rPr>
              <a:t>-1.0</a:t>
            </a:r>
            <a:endParaRPr b="1" sz="1100">
              <a:solidFill>
                <a:srgbClr val="FF0000"/>
              </a:solidFill>
              <a:latin typeface="Lato"/>
              <a:ea typeface="Lato"/>
              <a:cs typeface="Lato"/>
              <a:sym typeface="Lato"/>
            </a:endParaRPr>
          </a:p>
          <a:p>
            <a:pPr indent="0" lvl="0" marL="0" rtl="0" algn="l">
              <a:spcBef>
                <a:spcPts val="0"/>
              </a:spcBef>
              <a:spcAft>
                <a:spcPts val="0"/>
              </a:spcAft>
              <a:buNone/>
            </a:pPr>
            <a:r>
              <a:t/>
            </a:r>
            <a:endParaRPr sz="1100">
              <a:latin typeface="Lato"/>
              <a:ea typeface="Lato"/>
              <a:cs typeface="Lato"/>
              <a:sym typeface="Lato"/>
            </a:endParaRPr>
          </a:p>
          <a:p>
            <a:pPr indent="0" lvl="0" marL="0" rtl="0" algn="l">
              <a:spcBef>
                <a:spcPts val="0"/>
              </a:spcBef>
              <a:spcAft>
                <a:spcPts val="0"/>
              </a:spcAft>
              <a:buNone/>
            </a:pPr>
            <a:r>
              <a:rPr b="1" lang="en" sz="1100">
                <a:latin typeface="Lato"/>
                <a:ea typeface="Lato"/>
                <a:cs typeface="Lato"/>
                <a:sym typeface="Lato"/>
              </a:rPr>
              <a:t>discount:</a:t>
            </a:r>
            <a:r>
              <a:rPr lang="en" sz="1100">
                <a:latin typeface="Lato"/>
                <a:ea typeface="Lato"/>
                <a:cs typeface="Lato"/>
                <a:sym typeface="Lato"/>
              </a:rPr>
              <a:t> 0.95 </a:t>
            </a:r>
            <a:endParaRPr sz="1100">
              <a:latin typeface="Lato"/>
              <a:ea typeface="Lato"/>
              <a:cs typeface="Lato"/>
              <a:sym typeface="Lato"/>
            </a:endParaRPr>
          </a:p>
          <a:p>
            <a:pPr indent="0" lvl="0" marL="0" rtl="0" algn="l">
              <a:spcBef>
                <a:spcPts val="0"/>
              </a:spcBef>
              <a:spcAft>
                <a:spcPts val="0"/>
              </a:spcAft>
              <a:buNone/>
            </a:pPr>
            <a:r>
              <a:rPr b="1" lang="en" sz="1100">
                <a:latin typeface="Lato"/>
                <a:ea typeface="Lato"/>
                <a:cs typeface="Lato"/>
                <a:sym typeface="Lato"/>
              </a:rPr>
              <a:t>values:</a:t>
            </a:r>
            <a:r>
              <a:rPr lang="en" sz="1100">
                <a:latin typeface="Lato"/>
                <a:ea typeface="Lato"/>
                <a:cs typeface="Lato"/>
                <a:sym typeface="Lato"/>
              </a:rPr>
              <a:t> reward </a:t>
            </a:r>
            <a:endParaRPr sz="1100">
              <a:latin typeface="Lato"/>
              <a:ea typeface="Lato"/>
              <a:cs typeface="Lato"/>
              <a:sym typeface="Lato"/>
            </a:endParaRPr>
          </a:p>
          <a:p>
            <a:pPr indent="0" lvl="0" marL="0" rtl="0" algn="l">
              <a:spcBef>
                <a:spcPts val="0"/>
              </a:spcBef>
              <a:spcAft>
                <a:spcPts val="0"/>
              </a:spcAft>
              <a:buNone/>
            </a:pPr>
            <a:r>
              <a:rPr b="1" lang="en" sz="1100">
                <a:latin typeface="Lato"/>
                <a:ea typeface="Lato"/>
                <a:cs typeface="Lato"/>
                <a:sym typeface="Lato"/>
              </a:rPr>
              <a:t>states:</a:t>
            </a:r>
            <a:r>
              <a:rPr lang="en" sz="1100">
                <a:latin typeface="Lato"/>
                <a:ea typeface="Lato"/>
                <a:cs typeface="Lato"/>
                <a:sym typeface="Lato"/>
              </a:rPr>
              <a:t> 11 </a:t>
            </a:r>
            <a:endParaRPr sz="1100">
              <a:latin typeface="Lato"/>
              <a:ea typeface="Lato"/>
              <a:cs typeface="Lato"/>
              <a:sym typeface="Lato"/>
            </a:endParaRPr>
          </a:p>
          <a:p>
            <a:pPr indent="0" lvl="0" marL="0" rtl="0" algn="l">
              <a:spcBef>
                <a:spcPts val="0"/>
              </a:spcBef>
              <a:spcAft>
                <a:spcPts val="0"/>
              </a:spcAft>
              <a:buNone/>
            </a:pPr>
            <a:r>
              <a:rPr b="1" lang="en" sz="1100">
                <a:latin typeface="Lato"/>
                <a:ea typeface="Lato"/>
                <a:cs typeface="Lato"/>
                <a:sym typeface="Lato"/>
              </a:rPr>
              <a:t>actions:</a:t>
            </a:r>
            <a:r>
              <a:rPr lang="en" sz="1100">
                <a:latin typeface="Lato"/>
                <a:ea typeface="Lato"/>
                <a:cs typeface="Lato"/>
                <a:sym typeface="Lato"/>
              </a:rPr>
              <a:t> north south east west</a:t>
            </a:r>
            <a:endParaRPr sz="1100">
              <a:latin typeface="Lato"/>
              <a:ea typeface="Lato"/>
              <a:cs typeface="Lato"/>
              <a:sym typeface="Lato"/>
            </a:endParaRPr>
          </a:p>
          <a:p>
            <a:pPr indent="0" lvl="0" marL="0" rtl="0" algn="l">
              <a:spcBef>
                <a:spcPts val="0"/>
              </a:spcBef>
              <a:spcAft>
                <a:spcPts val="0"/>
              </a:spcAft>
              <a:buNone/>
            </a:pPr>
            <a:r>
              <a:rPr b="1" lang="en" sz="1100">
                <a:latin typeface="Lato"/>
                <a:ea typeface="Lato"/>
                <a:cs typeface="Lato"/>
                <a:sym typeface="Lato"/>
              </a:rPr>
              <a:t>start</a:t>
            </a:r>
            <a:r>
              <a:rPr lang="en" sz="1100">
                <a:latin typeface="Lato"/>
                <a:ea typeface="Lato"/>
                <a:cs typeface="Lato"/>
                <a:sym typeface="Lato"/>
              </a:rPr>
              <a:t>: 7</a:t>
            </a:r>
            <a:endParaRPr sz="1100">
              <a:latin typeface="Lato"/>
              <a:ea typeface="Lato"/>
              <a:cs typeface="Lato"/>
              <a:sym typeface="Lato"/>
            </a:endParaRPr>
          </a:p>
        </p:txBody>
      </p:sp>
      <p:sp>
        <p:nvSpPr>
          <p:cNvPr id="204" name="Google Shape;204;p26"/>
          <p:cNvSpPr txBox="1"/>
          <p:nvPr/>
        </p:nvSpPr>
        <p:spPr>
          <a:xfrm>
            <a:off x="727800" y="1234875"/>
            <a:ext cx="76158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Lato"/>
                <a:ea typeface="Lato"/>
                <a:cs typeface="Lato"/>
                <a:sym typeface="Lato"/>
              </a:rPr>
              <a:t>Goal was to generalise the model built for Frozen Lake environment to </a:t>
            </a:r>
            <a:r>
              <a:rPr lang="en" sz="1300">
                <a:latin typeface="Lato"/>
                <a:ea typeface="Lato"/>
                <a:cs typeface="Lato"/>
                <a:sym typeface="Lato"/>
              </a:rPr>
              <a:t>work</a:t>
            </a:r>
            <a:r>
              <a:rPr lang="en" sz="1300">
                <a:latin typeface="Lato"/>
                <a:ea typeface="Lato"/>
                <a:cs typeface="Lato"/>
                <a:sym typeface="Lato"/>
              </a:rPr>
              <a:t> on different environments,</a:t>
            </a:r>
            <a:r>
              <a:rPr lang="en" sz="1300">
                <a:latin typeface="Lato"/>
                <a:ea typeface="Lato"/>
                <a:cs typeface="Lato"/>
                <a:sym typeface="Lato"/>
              </a:rPr>
              <a:t> here  </a:t>
            </a:r>
            <a:r>
              <a:rPr i="1" lang="en" sz="1300">
                <a:solidFill>
                  <a:srgbClr val="FF9900"/>
                </a:solidFill>
                <a:latin typeface="Lato"/>
                <a:ea typeface="Lato"/>
                <a:cs typeface="Lato"/>
                <a:sym typeface="Lato"/>
              </a:rPr>
              <a:t>gridworld</a:t>
            </a:r>
            <a:endParaRPr i="1" sz="1300">
              <a:solidFill>
                <a:srgbClr val="FF9900"/>
              </a:solidFill>
              <a:latin typeface="Lato"/>
              <a:ea typeface="Lato"/>
              <a:cs typeface="Lato"/>
              <a:sym typeface="Lato"/>
            </a:endParaRPr>
          </a:p>
        </p:txBody>
      </p:sp>
      <p:sp>
        <p:nvSpPr>
          <p:cNvPr id="205" name="Google Shape;205;p26"/>
          <p:cNvSpPr txBox="1"/>
          <p:nvPr/>
        </p:nvSpPr>
        <p:spPr>
          <a:xfrm>
            <a:off x="621000" y="4480375"/>
            <a:ext cx="8099700" cy="3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Lato"/>
                <a:ea typeface="Lato"/>
                <a:cs typeface="Lato"/>
                <a:sym typeface="Lato"/>
              </a:rPr>
              <a:t>Agent movements are stochastic:</a:t>
            </a:r>
            <a:r>
              <a:rPr lang="en" sz="1100">
                <a:latin typeface="Lato"/>
                <a:ea typeface="Lato"/>
                <a:cs typeface="Lato"/>
                <a:sym typeface="Lato"/>
              </a:rPr>
              <a:t>  80% of moving in correct direction, and 20% evenly split across 2 orthogonal directions</a:t>
            </a:r>
            <a:endParaRPr sz="1100">
              <a:latin typeface="Lato"/>
              <a:ea typeface="Lato"/>
              <a:cs typeface="Lato"/>
              <a:sym typeface="Lato"/>
            </a:endParaRPr>
          </a:p>
        </p:txBody>
      </p:sp>
      <p:sp>
        <p:nvSpPr>
          <p:cNvPr id="206" name="Google Shape;206;p26"/>
          <p:cNvSpPr/>
          <p:nvPr/>
        </p:nvSpPr>
        <p:spPr>
          <a:xfrm>
            <a:off x="4261750" y="2102525"/>
            <a:ext cx="4549800" cy="2045400"/>
          </a:xfrm>
          <a:prstGeom prst="roundRect">
            <a:avLst>
              <a:gd fmla="val 16667" name="adj"/>
            </a:avLst>
          </a:prstGeom>
          <a:noFill/>
          <a:ln cap="flat" cmpd="sng" w="19050">
            <a:solidFill>
              <a:srgbClr val="4A86E8"/>
            </a:solidFill>
            <a:prstDash val="solid"/>
            <a:round/>
            <a:headEnd len="sm" w="sm" type="none"/>
            <a:tailEnd len="sm" w="sm" type="none"/>
          </a:ln>
          <a:effectLst>
            <a:outerShdw blurRad="57150" rotWithShape="0" algn="bl" dir="5400000" dist="19050">
              <a:srgbClr val="000000">
                <a:alpha val="9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6"/>
          <p:cNvSpPr/>
          <p:nvPr/>
        </p:nvSpPr>
        <p:spPr>
          <a:xfrm>
            <a:off x="3216213" y="3058125"/>
            <a:ext cx="918900" cy="2076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7"/>
          <p:cNvSpPr txBox="1"/>
          <p:nvPr/>
        </p:nvSpPr>
        <p:spPr>
          <a:xfrm>
            <a:off x="151775" y="64375"/>
            <a:ext cx="4636500" cy="4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434343"/>
                </a:solidFill>
                <a:latin typeface="Raleway"/>
                <a:ea typeface="Raleway"/>
                <a:cs typeface="Raleway"/>
                <a:sym typeface="Raleway"/>
              </a:rPr>
              <a:t>Passing mdp (</a:t>
            </a:r>
            <a:r>
              <a:rPr b="1" lang="en">
                <a:solidFill>
                  <a:srgbClr val="434343"/>
                </a:solidFill>
                <a:latin typeface="Raleway"/>
                <a:ea typeface="Raleway"/>
                <a:cs typeface="Raleway"/>
                <a:sym typeface="Raleway"/>
              </a:rPr>
              <a:t>here </a:t>
            </a:r>
            <a:r>
              <a:rPr b="1" lang="en">
                <a:solidFill>
                  <a:srgbClr val="E69138"/>
                </a:solidFill>
                <a:latin typeface="Raleway"/>
                <a:ea typeface="Raleway"/>
                <a:cs typeface="Raleway"/>
                <a:sym typeface="Raleway"/>
              </a:rPr>
              <a:t>gridworld.mdp</a:t>
            </a:r>
            <a:r>
              <a:rPr b="1" lang="en" sz="1600">
                <a:solidFill>
                  <a:srgbClr val="434343"/>
                </a:solidFill>
                <a:latin typeface="Raleway"/>
                <a:ea typeface="Raleway"/>
                <a:cs typeface="Raleway"/>
                <a:sym typeface="Raleway"/>
              </a:rPr>
              <a:t>) as </a:t>
            </a:r>
            <a:r>
              <a:rPr b="1" lang="en" sz="1600">
                <a:solidFill>
                  <a:srgbClr val="434343"/>
                </a:solidFill>
                <a:latin typeface="Raleway"/>
                <a:ea typeface="Raleway"/>
                <a:cs typeface="Raleway"/>
                <a:sym typeface="Raleway"/>
              </a:rPr>
              <a:t>argument</a:t>
            </a:r>
            <a:endParaRPr b="1" sz="1600">
              <a:latin typeface="Raleway"/>
              <a:ea typeface="Raleway"/>
              <a:cs typeface="Raleway"/>
              <a:sym typeface="Raleway"/>
            </a:endParaRPr>
          </a:p>
        </p:txBody>
      </p:sp>
      <p:pic>
        <p:nvPicPr>
          <p:cNvPr id="213" name="Google Shape;213;p27"/>
          <p:cNvPicPr preferRelativeResize="0"/>
          <p:nvPr/>
        </p:nvPicPr>
        <p:blipFill>
          <a:blip r:embed="rId3">
            <a:alphaModFix/>
          </a:blip>
          <a:stretch>
            <a:fillRect/>
          </a:stretch>
        </p:blipFill>
        <p:spPr>
          <a:xfrm>
            <a:off x="6030115" y="544650"/>
            <a:ext cx="2986941" cy="4514476"/>
          </a:xfrm>
          <a:prstGeom prst="rect">
            <a:avLst/>
          </a:prstGeom>
          <a:noFill/>
          <a:ln>
            <a:noFill/>
          </a:ln>
        </p:spPr>
      </p:pic>
      <p:sp>
        <p:nvSpPr>
          <p:cNvPr id="214" name="Google Shape;214;p27"/>
          <p:cNvSpPr/>
          <p:nvPr/>
        </p:nvSpPr>
        <p:spPr>
          <a:xfrm>
            <a:off x="5945225" y="2179663"/>
            <a:ext cx="3156900" cy="313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5" name="Google Shape;215;p27"/>
          <p:cNvPicPr preferRelativeResize="0"/>
          <p:nvPr/>
        </p:nvPicPr>
        <p:blipFill>
          <a:blip r:embed="rId4">
            <a:alphaModFix/>
          </a:blip>
          <a:stretch>
            <a:fillRect/>
          </a:stretch>
        </p:blipFill>
        <p:spPr>
          <a:xfrm>
            <a:off x="3414595" y="544651"/>
            <a:ext cx="2367006" cy="1050912"/>
          </a:xfrm>
          <a:prstGeom prst="rect">
            <a:avLst/>
          </a:prstGeom>
          <a:noFill/>
          <a:ln>
            <a:noFill/>
          </a:ln>
        </p:spPr>
      </p:pic>
      <p:sp>
        <p:nvSpPr>
          <p:cNvPr id="216" name="Google Shape;216;p27"/>
          <p:cNvSpPr txBox="1"/>
          <p:nvPr/>
        </p:nvSpPr>
        <p:spPr>
          <a:xfrm>
            <a:off x="3893400" y="1514788"/>
            <a:ext cx="1357200" cy="2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Run-time arguments</a:t>
            </a:r>
            <a:endParaRPr sz="1000">
              <a:latin typeface="Lato"/>
              <a:ea typeface="Lato"/>
              <a:cs typeface="Lato"/>
              <a:sym typeface="Lato"/>
            </a:endParaRPr>
          </a:p>
        </p:txBody>
      </p:sp>
      <p:cxnSp>
        <p:nvCxnSpPr>
          <p:cNvPr id="217" name="Google Shape;217;p27"/>
          <p:cNvCxnSpPr>
            <a:endCxn id="215" idx="3"/>
          </p:cNvCxnSpPr>
          <p:nvPr/>
        </p:nvCxnSpPr>
        <p:spPr>
          <a:xfrm rot="10800000">
            <a:off x="5781601" y="1070107"/>
            <a:ext cx="370800" cy="131700"/>
          </a:xfrm>
          <a:prstGeom prst="straightConnector1">
            <a:avLst/>
          </a:prstGeom>
          <a:noFill/>
          <a:ln cap="flat" cmpd="sng" w="19050">
            <a:solidFill>
              <a:srgbClr val="FF0000"/>
            </a:solidFill>
            <a:prstDash val="solid"/>
            <a:round/>
            <a:headEnd len="med" w="med" type="stealth"/>
            <a:tailEnd len="med" w="med" type="none"/>
          </a:ln>
          <a:effectLst>
            <a:outerShdw blurRad="57150" rotWithShape="0" algn="bl" dir="5400000" dist="19050">
              <a:srgbClr val="000000">
                <a:alpha val="50000"/>
              </a:srgbClr>
            </a:outerShdw>
          </a:effectLst>
        </p:spPr>
      </p:cxnSp>
      <p:cxnSp>
        <p:nvCxnSpPr>
          <p:cNvPr id="218" name="Google Shape;218;p27"/>
          <p:cNvCxnSpPr/>
          <p:nvPr/>
        </p:nvCxnSpPr>
        <p:spPr>
          <a:xfrm flipH="1" rot="10800000">
            <a:off x="5567350" y="2347675"/>
            <a:ext cx="378000" cy="848400"/>
          </a:xfrm>
          <a:prstGeom prst="straightConnector1">
            <a:avLst/>
          </a:prstGeom>
          <a:noFill/>
          <a:ln cap="flat" cmpd="sng" w="19050">
            <a:solidFill>
              <a:srgbClr val="FF0000"/>
            </a:solidFill>
            <a:prstDash val="solid"/>
            <a:round/>
            <a:headEnd len="med" w="med" type="stealth"/>
            <a:tailEnd len="med" w="med" type="none"/>
          </a:ln>
          <a:effectLst>
            <a:outerShdw blurRad="57150" rotWithShape="0" algn="bl" dir="5400000" dist="19050">
              <a:srgbClr val="000000">
                <a:alpha val="50000"/>
              </a:srgbClr>
            </a:outerShdw>
          </a:effectLst>
        </p:spPr>
      </p:cxnSp>
      <p:pic>
        <p:nvPicPr>
          <p:cNvPr id="219" name="Google Shape;219;p27"/>
          <p:cNvPicPr preferRelativeResize="0"/>
          <p:nvPr/>
        </p:nvPicPr>
        <p:blipFill>
          <a:blip r:embed="rId5">
            <a:alphaModFix/>
          </a:blip>
          <a:stretch>
            <a:fillRect/>
          </a:stretch>
        </p:blipFill>
        <p:spPr>
          <a:xfrm>
            <a:off x="3193623" y="3276250"/>
            <a:ext cx="2751727" cy="1867250"/>
          </a:xfrm>
          <a:prstGeom prst="rect">
            <a:avLst/>
          </a:prstGeom>
          <a:noFill/>
          <a:ln>
            <a:noFill/>
          </a:ln>
        </p:spPr>
      </p:pic>
      <p:pic>
        <p:nvPicPr>
          <p:cNvPr id="220" name="Google Shape;220;p27"/>
          <p:cNvPicPr preferRelativeResize="0"/>
          <p:nvPr/>
        </p:nvPicPr>
        <p:blipFill>
          <a:blip r:embed="rId6">
            <a:alphaModFix/>
          </a:blip>
          <a:stretch>
            <a:fillRect/>
          </a:stretch>
        </p:blipFill>
        <p:spPr>
          <a:xfrm>
            <a:off x="227875" y="1206463"/>
            <a:ext cx="2807050" cy="2887824"/>
          </a:xfrm>
          <a:prstGeom prst="rect">
            <a:avLst/>
          </a:prstGeom>
          <a:noFill/>
          <a:ln>
            <a:noFill/>
          </a:ln>
        </p:spPr>
      </p:pic>
      <p:sp>
        <p:nvSpPr>
          <p:cNvPr id="221" name="Google Shape;221;p27"/>
          <p:cNvSpPr txBox="1"/>
          <p:nvPr/>
        </p:nvSpPr>
        <p:spPr>
          <a:xfrm rot="-3847969">
            <a:off x="5338052" y="2547471"/>
            <a:ext cx="572789" cy="2058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Lato"/>
                <a:ea typeface="Lato"/>
                <a:cs typeface="Lato"/>
                <a:sym typeface="Lato"/>
              </a:rPr>
              <a:t>invokes</a:t>
            </a:r>
            <a:endParaRPr sz="800">
              <a:latin typeface="Lato"/>
              <a:ea typeface="Lato"/>
              <a:cs typeface="Lato"/>
              <a:sym typeface="Lato"/>
            </a:endParaRPr>
          </a:p>
        </p:txBody>
      </p:sp>
      <p:cxnSp>
        <p:nvCxnSpPr>
          <p:cNvPr id="222" name="Google Shape;222;p27"/>
          <p:cNvCxnSpPr/>
          <p:nvPr/>
        </p:nvCxnSpPr>
        <p:spPr>
          <a:xfrm>
            <a:off x="3104254" y="2703237"/>
            <a:ext cx="240600" cy="172200"/>
          </a:xfrm>
          <a:prstGeom prst="straightConnector1">
            <a:avLst/>
          </a:prstGeom>
          <a:noFill/>
          <a:ln cap="flat" cmpd="sng" w="19050">
            <a:solidFill>
              <a:srgbClr val="FF0000"/>
            </a:solidFill>
            <a:prstDash val="solid"/>
            <a:round/>
            <a:headEnd len="med" w="med" type="stealth"/>
            <a:tailEnd len="med" w="med" type="none"/>
          </a:ln>
          <a:effectLst>
            <a:outerShdw blurRad="57150" rotWithShape="0" algn="bl" dir="5400000" dist="19050">
              <a:srgbClr val="000000">
                <a:alpha val="50000"/>
              </a:srgbClr>
            </a:outerShdw>
          </a:effectLst>
        </p:spPr>
      </p:cxnSp>
      <p:sp>
        <p:nvSpPr>
          <p:cNvPr id="223" name="Google Shape;223;p27"/>
          <p:cNvSpPr txBox="1"/>
          <p:nvPr/>
        </p:nvSpPr>
        <p:spPr>
          <a:xfrm rot="3665120">
            <a:off x="3233153" y="2753801"/>
            <a:ext cx="572691" cy="205836"/>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Lato"/>
                <a:ea typeface="Lato"/>
                <a:cs typeface="Lato"/>
                <a:sym typeface="Lato"/>
              </a:rPr>
              <a:t>invokes</a:t>
            </a:r>
            <a:endParaRPr sz="800">
              <a:latin typeface="Lato"/>
              <a:ea typeface="Lato"/>
              <a:cs typeface="Lato"/>
              <a:sym typeface="Lato"/>
            </a:endParaRPr>
          </a:p>
        </p:txBody>
      </p:sp>
      <p:cxnSp>
        <p:nvCxnSpPr>
          <p:cNvPr id="224" name="Google Shape;224;p27"/>
          <p:cNvCxnSpPr/>
          <p:nvPr/>
        </p:nvCxnSpPr>
        <p:spPr>
          <a:xfrm rot="10800000">
            <a:off x="3344825" y="2875425"/>
            <a:ext cx="91800" cy="332100"/>
          </a:xfrm>
          <a:prstGeom prst="straightConnector1">
            <a:avLst/>
          </a:prstGeom>
          <a:noFill/>
          <a:ln cap="flat" cmpd="sng" w="19050">
            <a:solidFill>
              <a:srgbClr val="FF0000"/>
            </a:solidFill>
            <a:prstDash val="solid"/>
            <a:round/>
            <a:headEnd len="med" w="med" type="none"/>
            <a:tailEnd len="med" w="med" type="none"/>
          </a:ln>
          <a:effectLst>
            <a:outerShdw blurRad="57150" rotWithShape="0" algn="bl" dir="5400000" dist="19050">
              <a:srgbClr val="000000">
                <a:alpha val="50000"/>
              </a:srgbClr>
            </a:outerShdw>
          </a:effectLst>
        </p:spPr>
      </p:cxnSp>
      <p:sp>
        <p:nvSpPr>
          <p:cNvPr id="225" name="Google Shape;225;p27"/>
          <p:cNvSpPr txBox="1"/>
          <p:nvPr/>
        </p:nvSpPr>
        <p:spPr>
          <a:xfrm>
            <a:off x="1782848" y="4244500"/>
            <a:ext cx="1104000" cy="2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4A86E8"/>
                </a:solidFill>
                <a:latin typeface="Raleway"/>
                <a:ea typeface="Raleway"/>
                <a:cs typeface="Raleway"/>
                <a:sym typeface="Raleway"/>
              </a:rPr>
              <a:t>&lt; mdp.py &gt;</a:t>
            </a:r>
            <a:endParaRPr b="1" sz="1300">
              <a:solidFill>
                <a:srgbClr val="4A86E8"/>
              </a:solidFill>
              <a:latin typeface="Raleway"/>
              <a:ea typeface="Raleway"/>
              <a:cs typeface="Raleway"/>
              <a:sym typeface="Raleway"/>
            </a:endParaRPr>
          </a:p>
        </p:txBody>
      </p:sp>
      <p:sp>
        <p:nvSpPr>
          <p:cNvPr id="226" name="Google Shape;226;p27"/>
          <p:cNvSpPr txBox="1"/>
          <p:nvPr/>
        </p:nvSpPr>
        <p:spPr>
          <a:xfrm>
            <a:off x="6312775" y="126025"/>
            <a:ext cx="2313900" cy="2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4A86E8"/>
                </a:solidFill>
                <a:latin typeface="Raleway"/>
                <a:ea typeface="Raleway"/>
                <a:cs typeface="Raleway"/>
                <a:sym typeface="Raleway"/>
              </a:rPr>
              <a:t>&lt; control_as_inference.py &gt;</a:t>
            </a:r>
            <a:endParaRPr b="1" sz="1300">
              <a:solidFill>
                <a:srgbClr val="4A86E8"/>
              </a:solidFill>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pic>
        <p:nvPicPr>
          <p:cNvPr id="231" name="Google Shape;231;p28"/>
          <p:cNvPicPr preferRelativeResize="0"/>
          <p:nvPr/>
        </p:nvPicPr>
        <p:blipFill>
          <a:blip r:embed="rId3">
            <a:alphaModFix/>
          </a:blip>
          <a:stretch>
            <a:fillRect/>
          </a:stretch>
        </p:blipFill>
        <p:spPr>
          <a:xfrm>
            <a:off x="210476" y="865242"/>
            <a:ext cx="1851764" cy="527383"/>
          </a:xfrm>
          <a:prstGeom prst="rect">
            <a:avLst/>
          </a:prstGeom>
          <a:noFill/>
          <a:ln>
            <a:noFill/>
          </a:ln>
        </p:spPr>
      </p:pic>
      <p:pic>
        <p:nvPicPr>
          <p:cNvPr id="232" name="Google Shape;232;p28"/>
          <p:cNvPicPr preferRelativeResize="0"/>
          <p:nvPr/>
        </p:nvPicPr>
        <p:blipFill>
          <a:blip r:embed="rId4">
            <a:alphaModFix/>
          </a:blip>
          <a:stretch>
            <a:fillRect/>
          </a:stretch>
        </p:blipFill>
        <p:spPr>
          <a:xfrm>
            <a:off x="202110" y="593125"/>
            <a:ext cx="2547767" cy="4112524"/>
          </a:xfrm>
          <a:prstGeom prst="rect">
            <a:avLst/>
          </a:prstGeom>
          <a:noFill/>
          <a:ln>
            <a:noFill/>
          </a:ln>
        </p:spPr>
      </p:pic>
      <p:sp>
        <p:nvSpPr>
          <p:cNvPr id="233" name="Google Shape;233;p28"/>
          <p:cNvSpPr/>
          <p:nvPr/>
        </p:nvSpPr>
        <p:spPr>
          <a:xfrm>
            <a:off x="132275" y="2369935"/>
            <a:ext cx="2698500" cy="191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8"/>
          <p:cNvSpPr/>
          <p:nvPr/>
        </p:nvSpPr>
        <p:spPr>
          <a:xfrm>
            <a:off x="147240" y="3491276"/>
            <a:ext cx="2627700" cy="477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5" name="Google Shape;235;p28"/>
          <p:cNvCxnSpPr>
            <a:stCxn id="233" idx="2"/>
            <a:endCxn id="234" idx="0"/>
          </p:cNvCxnSpPr>
          <p:nvPr/>
        </p:nvCxnSpPr>
        <p:spPr>
          <a:xfrm rot="5400000">
            <a:off x="1006475" y="3016285"/>
            <a:ext cx="929700" cy="20400"/>
          </a:xfrm>
          <a:prstGeom prst="bentConnector3">
            <a:avLst>
              <a:gd fmla="val 49997" name="adj1"/>
            </a:avLst>
          </a:prstGeom>
          <a:noFill/>
          <a:ln cap="flat" cmpd="sng" w="9525">
            <a:solidFill>
              <a:schemeClr val="dk2"/>
            </a:solidFill>
            <a:prstDash val="solid"/>
            <a:round/>
            <a:headEnd len="med" w="med" type="none"/>
            <a:tailEnd len="med" w="med" type="none"/>
          </a:ln>
        </p:spPr>
      </p:cxnSp>
      <p:cxnSp>
        <p:nvCxnSpPr>
          <p:cNvPr id="236" name="Google Shape;236;p28"/>
          <p:cNvCxnSpPr>
            <a:stCxn id="233" idx="3"/>
            <a:endCxn id="234" idx="3"/>
          </p:cNvCxnSpPr>
          <p:nvPr/>
        </p:nvCxnSpPr>
        <p:spPr>
          <a:xfrm flipH="1">
            <a:off x="2774975" y="2465785"/>
            <a:ext cx="55800" cy="1264200"/>
          </a:xfrm>
          <a:prstGeom prst="bentConnector3">
            <a:avLst>
              <a:gd fmla="val -426747" name="adj1"/>
            </a:avLst>
          </a:prstGeom>
          <a:noFill/>
          <a:ln cap="flat" cmpd="sng" w="19050">
            <a:solidFill>
              <a:srgbClr val="FF0000"/>
            </a:solidFill>
            <a:prstDash val="solid"/>
            <a:round/>
            <a:headEnd len="med" w="med" type="none"/>
            <a:tailEnd len="med" w="med" type="none"/>
          </a:ln>
        </p:spPr>
      </p:cxnSp>
      <p:pic>
        <p:nvPicPr>
          <p:cNvPr id="237" name="Google Shape;237;p28"/>
          <p:cNvPicPr preferRelativeResize="0"/>
          <p:nvPr/>
        </p:nvPicPr>
        <p:blipFill>
          <a:blip r:embed="rId5">
            <a:alphaModFix/>
          </a:blip>
          <a:stretch>
            <a:fillRect/>
          </a:stretch>
        </p:blipFill>
        <p:spPr>
          <a:xfrm>
            <a:off x="3374100" y="655400"/>
            <a:ext cx="2226876" cy="2217747"/>
          </a:xfrm>
          <a:prstGeom prst="rect">
            <a:avLst/>
          </a:prstGeom>
          <a:noFill/>
          <a:ln>
            <a:noFill/>
          </a:ln>
        </p:spPr>
      </p:pic>
      <p:cxnSp>
        <p:nvCxnSpPr>
          <p:cNvPr id="238" name="Google Shape;238;p28"/>
          <p:cNvCxnSpPr/>
          <p:nvPr/>
        </p:nvCxnSpPr>
        <p:spPr>
          <a:xfrm flipH="1">
            <a:off x="2062250" y="1844350"/>
            <a:ext cx="1156800" cy="423900"/>
          </a:xfrm>
          <a:prstGeom prst="straightConnector1">
            <a:avLst/>
          </a:prstGeom>
          <a:noFill/>
          <a:ln cap="flat" cmpd="sng" w="9525">
            <a:solidFill>
              <a:srgbClr val="FF0000"/>
            </a:solidFill>
            <a:prstDash val="solid"/>
            <a:round/>
            <a:headEnd len="med" w="med" type="stealth"/>
            <a:tailEnd len="med" w="med" type="none"/>
          </a:ln>
          <a:effectLst>
            <a:outerShdw blurRad="57150" rotWithShape="0" algn="bl" dir="5400000" dist="19050">
              <a:srgbClr val="000000">
                <a:alpha val="50000"/>
              </a:srgbClr>
            </a:outerShdw>
          </a:effectLst>
        </p:spPr>
      </p:cxnSp>
      <p:pic>
        <p:nvPicPr>
          <p:cNvPr id="239" name="Google Shape;239;p28"/>
          <p:cNvPicPr preferRelativeResize="0"/>
          <p:nvPr/>
        </p:nvPicPr>
        <p:blipFill>
          <a:blip r:embed="rId6">
            <a:alphaModFix/>
          </a:blip>
          <a:stretch>
            <a:fillRect/>
          </a:stretch>
        </p:blipFill>
        <p:spPr>
          <a:xfrm>
            <a:off x="3515763" y="3230742"/>
            <a:ext cx="2329651" cy="1766334"/>
          </a:xfrm>
          <a:prstGeom prst="rect">
            <a:avLst/>
          </a:prstGeom>
          <a:noFill/>
          <a:ln>
            <a:noFill/>
          </a:ln>
        </p:spPr>
      </p:pic>
      <p:pic>
        <p:nvPicPr>
          <p:cNvPr id="240" name="Google Shape;240;p28"/>
          <p:cNvPicPr preferRelativeResize="0"/>
          <p:nvPr/>
        </p:nvPicPr>
        <p:blipFill>
          <a:blip r:embed="rId7">
            <a:alphaModFix/>
          </a:blip>
          <a:stretch>
            <a:fillRect/>
          </a:stretch>
        </p:blipFill>
        <p:spPr>
          <a:xfrm>
            <a:off x="6144313" y="2657676"/>
            <a:ext cx="2159843" cy="2403926"/>
          </a:xfrm>
          <a:prstGeom prst="rect">
            <a:avLst/>
          </a:prstGeom>
          <a:noFill/>
          <a:ln>
            <a:noFill/>
          </a:ln>
        </p:spPr>
      </p:pic>
      <p:pic>
        <p:nvPicPr>
          <p:cNvPr id="241" name="Google Shape;241;p28"/>
          <p:cNvPicPr preferRelativeResize="0"/>
          <p:nvPr/>
        </p:nvPicPr>
        <p:blipFill>
          <a:blip r:embed="rId8">
            <a:alphaModFix/>
          </a:blip>
          <a:stretch>
            <a:fillRect/>
          </a:stretch>
        </p:blipFill>
        <p:spPr>
          <a:xfrm>
            <a:off x="6563975" y="593125"/>
            <a:ext cx="2484901" cy="1587075"/>
          </a:xfrm>
          <a:prstGeom prst="rect">
            <a:avLst/>
          </a:prstGeom>
          <a:noFill/>
          <a:ln>
            <a:noFill/>
          </a:ln>
        </p:spPr>
      </p:pic>
      <p:cxnSp>
        <p:nvCxnSpPr>
          <p:cNvPr id="242" name="Google Shape;242;p28"/>
          <p:cNvCxnSpPr/>
          <p:nvPr/>
        </p:nvCxnSpPr>
        <p:spPr>
          <a:xfrm>
            <a:off x="8729050" y="2359825"/>
            <a:ext cx="10200" cy="387300"/>
          </a:xfrm>
          <a:prstGeom prst="straightConnector1">
            <a:avLst/>
          </a:prstGeom>
          <a:noFill/>
          <a:ln cap="flat" cmpd="sng" w="19050">
            <a:solidFill>
              <a:srgbClr val="FF0000"/>
            </a:solidFill>
            <a:prstDash val="solid"/>
            <a:round/>
            <a:headEnd len="med" w="med" type="stealth"/>
            <a:tailEnd len="med" w="med" type="none"/>
          </a:ln>
          <a:effectLst>
            <a:outerShdw blurRad="57150" rotWithShape="0" algn="bl" dir="5400000" dist="19050">
              <a:srgbClr val="000000">
                <a:alpha val="50000"/>
              </a:srgbClr>
            </a:outerShdw>
          </a:effectLst>
        </p:spPr>
      </p:cxnSp>
      <p:cxnSp>
        <p:nvCxnSpPr>
          <p:cNvPr id="243" name="Google Shape;243;p28"/>
          <p:cNvCxnSpPr/>
          <p:nvPr/>
        </p:nvCxnSpPr>
        <p:spPr>
          <a:xfrm flipH="1" rot="10800000">
            <a:off x="8385400" y="2747275"/>
            <a:ext cx="353700" cy="13500"/>
          </a:xfrm>
          <a:prstGeom prst="straightConnector1">
            <a:avLst/>
          </a:prstGeom>
          <a:noFill/>
          <a:ln cap="flat" cmpd="sng" w="19050">
            <a:solidFill>
              <a:srgbClr val="FF0000"/>
            </a:solidFill>
            <a:prstDash val="solid"/>
            <a:round/>
            <a:headEnd len="med" w="med" type="none"/>
            <a:tailEnd len="med" w="med" type="none"/>
          </a:ln>
          <a:effectLst>
            <a:outerShdw blurRad="57150" rotWithShape="0" algn="bl" dir="5400000" dist="19050">
              <a:srgbClr val="000000">
                <a:alpha val="50000"/>
              </a:srgbClr>
            </a:outerShdw>
          </a:effectLst>
        </p:spPr>
      </p:cxnSp>
      <p:sp>
        <p:nvSpPr>
          <p:cNvPr id="244" name="Google Shape;244;p28"/>
          <p:cNvSpPr txBox="1"/>
          <p:nvPr/>
        </p:nvSpPr>
        <p:spPr>
          <a:xfrm>
            <a:off x="161200" y="45825"/>
            <a:ext cx="6131100" cy="4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434343"/>
                </a:solidFill>
                <a:latin typeface="Raleway"/>
                <a:ea typeface="Raleway"/>
                <a:cs typeface="Raleway"/>
                <a:sym typeface="Raleway"/>
              </a:rPr>
              <a:t>Policy Selection: </a:t>
            </a:r>
            <a:r>
              <a:rPr lang="en" sz="1800">
                <a:solidFill>
                  <a:srgbClr val="434343"/>
                </a:solidFill>
                <a:latin typeface="Raleway"/>
                <a:ea typeface="Raleway"/>
                <a:cs typeface="Raleway"/>
                <a:sym typeface="Raleway"/>
              </a:rPr>
              <a:t>Control as Inference vs Softmax</a:t>
            </a:r>
            <a:endParaRPr sz="1800">
              <a:solidFill>
                <a:srgbClr val="434343"/>
              </a:solidFill>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29"/>
          <p:cNvSpPr txBox="1"/>
          <p:nvPr>
            <p:ph type="title"/>
          </p:nvPr>
        </p:nvSpPr>
        <p:spPr>
          <a:xfrm>
            <a:off x="681975" y="2186550"/>
            <a:ext cx="7688400" cy="77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250" name="Google Shape;250;p29"/>
          <p:cNvSpPr txBox="1"/>
          <p:nvPr/>
        </p:nvSpPr>
        <p:spPr>
          <a:xfrm>
            <a:off x="794575" y="2135450"/>
            <a:ext cx="7640700" cy="23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pic>
        <p:nvPicPr>
          <p:cNvPr id="255" name="Google Shape;255;p30"/>
          <p:cNvPicPr preferRelativeResize="0"/>
          <p:nvPr/>
        </p:nvPicPr>
        <p:blipFill>
          <a:blip r:embed="rId3">
            <a:alphaModFix/>
          </a:blip>
          <a:stretch>
            <a:fillRect/>
          </a:stretch>
        </p:blipFill>
        <p:spPr>
          <a:xfrm>
            <a:off x="458225" y="1159750"/>
            <a:ext cx="1649575" cy="455475"/>
          </a:xfrm>
          <a:prstGeom prst="rect">
            <a:avLst/>
          </a:prstGeom>
          <a:noFill/>
          <a:ln>
            <a:noFill/>
          </a:ln>
        </p:spPr>
      </p:pic>
      <p:sp>
        <p:nvSpPr>
          <p:cNvPr id="256" name="Google Shape;256;p30"/>
          <p:cNvSpPr txBox="1"/>
          <p:nvPr/>
        </p:nvSpPr>
        <p:spPr>
          <a:xfrm>
            <a:off x="3267902" y="101200"/>
            <a:ext cx="3269700" cy="3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980000"/>
                </a:solidFill>
                <a:latin typeface="Lato"/>
                <a:ea typeface="Lato"/>
                <a:cs typeface="Lato"/>
                <a:sym typeface="Lato"/>
              </a:rPr>
              <a:t>Policy:</a:t>
            </a:r>
            <a:r>
              <a:rPr b="1" lang="en" sz="1800">
                <a:solidFill>
                  <a:srgbClr val="FF9900"/>
                </a:solidFill>
                <a:latin typeface="Lato"/>
                <a:ea typeface="Lato"/>
                <a:cs typeface="Lato"/>
                <a:sym typeface="Lato"/>
              </a:rPr>
              <a:t>  Control as Inference</a:t>
            </a:r>
            <a:endParaRPr b="1" sz="1800">
              <a:solidFill>
                <a:srgbClr val="FF9900"/>
              </a:solidFill>
              <a:latin typeface="Lato"/>
              <a:ea typeface="Lato"/>
              <a:cs typeface="Lato"/>
              <a:sym typeface="Lato"/>
            </a:endParaRPr>
          </a:p>
        </p:txBody>
      </p:sp>
      <p:sp>
        <p:nvSpPr>
          <p:cNvPr id="257" name="Google Shape;257;p30"/>
          <p:cNvSpPr/>
          <p:nvPr/>
        </p:nvSpPr>
        <p:spPr>
          <a:xfrm>
            <a:off x="2772225" y="2714950"/>
            <a:ext cx="557700" cy="137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0"/>
          <p:cNvSpPr/>
          <p:nvPr/>
        </p:nvSpPr>
        <p:spPr>
          <a:xfrm>
            <a:off x="5979900" y="2638250"/>
            <a:ext cx="557700" cy="137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9" name="Google Shape;259;p30"/>
          <p:cNvPicPr preferRelativeResize="0"/>
          <p:nvPr/>
        </p:nvPicPr>
        <p:blipFill>
          <a:blip r:embed="rId4">
            <a:alphaModFix/>
          </a:blip>
          <a:stretch>
            <a:fillRect/>
          </a:stretch>
        </p:blipFill>
        <p:spPr>
          <a:xfrm>
            <a:off x="185025" y="538146"/>
            <a:ext cx="2195975" cy="4491006"/>
          </a:xfrm>
          <a:prstGeom prst="rect">
            <a:avLst/>
          </a:prstGeom>
          <a:noFill/>
          <a:ln>
            <a:noFill/>
          </a:ln>
        </p:spPr>
      </p:pic>
      <p:pic>
        <p:nvPicPr>
          <p:cNvPr id="260" name="Google Shape;260;p30"/>
          <p:cNvPicPr preferRelativeResize="0"/>
          <p:nvPr/>
        </p:nvPicPr>
        <p:blipFill>
          <a:blip r:embed="rId5">
            <a:alphaModFix/>
          </a:blip>
          <a:stretch>
            <a:fillRect/>
          </a:stretch>
        </p:blipFill>
        <p:spPr>
          <a:xfrm>
            <a:off x="3409800" y="530097"/>
            <a:ext cx="2195975" cy="4507116"/>
          </a:xfrm>
          <a:prstGeom prst="rect">
            <a:avLst/>
          </a:prstGeom>
          <a:noFill/>
          <a:ln>
            <a:noFill/>
          </a:ln>
        </p:spPr>
      </p:pic>
      <p:pic>
        <p:nvPicPr>
          <p:cNvPr id="261" name="Google Shape;261;p30"/>
          <p:cNvPicPr preferRelativeResize="0"/>
          <p:nvPr/>
        </p:nvPicPr>
        <p:blipFill>
          <a:blip r:embed="rId6">
            <a:alphaModFix/>
          </a:blip>
          <a:stretch>
            <a:fillRect/>
          </a:stretch>
        </p:blipFill>
        <p:spPr>
          <a:xfrm>
            <a:off x="6690000" y="1473275"/>
            <a:ext cx="2195974" cy="20961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pic>
        <p:nvPicPr>
          <p:cNvPr id="266" name="Google Shape;266;p31"/>
          <p:cNvPicPr preferRelativeResize="0"/>
          <p:nvPr/>
        </p:nvPicPr>
        <p:blipFill>
          <a:blip r:embed="rId3">
            <a:alphaModFix/>
          </a:blip>
          <a:stretch>
            <a:fillRect/>
          </a:stretch>
        </p:blipFill>
        <p:spPr>
          <a:xfrm>
            <a:off x="458225" y="1159750"/>
            <a:ext cx="1649575" cy="455475"/>
          </a:xfrm>
          <a:prstGeom prst="rect">
            <a:avLst/>
          </a:prstGeom>
          <a:noFill/>
          <a:ln>
            <a:noFill/>
          </a:ln>
        </p:spPr>
      </p:pic>
      <p:sp>
        <p:nvSpPr>
          <p:cNvPr id="267" name="Google Shape;267;p31"/>
          <p:cNvSpPr txBox="1"/>
          <p:nvPr/>
        </p:nvSpPr>
        <p:spPr>
          <a:xfrm>
            <a:off x="3267950" y="101200"/>
            <a:ext cx="2760600" cy="3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980000"/>
                </a:solidFill>
                <a:latin typeface="Lato"/>
                <a:ea typeface="Lato"/>
                <a:cs typeface="Lato"/>
                <a:sym typeface="Lato"/>
              </a:rPr>
              <a:t>Policy:</a:t>
            </a:r>
            <a:r>
              <a:rPr b="1" lang="en" sz="1800">
                <a:solidFill>
                  <a:srgbClr val="FF9900"/>
                </a:solidFill>
                <a:latin typeface="Lato"/>
                <a:ea typeface="Lato"/>
                <a:cs typeface="Lato"/>
                <a:sym typeface="Lato"/>
              </a:rPr>
              <a:t>  Softmax</a:t>
            </a:r>
            <a:endParaRPr b="1" sz="1800">
              <a:solidFill>
                <a:srgbClr val="FF9900"/>
              </a:solidFill>
              <a:latin typeface="Lato"/>
              <a:ea typeface="Lato"/>
              <a:cs typeface="Lato"/>
              <a:sym typeface="Lato"/>
            </a:endParaRPr>
          </a:p>
        </p:txBody>
      </p:sp>
      <p:pic>
        <p:nvPicPr>
          <p:cNvPr id="268" name="Google Shape;268;p31"/>
          <p:cNvPicPr preferRelativeResize="0"/>
          <p:nvPr/>
        </p:nvPicPr>
        <p:blipFill>
          <a:blip r:embed="rId4">
            <a:alphaModFix/>
          </a:blip>
          <a:stretch>
            <a:fillRect/>
          </a:stretch>
        </p:blipFill>
        <p:spPr>
          <a:xfrm>
            <a:off x="276825" y="671230"/>
            <a:ext cx="2248449" cy="4302794"/>
          </a:xfrm>
          <a:prstGeom prst="rect">
            <a:avLst/>
          </a:prstGeom>
          <a:noFill/>
          <a:ln>
            <a:noFill/>
          </a:ln>
        </p:spPr>
      </p:pic>
      <p:pic>
        <p:nvPicPr>
          <p:cNvPr id="269" name="Google Shape;269;p31"/>
          <p:cNvPicPr preferRelativeResize="0"/>
          <p:nvPr/>
        </p:nvPicPr>
        <p:blipFill>
          <a:blip r:embed="rId5">
            <a:alphaModFix/>
          </a:blip>
          <a:stretch>
            <a:fillRect/>
          </a:stretch>
        </p:blipFill>
        <p:spPr>
          <a:xfrm>
            <a:off x="3550275" y="627151"/>
            <a:ext cx="2195975" cy="4379576"/>
          </a:xfrm>
          <a:prstGeom prst="rect">
            <a:avLst/>
          </a:prstGeom>
          <a:noFill/>
          <a:ln>
            <a:noFill/>
          </a:ln>
        </p:spPr>
      </p:pic>
      <p:pic>
        <p:nvPicPr>
          <p:cNvPr id="270" name="Google Shape;270;p31"/>
          <p:cNvPicPr preferRelativeResize="0"/>
          <p:nvPr/>
        </p:nvPicPr>
        <p:blipFill>
          <a:blip r:embed="rId6">
            <a:alphaModFix/>
          </a:blip>
          <a:stretch>
            <a:fillRect/>
          </a:stretch>
        </p:blipFill>
        <p:spPr>
          <a:xfrm>
            <a:off x="6771250" y="1809950"/>
            <a:ext cx="1995250" cy="2371300"/>
          </a:xfrm>
          <a:prstGeom prst="rect">
            <a:avLst/>
          </a:prstGeom>
          <a:noFill/>
          <a:ln>
            <a:noFill/>
          </a:ln>
        </p:spPr>
      </p:pic>
      <p:sp>
        <p:nvSpPr>
          <p:cNvPr id="271" name="Google Shape;271;p31"/>
          <p:cNvSpPr/>
          <p:nvPr/>
        </p:nvSpPr>
        <p:spPr>
          <a:xfrm>
            <a:off x="2772225" y="2714950"/>
            <a:ext cx="557700" cy="137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1"/>
          <p:cNvSpPr/>
          <p:nvPr/>
        </p:nvSpPr>
        <p:spPr>
          <a:xfrm>
            <a:off x="5979900" y="2638250"/>
            <a:ext cx="557700" cy="137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490250" y="450150"/>
            <a:ext cx="81864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200" u="sng"/>
              <a:t>Multi-track project, contributions:</a:t>
            </a:r>
            <a:endParaRPr b="1" sz="1200" u="sng"/>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Planning as inference:</a:t>
            </a:r>
            <a:endParaRPr sz="1200"/>
          </a:p>
          <a:p>
            <a:pPr indent="-304800" lvl="1" marL="914400" rtl="0" algn="l">
              <a:spcBef>
                <a:spcPts val="0"/>
              </a:spcBef>
              <a:spcAft>
                <a:spcPts val="0"/>
              </a:spcAft>
              <a:buSzPts val="1200"/>
              <a:buChar char="○"/>
            </a:pPr>
            <a:r>
              <a:rPr lang="en" sz="1200"/>
              <a:t>Working pseudo-softmax agent capable of solving FrozenLake</a:t>
            </a:r>
            <a:br>
              <a:rPr lang="en" sz="1200"/>
            </a:br>
            <a:r>
              <a:rPr lang="en" sz="1200"/>
              <a:t>(with minimal reward shaping a</a:t>
            </a:r>
            <a:r>
              <a:rPr lang="en" sz="1200"/>
              <a:t>nd no knowledge of the environment)</a:t>
            </a:r>
            <a:r>
              <a:rPr lang="en" sz="1200"/>
              <a:t>.</a:t>
            </a:r>
            <a:endParaRPr sz="1200"/>
          </a:p>
          <a:p>
            <a:pPr indent="-304800" lvl="1" marL="914400" rtl="0" algn="l">
              <a:spcBef>
                <a:spcPts val="0"/>
              </a:spcBef>
              <a:spcAft>
                <a:spcPts val="0"/>
              </a:spcAft>
              <a:buSzPts val="1200"/>
              <a:buChar char="○"/>
            </a:pPr>
            <a:r>
              <a:rPr lang="en" sz="1200"/>
              <a:t>Non-so-much-working real softmax implementation.</a:t>
            </a:r>
            <a:endParaRPr sz="1200"/>
          </a:p>
          <a:p>
            <a:pPr indent="0" lvl="0" marL="9144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Generalization to other environments:</a:t>
            </a:r>
            <a:endParaRPr sz="1200"/>
          </a:p>
          <a:p>
            <a:pPr indent="-304800" lvl="1" marL="914400" rtl="0" algn="l">
              <a:spcBef>
                <a:spcPts val="0"/>
              </a:spcBef>
              <a:spcAft>
                <a:spcPts val="0"/>
              </a:spcAft>
              <a:buSzPts val="1200"/>
              <a:buChar char="○"/>
            </a:pPr>
            <a:r>
              <a:rPr lang="en" sz="1200"/>
              <a:t>Parsers for standard MDP and POMDP formats.</a:t>
            </a:r>
            <a:endParaRPr sz="1200"/>
          </a:p>
          <a:p>
            <a:pPr indent="-304800" lvl="1" marL="914400" rtl="0" algn="l">
              <a:spcBef>
                <a:spcPts val="0"/>
              </a:spcBef>
              <a:spcAft>
                <a:spcPts val="0"/>
              </a:spcAft>
              <a:buSzPts val="1200"/>
              <a:buChar char="○"/>
            </a:pPr>
            <a:r>
              <a:rPr lang="en" sz="1200"/>
              <a:t>PyroMDP &amp; PyroPOMDP, OpenAI Gym environments which run as pyro probabilistic programs.</a:t>
            </a:r>
            <a:endParaRPr sz="1200"/>
          </a:p>
          <a:p>
            <a:pPr indent="-304800" lvl="1" marL="914400" rtl="0" algn="l">
              <a:spcBef>
                <a:spcPts val="0"/>
              </a:spcBef>
              <a:spcAft>
                <a:spcPts val="0"/>
              </a:spcAft>
              <a:buSzPts val="1200"/>
              <a:buChar char="○"/>
            </a:pPr>
            <a:r>
              <a:rPr lang="en" sz="1200"/>
              <a:t>Working softmax agent capable of solving `gridworld.mdp` environment.</a:t>
            </a:r>
            <a:endParaRPr sz="1200"/>
          </a:p>
          <a:p>
            <a:pPr indent="0" lvl="0" marL="9144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Preliminary study on confounding MDPs:</a:t>
            </a:r>
            <a:endParaRPr sz="1200"/>
          </a:p>
          <a:p>
            <a:pPr indent="-304800" lvl="1" marL="914400" rtl="0" algn="l">
              <a:spcBef>
                <a:spcPts val="0"/>
              </a:spcBef>
              <a:spcAft>
                <a:spcPts val="0"/>
              </a:spcAft>
              <a:buSzPts val="1200"/>
              <a:buChar char="○"/>
            </a:pPr>
            <a:r>
              <a:rPr lang="en" sz="1200"/>
              <a:t>Novel CMDP format for MDPs with static confounding variables.</a:t>
            </a:r>
            <a:endParaRPr sz="1200"/>
          </a:p>
          <a:p>
            <a:pPr indent="-304800" lvl="1" marL="914400" rtl="0" algn="l">
              <a:spcBef>
                <a:spcPts val="0"/>
              </a:spcBef>
              <a:spcAft>
                <a:spcPts val="0"/>
              </a:spcAft>
              <a:buSzPts val="1200"/>
              <a:buChar char="○"/>
            </a:pPr>
            <a:r>
              <a:rPr lang="en" sz="1200"/>
              <a:t>PyroCMDP, OpenAI Gym environment which runs as a pyro probabilistic program.</a:t>
            </a:r>
            <a:endParaRPr sz="1200"/>
          </a:p>
          <a:p>
            <a:pPr indent="-304800" lvl="1" marL="914400" rtl="0" algn="l">
              <a:spcBef>
                <a:spcPts val="0"/>
              </a:spcBef>
              <a:spcAft>
                <a:spcPts val="0"/>
              </a:spcAft>
              <a:buSzPts val="1200"/>
              <a:buChar char="○"/>
            </a:pPr>
            <a:r>
              <a:rPr lang="en" sz="1200"/>
              <a:t>Explored difference between “conditional” RL and causal RL on `circle.cmdp` environment.</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2"/>
          <p:cNvSpPr txBox="1"/>
          <p:nvPr>
            <p:ph type="title"/>
          </p:nvPr>
        </p:nvSpPr>
        <p:spPr>
          <a:xfrm>
            <a:off x="2241975" y="1400350"/>
            <a:ext cx="5671500" cy="184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Confounding MDPs</a:t>
            </a:r>
            <a:endParaRPr/>
          </a:p>
        </p:txBody>
      </p:sp>
      <p:sp>
        <p:nvSpPr>
          <p:cNvPr id="278" name="Google Shape;278;p32"/>
          <p:cNvSpPr txBox="1"/>
          <p:nvPr/>
        </p:nvSpPr>
        <p:spPr>
          <a:xfrm>
            <a:off x="628550" y="1879525"/>
            <a:ext cx="7839300" cy="21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FFFFFF"/>
              </a:solidFill>
              <a:latin typeface="Raleway Medium"/>
              <a:ea typeface="Raleway Medium"/>
              <a:cs typeface="Raleway Medium"/>
              <a:sym typeface="Raleway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3"/>
          <p:cNvSpPr txBox="1"/>
          <p:nvPr>
            <p:ph type="title"/>
          </p:nvPr>
        </p:nvSpPr>
        <p:spPr>
          <a:xfrm>
            <a:off x="727800" y="5113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CMDP : Confounding MDP</a:t>
            </a:r>
            <a:endParaRPr/>
          </a:p>
        </p:txBody>
      </p:sp>
      <p:sp>
        <p:nvSpPr>
          <p:cNvPr id="284" name="Google Shape;284;p33"/>
          <p:cNvSpPr txBox="1"/>
          <p:nvPr>
            <p:ph idx="4294967295" type="body"/>
          </p:nvPr>
        </p:nvSpPr>
        <p:spPr>
          <a:xfrm>
            <a:off x="727650" y="1617575"/>
            <a:ext cx="7688700" cy="280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Introduced Observed confounders in our environment </a:t>
            </a:r>
            <a:r>
              <a:rPr b="1" i="1" lang="en">
                <a:solidFill>
                  <a:srgbClr val="434343"/>
                </a:solidFill>
              </a:rPr>
              <a:t>circles.cmdp</a:t>
            </a:r>
            <a:r>
              <a:rPr lang="en">
                <a:solidFill>
                  <a:srgbClr val="434343"/>
                </a:solidFill>
              </a:rPr>
              <a:t>, which affects the actions of the agent  at each time step.</a:t>
            </a:r>
            <a:endParaRPr>
              <a:solidFill>
                <a:srgbClr val="434343"/>
              </a:solidFill>
            </a:endParaRPr>
          </a:p>
          <a:p>
            <a:pPr indent="-304800" lvl="0" marL="457200" rtl="0" algn="l">
              <a:spcBef>
                <a:spcPts val="1600"/>
              </a:spcBef>
              <a:spcAft>
                <a:spcPts val="0"/>
              </a:spcAft>
              <a:buClr>
                <a:srgbClr val="434343"/>
              </a:buClr>
              <a:buSzPts val="1200"/>
              <a:buChar char="●"/>
            </a:pPr>
            <a:r>
              <a:rPr lang="en" sz="1200">
                <a:solidFill>
                  <a:srgbClr val="434343"/>
                </a:solidFill>
              </a:rPr>
              <a:t>Used a basic 3x3 grid environment with a binary confounder. The confounders used here are Clockwise (CW) and Counter Clockwise (CCW) direction enforcers.</a:t>
            </a:r>
            <a:endParaRPr sz="1200">
              <a:solidFill>
                <a:srgbClr val="434343"/>
              </a:solidFill>
            </a:endParaRPr>
          </a:p>
          <a:p>
            <a:pPr indent="0" lvl="0" marL="914400" rtl="0" algn="l">
              <a:spcBef>
                <a:spcPts val="0"/>
              </a:spcBef>
              <a:spcAft>
                <a:spcPts val="0"/>
              </a:spcAft>
              <a:buNone/>
            </a:pPr>
            <a:r>
              <a:t/>
            </a:r>
            <a:endParaRPr sz="1200">
              <a:solidFill>
                <a:srgbClr val="434343"/>
              </a:solidFill>
            </a:endParaRPr>
          </a:p>
          <a:p>
            <a:pPr indent="-304800" lvl="0" marL="457200" rtl="0" algn="l">
              <a:spcBef>
                <a:spcPts val="0"/>
              </a:spcBef>
              <a:spcAft>
                <a:spcPts val="0"/>
              </a:spcAft>
              <a:buClr>
                <a:srgbClr val="434343"/>
              </a:buClr>
              <a:buSzPts val="1200"/>
              <a:buChar char="●"/>
            </a:pPr>
            <a:r>
              <a:rPr lang="en" sz="1200">
                <a:solidFill>
                  <a:srgbClr val="434343"/>
                </a:solidFill>
              </a:rPr>
              <a:t>The agent starts in a random location and a binary confounder is uniformly sampled. The agent receives positive reward for moving alongside the border as per the confounder.</a:t>
            </a:r>
            <a:endParaRPr sz="1200">
              <a:solidFill>
                <a:srgbClr val="434343"/>
              </a:solidFill>
            </a:endParaRPr>
          </a:p>
          <a:p>
            <a:pPr indent="0" lvl="0" marL="914400" rtl="0" algn="l">
              <a:spcBef>
                <a:spcPts val="0"/>
              </a:spcBef>
              <a:spcAft>
                <a:spcPts val="0"/>
              </a:spcAft>
              <a:buNone/>
            </a:pPr>
            <a:r>
              <a:t/>
            </a:r>
            <a:endParaRPr sz="1200">
              <a:solidFill>
                <a:srgbClr val="434343"/>
              </a:solidFill>
            </a:endParaRPr>
          </a:p>
          <a:p>
            <a:pPr indent="-304800" lvl="0" marL="457200" rtl="0" algn="l">
              <a:spcBef>
                <a:spcPts val="0"/>
              </a:spcBef>
              <a:spcAft>
                <a:spcPts val="0"/>
              </a:spcAft>
              <a:buClr>
                <a:srgbClr val="434343"/>
              </a:buClr>
              <a:buSzPts val="1200"/>
              <a:buChar char="●"/>
            </a:pPr>
            <a:r>
              <a:rPr lang="en" sz="1200">
                <a:solidFill>
                  <a:srgbClr val="434343"/>
                </a:solidFill>
              </a:rPr>
              <a:t>We worked the algorithm for 10 timesteps and observed the effects of confounders on expected value conditioning on agents action vs expected value by making agent do a action.</a:t>
            </a:r>
            <a:endParaRPr sz="1200">
              <a:solidFill>
                <a:srgbClr val="434343"/>
              </a:solidFill>
            </a:endParaRPr>
          </a:p>
          <a:p>
            <a:pPr indent="0" lvl="0" marL="914400" rtl="0" algn="l">
              <a:spcBef>
                <a:spcPts val="1600"/>
              </a:spcBef>
              <a:spcAft>
                <a:spcPts val="0"/>
              </a:spcAft>
              <a:buNone/>
            </a:pPr>
            <a:r>
              <a:t/>
            </a:r>
            <a:endParaRPr>
              <a:solidFill>
                <a:srgbClr val="434343"/>
              </a:solidFill>
            </a:endParaRPr>
          </a:p>
          <a:p>
            <a:pPr indent="0" lvl="0" marL="0" rtl="0" algn="l">
              <a:spcBef>
                <a:spcPts val="1600"/>
              </a:spcBef>
              <a:spcAft>
                <a:spcPts val="1600"/>
              </a:spcAft>
              <a:buNone/>
            </a:pPr>
            <a:r>
              <a:t/>
            </a:r>
            <a:endParaRPr>
              <a:solidFill>
                <a:srgbClr val="434343"/>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4"/>
          <p:cNvSpPr txBox="1"/>
          <p:nvPr/>
        </p:nvSpPr>
        <p:spPr>
          <a:xfrm>
            <a:off x="182200" y="467000"/>
            <a:ext cx="4015500" cy="2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Lato"/>
                <a:ea typeface="Lato"/>
                <a:cs typeface="Lato"/>
                <a:sym typeface="Lato"/>
              </a:rPr>
              <a:t>Passing </a:t>
            </a:r>
            <a:r>
              <a:rPr b="1" i="1" lang="en" sz="1100">
                <a:solidFill>
                  <a:srgbClr val="FF9900"/>
                </a:solidFill>
                <a:latin typeface="Lato"/>
                <a:ea typeface="Lato"/>
                <a:cs typeface="Lato"/>
                <a:sym typeface="Lato"/>
              </a:rPr>
              <a:t>circle.cm</a:t>
            </a:r>
            <a:r>
              <a:rPr b="1" i="1" lang="en" sz="1100">
                <a:solidFill>
                  <a:srgbClr val="FF9900"/>
                </a:solidFill>
                <a:latin typeface="Lato"/>
                <a:ea typeface="Lato"/>
                <a:cs typeface="Lato"/>
                <a:sym typeface="Lato"/>
              </a:rPr>
              <a:t>dp</a:t>
            </a:r>
            <a:r>
              <a:rPr lang="en" sz="1100">
                <a:solidFill>
                  <a:srgbClr val="FF9900"/>
                </a:solidFill>
                <a:latin typeface="Lato"/>
                <a:ea typeface="Lato"/>
                <a:cs typeface="Lato"/>
                <a:sym typeface="Lato"/>
              </a:rPr>
              <a:t> </a:t>
            </a:r>
            <a:r>
              <a:rPr lang="en" sz="1100">
                <a:latin typeface="Lato"/>
                <a:ea typeface="Lato"/>
                <a:cs typeface="Lato"/>
                <a:sym typeface="Lato"/>
              </a:rPr>
              <a:t>file as an argument to </a:t>
            </a:r>
            <a:r>
              <a:rPr lang="en" sz="1100">
                <a:solidFill>
                  <a:srgbClr val="4A86E8"/>
                </a:solidFill>
                <a:latin typeface="Lato"/>
                <a:ea typeface="Lato"/>
                <a:cs typeface="Lato"/>
                <a:sym typeface="Lato"/>
              </a:rPr>
              <a:t>&lt;</a:t>
            </a:r>
            <a:r>
              <a:rPr b="1" lang="en" sz="1100">
                <a:solidFill>
                  <a:srgbClr val="4A86E8"/>
                </a:solidFill>
                <a:latin typeface="Lato"/>
                <a:ea typeface="Lato"/>
                <a:cs typeface="Lato"/>
                <a:sym typeface="Lato"/>
              </a:rPr>
              <a:t>make_cmdp()&gt;</a:t>
            </a:r>
            <a:endParaRPr sz="1100">
              <a:latin typeface="Lato"/>
              <a:ea typeface="Lato"/>
              <a:cs typeface="Lato"/>
              <a:sym typeface="Lato"/>
            </a:endParaRPr>
          </a:p>
        </p:txBody>
      </p:sp>
      <p:cxnSp>
        <p:nvCxnSpPr>
          <p:cNvPr id="290" name="Google Shape;290;p34"/>
          <p:cNvCxnSpPr/>
          <p:nvPr/>
        </p:nvCxnSpPr>
        <p:spPr>
          <a:xfrm flipH="1" rot="10800000">
            <a:off x="3978850" y="586200"/>
            <a:ext cx="322800" cy="69300"/>
          </a:xfrm>
          <a:prstGeom prst="straightConnector1">
            <a:avLst/>
          </a:prstGeom>
          <a:noFill/>
          <a:ln cap="flat" cmpd="sng" w="19050">
            <a:solidFill>
              <a:srgbClr val="FF0000"/>
            </a:solidFill>
            <a:prstDash val="solid"/>
            <a:round/>
            <a:headEnd len="med" w="med" type="stealth"/>
            <a:tailEnd len="med" w="med" type="stealth"/>
          </a:ln>
          <a:effectLst>
            <a:outerShdw blurRad="57150" rotWithShape="0" algn="bl" dir="5400000" dist="19050">
              <a:srgbClr val="000000">
                <a:alpha val="50000"/>
              </a:srgbClr>
            </a:outerShdw>
          </a:effectLst>
        </p:spPr>
      </p:cxnSp>
      <p:sp>
        <p:nvSpPr>
          <p:cNvPr id="291" name="Google Shape;291;p34"/>
          <p:cNvSpPr txBox="1"/>
          <p:nvPr/>
        </p:nvSpPr>
        <p:spPr>
          <a:xfrm>
            <a:off x="6265925" y="2055075"/>
            <a:ext cx="1826700" cy="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p:txBody>
      </p:sp>
      <p:sp>
        <p:nvSpPr>
          <p:cNvPr id="292" name="Google Shape;292;p34"/>
          <p:cNvSpPr txBox="1"/>
          <p:nvPr/>
        </p:nvSpPr>
        <p:spPr>
          <a:xfrm rot="186323">
            <a:off x="8007313" y="1999722"/>
            <a:ext cx="1024504" cy="392079"/>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4A86E8"/>
                </a:solidFill>
                <a:latin typeface="Lato"/>
                <a:ea typeface="Lato"/>
                <a:cs typeface="Lato"/>
                <a:sym typeface="Lato"/>
              </a:rPr>
              <a:t>&lt;RL_Parser&gt;</a:t>
            </a:r>
            <a:endParaRPr b="1" sz="1100">
              <a:solidFill>
                <a:srgbClr val="4A86E8"/>
              </a:solidFill>
              <a:latin typeface="Lato"/>
              <a:ea typeface="Lato"/>
              <a:cs typeface="Lato"/>
              <a:sym typeface="Lato"/>
            </a:endParaRPr>
          </a:p>
        </p:txBody>
      </p:sp>
      <p:pic>
        <p:nvPicPr>
          <p:cNvPr id="293" name="Google Shape;293;p34"/>
          <p:cNvPicPr preferRelativeResize="0"/>
          <p:nvPr/>
        </p:nvPicPr>
        <p:blipFill>
          <a:blip r:embed="rId3">
            <a:alphaModFix/>
          </a:blip>
          <a:stretch>
            <a:fillRect/>
          </a:stretch>
        </p:blipFill>
        <p:spPr>
          <a:xfrm>
            <a:off x="270212" y="880925"/>
            <a:ext cx="3168369" cy="3939224"/>
          </a:xfrm>
          <a:prstGeom prst="rect">
            <a:avLst/>
          </a:prstGeom>
          <a:noFill/>
          <a:ln>
            <a:noFill/>
          </a:ln>
          <a:effectLst>
            <a:outerShdw blurRad="57150" rotWithShape="0" algn="bl" dir="5400000" dist="19050">
              <a:srgbClr val="000000">
                <a:alpha val="50000"/>
              </a:srgbClr>
            </a:outerShdw>
          </a:effectLst>
        </p:spPr>
      </p:pic>
      <p:cxnSp>
        <p:nvCxnSpPr>
          <p:cNvPr id="294" name="Google Shape;294;p34"/>
          <p:cNvCxnSpPr/>
          <p:nvPr/>
        </p:nvCxnSpPr>
        <p:spPr>
          <a:xfrm>
            <a:off x="1057025" y="708500"/>
            <a:ext cx="120000" cy="261300"/>
          </a:xfrm>
          <a:prstGeom prst="straightConnector1">
            <a:avLst/>
          </a:prstGeom>
          <a:noFill/>
          <a:ln cap="flat" cmpd="sng" w="19050">
            <a:solidFill>
              <a:srgbClr val="FF0000"/>
            </a:solidFill>
            <a:prstDash val="solid"/>
            <a:round/>
            <a:headEnd len="med" w="med" type="none"/>
            <a:tailEnd len="med" w="med" type="stealth"/>
          </a:ln>
          <a:effectLst>
            <a:outerShdw blurRad="57150" rotWithShape="0" algn="bl" dir="5400000" dist="19050">
              <a:srgbClr val="000000">
                <a:alpha val="50000"/>
              </a:srgbClr>
            </a:outerShdw>
          </a:effectLst>
        </p:spPr>
      </p:cxnSp>
      <p:pic>
        <p:nvPicPr>
          <p:cNvPr id="295" name="Google Shape;295;p34"/>
          <p:cNvPicPr preferRelativeResize="0"/>
          <p:nvPr/>
        </p:nvPicPr>
        <p:blipFill>
          <a:blip r:embed="rId4">
            <a:alphaModFix/>
          </a:blip>
          <a:stretch>
            <a:fillRect/>
          </a:stretch>
        </p:blipFill>
        <p:spPr>
          <a:xfrm>
            <a:off x="4365525" y="206499"/>
            <a:ext cx="2949724" cy="1193925"/>
          </a:xfrm>
          <a:prstGeom prst="rect">
            <a:avLst/>
          </a:prstGeom>
          <a:noFill/>
          <a:ln>
            <a:noFill/>
          </a:ln>
          <a:effectLst>
            <a:outerShdw blurRad="57150" rotWithShape="0" algn="bl" dir="5400000" dist="19050">
              <a:srgbClr val="000000">
                <a:alpha val="50000"/>
              </a:srgbClr>
            </a:outerShdw>
          </a:effectLst>
        </p:spPr>
      </p:pic>
      <p:pic>
        <p:nvPicPr>
          <p:cNvPr id="296" name="Google Shape;296;p34"/>
          <p:cNvPicPr preferRelativeResize="0"/>
          <p:nvPr/>
        </p:nvPicPr>
        <p:blipFill>
          <a:blip r:embed="rId5">
            <a:alphaModFix/>
          </a:blip>
          <a:stretch>
            <a:fillRect/>
          </a:stretch>
        </p:blipFill>
        <p:spPr>
          <a:xfrm>
            <a:off x="5080075" y="1534450"/>
            <a:ext cx="2858905" cy="3341451"/>
          </a:xfrm>
          <a:prstGeom prst="rect">
            <a:avLst/>
          </a:prstGeom>
          <a:noFill/>
          <a:ln>
            <a:noFill/>
          </a:ln>
        </p:spPr>
      </p:pic>
      <p:cxnSp>
        <p:nvCxnSpPr>
          <p:cNvPr id="297" name="Google Shape;297;p34"/>
          <p:cNvCxnSpPr/>
          <p:nvPr/>
        </p:nvCxnSpPr>
        <p:spPr>
          <a:xfrm rot="10800000">
            <a:off x="6331165" y="1972262"/>
            <a:ext cx="1723800" cy="148500"/>
          </a:xfrm>
          <a:prstGeom prst="straightConnector1">
            <a:avLst/>
          </a:prstGeom>
          <a:noFill/>
          <a:ln cap="flat" cmpd="sng" w="19050">
            <a:solidFill>
              <a:srgbClr val="FF0000"/>
            </a:solidFill>
            <a:prstDash val="solid"/>
            <a:round/>
            <a:headEnd len="med" w="med" type="stealth"/>
            <a:tailEnd len="med" w="med" type="none"/>
          </a:ln>
          <a:effectLst>
            <a:outerShdw blurRad="57150" rotWithShape="0" algn="bl" dir="5400000" dist="19050">
              <a:srgbClr val="000000">
                <a:alpha val="50000"/>
              </a:srgbClr>
            </a:outerShdw>
          </a:effectLst>
        </p:spPr>
      </p:cxnSp>
      <p:cxnSp>
        <p:nvCxnSpPr>
          <p:cNvPr id="298" name="Google Shape;298;p34"/>
          <p:cNvCxnSpPr/>
          <p:nvPr/>
        </p:nvCxnSpPr>
        <p:spPr>
          <a:xfrm>
            <a:off x="5080075" y="1302350"/>
            <a:ext cx="199200" cy="223200"/>
          </a:xfrm>
          <a:prstGeom prst="straightConnector1">
            <a:avLst/>
          </a:prstGeom>
          <a:noFill/>
          <a:ln cap="flat" cmpd="sng" w="19050">
            <a:solidFill>
              <a:srgbClr val="FF0000"/>
            </a:solidFill>
            <a:prstDash val="solid"/>
            <a:round/>
            <a:headEnd len="med" w="med" type="stealth"/>
            <a:tailEnd len="med" w="med" type="triangle"/>
          </a:ln>
          <a:effectLst>
            <a:outerShdw blurRad="57150" rotWithShape="0" algn="bl" dir="5400000" dist="19050">
              <a:srgbClr val="000000">
                <a:alpha val="50000"/>
              </a:srgbClr>
            </a:outerShdw>
          </a:effectLst>
        </p:spPr>
      </p:cxnSp>
      <p:sp>
        <p:nvSpPr>
          <p:cNvPr id="299" name="Google Shape;299;p34"/>
          <p:cNvSpPr txBox="1"/>
          <p:nvPr/>
        </p:nvSpPr>
        <p:spPr>
          <a:xfrm>
            <a:off x="556138" y="4771425"/>
            <a:ext cx="2596500" cy="2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aleway"/>
                <a:ea typeface="Raleway"/>
                <a:cs typeface="Raleway"/>
                <a:sym typeface="Raleway"/>
              </a:rPr>
              <a:t>&lt; confounding_mdp.py &gt;</a:t>
            </a:r>
            <a:endParaRPr sz="1600">
              <a:latin typeface="Raleway"/>
              <a:ea typeface="Raleway"/>
              <a:cs typeface="Raleway"/>
              <a:sym typeface="Raleway"/>
            </a:endParaRPr>
          </a:p>
        </p:txBody>
      </p:sp>
      <p:sp>
        <p:nvSpPr>
          <p:cNvPr id="300" name="Google Shape;300;p34"/>
          <p:cNvSpPr txBox="1"/>
          <p:nvPr/>
        </p:nvSpPr>
        <p:spPr>
          <a:xfrm>
            <a:off x="5865413" y="4771425"/>
            <a:ext cx="1326000" cy="2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aleway"/>
                <a:ea typeface="Raleway"/>
                <a:cs typeface="Raleway"/>
                <a:sym typeface="Raleway"/>
              </a:rPr>
              <a:t>&lt; cmdp.py &gt;</a:t>
            </a:r>
            <a:endParaRPr sz="1600">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pic>
        <p:nvPicPr>
          <p:cNvPr id="305" name="Google Shape;305;p35"/>
          <p:cNvPicPr preferRelativeResize="0"/>
          <p:nvPr/>
        </p:nvPicPr>
        <p:blipFill>
          <a:blip r:embed="rId3">
            <a:alphaModFix/>
          </a:blip>
          <a:stretch>
            <a:fillRect/>
          </a:stretch>
        </p:blipFill>
        <p:spPr>
          <a:xfrm>
            <a:off x="261275" y="1970075"/>
            <a:ext cx="3958950" cy="1625839"/>
          </a:xfrm>
          <a:prstGeom prst="rect">
            <a:avLst/>
          </a:prstGeom>
          <a:noFill/>
          <a:ln>
            <a:noFill/>
          </a:ln>
          <a:effectLst>
            <a:outerShdw blurRad="57150" rotWithShape="0" algn="bl" dir="5400000" dist="19050">
              <a:srgbClr val="000000">
                <a:alpha val="50000"/>
              </a:srgbClr>
            </a:outerShdw>
          </a:effectLst>
        </p:spPr>
      </p:pic>
      <p:cxnSp>
        <p:nvCxnSpPr>
          <p:cNvPr id="306" name="Google Shape;306;p35"/>
          <p:cNvCxnSpPr/>
          <p:nvPr/>
        </p:nvCxnSpPr>
        <p:spPr>
          <a:xfrm flipH="1">
            <a:off x="2238500" y="1375375"/>
            <a:ext cx="4500" cy="551100"/>
          </a:xfrm>
          <a:prstGeom prst="straightConnector1">
            <a:avLst/>
          </a:prstGeom>
          <a:noFill/>
          <a:ln cap="flat" cmpd="sng" w="19050">
            <a:solidFill>
              <a:srgbClr val="FF0000"/>
            </a:solidFill>
            <a:prstDash val="solid"/>
            <a:round/>
            <a:headEnd len="med" w="med" type="none"/>
            <a:tailEnd len="med" w="med" type="triangle"/>
          </a:ln>
          <a:effectLst>
            <a:outerShdw blurRad="57150" rotWithShape="0" algn="bl" dir="5400000" dist="19050">
              <a:srgbClr val="000000">
                <a:alpha val="50000"/>
              </a:srgbClr>
            </a:outerShdw>
          </a:effectLst>
        </p:spPr>
      </p:cxnSp>
      <p:pic>
        <p:nvPicPr>
          <p:cNvPr id="307" name="Google Shape;307;p35"/>
          <p:cNvPicPr preferRelativeResize="0"/>
          <p:nvPr/>
        </p:nvPicPr>
        <p:blipFill>
          <a:blip r:embed="rId4">
            <a:alphaModFix/>
          </a:blip>
          <a:stretch>
            <a:fillRect/>
          </a:stretch>
        </p:blipFill>
        <p:spPr>
          <a:xfrm>
            <a:off x="5376625" y="1048926"/>
            <a:ext cx="3629400" cy="3290551"/>
          </a:xfrm>
          <a:prstGeom prst="rect">
            <a:avLst/>
          </a:prstGeom>
          <a:noFill/>
          <a:ln>
            <a:noFill/>
          </a:ln>
        </p:spPr>
      </p:pic>
      <p:cxnSp>
        <p:nvCxnSpPr>
          <p:cNvPr id="308" name="Google Shape;308;p35"/>
          <p:cNvCxnSpPr/>
          <p:nvPr/>
        </p:nvCxnSpPr>
        <p:spPr>
          <a:xfrm flipH="1">
            <a:off x="4312775" y="2484575"/>
            <a:ext cx="896100" cy="22800"/>
          </a:xfrm>
          <a:prstGeom prst="straightConnector1">
            <a:avLst/>
          </a:prstGeom>
          <a:noFill/>
          <a:ln cap="flat" cmpd="sng" w="19050">
            <a:solidFill>
              <a:srgbClr val="FF0000"/>
            </a:solidFill>
            <a:prstDash val="solid"/>
            <a:round/>
            <a:headEnd len="med" w="med" type="stealth"/>
            <a:tailEnd len="med" w="med" type="stealth"/>
          </a:ln>
          <a:effectLst>
            <a:outerShdw blurRad="57150" rotWithShape="0" algn="bl" dir="5400000" dist="19050">
              <a:srgbClr val="000000">
                <a:alpha val="50000"/>
              </a:srgbClr>
            </a:outerShdw>
          </a:effectLst>
        </p:spPr>
      </p:cxnSp>
      <p:sp>
        <p:nvSpPr>
          <p:cNvPr id="309" name="Google Shape;309;p35"/>
          <p:cNvSpPr txBox="1"/>
          <p:nvPr/>
        </p:nvSpPr>
        <p:spPr>
          <a:xfrm>
            <a:off x="3273750" y="543300"/>
            <a:ext cx="2596500" cy="2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aleway"/>
                <a:ea typeface="Raleway"/>
                <a:cs typeface="Raleway"/>
                <a:sym typeface="Raleway"/>
              </a:rPr>
              <a:t>&lt; confounding_mdp.py &gt;</a:t>
            </a:r>
            <a:endParaRPr sz="1600">
              <a:latin typeface="Raleway"/>
              <a:ea typeface="Raleway"/>
              <a:cs typeface="Raleway"/>
              <a:sym typeface="Raleway"/>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36"/>
          <p:cNvSpPr txBox="1"/>
          <p:nvPr>
            <p:ph type="title"/>
          </p:nvPr>
        </p:nvSpPr>
        <p:spPr>
          <a:xfrm>
            <a:off x="727800" y="2186550"/>
            <a:ext cx="7688400" cy="77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315" name="Google Shape;315;p36"/>
          <p:cNvSpPr txBox="1"/>
          <p:nvPr/>
        </p:nvSpPr>
        <p:spPr>
          <a:xfrm>
            <a:off x="794575" y="2135450"/>
            <a:ext cx="7640700" cy="23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pic>
        <p:nvPicPr>
          <p:cNvPr id="320" name="Google Shape;320;p37"/>
          <p:cNvPicPr preferRelativeResize="0"/>
          <p:nvPr/>
        </p:nvPicPr>
        <p:blipFill rotWithShape="1">
          <a:blip r:embed="rId3">
            <a:alphaModFix/>
          </a:blip>
          <a:srcRect b="0" l="0" r="18936" t="0"/>
          <a:stretch/>
        </p:blipFill>
        <p:spPr>
          <a:xfrm>
            <a:off x="5028075" y="1188898"/>
            <a:ext cx="3964649" cy="3559578"/>
          </a:xfrm>
          <a:prstGeom prst="rect">
            <a:avLst/>
          </a:prstGeom>
          <a:noFill/>
          <a:ln>
            <a:noFill/>
          </a:ln>
          <a:effectLst>
            <a:outerShdw blurRad="57150" rotWithShape="0" algn="bl" dir="5400000" dist="19050">
              <a:srgbClr val="000000">
                <a:alpha val="50000"/>
              </a:srgbClr>
            </a:outerShdw>
          </a:effectLst>
        </p:spPr>
      </p:pic>
      <p:sp>
        <p:nvSpPr>
          <p:cNvPr id="321" name="Google Shape;321;p37"/>
          <p:cNvSpPr txBox="1"/>
          <p:nvPr/>
        </p:nvSpPr>
        <p:spPr>
          <a:xfrm>
            <a:off x="3626475" y="2657350"/>
            <a:ext cx="1401600" cy="8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Lato"/>
                <a:ea typeface="Lato"/>
                <a:cs typeface="Lato"/>
                <a:sym typeface="Lato"/>
              </a:rPr>
              <a:t>          </a:t>
            </a:r>
            <a:r>
              <a:rPr lang="en" sz="2600">
                <a:latin typeface="Lato"/>
                <a:ea typeface="Lato"/>
                <a:cs typeface="Lato"/>
                <a:sym typeface="Lato"/>
              </a:rPr>
              <a:t>. . .</a:t>
            </a:r>
            <a:endParaRPr sz="2600">
              <a:latin typeface="Lato"/>
              <a:ea typeface="Lato"/>
              <a:cs typeface="Lato"/>
              <a:sym typeface="Lato"/>
            </a:endParaRPr>
          </a:p>
        </p:txBody>
      </p:sp>
      <p:pic>
        <p:nvPicPr>
          <p:cNvPr id="322" name="Google Shape;322;p37"/>
          <p:cNvPicPr preferRelativeResize="0"/>
          <p:nvPr/>
        </p:nvPicPr>
        <p:blipFill>
          <a:blip r:embed="rId4">
            <a:alphaModFix/>
          </a:blip>
          <a:stretch>
            <a:fillRect/>
          </a:stretch>
        </p:blipFill>
        <p:spPr>
          <a:xfrm>
            <a:off x="210875" y="1557949"/>
            <a:ext cx="3964650" cy="2398975"/>
          </a:xfrm>
          <a:prstGeom prst="rect">
            <a:avLst/>
          </a:prstGeom>
          <a:noFill/>
          <a:ln>
            <a:noFill/>
          </a:ln>
          <a:effectLst>
            <a:outerShdw blurRad="57150" rotWithShape="0" algn="bl" dir="5400000" dist="19050">
              <a:srgbClr val="000000">
                <a:alpha val="50000"/>
              </a:srgbClr>
            </a:outerShdw>
          </a:effectLst>
        </p:spPr>
      </p:pic>
      <p:pic>
        <p:nvPicPr>
          <p:cNvPr id="323" name="Google Shape;323;p37"/>
          <p:cNvPicPr preferRelativeResize="0"/>
          <p:nvPr/>
        </p:nvPicPr>
        <p:blipFill>
          <a:blip r:embed="rId5">
            <a:alphaModFix/>
          </a:blip>
          <a:stretch>
            <a:fillRect/>
          </a:stretch>
        </p:blipFill>
        <p:spPr>
          <a:xfrm>
            <a:off x="95125" y="1068850"/>
            <a:ext cx="3276600" cy="228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38"/>
          <p:cNvSpPr txBox="1"/>
          <p:nvPr>
            <p:ph type="title"/>
          </p:nvPr>
        </p:nvSpPr>
        <p:spPr>
          <a:xfrm>
            <a:off x="727800" y="2304150"/>
            <a:ext cx="76884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690725" y="5766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Reinforcement Learning: Intuition</a:t>
            </a:r>
            <a:endParaRPr/>
          </a:p>
        </p:txBody>
      </p:sp>
      <p:pic>
        <p:nvPicPr>
          <p:cNvPr id="98" name="Google Shape;98;p15"/>
          <p:cNvPicPr preferRelativeResize="0"/>
          <p:nvPr/>
        </p:nvPicPr>
        <p:blipFill>
          <a:blip r:embed="rId3">
            <a:alphaModFix/>
          </a:blip>
          <a:stretch>
            <a:fillRect/>
          </a:stretch>
        </p:blipFill>
        <p:spPr>
          <a:xfrm>
            <a:off x="2221261" y="2284150"/>
            <a:ext cx="4627674" cy="1622850"/>
          </a:xfrm>
          <a:prstGeom prst="rect">
            <a:avLst/>
          </a:prstGeom>
          <a:noFill/>
          <a:ln>
            <a:noFill/>
          </a:ln>
          <a:effectLst>
            <a:outerShdw blurRad="57150" rotWithShape="0" algn="bl" dir="5400000" dist="19050">
              <a:srgbClr val="000000">
                <a:alpha val="50000"/>
              </a:srgbClr>
            </a:outerShdw>
          </a:effectLst>
        </p:spPr>
      </p:pic>
      <p:sp>
        <p:nvSpPr>
          <p:cNvPr id="99" name="Google Shape;99;p15"/>
          <p:cNvSpPr txBox="1"/>
          <p:nvPr/>
        </p:nvSpPr>
        <p:spPr>
          <a:xfrm>
            <a:off x="727638" y="1281725"/>
            <a:ext cx="7688700" cy="7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These are set of algorithms that are best suited for solving sequential decision making problem, with the end goal of finding the right balance between reward and exploration.</a:t>
            </a:r>
            <a:endParaRPr sz="1200">
              <a:latin typeface="Lato"/>
              <a:ea typeface="Lato"/>
              <a:cs typeface="Lato"/>
              <a:sym typeface="Lato"/>
            </a:endParaRPr>
          </a:p>
        </p:txBody>
      </p:sp>
      <p:sp>
        <p:nvSpPr>
          <p:cNvPr id="100" name="Google Shape;100;p15"/>
          <p:cNvSpPr txBox="1"/>
          <p:nvPr/>
        </p:nvSpPr>
        <p:spPr>
          <a:xfrm>
            <a:off x="727650" y="4095175"/>
            <a:ext cx="7614900" cy="9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556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Foreword: What even is RL?</a:t>
            </a:r>
            <a:endParaRPr/>
          </a:p>
        </p:txBody>
      </p:sp>
      <p:sp>
        <p:nvSpPr>
          <p:cNvPr id="106" name="Google Shape;106;p16"/>
          <p:cNvSpPr txBox="1"/>
          <p:nvPr>
            <p:ph idx="1" type="body"/>
          </p:nvPr>
        </p:nvSpPr>
        <p:spPr>
          <a:xfrm>
            <a:off x="729325" y="1316875"/>
            <a:ext cx="7762800" cy="362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No single “RL problem”, many variants:</a:t>
            </a:r>
            <a:endParaRPr sz="1600"/>
          </a:p>
          <a:p>
            <a:pPr indent="-330200" lvl="0" marL="457200" rtl="0" algn="l">
              <a:spcBef>
                <a:spcPts val="1600"/>
              </a:spcBef>
              <a:spcAft>
                <a:spcPts val="0"/>
              </a:spcAft>
              <a:buSzPts val="1600"/>
              <a:buChar char="●"/>
            </a:pPr>
            <a:r>
              <a:rPr lang="en" sz="1600"/>
              <a:t>Fully observable VS partially observable</a:t>
            </a:r>
            <a:endParaRPr sz="1600"/>
          </a:p>
          <a:p>
            <a:pPr indent="-330200" lvl="0" marL="457200" rtl="0" algn="l">
              <a:spcBef>
                <a:spcPts val="0"/>
              </a:spcBef>
              <a:spcAft>
                <a:spcPts val="0"/>
              </a:spcAft>
              <a:buSzPts val="1600"/>
              <a:buChar char="●"/>
            </a:pPr>
            <a:r>
              <a:rPr lang="en" sz="1600"/>
              <a:t>Finite horizon VS infinite horizon VS indefinite horizon</a:t>
            </a:r>
            <a:endParaRPr sz="1600"/>
          </a:p>
          <a:p>
            <a:pPr indent="-330200" lvl="0" marL="457200" rtl="0" algn="l">
              <a:spcBef>
                <a:spcPts val="0"/>
              </a:spcBef>
              <a:spcAft>
                <a:spcPts val="0"/>
              </a:spcAft>
              <a:buSzPts val="1600"/>
              <a:buChar char="●"/>
            </a:pPr>
            <a:r>
              <a:rPr lang="en" sz="1600"/>
              <a:t>Episodic VS continuing</a:t>
            </a:r>
            <a:endParaRPr sz="1600"/>
          </a:p>
          <a:p>
            <a:pPr indent="-330200" lvl="0" marL="457200" rtl="0" algn="l">
              <a:spcBef>
                <a:spcPts val="0"/>
              </a:spcBef>
              <a:spcAft>
                <a:spcPts val="0"/>
              </a:spcAft>
              <a:buSzPts val="1600"/>
              <a:buChar char="●"/>
            </a:pPr>
            <a:r>
              <a:rPr lang="en" sz="1600"/>
              <a:t>Evaluation VS </a:t>
            </a:r>
            <a:r>
              <a:rPr b="1" lang="en" sz="1600" u="sng"/>
              <a:t>(reinforcement) learning</a:t>
            </a:r>
            <a:r>
              <a:rPr lang="en" sz="1600"/>
              <a:t> VS control</a:t>
            </a:r>
            <a:endParaRPr sz="1600"/>
          </a:p>
          <a:p>
            <a:pPr indent="-330200" lvl="0" marL="457200" rtl="0" algn="l">
              <a:spcBef>
                <a:spcPts val="0"/>
              </a:spcBef>
              <a:spcAft>
                <a:spcPts val="0"/>
              </a:spcAft>
              <a:buSzPts val="1600"/>
              <a:buChar char="●"/>
            </a:pPr>
            <a:r>
              <a:rPr lang="en" sz="1600"/>
              <a:t>Model-free VS model-based</a:t>
            </a:r>
            <a:endParaRPr sz="1600"/>
          </a:p>
          <a:p>
            <a:pPr indent="-330200" lvl="0" marL="457200" rtl="0" algn="l">
              <a:spcBef>
                <a:spcPts val="0"/>
              </a:spcBef>
              <a:spcAft>
                <a:spcPts val="0"/>
              </a:spcAft>
              <a:buSzPts val="1600"/>
              <a:buChar char="●"/>
            </a:pPr>
            <a:r>
              <a:rPr lang="en" sz="1600"/>
              <a:t>Policy-based methods VS Value-based methods</a:t>
            </a:r>
            <a:endParaRPr sz="1600"/>
          </a:p>
          <a:p>
            <a:pPr indent="-330200" lvl="0" marL="457200" rtl="0" algn="l">
              <a:spcBef>
                <a:spcPts val="0"/>
              </a:spcBef>
              <a:spcAft>
                <a:spcPts val="0"/>
              </a:spcAft>
              <a:buSzPts val="1600"/>
              <a:buChar char="●"/>
            </a:pPr>
            <a:r>
              <a:rPr lang="en" sz="1600"/>
              <a:t>On-policy VS off-policy</a:t>
            </a:r>
            <a:endParaRPr sz="1600"/>
          </a:p>
          <a:p>
            <a:pPr indent="-330200" lvl="0" marL="457200" rtl="0" algn="l">
              <a:spcBef>
                <a:spcPts val="0"/>
              </a:spcBef>
              <a:spcAft>
                <a:spcPts val="0"/>
              </a:spcAft>
              <a:buSzPts val="1600"/>
              <a:buChar char="●"/>
            </a:pPr>
            <a:r>
              <a:rPr lang="en" sz="1600"/>
              <a:t>Single agent VS multi agent</a:t>
            </a:r>
            <a:endParaRPr sz="1600"/>
          </a:p>
          <a:p>
            <a:pPr indent="-330200" lvl="0" marL="457200" rtl="0" algn="l">
              <a:spcBef>
                <a:spcPts val="0"/>
              </a:spcBef>
              <a:spcAft>
                <a:spcPts val="0"/>
              </a:spcAft>
              <a:buSzPts val="1600"/>
              <a:buChar char="●"/>
            </a:pPr>
            <a:r>
              <a:rPr lang="en" sz="1600"/>
              <a:t>Bayesian RL, </a:t>
            </a:r>
            <a:r>
              <a:rPr lang="en" sz="1600"/>
              <a:t>Inverse RL, Control as inference, Max-Entropy RL, Causal RL, etc</a:t>
            </a:r>
            <a:r>
              <a:rPr lang="en" sz="1600"/>
              <a:t>...</a:t>
            </a:r>
            <a:endParaRPr sz="1600"/>
          </a:p>
          <a:p>
            <a:pPr indent="0" lvl="0" marL="0" rtl="0" algn="l">
              <a:spcBef>
                <a:spcPts val="1600"/>
              </a:spcBef>
              <a:spcAft>
                <a:spcPts val="1600"/>
              </a:spcAft>
              <a:buNone/>
            </a:pPr>
            <a:r>
              <a:rPr lang="en" sz="1600"/>
              <a:t>⟹  no such thing as </a:t>
            </a:r>
            <a:r>
              <a:rPr b="1" lang="en" sz="1600"/>
              <a:t>the</a:t>
            </a:r>
            <a:r>
              <a:rPr lang="en" sz="1600"/>
              <a:t> RL problem, </a:t>
            </a:r>
            <a:r>
              <a:rPr lang="en" sz="1600"/>
              <a:t>VERY important to be clear about exact problem framing and assumptions.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5973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Environment: Frozen Lake</a:t>
            </a:r>
            <a:endParaRPr/>
          </a:p>
        </p:txBody>
      </p:sp>
      <p:sp>
        <p:nvSpPr>
          <p:cNvPr id="112" name="Google Shape;112;p17"/>
          <p:cNvSpPr txBox="1"/>
          <p:nvPr>
            <p:ph idx="1" type="body"/>
          </p:nvPr>
        </p:nvSpPr>
        <p:spPr>
          <a:xfrm>
            <a:off x="729450" y="1432225"/>
            <a:ext cx="7688700" cy="337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525252"/>
                </a:solidFill>
                <a:highlight>
                  <a:srgbClr val="FFFFFF"/>
                </a:highlight>
              </a:rPr>
              <a:t>The Frozen Lake environment is a 4×4 grid with four possible areas  — Start (S), Frozen (F), Hole (H) and Goal (G). </a:t>
            </a:r>
            <a:endParaRPr sz="1200">
              <a:solidFill>
                <a:srgbClr val="525252"/>
              </a:solidFill>
              <a:highlight>
                <a:srgbClr val="FFFFFF"/>
              </a:highlight>
            </a:endParaRPr>
          </a:p>
          <a:p>
            <a:pPr indent="0" lvl="0" marL="0" rtl="0" algn="l">
              <a:spcBef>
                <a:spcPts val="1600"/>
              </a:spcBef>
              <a:spcAft>
                <a:spcPts val="0"/>
              </a:spcAft>
              <a:buNone/>
            </a:pPr>
            <a:r>
              <a:t/>
            </a:r>
            <a:endParaRPr sz="1200">
              <a:solidFill>
                <a:srgbClr val="525252"/>
              </a:solidFill>
              <a:highlight>
                <a:srgbClr val="FFFFFF"/>
              </a:highlight>
            </a:endParaRPr>
          </a:p>
          <a:p>
            <a:pPr indent="0" lvl="0" marL="0" rtl="0" algn="l">
              <a:spcBef>
                <a:spcPts val="1600"/>
              </a:spcBef>
              <a:spcAft>
                <a:spcPts val="0"/>
              </a:spcAft>
              <a:buNone/>
            </a:pPr>
            <a:r>
              <a:t/>
            </a:r>
            <a:endParaRPr sz="1200">
              <a:solidFill>
                <a:srgbClr val="525252"/>
              </a:solidFill>
              <a:highlight>
                <a:srgbClr val="FFFFFF"/>
              </a:highlight>
            </a:endParaRPr>
          </a:p>
          <a:p>
            <a:pPr indent="0" lvl="0" marL="0" rtl="0" algn="l">
              <a:spcBef>
                <a:spcPts val="1600"/>
              </a:spcBef>
              <a:spcAft>
                <a:spcPts val="0"/>
              </a:spcAft>
              <a:buNone/>
            </a:pPr>
            <a:r>
              <a:t/>
            </a:r>
            <a:endParaRPr sz="1200">
              <a:solidFill>
                <a:srgbClr val="525252"/>
              </a:solidFill>
              <a:highlight>
                <a:srgbClr val="FFFFFF"/>
              </a:highlight>
            </a:endParaRPr>
          </a:p>
          <a:p>
            <a:pPr indent="0" lvl="0" marL="0" rtl="0" algn="l">
              <a:spcBef>
                <a:spcPts val="1600"/>
              </a:spcBef>
              <a:spcAft>
                <a:spcPts val="0"/>
              </a:spcAft>
              <a:buNone/>
            </a:pPr>
            <a:r>
              <a:t/>
            </a:r>
            <a:endParaRPr sz="1200">
              <a:solidFill>
                <a:srgbClr val="525252"/>
              </a:solidFill>
              <a:highlight>
                <a:srgbClr val="FFFFFF"/>
              </a:highlight>
            </a:endParaRPr>
          </a:p>
          <a:p>
            <a:pPr indent="0" lvl="0" marL="457200" rtl="0" algn="l">
              <a:spcBef>
                <a:spcPts val="1600"/>
              </a:spcBef>
              <a:spcAft>
                <a:spcPts val="0"/>
              </a:spcAft>
              <a:buNone/>
            </a:pPr>
            <a:r>
              <a:t/>
            </a:r>
            <a:endParaRPr sz="1200">
              <a:solidFill>
                <a:srgbClr val="525252"/>
              </a:solidFill>
              <a:highlight>
                <a:srgbClr val="FFFFFF"/>
              </a:highlight>
            </a:endParaRPr>
          </a:p>
          <a:p>
            <a:pPr indent="-304800" lvl="0" marL="457200" rtl="0" algn="l">
              <a:spcBef>
                <a:spcPts val="0"/>
              </a:spcBef>
              <a:spcAft>
                <a:spcPts val="0"/>
              </a:spcAft>
              <a:buClr>
                <a:srgbClr val="525252"/>
              </a:buClr>
              <a:buSzPts val="1200"/>
              <a:buChar char="●"/>
            </a:pPr>
            <a:r>
              <a:rPr lang="en" sz="1200">
                <a:solidFill>
                  <a:srgbClr val="525252"/>
                </a:solidFill>
                <a:highlight>
                  <a:srgbClr val="FFFFFF"/>
                </a:highlight>
              </a:rPr>
              <a:t>The agent moves around the grid until it reaches the goal or a hole.</a:t>
            </a:r>
            <a:endParaRPr sz="1200">
              <a:solidFill>
                <a:srgbClr val="525252"/>
              </a:solidFill>
              <a:highlight>
                <a:srgbClr val="FFFFFF"/>
              </a:highlight>
            </a:endParaRPr>
          </a:p>
          <a:p>
            <a:pPr indent="-304800" lvl="1" marL="914400" rtl="0" algn="l">
              <a:spcBef>
                <a:spcPts val="0"/>
              </a:spcBef>
              <a:spcAft>
                <a:spcPts val="0"/>
              </a:spcAft>
              <a:buClr>
                <a:srgbClr val="525252"/>
              </a:buClr>
              <a:buSzPts val="1200"/>
              <a:buChar char="○"/>
            </a:pPr>
            <a:r>
              <a:rPr lang="en" sz="1200">
                <a:solidFill>
                  <a:srgbClr val="525252"/>
                </a:solidFill>
                <a:highlight>
                  <a:srgbClr val="FFFFFF"/>
                </a:highlight>
              </a:rPr>
              <a:t>If it reaches the goal, it gets reward 1.</a:t>
            </a:r>
            <a:endParaRPr sz="1200">
              <a:solidFill>
                <a:srgbClr val="525252"/>
              </a:solidFill>
              <a:highlight>
                <a:srgbClr val="FFFFFF"/>
              </a:highlight>
            </a:endParaRPr>
          </a:p>
          <a:p>
            <a:pPr indent="-304800" lvl="1" marL="914400" rtl="0" algn="l">
              <a:spcBef>
                <a:spcPts val="0"/>
              </a:spcBef>
              <a:spcAft>
                <a:spcPts val="0"/>
              </a:spcAft>
              <a:buClr>
                <a:srgbClr val="525252"/>
              </a:buClr>
              <a:buSzPts val="1200"/>
              <a:buChar char="○"/>
            </a:pPr>
            <a:r>
              <a:rPr lang="en" sz="1200">
                <a:solidFill>
                  <a:srgbClr val="525252"/>
                </a:solidFill>
                <a:highlight>
                  <a:srgbClr val="FFFFFF"/>
                </a:highlight>
              </a:rPr>
              <a:t>If it falls into a hole, it gets reward 0.</a:t>
            </a:r>
            <a:endParaRPr sz="1200">
              <a:solidFill>
                <a:srgbClr val="525252"/>
              </a:solidFill>
              <a:highlight>
                <a:srgbClr val="FFFFFF"/>
              </a:highlight>
            </a:endParaRPr>
          </a:p>
          <a:p>
            <a:pPr indent="-304800" lvl="0" marL="457200" rtl="0" algn="l">
              <a:spcBef>
                <a:spcPts val="0"/>
              </a:spcBef>
              <a:spcAft>
                <a:spcPts val="0"/>
              </a:spcAft>
              <a:buClr>
                <a:srgbClr val="525252"/>
              </a:buClr>
              <a:buSzPts val="1200"/>
              <a:buChar char="●"/>
            </a:pPr>
            <a:r>
              <a:rPr lang="en" sz="1200">
                <a:solidFill>
                  <a:srgbClr val="525252"/>
                </a:solidFill>
                <a:highlight>
                  <a:srgbClr val="FFFFFF"/>
                </a:highlight>
              </a:rPr>
              <a:t>The process continues until it learns from every mistake and reaches the goal eventually. </a:t>
            </a:r>
            <a:endParaRPr sz="1200"/>
          </a:p>
        </p:txBody>
      </p:sp>
      <p:pic>
        <p:nvPicPr>
          <p:cNvPr id="113" name="Google Shape;113;p17"/>
          <p:cNvPicPr preferRelativeResize="0"/>
          <p:nvPr/>
        </p:nvPicPr>
        <p:blipFill>
          <a:blip r:embed="rId3">
            <a:alphaModFix/>
          </a:blip>
          <a:stretch>
            <a:fillRect/>
          </a:stretch>
        </p:blipFill>
        <p:spPr>
          <a:xfrm>
            <a:off x="3795315" y="2016325"/>
            <a:ext cx="1553374" cy="146360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30000" y="723239"/>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MDPs:</a:t>
            </a:r>
            <a:endParaRPr/>
          </a:p>
          <a:p>
            <a:pPr indent="0" lvl="0" marL="0" rtl="0" algn="l">
              <a:spcBef>
                <a:spcPts val="0"/>
              </a:spcBef>
              <a:spcAft>
                <a:spcPts val="0"/>
              </a:spcAft>
              <a:buNone/>
            </a:pPr>
            <a:r>
              <a:rPr lang="en"/>
              <a:t>Markov</a:t>
            </a:r>
            <a:endParaRPr/>
          </a:p>
          <a:p>
            <a:pPr indent="0" lvl="0" marL="0" rtl="0" algn="l">
              <a:spcBef>
                <a:spcPts val="0"/>
              </a:spcBef>
              <a:spcAft>
                <a:spcPts val="0"/>
              </a:spcAft>
              <a:buNone/>
            </a:pPr>
            <a:r>
              <a:rPr lang="en"/>
              <a:t>Decision</a:t>
            </a:r>
            <a:endParaRPr/>
          </a:p>
          <a:p>
            <a:pPr indent="0" lvl="0" marL="0" rtl="0" algn="l">
              <a:spcBef>
                <a:spcPts val="0"/>
              </a:spcBef>
              <a:spcAft>
                <a:spcPts val="0"/>
              </a:spcAft>
              <a:buNone/>
            </a:pPr>
            <a:r>
              <a:rPr lang="en"/>
              <a:t>Processes</a:t>
            </a:r>
            <a:endParaRPr/>
          </a:p>
        </p:txBody>
      </p:sp>
      <p:sp>
        <p:nvSpPr>
          <p:cNvPr id="119" name="Google Shape;119;p18"/>
          <p:cNvSpPr txBox="1"/>
          <p:nvPr>
            <p:ph idx="2" type="body"/>
          </p:nvPr>
        </p:nvSpPr>
        <p:spPr>
          <a:xfrm>
            <a:off x="4936325" y="190675"/>
            <a:ext cx="3837000" cy="3314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000000"/>
                </a:solidFill>
              </a:rPr>
              <a:t>An MDP is a tu</a:t>
            </a:r>
            <a:r>
              <a:rPr lang="en" sz="1400">
                <a:solidFill>
                  <a:srgbClr val="000000"/>
                </a:solidFill>
              </a:rPr>
              <a:t>ple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State space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Action space</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Transition function</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Reward function</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Discount factor</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An agent is represented by a </a:t>
            </a:r>
            <a:r>
              <a:rPr lang="en" sz="1400" u="sng">
                <a:solidFill>
                  <a:srgbClr val="000000"/>
                </a:solidFill>
              </a:rPr>
              <a:t>policy</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Policy function</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The optimal policy maximizes </a:t>
            </a:r>
            <a:r>
              <a:rPr lang="en" sz="1400" u="sng">
                <a:solidFill>
                  <a:srgbClr val="000000"/>
                </a:solidFill>
              </a:rPr>
              <a:t>expected return</a:t>
            </a:r>
            <a:endParaRPr sz="1400" u="sng">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Return</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Action values</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State values</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Optimal policy</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p:txBody>
      </p:sp>
      <p:pic>
        <p:nvPicPr>
          <p:cNvPr id="120" name="Google Shape;120;p1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6728171" y="965134"/>
            <a:ext cx="1228725" cy="123825"/>
          </a:xfrm>
          <a:prstGeom prst="rect">
            <a:avLst/>
          </a:prstGeom>
          <a:noFill/>
          <a:ln>
            <a:noFill/>
          </a:ln>
        </p:spPr>
      </p:pic>
      <p:pic>
        <p:nvPicPr>
          <p:cNvPr id="121" name="Google Shape;121;p1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6138021" y="546686"/>
            <a:ext cx="114300" cy="114300"/>
          </a:xfrm>
          <a:prstGeom prst="rect">
            <a:avLst/>
          </a:prstGeom>
          <a:noFill/>
          <a:ln>
            <a:noFill/>
          </a:ln>
        </p:spPr>
      </p:pic>
      <p:pic>
        <p:nvPicPr>
          <p:cNvPr id="122" name="Google Shape;122;p1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6526121" y="1167433"/>
            <a:ext cx="1104900" cy="133350"/>
          </a:xfrm>
          <a:prstGeom prst="rect">
            <a:avLst/>
          </a:prstGeom>
          <a:noFill/>
          <a:ln>
            <a:noFill/>
          </a:ln>
        </p:spPr>
      </p:pic>
      <p:pic>
        <p:nvPicPr>
          <p:cNvPr id="123" name="Google Shape;123;p1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6257280" y="759531"/>
            <a:ext cx="123825" cy="114300"/>
          </a:xfrm>
          <a:prstGeom prst="rect">
            <a:avLst/>
          </a:prstGeom>
          <a:noFill/>
          <a:ln>
            <a:noFill/>
          </a:ln>
        </p:spPr>
      </p:pic>
      <p:pic>
        <p:nvPicPr>
          <p:cNvPr id="124" name="Google Shape;124;p1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7">
            <a:alphaModFix/>
          </a:blip>
          <a:stretch>
            <a:fillRect/>
          </a:stretch>
        </p:blipFill>
        <p:spPr>
          <a:xfrm>
            <a:off x="6505631" y="308950"/>
            <a:ext cx="990600" cy="180975"/>
          </a:xfrm>
          <a:prstGeom prst="rect">
            <a:avLst/>
          </a:prstGeom>
          <a:noFill/>
          <a:ln>
            <a:noFill/>
          </a:ln>
        </p:spPr>
      </p:pic>
      <p:pic>
        <p:nvPicPr>
          <p:cNvPr id="125" name="Google Shape;125;p1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8">
            <a:alphaModFix/>
          </a:blip>
          <a:stretch>
            <a:fillRect/>
          </a:stretch>
        </p:blipFill>
        <p:spPr>
          <a:xfrm>
            <a:off x="6395014" y="2010510"/>
            <a:ext cx="885825" cy="123825"/>
          </a:xfrm>
          <a:prstGeom prst="rect">
            <a:avLst/>
          </a:prstGeom>
          <a:noFill/>
          <a:ln>
            <a:noFill/>
          </a:ln>
        </p:spPr>
      </p:pic>
      <p:pic>
        <p:nvPicPr>
          <p:cNvPr id="126" name="Google Shape;126;p1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9">
            <a:alphaModFix/>
          </a:blip>
          <a:stretch>
            <a:fillRect/>
          </a:stretch>
        </p:blipFill>
        <p:spPr>
          <a:xfrm>
            <a:off x="5772278" y="2687967"/>
            <a:ext cx="1457325" cy="476250"/>
          </a:xfrm>
          <a:prstGeom prst="rect">
            <a:avLst/>
          </a:prstGeom>
          <a:noFill/>
          <a:ln>
            <a:noFill/>
          </a:ln>
        </p:spPr>
      </p:pic>
      <p:pic>
        <p:nvPicPr>
          <p:cNvPr id="127" name="Google Shape;127;p18"/>
          <p:cNvPicPr preferRelativeResize="0"/>
          <p:nvPr/>
        </p:nvPicPr>
        <p:blipFill>
          <a:blip r:embed="rId10">
            <a:alphaModFix/>
          </a:blip>
          <a:stretch>
            <a:fillRect/>
          </a:stretch>
        </p:blipFill>
        <p:spPr>
          <a:xfrm>
            <a:off x="156875" y="2695069"/>
            <a:ext cx="4263000" cy="1573525"/>
          </a:xfrm>
          <a:prstGeom prst="rect">
            <a:avLst/>
          </a:prstGeom>
          <a:noFill/>
          <a:ln>
            <a:noFill/>
          </a:ln>
        </p:spPr>
      </p:pic>
      <p:pic>
        <p:nvPicPr>
          <p:cNvPr id="128" name="Google Shape;128;p1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1">
            <a:alphaModFix/>
          </a:blip>
          <a:stretch>
            <a:fillRect/>
          </a:stretch>
        </p:blipFill>
        <p:spPr>
          <a:xfrm>
            <a:off x="6427581" y="1357967"/>
            <a:ext cx="657225" cy="180975"/>
          </a:xfrm>
          <a:prstGeom prst="rect">
            <a:avLst/>
          </a:prstGeom>
          <a:noFill/>
          <a:ln>
            <a:noFill/>
          </a:ln>
        </p:spPr>
      </p:pic>
      <p:pic>
        <p:nvPicPr>
          <p:cNvPr id="129" name="Google Shape;129;p1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2">
            <a:alphaModFix/>
          </a:blip>
          <a:stretch>
            <a:fillRect/>
          </a:stretch>
        </p:blipFill>
        <p:spPr>
          <a:xfrm>
            <a:off x="6299375" y="3248219"/>
            <a:ext cx="2390775" cy="180975"/>
          </a:xfrm>
          <a:prstGeom prst="rect">
            <a:avLst/>
          </a:prstGeom>
          <a:noFill/>
          <a:ln>
            <a:noFill/>
          </a:ln>
        </p:spPr>
      </p:pic>
      <p:pic>
        <p:nvPicPr>
          <p:cNvPr id="130" name="Google Shape;130;p1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3">
            <a:alphaModFix/>
          </a:blip>
          <a:stretch>
            <a:fillRect/>
          </a:stretch>
        </p:blipFill>
        <p:spPr>
          <a:xfrm>
            <a:off x="6435638" y="4092500"/>
            <a:ext cx="1438275" cy="257175"/>
          </a:xfrm>
          <a:prstGeom prst="rect">
            <a:avLst/>
          </a:prstGeom>
          <a:noFill/>
          <a:ln>
            <a:noFill/>
          </a:ln>
        </p:spPr>
      </p:pic>
      <p:pic>
        <p:nvPicPr>
          <p:cNvPr id="131" name="Google Shape;131;p1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4">
            <a:alphaModFix/>
          </a:blip>
          <a:stretch>
            <a:fillRect/>
          </a:stretch>
        </p:blipFill>
        <p:spPr>
          <a:xfrm>
            <a:off x="6246536" y="3665600"/>
            <a:ext cx="1876425" cy="190500"/>
          </a:xfrm>
          <a:prstGeom prst="rect">
            <a:avLst/>
          </a:prstGeom>
          <a:noFill/>
          <a:ln>
            <a:noFill/>
          </a:ln>
        </p:spPr>
      </p:pic>
      <p:pic>
        <p:nvPicPr>
          <p:cNvPr id="132" name="Google Shape;132;p1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5">
            <a:alphaModFix/>
          </a:blip>
          <a:stretch>
            <a:fillRect/>
          </a:stretch>
        </p:blipFill>
        <p:spPr>
          <a:xfrm>
            <a:off x="5204400" y="4434058"/>
            <a:ext cx="3267075" cy="257175"/>
          </a:xfrm>
          <a:prstGeom prst="rect">
            <a:avLst/>
          </a:prstGeom>
          <a:noFill/>
          <a:ln>
            <a:noFill/>
          </a:ln>
        </p:spPr>
      </p:pic>
      <p:pic>
        <p:nvPicPr>
          <p:cNvPr id="133" name="Google Shape;133;p1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16">
            <a:alphaModFix/>
          </a:blip>
          <a:stretch>
            <a:fillRect/>
          </a:stretch>
        </p:blipFill>
        <p:spPr>
          <a:xfrm>
            <a:off x="262759" y="4553225"/>
            <a:ext cx="4042990" cy="232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37" name="Shape 137"/>
        <p:cNvGrpSpPr/>
        <p:nvPr/>
      </p:nvGrpSpPr>
      <p:grpSpPr>
        <a:xfrm>
          <a:off x="0" y="0"/>
          <a:ext cx="0" cy="0"/>
          <a:chOff x="0" y="0"/>
          <a:chExt cx="0" cy="0"/>
        </a:xfrm>
      </p:grpSpPr>
      <p:sp>
        <p:nvSpPr>
          <p:cNvPr id="138" name="Google Shape;138;p19"/>
          <p:cNvSpPr txBox="1"/>
          <p:nvPr>
            <p:ph idx="4294967295" type="title"/>
          </p:nvPr>
        </p:nvSpPr>
        <p:spPr>
          <a:xfrm>
            <a:off x="195993" y="1318650"/>
            <a:ext cx="41766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Model-based RL</a:t>
            </a:r>
            <a:endParaRPr sz="2600"/>
          </a:p>
        </p:txBody>
      </p:sp>
      <p:sp>
        <p:nvSpPr>
          <p:cNvPr id="139" name="Google Shape;139;p19"/>
          <p:cNvSpPr txBox="1"/>
          <p:nvPr>
            <p:ph idx="4294967295" type="body"/>
          </p:nvPr>
        </p:nvSpPr>
        <p:spPr>
          <a:xfrm>
            <a:off x="195925" y="2078875"/>
            <a:ext cx="4216800" cy="1014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Collect experience trajectories</a:t>
            </a:r>
            <a:endParaRPr sz="1600"/>
          </a:p>
          <a:p>
            <a:pPr indent="-330200" lvl="0" marL="457200" rtl="0" algn="l">
              <a:spcBef>
                <a:spcPts val="0"/>
              </a:spcBef>
              <a:spcAft>
                <a:spcPts val="0"/>
              </a:spcAft>
              <a:buSzPts val="1600"/>
              <a:buChar char="●"/>
            </a:pPr>
            <a:r>
              <a:rPr lang="en" sz="1600"/>
              <a:t>Learn a parameterized transition model</a:t>
            </a:r>
            <a:endParaRPr sz="1600"/>
          </a:p>
          <a:p>
            <a:pPr indent="-330200" lvl="0" marL="457200" rtl="0" algn="l">
              <a:spcBef>
                <a:spcPts val="0"/>
              </a:spcBef>
              <a:spcAft>
                <a:spcPts val="0"/>
              </a:spcAft>
              <a:buSzPts val="1600"/>
              <a:buChar char="●"/>
            </a:pPr>
            <a:r>
              <a:rPr lang="en" sz="1600"/>
              <a:t>Plan using the learned model</a:t>
            </a:r>
            <a:endParaRPr sz="1600"/>
          </a:p>
        </p:txBody>
      </p:sp>
      <p:pic>
        <p:nvPicPr>
          <p:cNvPr id="140" name="Google Shape;140;p19"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4563353" y="2463342"/>
            <a:ext cx="923925" cy="209550"/>
          </a:xfrm>
          <a:prstGeom prst="rect">
            <a:avLst/>
          </a:prstGeom>
          <a:noFill/>
          <a:ln>
            <a:noFill/>
          </a:ln>
        </p:spPr>
      </p:pic>
      <p:pic>
        <p:nvPicPr>
          <p:cNvPr id="141" name="Google Shape;141;p19"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4563353" y="2264436"/>
            <a:ext cx="1895475" cy="114300"/>
          </a:xfrm>
          <a:prstGeom prst="rect">
            <a:avLst/>
          </a:prstGeom>
          <a:noFill/>
          <a:ln>
            <a:noFill/>
          </a:ln>
        </p:spPr>
      </p:pic>
      <p:sp>
        <p:nvSpPr>
          <p:cNvPr id="142" name="Google Shape;142;p19"/>
          <p:cNvSpPr txBox="1"/>
          <p:nvPr>
            <p:ph idx="4294967295" type="title"/>
          </p:nvPr>
        </p:nvSpPr>
        <p:spPr>
          <a:xfrm>
            <a:off x="198967" y="3299850"/>
            <a:ext cx="3950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Model-free RL</a:t>
            </a:r>
            <a:endParaRPr sz="2600"/>
          </a:p>
        </p:txBody>
      </p:sp>
      <p:sp>
        <p:nvSpPr>
          <p:cNvPr id="143" name="Google Shape;143;p19"/>
          <p:cNvSpPr txBox="1"/>
          <p:nvPr>
            <p:ph idx="4294967295" type="body"/>
          </p:nvPr>
        </p:nvSpPr>
        <p:spPr>
          <a:xfrm>
            <a:off x="198900" y="4060075"/>
            <a:ext cx="8647800" cy="1230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Collect experience trajectories</a:t>
            </a:r>
            <a:endParaRPr sz="1600"/>
          </a:p>
          <a:p>
            <a:pPr indent="-330200" lvl="0" marL="457200" rtl="0" algn="l">
              <a:spcBef>
                <a:spcPts val="0"/>
              </a:spcBef>
              <a:spcAft>
                <a:spcPts val="0"/>
              </a:spcAft>
              <a:buSzPts val="1600"/>
              <a:buChar char="●"/>
            </a:pPr>
            <a:r>
              <a:rPr lang="en" sz="1600"/>
              <a:t>Optimize a parameterized policy model                 (usually via the policy gradient              )</a:t>
            </a:r>
            <a:br>
              <a:rPr lang="en" sz="1600"/>
            </a:br>
            <a:r>
              <a:rPr lang="en" sz="1600"/>
              <a:t>OR a parameterized action-value model</a:t>
            </a:r>
            <a:endParaRPr sz="1600"/>
          </a:p>
        </p:txBody>
      </p:sp>
      <p:pic>
        <p:nvPicPr>
          <p:cNvPr id="144" name="Google Shape;144;p19"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4573061" y="2735044"/>
            <a:ext cx="1504950" cy="200025"/>
          </a:xfrm>
          <a:prstGeom prst="rect">
            <a:avLst/>
          </a:prstGeom>
          <a:noFill/>
          <a:ln>
            <a:noFill/>
          </a:ln>
        </p:spPr>
      </p:pic>
      <p:pic>
        <p:nvPicPr>
          <p:cNvPr id="145" name="Google Shape;145;p19"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4563353" y="4238542"/>
            <a:ext cx="1895475" cy="114300"/>
          </a:xfrm>
          <a:prstGeom prst="rect">
            <a:avLst/>
          </a:prstGeom>
          <a:noFill/>
          <a:ln>
            <a:noFill/>
          </a:ln>
        </p:spPr>
      </p:pic>
      <p:pic>
        <p:nvPicPr>
          <p:cNvPr id="146" name="Google Shape;146;p19"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4558336" y="4473208"/>
            <a:ext cx="466725" cy="171450"/>
          </a:xfrm>
          <a:prstGeom prst="rect">
            <a:avLst/>
          </a:prstGeom>
          <a:noFill/>
          <a:ln>
            <a:noFill/>
          </a:ln>
        </p:spPr>
      </p:pic>
      <p:pic>
        <p:nvPicPr>
          <p:cNvPr id="147" name="Google Shape;147;p19"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7">
            <a:alphaModFix/>
          </a:blip>
          <a:stretch>
            <a:fillRect/>
          </a:stretch>
        </p:blipFill>
        <p:spPr>
          <a:xfrm>
            <a:off x="4553075" y="4746342"/>
            <a:ext cx="733425" cy="171450"/>
          </a:xfrm>
          <a:prstGeom prst="rect">
            <a:avLst/>
          </a:prstGeom>
          <a:noFill/>
          <a:ln>
            <a:noFill/>
          </a:ln>
        </p:spPr>
      </p:pic>
      <p:pic>
        <p:nvPicPr>
          <p:cNvPr id="148" name="Google Shape;148;p19"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8">
            <a:alphaModFix/>
          </a:blip>
          <a:stretch>
            <a:fillRect/>
          </a:stretch>
        </p:blipFill>
        <p:spPr>
          <a:xfrm>
            <a:off x="7830722" y="4490811"/>
            <a:ext cx="647700" cy="171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0"/>
          <p:cNvSpPr txBox="1"/>
          <p:nvPr>
            <p:ph idx="4294967295" type="title"/>
          </p:nvPr>
        </p:nvSpPr>
        <p:spPr>
          <a:xfrm>
            <a:off x="195993" y="1318650"/>
            <a:ext cx="41766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Control as Inference</a:t>
            </a:r>
            <a:endParaRPr sz="2600"/>
          </a:p>
        </p:txBody>
      </p:sp>
      <p:sp>
        <p:nvSpPr>
          <p:cNvPr id="154" name="Google Shape;154;p20"/>
          <p:cNvSpPr txBox="1"/>
          <p:nvPr>
            <p:ph idx="4294967295" type="body"/>
          </p:nvPr>
        </p:nvSpPr>
        <p:spPr>
          <a:xfrm>
            <a:off x="195925" y="2078875"/>
            <a:ext cx="8647800" cy="3567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No parametric policy, requires “prior” agent as uninformed stochastic model</a:t>
            </a:r>
            <a:br>
              <a:rPr lang="en" sz="1600"/>
            </a:br>
            <a:r>
              <a:rPr lang="en" sz="1600"/>
              <a:t>                                                          </a:t>
            </a:r>
            <a:r>
              <a:rPr lang="en" sz="1600"/>
              <a:t>,</a:t>
            </a:r>
            <a:r>
              <a:rPr lang="en" sz="1600"/>
              <a:t> e.g. uniform policy.</a:t>
            </a:r>
            <a:endParaRPr sz="1600"/>
          </a:p>
          <a:p>
            <a:pPr indent="-330200" lvl="0" marL="457200" rtl="0" algn="l">
              <a:spcBef>
                <a:spcPts val="0"/>
              </a:spcBef>
              <a:spcAft>
                <a:spcPts val="0"/>
              </a:spcAft>
              <a:buSzPts val="1600"/>
              <a:buChar char="●"/>
            </a:pPr>
            <a:r>
              <a:rPr lang="en" sz="1600"/>
              <a:t>“Optimal” policy expressed as an inference problem</a:t>
            </a:r>
            <a:endParaRPr sz="1600"/>
          </a:p>
          <a:p>
            <a:pPr indent="0" lvl="0" marL="0" rtl="0" algn="l">
              <a:spcBef>
                <a:spcPts val="1600"/>
              </a:spcBef>
              <a:spcAft>
                <a:spcPts val="0"/>
              </a:spcAft>
              <a:buNone/>
            </a:pPr>
            <a:r>
              <a:rPr lang="en" sz="1600"/>
              <a:t>Problems:</a:t>
            </a:r>
            <a:endParaRPr sz="1600"/>
          </a:p>
          <a:p>
            <a:pPr indent="-330200" lvl="0" marL="457200" rtl="0" algn="l">
              <a:spcBef>
                <a:spcPts val="1600"/>
              </a:spcBef>
              <a:spcAft>
                <a:spcPts val="0"/>
              </a:spcAft>
              <a:buSzPts val="1600"/>
              <a:buChar char="●"/>
            </a:pPr>
            <a:r>
              <a:rPr lang="en" sz="1600"/>
              <a:t>“High G” is problem dependent, possible or optimal returns not necessarily known.</a:t>
            </a:r>
            <a:endParaRPr sz="1600"/>
          </a:p>
          <a:p>
            <a:pPr indent="-330200" lvl="0" marL="457200" rtl="0" algn="l">
              <a:spcBef>
                <a:spcPts val="0"/>
              </a:spcBef>
              <a:spcAft>
                <a:spcPts val="0"/>
              </a:spcAft>
              <a:buSzPts val="1600"/>
              <a:buChar char="●"/>
            </a:pPr>
            <a:r>
              <a:rPr lang="en" sz="1600"/>
              <a:t>Solving the inference problem via sampling-based inference</a:t>
            </a:r>
            <a:br>
              <a:rPr lang="en" sz="1600"/>
            </a:br>
            <a:r>
              <a:rPr lang="en" sz="1600"/>
              <a:t>    Random search + filtering (not very efficient).</a:t>
            </a:r>
            <a:endParaRPr sz="1600"/>
          </a:p>
          <a:p>
            <a:pPr indent="0" lvl="0" marL="0" rtl="0" algn="l">
              <a:spcBef>
                <a:spcPts val="1600"/>
              </a:spcBef>
              <a:spcAft>
                <a:spcPts val="1600"/>
              </a:spcAft>
              <a:buNone/>
            </a:pPr>
            <a:r>
              <a:rPr lang="en" sz="1600"/>
              <a:t>We implement a related type of agent, the </a:t>
            </a:r>
            <a:r>
              <a:rPr b="1" lang="en" sz="1600"/>
              <a:t>softmax agent</a:t>
            </a:r>
            <a:r>
              <a:rPr lang="en" sz="1600"/>
              <a:t>. </a:t>
            </a:r>
            <a:endParaRPr sz="1600"/>
          </a:p>
        </p:txBody>
      </p:sp>
      <p:pic>
        <p:nvPicPr>
          <p:cNvPr id="155" name="Google Shape;155;p2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5359497" y="2775228"/>
            <a:ext cx="2752725" cy="180975"/>
          </a:xfrm>
          <a:prstGeom prst="rect">
            <a:avLst/>
          </a:prstGeom>
          <a:noFill/>
          <a:ln>
            <a:noFill/>
          </a:ln>
        </p:spPr>
      </p:pic>
      <p:pic>
        <p:nvPicPr>
          <p:cNvPr id="156" name="Google Shape;156;p2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768842" y="2500022"/>
            <a:ext cx="2152650" cy="180975"/>
          </a:xfrm>
          <a:prstGeom prst="rect">
            <a:avLst/>
          </a:prstGeom>
          <a:noFill/>
          <a:ln>
            <a:noFill/>
          </a:ln>
        </p:spPr>
      </p:pic>
      <p:pic>
        <p:nvPicPr>
          <p:cNvPr id="157" name="Google Shape;157;p2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755433" y="4336500"/>
            <a:ext cx="123825" cy="85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1"/>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Softmax Agent</a:t>
            </a:r>
            <a:endParaRPr/>
          </a:p>
        </p:txBody>
      </p:sp>
      <p:sp>
        <p:nvSpPr>
          <p:cNvPr id="163" name="Google Shape;163;p21"/>
          <p:cNvSpPr txBox="1"/>
          <p:nvPr>
            <p:ph idx="1" type="body"/>
          </p:nvPr>
        </p:nvSpPr>
        <p:spPr>
          <a:xfrm>
            <a:off x="729325" y="2078875"/>
            <a:ext cx="7762800" cy="36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Normally,                                                                   (inference) is a function of               .</a:t>
            </a:r>
            <a:endParaRPr sz="1600"/>
          </a:p>
          <a:p>
            <a:pPr indent="0" lvl="0" marL="0" rtl="0" algn="l">
              <a:spcBef>
                <a:spcPts val="1600"/>
              </a:spcBef>
              <a:spcAft>
                <a:spcPts val="0"/>
              </a:spcAft>
              <a:buNone/>
            </a:pPr>
            <a:r>
              <a:rPr lang="en" sz="1600"/>
              <a:t>The softmax agent “closes the loop”:                   as a function of its ow</a:t>
            </a:r>
            <a:r>
              <a:rPr lang="en" sz="1600"/>
              <a:t>n</a:t>
            </a:r>
            <a:r>
              <a:rPr lang="en" sz="1600"/>
              <a:t>:</a:t>
            </a:r>
            <a:endParaRPr sz="1600"/>
          </a:p>
          <a:p>
            <a:pPr indent="0" lvl="0" marL="0" rtl="0" algn="l">
              <a:spcBef>
                <a:spcPts val="1600"/>
              </a:spcBef>
              <a:spcAft>
                <a:spcPts val="0"/>
              </a:spcAft>
              <a:buNone/>
            </a:pPr>
            <a:r>
              <a:rPr lang="en" sz="1600"/>
              <a:t>Properties:</a:t>
            </a:r>
            <a:endParaRPr sz="1600"/>
          </a:p>
          <a:p>
            <a:pPr indent="-330200" lvl="0" marL="457200" rtl="0" algn="l">
              <a:spcBef>
                <a:spcPts val="1600"/>
              </a:spcBef>
              <a:spcAft>
                <a:spcPts val="0"/>
              </a:spcAft>
              <a:buSzPts val="1600"/>
              <a:buChar char="●"/>
            </a:pPr>
            <a:r>
              <a:rPr lang="en" sz="1600"/>
              <a:t>policy is a soft-max over action-values</a:t>
            </a:r>
            <a:endParaRPr sz="1600"/>
          </a:p>
          <a:p>
            <a:pPr indent="-330200" lvl="0" marL="457200" rtl="0" algn="l">
              <a:spcBef>
                <a:spcPts val="0"/>
              </a:spcBef>
              <a:spcAft>
                <a:spcPts val="0"/>
              </a:spcAft>
              <a:buSzPts val="1600"/>
              <a:buChar char="●"/>
            </a:pPr>
            <a:r>
              <a:rPr lang="en" sz="1600"/>
              <a:t>                 modulates the agent’s stochasticity, can be used for exploration:</a:t>
            </a:r>
            <a:endParaRPr sz="1600"/>
          </a:p>
          <a:p>
            <a:pPr indent="-330200" lvl="1" marL="914400" rtl="0" algn="l">
              <a:spcBef>
                <a:spcPts val="0"/>
              </a:spcBef>
              <a:spcAft>
                <a:spcPts val="0"/>
              </a:spcAft>
              <a:buSzPts val="1600"/>
              <a:buChar char="○"/>
            </a:pPr>
            <a:r>
              <a:t/>
            </a:r>
            <a:endParaRPr sz="1600"/>
          </a:p>
          <a:p>
            <a:pPr indent="-330200" lvl="1" marL="914400" rtl="0" algn="l">
              <a:spcBef>
                <a:spcPts val="0"/>
              </a:spcBef>
              <a:spcAft>
                <a:spcPts val="0"/>
              </a:spcAft>
              <a:buSzPts val="1600"/>
              <a:buChar char="○"/>
            </a:pPr>
            <a:r>
              <a:t/>
            </a:r>
            <a:endParaRPr sz="1600"/>
          </a:p>
        </p:txBody>
      </p:sp>
      <p:pic>
        <p:nvPicPr>
          <p:cNvPr id="164" name="Google Shape;164;p2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1277008" y="3946631"/>
            <a:ext cx="542925" cy="161925"/>
          </a:xfrm>
          <a:prstGeom prst="rect">
            <a:avLst/>
          </a:prstGeom>
          <a:noFill/>
          <a:ln>
            <a:noFill/>
          </a:ln>
        </p:spPr>
      </p:pic>
      <p:pic>
        <p:nvPicPr>
          <p:cNvPr id="165" name="Google Shape;165;p2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1660094" y="4513017"/>
            <a:ext cx="2714625" cy="257175"/>
          </a:xfrm>
          <a:prstGeom prst="rect">
            <a:avLst/>
          </a:prstGeom>
          <a:noFill/>
          <a:ln>
            <a:noFill/>
          </a:ln>
        </p:spPr>
      </p:pic>
      <p:pic>
        <p:nvPicPr>
          <p:cNvPr id="166" name="Google Shape;166;p2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1653000" y="4217667"/>
            <a:ext cx="1790700" cy="257175"/>
          </a:xfrm>
          <a:prstGeom prst="rect">
            <a:avLst/>
          </a:prstGeom>
          <a:noFill/>
          <a:ln>
            <a:noFill/>
          </a:ln>
        </p:spPr>
      </p:pic>
      <p:pic>
        <p:nvPicPr>
          <p:cNvPr id="167" name="Google Shape;167;p2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3507544" y="2988907"/>
            <a:ext cx="1828800" cy="171450"/>
          </a:xfrm>
          <a:prstGeom prst="rect">
            <a:avLst/>
          </a:prstGeom>
          <a:noFill/>
          <a:ln>
            <a:noFill/>
          </a:ln>
        </p:spPr>
      </p:pic>
      <p:pic>
        <p:nvPicPr>
          <p:cNvPr id="168" name="Google Shape;168;p2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7">
            <a:alphaModFix/>
          </a:blip>
          <a:stretch>
            <a:fillRect/>
          </a:stretch>
        </p:blipFill>
        <p:spPr>
          <a:xfrm>
            <a:off x="1721591" y="2209794"/>
            <a:ext cx="2447925" cy="180975"/>
          </a:xfrm>
          <a:prstGeom prst="rect">
            <a:avLst/>
          </a:prstGeom>
          <a:noFill/>
          <a:ln>
            <a:noFill/>
          </a:ln>
        </p:spPr>
      </p:pic>
      <p:pic>
        <p:nvPicPr>
          <p:cNvPr id="169" name="Google Shape;169;p2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8">
            <a:alphaModFix/>
          </a:blip>
          <a:stretch>
            <a:fillRect/>
          </a:stretch>
        </p:blipFill>
        <p:spPr>
          <a:xfrm>
            <a:off x="6561597" y="2207474"/>
            <a:ext cx="466725" cy="171450"/>
          </a:xfrm>
          <a:prstGeom prst="rect">
            <a:avLst/>
          </a:prstGeom>
          <a:noFill/>
          <a:ln>
            <a:noFill/>
          </a:ln>
        </p:spPr>
      </p:pic>
      <p:pic>
        <p:nvPicPr>
          <p:cNvPr id="170" name="Google Shape;170;p2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9">
            <a:alphaModFix/>
          </a:blip>
          <a:stretch>
            <a:fillRect/>
          </a:stretch>
        </p:blipFill>
        <p:spPr>
          <a:xfrm>
            <a:off x="6755258" y="2697136"/>
            <a:ext cx="581025" cy="171450"/>
          </a:xfrm>
          <a:prstGeom prst="rect">
            <a:avLst/>
          </a:prstGeom>
          <a:noFill/>
          <a:ln>
            <a:noFill/>
          </a:ln>
        </p:spPr>
      </p:pic>
      <p:pic>
        <p:nvPicPr>
          <p:cNvPr id="171" name="Google Shape;171;p2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8">
            <a:alphaModFix/>
          </a:blip>
          <a:stretch>
            <a:fillRect/>
          </a:stretch>
        </p:blipFill>
        <p:spPr>
          <a:xfrm>
            <a:off x="4114803" y="2704221"/>
            <a:ext cx="466725" cy="171450"/>
          </a:xfrm>
          <a:prstGeom prst="rect">
            <a:avLst/>
          </a:prstGeom>
          <a:noFill/>
          <a:ln>
            <a:noFill/>
          </a:ln>
        </p:spPr>
      </p:pic>
      <p:pic>
        <p:nvPicPr>
          <p:cNvPr id="172" name="Google Shape;172;p21"/>
          <p:cNvPicPr preferRelativeResize="0"/>
          <p:nvPr/>
        </p:nvPicPr>
        <p:blipFill>
          <a:blip r:embed="rId10">
            <a:alphaModFix/>
          </a:blip>
          <a:stretch>
            <a:fillRect/>
          </a:stretch>
        </p:blipFill>
        <p:spPr>
          <a:xfrm>
            <a:off x="7245188" y="698726"/>
            <a:ext cx="1688137" cy="1532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