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0F85737-6DCA-47AC-8998-992737BC93C9}" type="datetimeFigureOut">
              <a:rPr lang="en-US" smtClean="0"/>
            </a:fld>
            <a:endParaRPr lang="en-US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B9F5D23-9C87-4312-9503-32AF27920A28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B9F5D23-9C87-4312-9503-32AF27920A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B9F5D23-9C87-4312-9503-32AF27920A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Notes Placeholder 1048648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Notes Placeholder 1048654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Notes Placeholder 1048665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B9F5D23-9C87-4312-9503-32AF27920A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22"/>
          <p:cNvSpPr/>
          <p:nvPr/>
        </p:nvSpPr>
        <p:spPr>
          <a:xfrm flipV="1">
            <a:off x="5410182" y="3810000"/>
            <a:ext cx="3733819" cy="91087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Rectangle 23"/>
          <p:cNvSpPr/>
          <p:nvPr/>
        </p:nvSpPr>
        <p:spPr>
          <a:xfrm flipV="1">
            <a:off x="5410200" y="3897010"/>
            <a:ext cx="3733801" cy="192024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6" name="Rectangle 24"/>
          <p:cNvSpPr/>
          <p:nvPr/>
        </p:nvSpPr>
        <p:spPr>
          <a:xfrm flipV="1">
            <a:off x="5410200" y="4115167"/>
            <a:ext cx="3733801" cy="9144"/>
          </a:xfrm>
          <a:prstGeom prst="rect"/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7" name="Rectangle 25"/>
          <p:cNvSpPr/>
          <p:nvPr/>
        </p:nvSpPr>
        <p:spPr>
          <a:xfrm flipV="1">
            <a:off x="5410200" y="4164403"/>
            <a:ext cx="1965960" cy="18288"/>
          </a:xfrm>
          <a:prstGeom prst="rect"/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8" name="Rectangle 26"/>
          <p:cNvSpPr/>
          <p:nvPr/>
        </p:nvSpPr>
        <p:spPr>
          <a:xfrm flipV="1">
            <a:off x="5410200" y="4199572"/>
            <a:ext cx="1965960" cy="9144"/>
          </a:xfrm>
          <a:prstGeom prst="rect"/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599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600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Rectangle 6"/>
          <p:cNvSpPr/>
          <p:nvPr/>
        </p:nvSpPr>
        <p:spPr>
          <a:xfrm>
            <a:off x="1" y="3649662"/>
            <a:ext cx="9144000" cy="244170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Rectangle 9"/>
          <p:cNvSpPr/>
          <p:nvPr/>
        </p:nvSpPr>
        <p:spPr>
          <a:xfrm>
            <a:off x="0" y="3675527"/>
            <a:ext cx="9144001" cy="140677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3" name="Rectangle 10"/>
          <p:cNvSpPr/>
          <p:nvPr/>
        </p:nvSpPr>
        <p:spPr>
          <a:xfrm flipV="1">
            <a:off x="6414051" y="3643090"/>
            <a:ext cx="2729950" cy="248432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4" name="Rectangle 18"/>
          <p:cNvSpPr/>
          <p:nvPr/>
        </p:nvSpPr>
        <p:spPr>
          <a:xfrm>
            <a:off x="0" y="0"/>
            <a:ext cx="9144000" cy="3701700"/>
          </a:xfrm>
          <a:prstGeom prst="rect"/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5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06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algn="l" indent="0" marL="64008">
              <a:buNone/>
              <a:defRPr sz="24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0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0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p>
            <a:endParaRPr lang="en-US"/>
          </a:p>
        </p:txBody>
      </p:sp>
      <p:sp>
        <p:nvSpPr>
          <p:cNvPr id="104860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7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baseline="0" b="1" cap="none" sz="430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algn="tl" blurRad="38100" dir="540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indent="0" marL="45720">
              <a:buNone/>
              <a:defRPr b="0" sz="21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9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baseline="0" b="0" cap="none" sz="4000" i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indent="0" marL="45720">
              <a:buNone/>
              <a:defRPr b="1" sz="190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indent="0" marL="45720">
              <a:buNone/>
              <a:defRPr b="1" sz="1900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7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8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9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710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9093A332-5389-4687-88EA-8EA124A2AE5A}" type="slidenum">
              <a:rPr lang="en-US" smtClean="0"/>
            </a:fld>
            <a:endParaRPr lang="en-US"/>
          </a:p>
        </p:txBody>
      </p:sp>
      <p:sp>
        <p:nvSpPr>
          <p:cNvPr id="1048711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8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p>
            <a:endParaRPr lang="en-US"/>
          </a:p>
        </p:txBody>
      </p:sp>
      <p:sp>
        <p:nvSpPr>
          <p:cNvPr id="10486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b="1" sz="1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1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indent="0" marL="9144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1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anchor="t" lIns="45720" rIns="45720" tIns="0" vert="vert270"/>
          <a:lstStyle>
            <a:lvl1pPr algn="ctr">
              <a:buNone/>
              <a:defRPr b="1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algn="tl" blurRad="57150" dir="4800000" dist="31750" rotWithShape="0">
              <a:srgbClr val="000000">
                <a:alpha val="25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anchor="t" lIns="0" rIns="45720" tIns="0"/>
          <a:lstStyle>
            <a:lvl1pPr indent="0" marL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7"/>
          <p:cNvSpPr/>
          <p:nvPr/>
        </p:nvSpPr>
        <p:spPr>
          <a:xfrm>
            <a:off x="1" y="366818"/>
            <a:ext cx="9144000" cy="84407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ectangle 28"/>
          <p:cNvSpPr/>
          <p:nvPr/>
        </p:nvSpPr>
        <p:spPr>
          <a:xfrm>
            <a:off x="0" y="-1"/>
            <a:ext cx="9144000" cy="310663"/>
          </a:xfrm>
          <a:prstGeom prst="rect"/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Rectangle 29"/>
          <p:cNvSpPr/>
          <p:nvPr/>
        </p:nvSpPr>
        <p:spPr>
          <a:xfrm>
            <a:off x="0" y="308276"/>
            <a:ext cx="9144001" cy="91441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9" name="Rectangle 30"/>
          <p:cNvSpPr/>
          <p:nvPr/>
        </p:nvSpPr>
        <p:spPr>
          <a:xfrm flipV="1">
            <a:off x="5410182" y="360246"/>
            <a:ext cx="3733819" cy="91087"/>
          </a:xfrm>
          <a:prstGeom prst="rect"/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0" name="Rectangle 31"/>
          <p:cNvSpPr/>
          <p:nvPr/>
        </p:nvSpPr>
        <p:spPr>
          <a:xfrm flipV="1">
            <a:off x="5410200" y="440112"/>
            <a:ext cx="3733801" cy="180035"/>
          </a:xfrm>
          <a:prstGeom prst="rect"/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581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8582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3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/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4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/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5" name="Rectangle 36"/>
          <p:cNvSpPr/>
          <p:nvPr/>
        </p:nvSpPr>
        <p:spPr bwMode="invGray">
          <a:xfrm>
            <a:off x="9025428" y="-2001"/>
            <a:ext cx="9144" cy="621792"/>
          </a:xfrm>
          <a:prstGeom prst="rect"/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/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Rectangle 38"/>
          <p:cNvSpPr/>
          <p:nvPr/>
        </p:nvSpPr>
        <p:spPr bwMode="invGray">
          <a:xfrm>
            <a:off x="8915677" y="380"/>
            <a:ext cx="54864" cy="585216"/>
          </a:xfrm>
          <a:prstGeom prst="rect"/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8" name="Rectangle 39"/>
          <p:cNvSpPr/>
          <p:nvPr/>
        </p:nvSpPr>
        <p:spPr bwMode="invGray">
          <a:xfrm>
            <a:off x="8873475" y="380"/>
            <a:ext cx="9144" cy="585216"/>
          </a:xfrm>
          <a:prstGeom prst="rect"/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9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 anchor="ctr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90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91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/>
        </p:spPr>
        <p:txBody>
          <a:bodyPr vert="horz"/>
          <a:lstStyle>
            <a:lvl1pPr algn="l" eaLnBrk="1" hangingPunct="1" latinLnBrk="0">
              <a:defRPr sz="800" kumimoji="0">
                <a:solidFill>
                  <a:schemeClr val="accent2"/>
                </a:solidFill>
              </a:defRPr>
            </a:lvl1pPr>
          </a:lstStyle>
          <a:p>
            <a:fld id="{B84EF0C9-B3C9-48F6-9641-78564A383C1A}" type="datetimeFigureOut">
              <a:rPr lang="en-US" smtClean="0"/>
            </a:fld>
            <a:endParaRPr lang="en-US"/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/>
        </p:spPr>
        <p:txBody>
          <a:bodyPr vert="horz"/>
          <a:lstStyle>
            <a:lvl1pPr algn="r" eaLnBrk="1" hangingPunct="1" latinLnBrk="0">
              <a:defRPr sz="800" kumimoji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104859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/>
        </p:spPr>
        <p:txBody>
          <a:bodyPr anchor="b" vert="horz"/>
          <a:lstStyle>
            <a:lvl1pPr algn="r" eaLnBrk="1" hangingPunct="1" latinLnBrk="0">
              <a:defRPr sz="1800" kumimoji="0">
                <a:solidFill>
                  <a:srgbClr val="FFFFFF"/>
                </a:solidFill>
              </a:defRPr>
            </a:lvl1pPr>
          </a:lstStyle>
          <a:p>
            <a:fld id="{9093A332-5389-4687-88EA-8EA124A2AE5A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300"/>
        </a:spcBef>
        <a:buClr>
          <a:schemeClr val="accent3"/>
        </a:buClr>
        <a:buFont typeface="Georgia"/>
        <a:buChar char="•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58368" rtl="0">
        <a:spcBef>
          <a:spcPts val="300"/>
        </a:spcBef>
        <a:buClr>
          <a:schemeClr val="accent2"/>
        </a:buClr>
        <a:buFont typeface="Georgia"/>
        <a:buChar char="▫"/>
        <a:defRPr sz="2600" kern="1200" kumimoji="0">
          <a:solidFill>
            <a:schemeClr val="accent2"/>
          </a:solidFill>
          <a:latin typeface="+mn-lt"/>
          <a:ea typeface="+mn-ea"/>
          <a:cs typeface="+mn-cs"/>
        </a:defRPr>
      </a:lvl2pPr>
      <a:lvl3pPr algn="l" eaLnBrk="1" hangingPunct="1" indent="-219456" latinLnBrk="0" marL="923544" rtl="0">
        <a:spcBef>
          <a:spcPts val="300"/>
        </a:spcBef>
        <a:buClr>
          <a:schemeClr val="accent1"/>
        </a:buClr>
        <a:buFont typeface="Wingdings 2"/>
        <a:buChar char=""/>
        <a:defRPr sz="2400" kern="1200" kumimoji="0">
          <a:solidFill>
            <a:schemeClr val="accent1"/>
          </a:solidFill>
          <a:latin typeface="+mn-lt"/>
          <a:ea typeface="+mn-ea"/>
          <a:cs typeface="+mn-cs"/>
        </a:defRPr>
      </a:lvl3pPr>
      <a:lvl4pPr algn="l" eaLnBrk="1" hangingPunct="1" indent="-201168" latinLnBrk="0" marL="1179576" rtl="0">
        <a:spcBef>
          <a:spcPts val="300"/>
        </a:spcBef>
        <a:buClr>
          <a:schemeClr val="accent1"/>
        </a:buClr>
        <a:buFont typeface="Wingdings 2"/>
        <a:buChar char=""/>
        <a:defRPr sz="2200" kern="1200" kumimoji="0">
          <a:solidFill>
            <a:schemeClr val="accent1"/>
          </a:solidFill>
          <a:latin typeface="+mn-lt"/>
          <a:ea typeface="+mn-ea"/>
          <a:cs typeface="+mn-cs"/>
        </a:defRPr>
      </a:lvl4pPr>
      <a:lvl5pPr algn="l" eaLnBrk="1" hangingPunct="1" indent="-182880" latinLnBrk="0" marL="1389888" rtl="0">
        <a:spcBef>
          <a:spcPts val="300"/>
        </a:spcBef>
        <a:buClr>
          <a:schemeClr val="accent3"/>
        </a:buClr>
        <a:buFont typeface="Georgia"/>
        <a:buChar char="▫"/>
        <a:defRPr sz="2000" kern="1200" kumimoji="0">
          <a:solidFill>
            <a:schemeClr val="accent3"/>
          </a:solidFill>
          <a:latin typeface="+mn-lt"/>
          <a:ea typeface="+mn-ea"/>
          <a:cs typeface="+mn-cs"/>
        </a:defRPr>
      </a:lvl5pPr>
      <a:lvl6pPr algn="l" eaLnBrk="1" hangingPunct="1" indent="-182880" latinLnBrk="0" marL="1609344" rtl="0">
        <a:spcBef>
          <a:spcPts val="300"/>
        </a:spcBef>
        <a:buClr>
          <a:schemeClr val="accent3"/>
        </a:buClr>
        <a:buFont typeface="Georgia"/>
        <a:buChar char="▫"/>
        <a:defRPr sz="1800" kern="1200" kumimoji="0">
          <a:solidFill>
            <a:schemeClr val="accent3"/>
          </a:solidFill>
          <a:latin typeface="+mn-lt"/>
          <a:ea typeface="+mn-ea"/>
          <a:cs typeface="+mn-cs"/>
        </a:defRPr>
      </a:lvl6pPr>
      <a:lvl7pPr algn="l" eaLnBrk="1" hangingPunct="1" indent="-182880" latinLnBrk="0" marL="1828800" rtl="0">
        <a:spcBef>
          <a:spcPts val="300"/>
        </a:spcBef>
        <a:buClr>
          <a:schemeClr val="accent3"/>
        </a:buClr>
        <a:buFont typeface="Georgia"/>
        <a:buChar char="▫"/>
        <a:defRPr sz="1600" kern="1200" kumimoji="0">
          <a:solidFill>
            <a:schemeClr val="accent3"/>
          </a:solidFill>
          <a:latin typeface="+mn-lt"/>
          <a:ea typeface="+mn-ea"/>
          <a:cs typeface="+mn-cs"/>
        </a:defRPr>
      </a:lvl7pPr>
      <a:lvl8pPr algn="l" eaLnBrk="1" hangingPunct="1" indent="-182880" latinLnBrk="0" marL="2029968" rtl="0">
        <a:spcBef>
          <a:spcPts val="300"/>
        </a:spcBef>
        <a:buClr>
          <a:schemeClr val="accent3"/>
        </a:buClr>
        <a:buFont typeface="Georgia"/>
        <a:buChar char="◦"/>
        <a:defRPr sz="1500" kern="1200" kumimoji="0">
          <a:solidFill>
            <a:schemeClr val="accent3"/>
          </a:solidFill>
          <a:latin typeface="+mn-lt"/>
          <a:ea typeface="+mn-ea"/>
          <a:cs typeface="+mn-cs"/>
        </a:defRPr>
      </a:lvl8pPr>
      <a:lvl9pPr algn="l" eaLnBrk="1" hangingPunct="1" indent="-182880" latinLnBrk="0" marL="2240280" rtl="0">
        <a:spcBef>
          <a:spcPts val="300"/>
        </a:spcBef>
        <a:buClr>
          <a:schemeClr val="accent3"/>
        </a:buClr>
        <a:buFont typeface="Georgia"/>
        <a:buChar char="◦"/>
        <a:defRPr baseline="0" sz="1400" kern="1200" kumimoji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hyperlink" Target="https://deeplearning4j.org/" TargetMode="External"/><Relationship Id="rId2" Type="http://schemas.openxmlformats.org/officeDocument/2006/relationships/hyperlink" Target="https://www.researchgate.net/" TargetMode="External"/><Relationship Id="rId3" Type="http://schemas.openxmlformats.org/officeDocument/2006/relationships/hyperlink" Target="https://www.coursera.org/" TargetMode="External"/><Relationship Id="rId4" Type="http://schemas.openxmlformats.org/officeDocument/2006/relationships/hyperlink" Target="https://towardsdatascience.com/" TargetMode="External"/><Relationship Id="rId5" Type="http://schemas.openxmlformats.org/officeDocument/2006/relationships/hyperlink" Target="http://scs.ryerson.ca/~aharley/vis/conv/flat.html" TargetMode="External"/><Relationship Id="rId6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048641"/>
          <p:cNvSpPr txBox="1"/>
          <p:nvPr/>
        </p:nvSpPr>
        <p:spPr>
          <a:xfrm>
            <a:off x="5143999" y="4953000"/>
            <a:ext cx="4000000" cy="13487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b="1" dirty="0" sz="28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Guided by:- </a:t>
            </a:r>
            <a:endParaRPr b="1" dirty="0" sz="2800"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altLang="en-IN" dirty="0" sz="28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P. S. Sadafule</a:t>
            </a:r>
          </a:p>
          <a:p>
            <a:pPr algn="ctr"/>
            <a:r>
              <a:rPr dirty="0" sz="28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(Lecturer in Comp.Engg.)</a:t>
            </a:r>
          </a:p>
        </p:txBody>
      </p:sp>
      <p:sp>
        <p:nvSpPr>
          <p:cNvPr id="1048611" name="TextBox 1048642"/>
          <p:cNvSpPr txBox="1"/>
          <p:nvPr/>
        </p:nvSpPr>
        <p:spPr>
          <a:xfrm>
            <a:off x="0" y="5007429"/>
            <a:ext cx="4000000" cy="21869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b="1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 </a:t>
            </a:r>
            <a:r>
              <a:rPr b="1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altLang="en-IN" b="1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b="1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altLang="en-US" b="1" dirty="0" sz="2800" lang="zh-CN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altLang="en-IN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Sagar S. Waghmar</a:t>
            </a:r>
            <a:r>
              <a:rPr altLang="mr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altLang="en-IN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(156213)</a:t>
            </a:r>
            <a:endParaRPr altLang="en-US" dirty="0" sz="2800" lang="zh-CN">
              <a:latin typeface="Times New Roman" pitchFamily="18" charset="0"/>
              <a:cs typeface="Times New Roman" pitchFamily="18" charset="0"/>
            </a:endParaRPr>
          </a:p>
          <a:p>
            <a:endParaRPr dirty="0" sz="2800" lang="en-US">
              <a:solidFill>
                <a:schemeClr val="tx1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</p:txBody>
      </p:sp>
      <p:pic>
        <p:nvPicPr>
          <p:cNvPr id="2097152" name="Picture 209715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871" y="54429"/>
            <a:ext cx="2209800" cy="1603445"/>
          </a:xfrm>
          <a:prstGeom prst="rect"/>
        </p:spPr>
      </p:pic>
      <p:sp>
        <p:nvSpPr>
          <p:cNvPr id="1048612" name="TextBox 1048643"/>
          <p:cNvSpPr txBox="1"/>
          <p:nvPr/>
        </p:nvSpPr>
        <p:spPr>
          <a:xfrm>
            <a:off x="2607867" y="54429"/>
            <a:ext cx="7656594" cy="1717040"/>
          </a:xfrm>
          <a:prstGeom prst="rect"/>
        </p:spPr>
        <p:txBody>
          <a:bodyPr rtlCol="0" wrap="square">
            <a:spAutoFit/>
          </a:bodyPr>
          <a:p>
            <a:r>
              <a:rPr altLang="en-IN" b="1" dirty="0" sz="3600" lang="en-US">
                <a:solidFill>
                  <a:srgbClr val="00B050"/>
                </a:solidFill>
              </a:rPr>
              <a:t>Government  Polytechnic, Aurangabad</a:t>
            </a:r>
            <a:endParaRPr b="1" dirty="0" sz="3600" lang="en-US">
              <a:solidFill>
                <a:srgbClr val="00B050"/>
              </a:solidFill>
            </a:endParaRPr>
          </a:p>
          <a:p>
            <a:endParaRPr b="1" dirty="0" sz="3800" lang="en-US">
              <a:solidFill>
                <a:srgbClr val="3399FF"/>
              </a:solidFill>
            </a:endParaRPr>
          </a:p>
        </p:txBody>
      </p: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628073" y="2332710"/>
            <a:ext cx="8515927" cy="981502"/>
          </a:xfrm>
          <a:prstGeom prst="rect"/>
        </p:spPr>
        <p:txBody>
          <a:bodyPr anchor="b" vert="horz">
            <a:normAutofit/>
          </a:bodyPr>
          <a:lstStyle>
            <a:lvl1pPr algn="l" eaLnBrk="1" hangingPunct="1" latinLnBrk="0" rtl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fontAlgn="base"/>
            <a:r>
              <a:rPr dirty="0" lang="en-US"/>
              <a:t>Convolutional Neural</a:t>
            </a:r>
            <a:r>
              <a:rPr altLang="en-IN" dirty="0" lang="en-US"/>
              <a:t> </a:t>
            </a:r>
            <a:r>
              <a:rPr dirty="0" lang="en-US"/>
              <a:t>Networks</a:t>
            </a:r>
            <a:r>
              <a:rPr altLang="en-IN" dirty="0" lang="en-US"/>
              <a:t>...</a:t>
            </a:r>
            <a:endParaRPr altLang="en-US" lang="zh-CN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097161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057400"/>
            <a:ext cx="9144000" cy="4398978"/>
          </a:xfrm>
          <a:prstGeom prst="rect"/>
        </p:spPr>
      </p:pic>
      <p:sp>
        <p:nvSpPr>
          <p:cNvPr id="1048642" name="Title 1"/>
          <p:cNvSpPr txBox="1"/>
          <p:nvPr/>
        </p:nvSpPr>
        <p:spPr>
          <a:xfrm>
            <a:off x="0" y="609600"/>
            <a:ext cx="8229600" cy="1066800"/>
          </a:xfrm>
          <a:prstGeom prst="rect"/>
        </p:spPr>
        <p:txBody>
          <a:bodyPr/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IN"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rgbClr val="438086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altLang="mr"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rgbClr val="438086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altLang="en-IN"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rgbClr val="438086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</a:t>
            </a:r>
            <a:r>
              <a:rPr altLang="mr"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rgbClr val="438086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eni</a:t>
            </a:r>
            <a:r>
              <a:rPr altLang="en-IN"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rgbClr val="438086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</a:t>
            </a:r>
            <a:r>
              <a:rPr altLang="mr" baseline="0" b="0" cap="none" dirty="0" sz="4400" i="0" kern="1200" kumimoji="0" lang="en-US" noProof="0" normalizeH="0" spc="0" strike="noStrike" u="none" smtClean="0">
                <a:ln>
                  <a:noFill/>
                </a:ln>
                <a:solidFill>
                  <a:srgbClr val="438086">
                    <a:lumMod val="60000"/>
                    <a:lumOff val="4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:-</a:t>
            </a:r>
            <a:endParaRPr baseline="0" b="0" cap="none" dirty="0" sz="40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97162" name="Picture 9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1981200"/>
            <a:ext cx="9144000" cy="4419600"/>
          </a:xfrm>
          <a:prstGeom prst="rect"/>
        </p:spPr>
      </p:pic>
    </p:spTree>
  </p:cSld>
  <p:clrMapOvr>
    <a:masterClrMapping/>
  </p:clrMapOvr>
  <p:transition spd="slow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/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Full-connected layer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sz="5400" lang="en-US"/>
          </a:p>
        </p:txBody>
      </p:sp>
      <p:sp>
        <p:nvSpPr>
          <p:cNvPr id="1048644" name="TextBox 1048639"/>
          <p:cNvSpPr txBox="1"/>
          <p:nvPr/>
        </p:nvSpPr>
        <p:spPr>
          <a:xfrm>
            <a:off x="6959504" y="368113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Happy</a:t>
            </a:r>
            <a:r>
              <a:rPr altLang="mr" sz="2800" lang="en-US">
                <a:solidFill>
                  <a:srgbClr val="000000"/>
                </a:solidFill>
              </a:rPr>
              <a:t>-0.94%</a:t>
            </a:r>
            <a:endParaRPr altLang="en-US" lang="zh-CN"/>
          </a:p>
        </p:txBody>
      </p:sp>
      <p:sp>
        <p:nvSpPr>
          <p:cNvPr id="1048645" name="TextBox 1048640"/>
          <p:cNvSpPr txBox="1"/>
          <p:nvPr/>
        </p:nvSpPr>
        <p:spPr>
          <a:xfrm>
            <a:off x="6959503" y="459185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Sad</a:t>
            </a:r>
            <a:r>
              <a:rPr altLang="mr" sz="2800" lang="en-US">
                <a:solidFill>
                  <a:srgbClr val="000000"/>
                </a:solidFill>
              </a:rPr>
              <a:t>-0.06%</a:t>
            </a:r>
            <a:endParaRPr altLang="en-US" lang="zh-CN"/>
          </a:p>
        </p:txBody>
      </p:sp>
      <p:pic>
        <p:nvPicPr>
          <p:cNvPr id="2097163" name="Picture 209716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924" y="2090136"/>
            <a:ext cx="6821581" cy="4567923"/>
          </a:xfrm>
          <a:prstGeom prst="rect"/>
        </p:spPr>
      </p:pic>
      <p:pic>
        <p:nvPicPr>
          <p:cNvPr id="2097164" name="Picture 2097164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2652774"/>
            <a:ext cx="1835230" cy="1283635"/>
          </a:xfrm>
          <a:prstGeom prst="rect"/>
        </p:spPr>
      </p:pic>
    </p:spTree>
  </p:cSld>
  <p:clrMapOvr>
    <a:masterClrMapping/>
  </p:clrMapOvr>
  <p:transition spd="slow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  <p:bldP spid="10486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0" y="968142"/>
            <a:ext cx="8229600" cy="1066800"/>
          </a:xfrm>
        </p:spPr>
        <p:txBody>
          <a:bodyPr>
            <a:normAutofit/>
          </a:bodyPr>
          <a:p>
            <a:r>
              <a:rPr altLang="en-IN" dirty="0" sz="32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altLang="mr" dirty="0" sz="44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Summary:-</a:t>
            </a:r>
            <a:endParaRPr dirty="0" sz="4400"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97165" name="Picture 209716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453064"/>
            <a:ext cx="9144000" cy="3457047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3"/>
          <p:cNvSpPr/>
          <p:nvPr/>
        </p:nvSpPr>
        <p:spPr>
          <a:xfrm>
            <a:off x="838200" y="2209800"/>
            <a:ext cx="7162800" cy="2453640"/>
          </a:xfrm>
          <a:prstGeom prst="rect"/>
        </p:spPr>
        <p:txBody>
          <a:bodyPr wrap="square">
            <a:spAutoFit/>
          </a:bodyPr>
          <a:p>
            <a:pPr algn="just" indent="-285750" marL="285750">
              <a:buFont typeface="Arial" pitchFamily="34" charset="0"/>
              <a:buChar char="•"/>
            </a:pPr>
            <a:endParaRPr dirty="0" sz="2800" lang="en-US">
              <a:latin typeface="Times New Roman" pitchFamily="18" charset="0"/>
              <a:cs typeface="Times New Roman" pitchFamily="18" charset="0"/>
            </a:endParaRPr>
          </a:p>
          <a:p>
            <a:pPr algn="just" indent="-457200" marL="457200">
              <a:buFont typeface="Wingdings" charset="2"/>
              <a:buChar char="ü"/>
            </a:pP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A C</a:t>
            </a:r>
            <a:r>
              <a:rPr altLang="mr" dirty="0" sz="2800" lang="en-US">
                <a:latin typeface="Times New Roman" pitchFamily="18" charset="0"/>
                <a:cs typeface="Times New Roman" pitchFamily="18" charset="0"/>
              </a:rPr>
              <a:t>NN </a:t>
            </a: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achieves </a:t>
            </a:r>
            <a:r>
              <a:rPr altLang="mr" dirty="0" sz="2800" lang="en-US">
                <a:latin typeface="Times New Roman" pitchFamily="18" charset="0"/>
                <a:cs typeface="Times New Roman" pitchFamily="18" charset="0"/>
              </a:rPr>
              <a:t> accuracy upto </a:t>
            </a: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99.26</a:t>
            </a:r>
            <a:r>
              <a:rPr altLang="mr" dirty="0" sz="2800" lang="en-US">
                <a:latin typeface="Times New Roman" pitchFamily="18" charset="0"/>
                <a:cs typeface="Times New Roman" pitchFamily="18" charset="0"/>
              </a:rPr>
              <a:t>%.</a:t>
            </a: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  </a:t>
            </a:r>
            <a:endParaRPr altLang="en-US" dirty="0" lang="zh-CN"/>
          </a:p>
          <a:p>
            <a:pPr algn="just"/>
            <a:endParaRPr altLang="en-US" dirty="0" lang="zh-CN"/>
          </a:p>
          <a:p>
            <a:pPr algn="just" indent="-285750" marL="285750">
              <a:buFont typeface="Arial" pitchFamily="34" charset="0"/>
              <a:buChar char="•"/>
            </a:pPr>
            <a:endParaRPr dirty="0" sz="2800" lang="en-US">
              <a:latin typeface="Times New Roman" pitchFamily="18" charset="0"/>
              <a:cs typeface="Times New Roman" pitchFamily="18" charset="0"/>
            </a:endParaRPr>
          </a:p>
          <a:p>
            <a:pPr algn="just" indent="-457200" marL="457200">
              <a:buFont typeface="Wingdings" charset="2"/>
              <a:buChar char="ü"/>
            </a:pP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Consist of 60,000 hand written digits uniformly distributed over 0-9.</a:t>
            </a:r>
          </a:p>
        </p:txBody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 anchor="ctr" vert="horz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Features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lang="en-US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Box 1048649"/>
          <p:cNvSpPr txBox="1"/>
          <p:nvPr/>
        </p:nvSpPr>
        <p:spPr>
          <a:xfrm>
            <a:off x="381000" y="2057400"/>
            <a:ext cx="6930185" cy="3025141"/>
          </a:xfrm>
          <a:prstGeom prst="rect"/>
        </p:spPr>
        <p:txBody>
          <a:bodyPr rtlCol="0" wrap="square">
            <a:spAutoFit/>
          </a:bodyPr>
          <a:p>
            <a:pPr algn="just" indent="-457200" marL="457200">
              <a:buFont typeface="Wingdings" charset="2"/>
              <a:buChar char="ü"/>
            </a:pP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charset="2"/>
              <a:buChar char="ü"/>
            </a:pP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algn="just"/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charset="2"/>
              <a:buChar char="ü"/>
            </a:pPr>
            <a:r>
              <a:rPr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</a:p>
          <a:p>
            <a:pPr algn="just"/>
            <a:endParaRPr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charset="2"/>
              <a:buChar char="ü"/>
            </a:pPr>
            <a:r>
              <a:rPr dirty="0" sz="2800" lang="en-I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driving cars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066800"/>
          </a:xfrm>
          <a:prstGeom prst="rect"/>
        </p:spPr>
        <p:txBody>
          <a:bodyPr anchor="ctr" vert="horz"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IN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Application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lang="en-US"/>
          </a:p>
        </p:txBody>
      </p:sp>
      <p:pic>
        <p:nvPicPr>
          <p:cNvPr id="2097166" name="Picture 3" descr="1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066800"/>
            <a:ext cx="4293220" cy="2286000"/>
          </a:xfrm>
          <a:prstGeom prst="rect"/>
        </p:spPr>
      </p:pic>
      <p:pic>
        <p:nvPicPr>
          <p:cNvPr id="2097167" name="Picture 5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5800" y="5105400"/>
            <a:ext cx="5701513" cy="1447800"/>
          </a:xfrm>
          <a:prstGeom prst="rect"/>
        </p:spPr>
      </p:pic>
      <p:pic>
        <p:nvPicPr>
          <p:cNvPr id="2097168" name="Picture 6" descr="images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400800" y="3352800"/>
            <a:ext cx="2521309" cy="264795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134898" y="2631621"/>
            <a:ext cx="8229600" cy="4325112"/>
          </a:xfrm>
        </p:spPr>
        <p:txBody>
          <a:bodyPr/>
          <a:p>
            <a:pPr algn="just" indent="-514350" marL="624078">
              <a:buFont typeface="Wingdings" pitchFamily="2" charset="2"/>
              <a:buChar char="Ø"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Task – detect and characterize cracks and damage in sewer pipe walls.</a:t>
            </a:r>
          </a:p>
          <a:p>
            <a:pPr algn="just" indent="-514350" marL="624078">
              <a:buFont typeface="Wingdings" pitchFamily="2" charset="2"/>
              <a:buChar char="Ø"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Task of CNN- </a:t>
            </a:r>
          </a:p>
          <a:p>
            <a:pPr algn="just" indent="-514350" lvl="1" marL="925830">
              <a:buFont typeface="Wingdings" pitchFamily="2" charset="2"/>
              <a:buChar char="Ø"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filter raw data</a:t>
            </a:r>
          </a:p>
          <a:p>
            <a:pPr algn="just" indent="-514350" lvl="1" marL="925830">
              <a:buFont typeface="Wingdings" pitchFamily="2" charset="2"/>
              <a:buChar char="Ø"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Identify spatial location of cracks</a:t>
            </a:r>
          </a:p>
          <a:p>
            <a:pPr algn="just" indent="-514350" lvl="1" marL="925830">
              <a:buFont typeface="Wingdings" pitchFamily="2" charset="2"/>
              <a:buChar char="Ø"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Enable characterization of length, width of damage</a:t>
            </a:r>
          </a:p>
        </p:txBody>
      </p: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34143"/>
          </a:xfrm>
          <a:prstGeom prst="rect"/>
        </p:spPr>
        <p:txBody>
          <a:bodyPr>
            <a:normAutofit fontScale="90000"/>
          </a:bodyPr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Applying CNN to real World problem</a:t>
            </a:r>
            <a:endParaRPr dirty="0" sz="4400" lang="en-US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048657"/>
          <p:cNvSpPr>
            <a:spLocks noGrp="1"/>
          </p:cNvSpPr>
          <p:nvPr>
            <p:ph type="title"/>
          </p:nvPr>
        </p:nvSpPr>
        <p:spPr>
          <a:xfrm>
            <a:off x="228600" y="1371600"/>
            <a:ext cx="8229600" cy="1069848"/>
          </a:xfrm>
        </p:spPr>
        <p:txBody>
          <a:bodyPr/>
          <a:p>
            <a:r>
              <a:rPr altLang="en-IN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Advantage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lang="en-US"/>
          </a:p>
        </p:txBody>
      </p:sp>
      <p:sp>
        <p:nvSpPr>
          <p:cNvPr id="1048660" name="TextBox 1048658"/>
          <p:cNvSpPr txBox="1"/>
          <p:nvPr/>
        </p:nvSpPr>
        <p:spPr>
          <a:xfrm>
            <a:off x="307828" y="2657626"/>
            <a:ext cx="7782538" cy="52322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altLang="mr" dirty="0" sz="2800" lang="en-US">
                <a:solidFill>
                  <a:srgbClr val="000000"/>
                </a:solidFill>
              </a:rPr>
              <a:t>CN</a:t>
            </a:r>
            <a:r>
              <a:rPr dirty="0" sz="2800" lang="en-US">
                <a:solidFill>
                  <a:srgbClr val="000000"/>
                </a:solidFill>
              </a:rPr>
              <a:t>N involves less computations</a:t>
            </a:r>
            <a:r>
              <a:rPr altLang="mr" dirty="0" sz="2800" lang="en-US">
                <a:solidFill>
                  <a:srgbClr val="000000"/>
                </a:solidFill>
              </a:rPr>
              <a:t>.</a:t>
            </a:r>
            <a:r>
              <a:rPr dirty="0" sz="2800" lang="en-US">
                <a:solidFill>
                  <a:srgbClr val="000000"/>
                </a:solidFill>
              </a:rPr>
              <a:t>  </a:t>
            </a:r>
            <a:endParaRPr altLang="en-US" dirty="0" lang="zh-CN"/>
          </a:p>
        </p:txBody>
      </p:sp>
      <p:sp>
        <p:nvSpPr>
          <p:cNvPr id="1048661" name="TextBox 1048660"/>
          <p:cNvSpPr txBox="1"/>
          <p:nvPr/>
        </p:nvSpPr>
        <p:spPr>
          <a:xfrm>
            <a:off x="307828" y="4542586"/>
            <a:ext cx="8149653" cy="954107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altLang="mr" dirty="0" sz="2800" lang="en-US">
                <a:solidFill>
                  <a:srgbClr val="000000"/>
                </a:solidFill>
              </a:rPr>
              <a:t>We</a:t>
            </a:r>
            <a:r>
              <a:rPr dirty="0" sz="2800" lang="en-US">
                <a:solidFill>
                  <a:srgbClr val="000000"/>
                </a:solidFill>
              </a:rPr>
              <a:t> can predict how specific changes in the input will be reflected in the output.</a:t>
            </a:r>
            <a:endParaRPr altLang="en-US" dirty="0" lang="zh-CN"/>
          </a:p>
        </p:txBody>
      </p:sp>
      <p:sp>
        <p:nvSpPr>
          <p:cNvPr id="1048662" name="TextBox 1048659"/>
          <p:cNvSpPr txBox="1"/>
          <p:nvPr/>
        </p:nvSpPr>
        <p:spPr>
          <a:xfrm>
            <a:off x="307828" y="3612946"/>
            <a:ext cx="7707058" cy="954107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2800" lang="en-US">
                <a:solidFill>
                  <a:srgbClr val="000000"/>
                </a:solidFill>
              </a:rPr>
              <a:t>CNN focuses on limited features only</a:t>
            </a:r>
            <a:r>
              <a:rPr altLang="mr" dirty="0" sz="2800" lang="en-US">
                <a:solidFill>
                  <a:srgbClr val="000000"/>
                </a:solidFill>
              </a:rPr>
              <a:t>.</a:t>
            </a:r>
            <a:endParaRPr altLang="en-US" dirty="0" sz="2800" lang="zh-CN"/>
          </a:p>
          <a:p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extBox 1048661"/>
          <p:cNvSpPr txBox="1"/>
          <p:nvPr/>
        </p:nvSpPr>
        <p:spPr>
          <a:xfrm>
            <a:off x="406638" y="1264034"/>
            <a:ext cx="6722817" cy="751840"/>
          </a:xfrm>
          <a:prstGeom prst="rect"/>
        </p:spPr>
        <p:txBody>
          <a:bodyPr rtlCol="0" wrap="square">
            <a:spAutoFit/>
          </a:bodyPr>
          <a:p>
            <a:r>
              <a:rPr altLang="en-IN" dirty="0" sz="4400" lang="en-US">
                <a:solidFill>
                  <a:srgbClr val="438086">
                    <a:lumMod val="60000"/>
                    <a:lumOff val="40000"/>
                  </a:srgbClr>
                </a:solidFill>
                <a:latin typeface="Georgia"/>
                <a:ea typeface="Georgia"/>
                <a:cs typeface="Georgia"/>
              </a:rPr>
              <a:t>Disadvantage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  <a:latin typeface="Georgia"/>
                <a:ea typeface="Georgia"/>
                <a:cs typeface="Georgia"/>
              </a:rPr>
              <a:t>:-</a:t>
            </a:r>
            <a:endParaRPr sz="2800" lang="en-US">
              <a:solidFill>
                <a:srgbClr val="000000"/>
              </a:solidFill>
              <a:latin typeface="Georgia"/>
              <a:ea typeface="Georgia"/>
              <a:cs typeface="Georgia"/>
            </a:endParaRPr>
          </a:p>
        </p:txBody>
      </p:sp>
      <p:sp>
        <p:nvSpPr>
          <p:cNvPr id="1048664" name="TextBox 1048662"/>
          <p:cNvSpPr txBox="1"/>
          <p:nvPr/>
        </p:nvSpPr>
        <p:spPr>
          <a:xfrm>
            <a:off x="406637" y="2626341"/>
            <a:ext cx="8330725" cy="3139440"/>
          </a:xfrm>
          <a:prstGeom prst="rect"/>
        </p:spPr>
        <p:txBody>
          <a:bodyPr rtlCol="0" wrap="square">
            <a:spAutoFit/>
          </a:bodyPr>
          <a:p>
            <a:pPr algn="just" indent="-457200" marL="457200">
              <a:buFont typeface="Wingdings" pitchFamily="2" charset="2"/>
              <a:buChar char="Ø"/>
            </a:pP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dataset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IN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itchFamily="2" charset="2"/>
              <a:buChar char="Ø"/>
            </a:pPr>
            <a:endParaRPr altLang="en-IN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itchFamily="2" charset="2"/>
              <a:buChar char="Ø"/>
            </a:pPr>
            <a:r>
              <a:rPr altLang="mr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onvolution operation is slightly slo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wer.</a:t>
            </a:r>
            <a:endParaRPr altLang="en-IN" dirty="0" sz="2800" lang="en-I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itchFamily="2" charset="2"/>
              <a:buChar char="Ø"/>
            </a:pPr>
          </a:p>
          <a:p>
            <a:pPr algn="just" indent="-457200" marL="457200">
              <a:buFont typeface="Wingdings" pitchFamily="2" charset="2"/>
              <a:buChar char="Ø"/>
            </a:pP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loss internal data of object.</a:t>
            </a:r>
            <a:endParaRPr altLang="en-US" dirty="0" lang="zh-CN"/>
          </a:p>
          <a:p>
            <a:pPr algn="just" indent="-457200" marL="457200">
              <a:buFont typeface="Wingdings" pitchFamily="2" charset="2"/>
              <a:buChar char="Ø"/>
            </a:pPr>
            <a:endParaRPr altLang="en-US" dirty="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itchFamily="2" charset="2"/>
              <a:buChar char="Ø"/>
            </a:pPr>
            <a:r>
              <a:rPr altLang="en-IN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hecks for component only on basis of stored features</a:t>
            </a:r>
            <a:r>
              <a:rPr altLang="mr"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US" dirty="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207997" y="642935"/>
            <a:ext cx="8229600" cy="1066800"/>
          </a:xfrm>
          <a:prstGeom prst="rect"/>
        </p:spPr>
        <p:txBody>
          <a:bodyPr/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Conclusion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lang="en-US"/>
          </a:p>
        </p:txBody>
      </p:sp>
      <p:sp>
        <p:nvSpPr>
          <p:cNvPr id="1048666" name="TextBox 1048664"/>
          <p:cNvSpPr txBox="1"/>
          <p:nvPr/>
        </p:nvSpPr>
        <p:spPr>
          <a:xfrm>
            <a:off x="207997" y="1869831"/>
            <a:ext cx="8728005" cy="3863340"/>
          </a:xfrm>
          <a:prstGeom prst="rect"/>
        </p:spPr>
        <p:txBody>
          <a:bodyPr rtlCol="0" wrap="square">
            <a:spAutoFit/>
          </a:bodyPr>
          <a:p>
            <a:pPr algn="just" indent="-457200" marL="457200">
              <a:buFont typeface="Wingdings" pitchFamily="2" charset="2"/>
              <a:buChar char="Ø"/>
            </a:pP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C</a:t>
            </a:r>
            <a:r>
              <a:rPr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omparative study with other traditional methods suggest that CNN gives better accuracy and boosts the performance of the system due to unique features like shared weights. </a:t>
            </a:r>
          </a:p>
          <a:p>
            <a:pPr algn="just" indent="-457200" marL="457200">
              <a:buFont typeface="Wingdings" pitchFamily="2" charset="2"/>
              <a:buChar char="Ø"/>
            </a:pPr>
            <a:endParaRPr dirty="0" sz="2800" lang="en-US">
              <a:solidFill>
                <a:srgbClr val="000000"/>
              </a:solidFill>
              <a:latin typeface="Times New Roman" panose="020F0502020204030204" pitchFamily="34" charset="0"/>
            </a:endParaRPr>
          </a:p>
          <a:p>
            <a:pPr algn="just" indent="-457200" marL="457200">
              <a:buFont typeface="Wingdings" pitchFamily="2" charset="2"/>
              <a:buChar char="Ø"/>
            </a:pPr>
            <a:r>
              <a:rPr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CNN is better than other 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a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l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g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o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r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i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thm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 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f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o</a:t>
            </a:r>
            <a:r>
              <a:rPr altLang="en-IN"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r</a:t>
            </a:r>
            <a:r>
              <a:rPr dirty="0" sz="2800" lang="en-US">
                <a:solidFill>
                  <a:srgbClr val="000000"/>
                </a:solidFill>
                <a:latin typeface="Times New Roman" panose="020F0502020204030204" pitchFamily="34" charset="0"/>
              </a:rPr>
              <a:t> applications pertaining to computer vision and natural language processing because it mitigates most of the traditional problems.</a:t>
            </a:r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04867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Reference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sz="4400" lang="en-US"/>
          </a:p>
        </p:txBody>
      </p:sp>
      <p:sp>
        <p:nvSpPr>
          <p:cNvPr id="1048669" name="TextBox 1048682"/>
          <p:cNvSpPr txBox="1"/>
          <p:nvPr/>
        </p:nvSpPr>
        <p:spPr>
          <a:xfrm>
            <a:off x="1185021" y="2480505"/>
            <a:ext cx="4853892" cy="1348740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  <a:hlinkClick r:id="rId1"/>
              </a:rPr>
              <a:t>https://deeplearning4j.org</a:t>
            </a:r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</p:txBody>
      </p:sp>
      <p:sp>
        <p:nvSpPr>
          <p:cNvPr id="1048670" name="TextBox 1048679"/>
          <p:cNvSpPr txBox="1"/>
          <p:nvPr/>
        </p:nvSpPr>
        <p:spPr>
          <a:xfrm>
            <a:off x="1134393" y="3216583"/>
            <a:ext cx="5293125" cy="1348739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  <a:hlinkClick r:id="rId2"/>
              </a:rPr>
              <a:t>https://www.researchgate.net</a:t>
            </a:r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</p:txBody>
      </p:sp>
      <p:sp>
        <p:nvSpPr>
          <p:cNvPr id="1048671" name="TextBox 1048680"/>
          <p:cNvSpPr txBox="1"/>
          <p:nvPr/>
        </p:nvSpPr>
        <p:spPr>
          <a:xfrm>
            <a:off x="1134393" y="3952660"/>
            <a:ext cx="4955151" cy="1767840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  <a:hlinkClick r:id="rId3"/>
              </a:rPr>
              <a:t>https://www.coursera.org</a:t>
            </a:r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</p:txBody>
      </p:sp>
      <p:sp>
        <p:nvSpPr>
          <p:cNvPr id="1048672" name="TextBox 1048681"/>
          <p:cNvSpPr txBox="1"/>
          <p:nvPr/>
        </p:nvSpPr>
        <p:spPr>
          <a:xfrm>
            <a:off x="1134393" y="4688737"/>
            <a:ext cx="5622572" cy="1348740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  <a:hlinkClick r:id="rId4"/>
              </a:rPr>
              <a:t>https://towardsdatascience.com</a:t>
            </a:r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  <a:p>
            <a:endParaRPr dirty="0" sz="2800" lang="en-US">
              <a:solidFill>
                <a:srgbClr val="000000"/>
              </a:solidFill>
            </a:endParaRPr>
          </a:p>
        </p:txBody>
      </p:sp>
      <p:sp>
        <p:nvSpPr>
          <p:cNvPr id="1048673" name="Rectangle 7"/>
          <p:cNvSpPr/>
          <p:nvPr/>
        </p:nvSpPr>
        <p:spPr>
          <a:xfrm>
            <a:off x="1122597" y="5295666"/>
            <a:ext cx="7564202" cy="929640"/>
          </a:xfrm>
          <a:prstGeom prst="rect"/>
        </p:spPr>
        <p:txBody>
          <a:bodyPr wrap="square">
            <a:spAutoFit/>
          </a:bodyPr>
          <a:p>
            <a:r>
              <a:rPr dirty="0" sz="2800" lang="en-US">
                <a:latin typeface="Times New Roman" pitchFamily="18" charset="0"/>
                <a:cs typeface="Times New Roman" pitchFamily="18" charset="0"/>
                <a:hlinkClick r:id="rId5"/>
              </a:rPr>
              <a:t>http://scs.ryerson.ca/~aharley/vis/conv/flat.html</a:t>
            </a:r>
            <a:endParaRPr dirty="0" sz="28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245420" y="352457"/>
            <a:ext cx="8229600" cy="1066800"/>
          </a:xfrm>
        </p:spPr>
        <p:txBody>
          <a:bodyPr>
            <a:normAutofit/>
          </a:bodyPr>
          <a:p>
            <a:r>
              <a:rPr altLang="en-IN" dirty="0" sz="5400"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Contents...</a:t>
            </a:r>
            <a:endParaRPr altLang="en-US" dirty="0" sz="5400" lang="zh-CN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245420" y="1266443"/>
            <a:ext cx="8229600" cy="4325112"/>
          </a:xfrm>
        </p:spPr>
        <p:txBody>
          <a:bodyPr>
            <a:noAutofit/>
          </a:bodyPr>
          <a:p>
            <a:pPr>
              <a:buFont typeface="Wingdings" pitchFamily="2" charset="2"/>
              <a:buChar char="Ø"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Layers In CNN</a:t>
            </a:r>
          </a:p>
          <a:p>
            <a:pPr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	  -Convolutional layers </a:t>
            </a:r>
            <a:endParaRPr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indent="0" marL="0">
              <a:buNone/>
            </a:pPr>
            <a:r>
              <a:rPr altLang="en-IN" dirty="0" sz="2400" lang="en-US">
                <a:latin typeface="Times New Roman" panose="02020603050405020304" pitchFamily="18" charset="0"/>
                <a:cs typeface="Times New Roman" pitchFamily="18" charset="0"/>
              </a:rPr>
              <a:t>	  -</a:t>
            </a:r>
            <a:r>
              <a:rPr dirty="0" sz="2400" lang="en-US">
                <a:latin typeface="Times New Roman" panose="02020603050405020304" pitchFamily="18" charset="0"/>
                <a:cs typeface="Times New Roman" pitchFamily="18" charset="0"/>
              </a:rPr>
              <a:t>Subsampling or Max pooling</a:t>
            </a:r>
          </a:p>
          <a:p>
            <a:pPr indent="0" marL="0">
              <a:buNone/>
            </a:pPr>
            <a:r>
              <a:rPr altLang="en-IN" dirty="0" sz="2400" lang="en-US">
                <a:latin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altLang="en-IN" dirty="0" sz="2400" lang="en-IN">
                <a:latin typeface="Times New Roman" panose="02020603050405020304" pitchFamily="18" charset="0"/>
                <a:cs typeface="Times New Roman" pitchFamily="18" charset="0"/>
              </a:rPr>
              <a:t>         </a:t>
            </a:r>
            <a:r>
              <a:rPr altLang="en-IN" dirty="0" sz="2400" lang="en-US">
                <a:latin typeface="Times New Roman" panose="02020603050405020304" pitchFamily="18" charset="0"/>
                <a:cs typeface="Times New Roman" pitchFamily="18" charset="0"/>
              </a:rPr>
              <a:t> -F</a:t>
            </a:r>
            <a:r>
              <a:rPr altLang="mr" dirty="0" sz="2400" lang="en-US"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itchFamily="18" charset="0"/>
              </a:rPr>
              <a:t>attening</a:t>
            </a: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  </a:t>
            </a:r>
            <a:r>
              <a:rPr altLang="mr" dirty="0" sz="2400" 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anose="02020603050405020304" pitchFamily="18" charset="0"/>
                <a:cs typeface="Times New Roman" pitchFamily="18" charset="0"/>
              </a:rPr>
              <a:t>         </a:t>
            </a:r>
            <a:r>
              <a:rPr dirty="0" sz="2400" lang="en-US">
                <a:latin typeface="Times New Roman" panose="02020603050405020304" pitchFamily="18" charset="0"/>
                <a:cs typeface="Times New Roman" pitchFamily="18" charset="0"/>
              </a:rPr>
              <a:t>-Full connected layer (classification)</a:t>
            </a:r>
            <a:endParaRPr altLang="en-US" dirty="0" lang="zh-CN"/>
          </a:p>
          <a:p>
            <a:pPr>
              <a:buFont typeface="Wingdings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itchFamily="18" charset="0"/>
              </a:rPr>
              <a:t>Features</a:t>
            </a:r>
          </a:p>
          <a:p>
            <a:pPr>
              <a:buFont typeface="Wingdings" pitchFamily="2" charset="2"/>
              <a:buChar char="Ø"/>
            </a:pPr>
            <a:r>
              <a:rPr altLang="en-US" dirty="0" sz="2400" lang="en-US">
                <a:latin typeface="Times New Roman" panose="02020603050405020304" pitchFamily="18" charset="0"/>
                <a:cs typeface="Times New Roman" pitchFamily="18" charset="0"/>
              </a:rPr>
              <a:t>Application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itchFamily="18" charset="0"/>
              </a:rPr>
              <a:t>Applying CNN to real world problem</a:t>
            </a:r>
          </a:p>
          <a:p>
            <a:pPr>
              <a:buFont typeface="Wingdings" pitchFamily="2" charset="2"/>
              <a:buChar char="Ø"/>
            </a:pPr>
            <a:r>
              <a:rPr dirty="0" sz="2400" lang="en-US" smtClean="0">
                <a:latin typeface="Times New Roman" panose="02020603050405020304" pitchFamily="18" charset="0"/>
                <a:cs typeface="Times New Roman" pitchFamily="18" charset="0"/>
              </a:rPr>
              <a:t>Advantages \ Disadvantages</a:t>
            </a:r>
            <a:endParaRPr altLang="en-US" dirty="0" lang="zh-CN"/>
          </a:p>
          <a:p>
            <a:pPr>
              <a:buFont typeface="Wingdings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09716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8654" y="431899"/>
            <a:ext cx="4817024" cy="3519816"/>
          </a:xfrm>
          <a:prstGeom prst="rect"/>
        </p:spPr>
      </p:pic>
      <p:pic>
        <p:nvPicPr>
          <p:cNvPr id="2097170" name="Picture 209716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45952" y="3633634"/>
            <a:ext cx="5912889" cy="3335157"/>
          </a:xfrm>
          <a:prstGeom prst="rect"/>
        </p:spPr>
      </p:pic>
    </p:spTree>
  </p:cSld>
  <p:clrMapOvr>
    <a:masterClrMapping/>
  </p:clrMapOvr>
  <p:transition spd="slow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57200" y="1130011"/>
            <a:ext cx="8229600" cy="1066800"/>
          </a:xfrm>
        </p:spPr>
        <p:txBody>
          <a:bodyPr/>
          <a:p>
            <a:r>
              <a:rPr altLang="en-IN" dirty="0" sz="4400"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Convolution:-</a:t>
            </a:r>
            <a:endParaRPr altLang="en-US" dirty="0" sz="4400" lang="zh-CN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605061"/>
            <a:ext cx="9144000" cy="2748137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8229600" cy="1066800"/>
          </a:xfrm>
        </p:spPr>
        <p:txBody>
          <a:bodyPr/>
          <a:p>
            <a:r>
              <a:rPr altLang="mr" dirty="0"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Conv. </a:t>
            </a:r>
            <a:r>
              <a:rPr altLang="mr" dirty="0" 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Neural </a:t>
            </a:r>
            <a:r>
              <a:rPr altLang="mr" dirty="0"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Network</a:t>
            </a:r>
            <a:r>
              <a:rPr dirty="0" lang="en-US"/>
              <a:t> </a:t>
            </a:r>
            <a:endParaRPr altLang="en-US" dirty="0" lang="zh-CN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29600" cy="4325112"/>
          </a:xfrm>
        </p:spPr>
        <p:txBody>
          <a:bodyPr>
            <a:normAutofit/>
          </a:bodyPr>
          <a:p>
            <a:pPr indent="-457200" marL="457200">
              <a:lnSpc>
                <a:spcPct val="150000"/>
              </a:lnSpc>
            </a:pPr>
            <a:r>
              <a:rPr altLang="en-IN" dirty="0" lang="en-US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eed-forward </a:t>
            </a:r>
            <a:r>
              <a:rPr altLang="en-IN" dirty="0" lang="en-US" smtClean="0">
                <a:latin typeface="Times New Roman" pitchFamily="18" charset="0"/>
                <a:cs typeface="Times New Roman" pitchFamily="18" charset="0"/>
              </a:rPr>
              <a:t>ANN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. </a:t>
            </a:r>
            <a:endParaRPr altLang="en-US" dirty="0" lang="zh-CN" smtClean="0"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lnSpc>
                <a:spcPct val="150000"/>
              </a:lnSpc>
              <a:buNone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Conv. Nets are inspired                                   </a:t>
            </a:r>
            <a:r>
              <a:rPr altLang="mr" dirty="0" lang="en-US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indent="-457200" marL="457200">
              <a:lnSpc>
                <a:spcPct val="150000"/>
              </a:lnSpc>
              <a:buNone/>
            </a:pPr>
            <a:r>
              <a:rPr altLang="mr" dirty="0" lang="en-US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by biological processes 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in visual</a:t>
            </a:r>
            <a:r>
              <a:rPr altLang="mr" dirty="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cortex. </a:t>
            </a:r>
            <a:endParaRPr altLang="en-US" dirty="0" lang="zh-CN" smtClean="0"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lnSpc>
                <a:spcPct val="150000"/>
              </a:lnSpc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It is used in image recognition and handwritten recognition.  </a:t>
            </a:r>
            <a:endParaRPr dirty="0" lang="ar-SY" smtClean="0">
              <a:latin typeface="Times New Roman" pitchFamily="18" charset="0"/>
              <a:cs typeface="Times New Roman" pitchFamily="18" charset="0"/>
            </a:endParaRPr>
          </a:p>
          <a:p>
            <a:pPr indent="0" marL="109728">
              <a:buNone/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533400"/>
            <a:ext cx="4925785" cy="4325112"/>
          </a:xfrm>
          <a:prstGeom prst="rect"/>
        </p:spPr>
      </p:pic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57198" y="1466087"/>
            <a:ext cx="8229600" cy="1066800"/>
          </a:xfrm>
        </p:spPr>
        <p:txBody>
          <a:bodyPr/>
          <a:p>
            <a:r>
              <a:rPr dirty="0"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itchFamily="18" charset="0"/>
              </a:rPr>
              <a:t>Layers In CNN:-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457198" y="2532888"/>
            <a:ext cx="8229600" cy="4325112"/>
          </a:xfrm>
        </p:spPr>
        <p:txBody>
          <a:bodyPr/>
          <a:p>
            <a:pPr indent="-457200" marL="457200"/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 </a:t>
            </a:r>
          </a:p>
          <a:p>
            <a:pPr indent="-457200" lvl="1" marL="749808"/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 or filter</a:t>
            </a:r>
          </a:p>
          <a:p>
            <a:pPr indent="-457200" marL="457200"/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Subsampling or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ooling</a:t>
            </a:r>
          </a:p>
          <a:p>
            <a:pPr indent="-457200" marL="457200"/>
            <a:r>
              <a:rPr altLang="mr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/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connected layer (classification)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2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7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048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Convolutional layer</a:t>
            </a:r>
            <a:r>
              <a:rPr altLang="mr" dirty="0" sz="44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:-</a:t>
            </a:r>
            <a:endParaRPr dirty="0" sz="4400"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425939"/>
            <a:ext cx="9144000" cy="346789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Convolutional layer</a:t>
            </a:r>
            <a:r>
              <a:rPr altLang="mr" dirty="0" sz="44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:-</a:t>
            </a:r>
            <a:endParaRPr dirty="0" sz="4400"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209800"/>
            <a:ext cx="9144000" cy="3757539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1066800"/>
          </a:xfrm>
          <a:prstGeom prst="rect"/>
        </p:spPr>
        <p:txBody>
          <a:bodyPr>
            <a:normAutofit/>
          </a:bodyPr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IN" dirty="0" sz="4400"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ReLU layer:-</a:t>
            </a:r>
            <a:endParaRPr dirty="0" sz="4400"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8" name="TextBox 1048662"/>
          <p:cNvSpPr txBox="1"/>
          <p:nvPr/>
        </p:nvSpPr>
        <p:spPr>
          <a:xfrm>
            <a:off x="457199" y="5746398"/>
            <a:ext cx="2648923" cy="523220"/>
          </a:xfrm>
          <a:prstGeom prst="rect"/>
        </p:spPr>
        <p:txBody>
          <a:bodyPr rtlCol="0" wrap="square">
            <a:spAutoFit/>
          </a:bodyPr>
          <a:p>
            <a:r>
              <a:rPr altLang="en-IN" dirty="0" sz="28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altLang="en-IN" dirty="0" sz="2800" lang="en-US">
                <a:solidFill>
                  <a:srgbClr val="000000"/>
                </a:solidFill>
              </a:rPr>
              <a:t> image</a:t>
            </a:r>
            <a:endParaRPr dirty="0" sz="2800" lang="en-US">
              <a:solidFill>
                <a:srgbClr val="000000"/>
              </a:solidFill>
            </a:endParaRPr>
          </a:p>
        </p:txBody>
      </p:sp>
      <p:sp>
        <p:nvSpPr>
          <p:cNvPr id="1048639" name="Rectangle 1"/>
          <p:cNvSpPr/>
          <p:nvPr/>
        </p:nvSpPr>
        <p:spPr>
          <a:xfrm>
            <a:off x="3199969" y="5743769"/>
            <a:ext cx="2291080" cy="510540"/>
          </a:xfrm>
          <a:prstGeom prst="rect"/>
        </p:spPr>
        <p:txBody>
          <a:bodyPr wrap="none">
            <a:spAutoFit/>
          </a:bodyPr>
          <a:p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Linear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image</a:t>
            </a: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48640" name="Rectangle 2"/>
          <p:cNvSpPr/>
          <p:nvPr/>
        </p:nvSpPr>
        <p:spPr>
          <a:xfrm>
            <a:off x="5824219" y="5743769"/>
            <a:ext cx="2862580" cy="510540"/>
          </a:xfrm>
          <a:prstGeom prst="rect"/>
        </p:spPr>
        <p:txBody>
          <a:bodyPr wrap="none">
            <a:spAutoFit/>
          </a:bodyPr>
          <a:p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Non linear image </a:t>
            </a:r>
          </a:p>
        </p:txBody>
      </p:sp>
      <p:pic>
        <p:nvPicPr>
          <p:cNvPr id="2097157" name="Picture 209715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99970" y="2592761"/>
            <a:ext cx="2744061" cy="2748141"/>
          </a:xfrm>
          <a:prstGeom prst="rect"/>
        </p:spPr>
      </p:pic>
      <p:pic>
        <p:nvPicPr>
          <p:cNvPr id="2097158" name="Picture 209715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944030" y="2592762"/>
            <a:ext cx="2919043" cy="2653145"/>
          </a:xfrm>
          <a:prstGeom prst="rect"/>
        </p:spPr>
      </p:pic>
      <p:pic>
        <p:nvPicPr>
          <p:cNvPr id="2097159" name="Picture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0" y="2590800"/>
            <a:ext cx="2993770" cy="2770674"/>
          </a:xfrm>
          <a:prstGeom prst="rect"/>
        </p:spPr>
      </p:pic>
    </p:spTree>
  </p:cSld>
  <p:clrMapOvr>
    <a:masterClrMapping/>
  </p:clrMapOvr>
  <p:transition spd="slow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2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4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1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3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4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6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8" grpId="0"/>
      <p:bldP spid="1048639" grpId="0"/>
      <p:bldP spid="10486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 idx="4294967295"/>
          </p:nvPr>
        </p:nvSpPr>
        <p:spPr>
          <a:xfrm>
            <a:off x="457199" y="609599"/>
            <a:ext cx="8229600" cy="1066800"/>
          </a:xfrm>
          <a:prstGeom prst="rect"/>
        </p:spPr>
        <p:txBody>
          <a:bodyPr/>
          <a:lstStyle>
            <a:lvl1pPr algn="l" eaLnBrk="1" hangingPunct="1" latinLnBrk="0" rtl="0">
              <a:spcBef>
                <a:spcPct val="0"/>
              </a:spcBef>
              <a:buNone/>
              <a:defRPr sz="4000" kern="1200" kumimoji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Max pooling layer</a:t>
            </a:r>
            <a:r>
              <a:rPr altLang="mr" dirty="0" sz="4400" lang="en-US">
                <a:solidFill>
                  <a:srgbClr val="438086">
                    <a:lumMod val="60000"/>
                    <a:lumOff val="40000"/>
                  </a:srgbClr>
                </a:solidFill>
              </a:rPr>
              <a:t>:-</a:t>
            </a:r>
            <a:endParaRPr dirty="0" sz="5400" lang="en-US"/>
          </a:p>
        </p:txBody>
      </p:sp>
      <p:pic>
        <p:nvPicPr>
          <p:cNvPr id="2097160" name="Picture 2097160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133600"/>
            <a:ext cx="9448800" cy="4038600"/>
          </a:xfrm>
          <a:prstGeom prst="rect"/>
        </p:spPr>
      </p:pic>
    </p:spTree>
  </p:cSld>
  <p:clrMapOvr>
    <a:masterClrMapping/>
  </p:clrMapOvr>
  <p:transition spd="slow">
    <p:fad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lastClr="000000" val="windowText"/>
      </a:dk1>
      <a:lt1>
        <a:sysClr lastClr="FFFFFF" val="window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fla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75000"/>
              </a:schemeClr>
            </a:gs>
            <a:gs pos="60000">
              <a:schemeClr val="phClr">
                <a:shade val="38000"/>
                <a:satMod val="175000"/>
              </a:schemeClr>
            </a:gs>
            <a:gs pos="100000">
              <a:schemeClr val="phClr">
                <a:tint val="80000"/>
                <a:satMod val="2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algn="tl" flip="none" sx="80000" sy="8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VIllanova University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Convolutional Neural Networks for Image Processing with Applications in Mobile Robotics</dc:title>
  <dc:creator>wildcat</dc:creator>
  <cp:lastModifiedBy>aarth3</cp:lastModifiedBy>
  <dcterms:created xsi:type="dcterms:W3CDTF">2015-02-27T17:30:20Z</dcterms:created>
  <dcterms:modified xsi:type="dcterms:W3CDTF">2018-10-21T17:17:12Z</dcterms:modified>
</cp:coreProperties>
</file>