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63" r:id="rId8"/>
    <p:sldId id="264" r:id="rId9"/>
    <p:sldId id="265" r:id="rId10"/>
    <p:sldId id="267" r:id="rId11"/>
    <p:sldId id="295" r:id="rId12"/>
    <p:sldId id="268" r:id="rId13"/>
    <p:sldId id="278" r:id="rId14"/>
  </p:sldIdLst>
  <p:sldSz cx="9144000" cy="5143500"/>
  <p:notesSz cx="6858000" cy="9144000"/>
  <p:embeddedFontLst>
    <p:embeddedFont>
      <p:font typeface="Dosis"/>
      <p:regular r:id="rId18"/>
    </p:embeddedFont>
    <p:embeddedFont>
      <p:font typeface="Roboto" panose="02000000000000000000"/>
      <p:regular r:id="rId19"/>
    </p:embeddedFont>
    <p:embeddedFont>
      <p:font typeface="Microsoft YaHei UI" panose="020B0503020204020204" charset="-122"/>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0C"/>
    <a:srgbClr val="6466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222222"/>
        </a:solidFill>
        <a:effectLst/>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txBox="1"/>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1"/>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99"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2"/>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5"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txBox="1"/>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 name="Google Shape;20;p3"/>
          <p:cNvSpPr txBox="1"/>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4"/>
          <p:cNvSpPr txBox="1"/>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5"/>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5"/>
          <p:cNvSpPr txBox="1"/>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sp>
        <p:nvSpPr>
          <p:cNvPr id="40" name="Google Shape;40;p5"/>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6"/>
          <p:cNvSpPr txBox="1"/>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p:txBody>
      </p:sp>
      <p:sp>
        <p:nvSpPr>
          <p:cNvPr id="50" name="Google Shape;50;p6"/>
          <p:cNvSpPr txBox="1"/>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p:txBody>
      </p:sp>
      <p:sp>
        <p:nvSpPr>
          <p:cNvPr id="51" name="Google Shape;51;p6"/>
          <p:cNvSpPr txBox="1"/>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p:txBody>
      </p:sp>
      <p:sp>
        <p:nvSpPr>
          <p:cNvPr id="52" name="Google Shape;52;p6"/>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3"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 name="Google Shape;61;p7"/>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2" name="Google Shape;62;p7"/>
          <p:cNvSpPr txBox="1"/>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63" name="Google Shape;63;p7"/>
          <p:cNvSpPr txBox="1"/>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64" name="Google Shape;64;p7"/>
          <p:cNvSpPr txBox="1"/>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65" name="Google Shape;65;p7"/>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6"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 name="Google Shape;74;p8"/>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5" name="Google Shape;75;p8"/>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76"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9"/>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4" name="Google Shape;84;p9"/>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5"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0"/>
          <p:cNvSpPr txBox="1"/>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p:txBody>
      </p:sp>
      <p:sp>
        <p:nvSpPr>
          <p:cNvPr id="92" name="Google Shape;92;p10"/>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p:txBody>
      </p:sp>
      <p:sp>
        <p:nvSpPr>
          <p:cNvPr id="7" name="Google Shape;7;p1"/>
          <p:cNvSpPr txBox="1"/>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panose="02000000000000000000"/>
              <a:buChar char="▸"/>
              <a:defRPr sz="30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81000">
              <a:spcBef>
                <a:spcPts val="0"/>
              </a:spcBef>
              <a:spcAft>
                <a:spcPts val="0"/>
              </a:spcAft>
              <a:buClr>
                <a:schemeClr val="accent2"/>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81000">
              <a:spcBef>
                <a:spcPts val="0"/>
              </a:spcBef>
              <a:spcAft>
                <a:spcPts val="0"/>
              </a:spcAft>
              <a:buClr>
                <a:schemeClr val="accent5"/>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a:spcBef>
                <a:spcPts val="0"/>
              </a:spcBef>
              <a:spcAft>
                <a:spcPts val="0"/>
              </a:spcAft>
              <a:buClr>
                <a:schemeClr val="accent5"/>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panose="02000000000000000000"/>
                <a:ea typeface="Roboto" panose="02000000000000000000"/>
                <a:cs typeface="Roboto" panose="02000000000000000000"/>
                <a:sym typeface="Roboto" panose="02000000000000000000"/>
              </a:defRPr>
            </a:lvl1pPr>
            <a:lvl2pPr lvl="1" algn="ctr">
              <a:buNone/>
              <a:defRPr sz="1300" b="1">
                <a:solidFill>
                  <a:schemeClr val="lt1"/>
                </a:solidFill>
                <a:latin typeface="Roboto" panose="02000000000000000000"/>
                <a:ea typeface="Roboto" panose="02000000000000000000"/>
                <a:cs typeface="Roboto" panose="02000000000000000000"/>
                <a:sym typeface="Roboto" panose="02000000000000000000"/>
              </a:defRPr>
            </a:lvl2pPr>
            <a:lvl3pPr lvl="2" algn="ctr">
              <a:buNone/>
              <a:defRPr sz="1300" b="1">
                <a:solidFill>
                  <a:schemeClr val="lt1"/>
                </a:solidFill>
                <a:latin typeface="Roboto" panose="02000000000000000000"/>
                <a:ea typeface="Roboto" panose="02000000000000000000"/>
                <a:cs typeface="Roboto" panose="02000000000000000000"/>
                <a:sym typeface="Roboto" panose="02000000000000000000"/>
              </a:defRPr>
            </a:lvl3pPr>
            <a:lvl4pPr lvl="3" algn="ctr">
              <a:buNone/>
              <a:defRPr sz="1300" b="1">
                <a:solidFill>
                  <a:schemeClr val="lt1"/>
                </a:solidFill>
                <a:latin typeface="Roboto" panose="02000000000000000000"/>
                <a:ea typeface="Roboto" panose="02000000000000000000"/>
                <a:cs typeface="Roboto" panose="02000000000000000000"/>
                <a:sym typeface="Roboto" panose="02000000000000000000"/>
              </a:defRPr>
            </a:lvl4pPr>
            <a:lvl5pPr lvl="4" algn="ctr">
              <a:buNone/>
              <a:defRPr sz="1300" b="1">
                <a:solidFill>
                  <a:schemeClr val="lt1"/>
                </a:solidFill>
                <a:latin typeface="Roboto" panose="02000000000000000000"/>
                <a:ea typeface="Roboto" panose="02000000000000000000"/>
                <a:cs typeface="Roboto" panose="02000000000000000000"/>
                <a:sym typeface="Roboto" panose="02000000000000000000"/>
              </a:defRPr>
            </a:lvl5pPr>
            <a:lvl6pPr lvl="5" algn="ctr">
              <a:buNone/>
              <a:defRPr sz="1300" b="1">
                <a:solidFill>
                  <a:schemeClr val="lt1"/>
                </a:solidFill>
                <a:latin typeface="Roboto" panose="02000000000000000000"/>
                <a:ea typeface="Roboto" panose="02000000000000000000"/>
                <a:cs typeface="Roboto" panose="02000000000000000000"/>
                <a:sym typeface="Roboto" panose="02000000000000000000"/>
              </a:defRPr>
            </a:lvl6pPr>
            <a:lvl7pPr lvl="6" algn="ctr">
              <a:buNone/>
              <a:defRPr sz="1300" b="1">
                <a:solidFill>
                  <a:schemeClr val="lt1"/>
                </a:solidFill>
                <a:latin typeface="Roboto" panose="02000000000000000000"/>
                <a:ea typeface="Roboto" panose="02000000000000000000"/>
                <a:cs typeface="Roboto" panose="02000000000000000000"/>
                <a:sym typeface="Roboto" panose="02000000000000000000"/>
              </a:defRPr>
            </a:lvl7pPr>
            <a:lvl8pPr lvl="7" algn="ctr">
              <a:buNone/>
              <a:defRPr sz="1300" b="1">
                <a:solidFill>
                  <a:schemeClr val="lt1"/>
                </a:solidFill>
                <a:latin typeface="Roboto" panose="02000000000000000000"/>
                <a:ea typeface="Roboto" panose="02000000000000000000"/>
                <a:cs typeface="Roboto" panose="02000000000000000000"/>
                <a:sym typeface="Roboto" panose="02000000000000000000"/>
              </a:defRPr>
            </a:lvl8pPr>
            <a:lvl9pPr lvl="8" algn="ctr">
              <a:buNone/>
              <a:defRPr sz="1300" b="1">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08" name="Shape 108"/>
        <p:cNvGrpSpPr/>
        <p:nvPr/>
      </p:nvGrpSpPr>
      <p:grpSpPr>
        <a:xfrm>
          <a:off x="0" y="0"/>
          <a:ext cx="0" cy="0"/>
          <a:chOff x="0" y="0"/>
          <a:chExt cx="0" cy="0"/>
        </a:xfrm>
      </p:grpSpPr>
      <p:sp>
        <p:nvSpPr>
          <p:cNvPr id="109" name="Google Shape;109;p13"/>
          <p:cNvSpPr txBox="1"/>
          <p:nvPr>
            <p:ph type="ctrTitle"/>
          </p:nvPr>
        </p:nvSpPr>
        <p:spPr>
          <a:xfrm>
            <a:off x="387350" y="1633220"/>
            <a:ext cx="6181090" cy="135064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l" rtl="0">
              <a:spcBef>
                <a:spcPts val="0"/>
              </a:spcBef>
              <a:spcAft>
                <a:spcPts val="0"/>
              </a:spcAft>
              <a:buNone/>
            </a:pPr>
            <a:r>
              <a:rPr lang="en-US" alt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B</a:t>
            </a:r>
            <a:r>
              <a:rPr 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reast </a:t>
            </a:r>
            <a:r>
              <a:rPr lang="en-US" alt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C</a:t>
            </a:r>
            <a:r>
              <a:rPr 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ancer </a:t>
            </a:r>
            <a:r>
              <a:rPr lang="en-US" alt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D</a:t>
            </a:r>
            <a:r>
              <a:rPr 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etection </a:t>
            </a:r>
            <a:r>
              <a:rPr lang="en-US" alt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using </a:t>
            </a:r>
            <a:r>
              <a:rPr lang="en-GB" sz="3600">
                <a:ln w="10160">
                  <a:solidFill>
                    <a:schemeClr val="accent5"/>
                  </a:solidFill>
                  <a:prstDash val="solid"/>
                </a:ln>
                <a:solidFill>
                  <a:srgbClr val="FFFFFF"/>
                </a:solidFill>
                <a:effectLst>
                  <a:outerShdw blurRad="38100" dist="22860" dir="5400000" algn="tl" rotWithShape="0">
                    <a:srgbClr val="000000">
                      <a:alpha val="30000"/>
                    </a:srgbClr>
                  </a:outerShdw>
                </a:effectLst>
              </a:rPr>
              <a:t>Generative Adversarial Network</a:t>
            </a:r>
            <a:endParaRPr lang="en-GB" sz="36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 name="Rounded Rectangle 0"/>
          <p:cNvSpPr/>
          <p:nvPr/>
        </p:nvSpPr>
        <p:spPr>
          <a:xfrm>
            <a:off x="5132705" y="4446905"/>
            <a:ext cx="4011295" cy="58483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en-US"/>
          </a:p>
        </p:txBody>
      </p:sp>
      <p:sp>
        <p:nvSpPr>
          <p:cNvPr id="2" name="Text Box 1"/>
          <p:cNvSpPr txBox="1"/>
          <p:nvPr/>
        </p:nvSpPr>
        <p:spPr>
          <a:xfrm>
            <a:off x="5137785" y="4509135"/>
            <a:ext cx="4452620" cy="521970"/>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Presented By:- </a:t>
            </a:r>
            <a:r>
              <a:rPr lang="en-US">
                <a:solidFill>
                  <a:schemeClr val="tx1"/>
                </a:solidFill>
                <a:latin typeface="Times New Roman" panose="02020603050405020304" charset="0"/>
                <a:cs typeface="Times New Roman" panose="02020603050405020304" charset="0"/>
                <a:sym typeface="+mn-ea"/>
              </a:rPr>
              <a:t>Sagar Waghmare,  </a:t>
            </a:r>
            <a:r>
              <a:rPr lang="en-IN" altLang="en-US">
                <a:solidFill>
                  <a:schemeClr val="tx1"/>
                </a:solidFill>
                <a:latin typeface="Times New Roman" panose="02020603050405020304" charset="0"/>
                <a:cs typeface="Times New Roman" panose="02020603050405020304" charset="0"/>
              </a:rPr>
              <a:t>Vishal Wandekar    </a:t>
            </a:r>
            <a:endParaRPr lang="en-IN" altLang="en-US">
              <a:solidFill>
                <a:schemeClr val="tx1"/>
              </a:solidFill>
              <a:latin typeface="Times New Roman" panose="02020603050405020304" charset="0"/>
              <a:cs typeface="Times New Roman" panose="02020603050405020304" charset="0"/>
            </a:endParaRPr>
          </a:p>
          <a:p>
            <a:r>
              <a:rPr lang="en-IN" altLang="en-US">
                <a:solidFill>
                  <a:schemeClr val="tx1"/>
                </a:solidFill>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Suraj A. Zaware ,    Gorakh E. Wagh</a:t>
            </a:r>
            <a:endParaRPr lang="en-US">
              <a:solidFill>
                <a:schemeClr val="tx1"/>
              </a:solidFill>
              <a:latin typeface="Times New Roman" panose="02020603050405020304" charset="0"/>
              <a:cs typeface="Times New Roman" panose="02020603050405020304" charset="0"/>
            </a:endParaRPr>
          </a:p>
        </p:txBody>
      </p:sp>
      <p:sp>
        <p:nvSpPr>
          <p:cNvPr id="7" name="Rounded Rectangle 6"/>
          <p:cNvSpPr/>
          <p:nvPr/>
        </p:nvSpPr>
        <p:spPr>
          <a:xfrm>
            <a:off x="45085" y="4446270"/>
            <a:ext cx="2495550" cy="6965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en-US"/>
          </a:p>
        </p:txBody>
      </p:sp>
      <p:sp>
        <p:nvSpPr>
          <p:cNvPr id="8" name="Text Box 7"/>
          <p:cNvSpPr txBox="1"/>
          <p:nvPr/>
        </p:nvSpPr>
        <p:spPr>
          <a:xfrm>
            <a:off x="45085" y="4509135"/>
            <a:ext cx="2633345" cy="30670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Guided By:- Prof. R. G. Tambe </a:t>
            </a:r>
            <a:endParaRPr lang="en-US">
              <a:solidFill>
                <a:schemeClr val="tx1"/>
              </a:solidFill>
              <a:latin typeface="Times New Roman" panose="02020603050405020304" charset="0"/>
              <a:cs typeface="Times New Roman" panose="02020603050405020304" charset="0"/>
            </a:endParaRPr>
          </a:p>
        </p:txBody>
      </p:sp>
      <p:sp>
        <p:nvSpPr>
          <p:cNvPr id="9" name="Text Box 8"/>
          <p:cNvSpPr txBox="1"/>
          <p:nvPr/>
        </p:nvSpPr>
        <p:spPr>
          <a:xfrm>
            <a:off x="953135" y="4744085"/>
            <a:ext cx="2264410" cy="368300"/>
          </a:xfrm>
          <a:prstGeom prst="rect">
            <a:avLst/>
          </a:prstGeom>
          <a:noFill/>
        </p:spPr>
        <p:txBody>
          <a:bodyPr wrap="square" rtlCol="0">
            <a:spAutoFit/>
          </a:bodyPr>
          <a:p>
            <a:r>
              <a:rPr lang="en-US" sz="900">
                <a:solidFill>
                  <a:schemeClr val="tx1"/>
                </a:solidFill>
                <a:effectLst>
                  <a:outerShdw blurRad="38100" dist="25400" dir="5400000" algn="ctr" rotWithShape="0">
                    <a:srgbClr val="6E747A">
                      <a:alpha val="43000"/>
                    </a:srgbClr>
                  </a:outerShdw>
                </a:effectLst>
              </a:rPr>
              <a:t> Dept. of Computer Engg.  </a:t>
            </a:r>
            <a:endParaRPr lang="en-US" sz="900">
              <a:solidFill>
                <a:schemeClr val="tx1"/>
              </a:solidFill>
              <a:effectLst>
                <a:outerShdw blurRad="38100" dist="25400" dir="5400000" algn="ctr" rotWithShape="0">
                  <a:srgbClr val="6E747A">
                    <a:alpha val="43000"/>
                  </a:srgbClr>
                </a:outerShdw>
              </a:effectLst>
            </a:endParaRPr>
          </a:p>
          <a:p>
            <a:r>
              <a:rPr lang="en-US" sz="900">
                <a:solidFill>
                  <a:schemeClr val="tx1"/>
                </a:solidFill>
                <a:effectLst>
                  <a:outerShdw blurRad="38100" dist="25400" dir="5400000" algn="ctr" rotWithShape="0">
                    <a:srgbClr val="6E747A">
                      <a:alpha val="43000"/>
                    </a:srgbClr>
                  </a:outerShdw>
                </a:effectLst>
              </a:rPr>
              <a:t>   AVCOE, Sangamner </a:t>
            </a:r>
            <a:endParaRPr lang="en-US" sz="900">
              <a:solidFill>
                <a:schemeClr val="tx1"/>
              </a:solidFill>
              <a:effectLst>
                <a:outerShdw blurRad="38100" dist="25400" dir="5400000" algn="ctr" rotWithShape="0">
                  <a:srgbClr val="6E747A">
                    <a:alpha val="43000"/>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 y="154305"/>
            <a:ext cx="1282700" cy="945515"/>
          </a:xfrm>
          <a:prstGeom prst="rect">
            <a:avLst/>
          </a:prstGeom>
        </p:spPr>
      </p:pic>
      <p:sp>
        <p:nvSpPr>
          <p:cNvPr id="13" name="Text Box 12"/>
          <p:cNvSpPr txBox="1"/>
          <p:nvPr/>
        </p:nvSpPr>
        <p:spPr>
          <a:xfrm>
            <a:off x="2046605" y="349885"/>
            <a:ext cx="6266180" cy="398780"/>
          </a:xfrm>
          <a:prstGeom prst="rect">
            <a:avLst/>
          </a:prstGeom>
          <a:solidFill>
            <a:schemeClr val="tx1"/>
          </a:solidFill>
        </p:spPr>
        <p:txBody>
          <a:bodyPr wrap="square" rtlCol="0" anchor="t">
            <a:spAutoFit/>
            <a:scene3d>
              <a:camera prst="orthographicFront"/>
              <a:lightRig rig="threePt" dir="t"/>
            </a:scene3d>
          </a:bodyPr>
          <a:p>
            <a:pPr algn="ctr"/>
            <a:r>
              <a:rPr lang="en-US" sz="2000">
                <a:ln/>
                <a:solidFill>
                  <a:schemeClr val="accent1"/>
                </a:solidFill>
                <a:effectLst>
                  <a:outerShdw blurRad="38100" dist="25400" dir="5400000" algn="ctr" rotWithShape="0">
                    <a:srgbClr val="6E747A">
                      <a:alpha val="43000"/>
                    </a:srgbClr>
                  </a:outerShdw>
                </a:effectLst>
              </a:rPr>
              <a:t>Amrutvahini College of Engineering, Sangamner</a:t>
            </a:r>
            <a:endParaRPr lang="en-US" sz="2000">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n/>
                <a:solidFill>
                  <a:schemeClr val="accent1"/>
                </a:solidFill>
                <a:effectLst>
                  <a:outerShdw blurRad="38100" dist="25400" dir="5400000" algn="ctr" rotWithShape="0">
                    <a:srgbClr val="6E747A">
                      <a:alpha val="43000"/>
                    </a:srgbClr>
                  </a:outerShdw>
                </a:effectLst>
                <a:latin typeface="+mj-lt"/>
                <a:cs typeface="+mj-lt"/>
              </a:rPr>
              <a:t>REFERENCES</a:t>
            </a:r>
            <a:endParaRPr lang="en-US" altLang="en-GB">
              <a:ln/>
              <a:solidFill>
                <a:schemeClr val="accent1"/>
              </a:solidFill>
              <a:effectLst>
                <a:outerShdw blurRad="38100" dist="25400" dir="5400000" algn="ctr" rotWithShape="0">
                  <a:srgbClr val="6E747A">
                    <a:alpha val="43000"/>
                  </a:srgbClr>
                </a:outerShdw>
              </a:effectLst>
              <a:latin typeface="+mj-lt"/>
              <a:cs typeface="+mj-lt"/>
            </a:endParaRPr>
          </a:p>
        </p:txBody>
      </p:sp>
      <p:sp>
        <p:nvSpPr>
          <p:cNvPr id="211" name="Google Shape;211;p25"/>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 name="Text Box 0"/>
          <p:cNvSpPr txBox="1"/>
          <p:nvPr/>
        </p:nvSpPr>
        <p:spPr>
          <a:xfrm>
            <a:off x="1352550" y="1130935"/>
            <a:ext cx="7333615" cy="3692525"/>
          </a:xfrm>
          <a:prstGeom prst="rect">
            <a:avLst/>
          </a:prstGeom>
          <a:noFill/>
        </p:spPr>
        <p:txBody>
          <a:bodyPr wrap="square" rtlCol="0" anchor="t">
            <a:spAutoFit/>
          </a:bodyPr>
          <a:p>
            <a:pPr marL="228600" indent="-228600" algn="just">
              <a:lnSpc>
                <a:spcPct val="150000"/>
              </a:lnSpc>
              <a:buFont typeface="+mj-lt"/>
              <a:buAutoNum type="arabicPeriod"/>
            </a:pPr>
            <a:r>
              <a:rPr lang="en-US" sz="1200"/>
              <a:t>S Guan and M Loew, "Breast cancer detection using synthetic mammograms from generative adversarial networks in convolutional neural networks", Journal of Medical Imaging, vol. 6, no. 3, pp. 031411, Mar 2019. </a:t>
            </a:r>
            <a:endParaRPr lang="en-US" sz="1200"/>
          </a:p>
          <a:p>
            <a:pPr marL="228600" indent="-228600" algn="just">
              <a:lnSpc>
                <a:spcPct val="150000"/>
              </a:lnSpc>
              <a:buFont typeface="+mj-lt"/>
              <a:buAutoNum type="arabicPeriod"/>
            </a:pPr>
            <a:endParaRPr lang="en-US" sz="1200"/>
          </a:p>
          <a:p>
            <a:pPr marL="228600" indent="-228600" algn="just">
              <a:lnSpc>
                <a:spcPct val="150000"/>
              </a:lnSpc>
              <a:buFont typeface="+mj-lt"/>
              <a:buAutoNum type="arabicPeriod"/>
            </a:pPr>
            <a:r>
              <a:rPr lang="en-US" sz="1200"/>
              <a:t>Walid Al-Dhabyani et al., "Deep learning approaches for data augmentation and classification of breast masses using ultrasound images", Int. J. Adv. Comput. Sci. Appl. vol. 10.5, 2019. </a:t>
            </a:r>
            <a:endParaRPr lang="en-US" sz="1200"/>
          </a:p>
          <a:p>
            <a:pPr marL="228600" indent="-228600" algn="just">
              <a:lnSpc>
                <a:spcPct val="150000"/>
              </a:lnSpc>
              <a:buFont typeface="+mj-lt"/>
              <a:buAutoNum type="arabicPeriod"/>
            </a:pPr>
            <a:endParaRPr lang="en-US" sz="1200"/>
          </a:p>
          <a:p>
            <a:pPr marL="228600" indent="-228600" algn="just">
              <a:lnSpc>
                <a:spcPct val="150000"/>
              </a:lnSpc>
              <a:buFont typeface="+mj-lt"/>
              <a:buAutoNum type="arabicPeriod"/>
            </a:pPr>
            <a:r>
              <a:rPr lang="en-US" sz="1200"/>
              <a:t>Shuyue Guan and Murray Loew, "Breast cancer detection using synthetic mammograms from generative adversarial networks in convolutional neural networks", Journal of  Medical Imaging, vol. 6.3, pp. 031411, 2019. </a:t>
            </a:r>
            <a:endParaRPr lang="en-US" sz="1200"/>
          </a:p>
          <a:p>
            <a:pPr marL="228600" indent="-228600" algn="just">
              <a:lnSpc>
                <a:spcPct val="150000"/>
              </a:lnSpc>
              <a:buFont typeface="+mj-lt"/>
              <a:buAutoNum type="arabicPeriod"/>
            </a:pPr>
            <a:endParaRPr lang="en-US" sz="1200"/>
          </a:p>
          <a:p>
            <a:pPr marL="228600" indent="-228600" algn="just">
              <a:lnSpc>
                <a:spcPct val="150000"/>
              </a:lnSpc>
              <a:buFont typeface="+mj-lt"/>
              <a:buAutoNum type="arabicPeriod"/>
            </a:pPr>
            <a:r>
              <a:rPr lang="en-US" sz="1200"/>
              <a:t>Li Shen et al., "Deep learning to improve breast cancer detection on screening mammography", Scientific reports, vol. 9.1, pp. 1-12, 2019.</a:t>
            </a:r>
            <a:endParaRPr lang="en-US" sz="12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35"/>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30" name="Google Shape;330;p35"/>
          <p:cNvSpPr txBox="1"/>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accent1"/>
                </a:solidFill>
              </a:rPr>
              <a:t>THANKS!</a:t>
            </a:r>
            <a:endParaRPr sz="6000">
              <a:solidFill>
                <a:schemeClr val="accent1"/>
              </a:solidFill>
            </a:endParaRPr>
          </a:p>
        </p:txBody>
      </p:sp>
      <p:sp>
        <p:nvSpPr>
          <p:cNvPr id="331" name="Google Shape;331;p35"/>
          <p:cNvSpPr txBox="1"/>
          <p:nvPr>
            <p:ph type="subTitle" idx="4294967295"/>
          </p:nvPr>
        </p:nvSpPr>
        <p:spPr>
          <a:xfrm>
            <a:off x="1033300" y="2702330"/>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b="1">
                <a:solidFill>
                  <a:schemeClr val="lt1"/>
                </a:solidFill>
              </a:rPr>
              <a:t>Any questions?</a:t>
            </a:r>
            <a:endParaRPr sz="2400" b="1">
              <a:solidFill>
                <a:schemeClr val="lt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INDEX</a:t>
            </a:r>
            <a:endParaRPr lang="en-US" altLang="en-GB"/>
          </a:p>
        </p:txBody>
      </p:sp>
      <p:sp>
        <p:nvSpPr>
          <p:cNvPr id="118" name="Google Shape;118;p14"/>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Placeholder 1"/>
          <p:cNvSpPr/>
          <p:nvPr>
            <p:ph type="body" idx="2"/>
          </p:nvPr>
        </p:nvSpPr>
        <p:spPr/>
        <p:txBody>
          <a:bodyPr/>
          <a:p>
            <a:r>
              <a:rPr lang="en-US" sz="1600" dirty="0">
                <a:latin typeface="Microsoft YaHei UI" panose="020B0503020204020204" charset="-122"/>
                <a:ea typeface="Microsoft YaHei UI" panose="020B0503020204020204" charset="-122"/>
                <a:cs typeface="Times New Roman" panose="02020603050405020304" charset="0"/>
                <a:sym typeface="+mn-ea"/>
              </a:rPr>
              <a:t>Introduction</a:t>
            </a:r>
            <a:endParaRPr lang="en-US" sz="1600" dirty="0">
              <a:latin typeface="Microsoft YaHei UI" panose="020B0503020204020204" charset="-122"/>
              <a:ea typeface="Microsoft YaHei UI" panose="020B0503020204020204" charset="-122"/>
              <a:cs typeface="Times New Roman" panose="02020603050405020304" charset="0"/>
            </a:endParaRPr>
          </a:p>
          <a:p>
            <a:r>
              <a:rPr lang="en-US" sz="1600">
                <a:latin typeface="Microsoft YaHei UI" panose="020B0503020204020204" charset="-122"/>
                <a:ea typeface="Microsoft YaHei UI" panose="020B0503020204020204" charset="-122"/>
              </a:rPr>
              <a:t>Domain and Sub-domain</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Objectives</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Abstract</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System Requirements</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Contribution to Society</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Conclusion</a:t>
            </a:r>
            <a:endParaRPr lang="en-US" sz="1600">
              <a:latin typeface="Microsoft YaHei UI" panose="020B0503020204020204" charset="-122"/>
              <a:ea typeface="Microsoft YaHei UI" panose="020B0503020204020204" charset="-122"/>
            </a:endParaRPr>
          </a:p>
          <a:p>
            <a:r>
              <a:rPr lang="en-US" sz="1600">
                <a:latin typeface="Microsoft YaHei UI" panose="020B0503020204020204" charset="-122"/>
                <a:ea typeface="Microsoft YaHei UI" panose="020B0503020204020204" charset="-122"/>
              </a:rPr>
              <a:t>Refernces</a:t>
            </a:r>
            <a:endParaRPr lang="en-US" sz="1600">
              <a:latin typeface="Microsoft YaHei UI" panose="020B0503020204020204" charset="-122"/>
              <a:ea typeface="Microsoft YaHei UI" panose="020B0503020204020204" charset="-122"/>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5" name="Google Shape;125;p15"/>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 name="Text Box 0"/>
          <p:cNvSpPr txBox="1"/>
          <p:nvPr/>
        </p:nvSpPr>
        <p:spPr>
          <a:xfrm>
            <a:off x="1861820" y="576580"/>
            <a:ext cx="7364095" cy="1706880"/>
          </a:xfrm>
          <a:prstGeom prst="rect">
            <a:avLst/>
          </a:prstGeom>
          <a:noFill/>
        </p:spPr>
        <p:txBody>
          <a:bodyPr wrap="square" rtlCol="0" anchor="t">
            <a:spAutoFit/>
          </a:bodyPr>
          <a:p>
            <a:pPr algn="just">
              <a:lnSpc>
                <a:spcPct val="150000"/>
              </a:lnSpc>
            </a:pPr>
            <a:r>
              <a:rPr lang="en-US">
                <a:solidFill>
                  <a:schemeClr val="bg1"/>
                </a:solidFill>
              </a:rPr>
              <a:t>In recent years, developments in machine learning have provided alternative methods for feature extraction; one is to learn features from whole images directly through a Convolutional Neural Network (CNN), however, to obtain a sufficient number of images to train a CNN classifier is difficult because the true positives are scarce in the datasets and expert labeling is expensive.</a:t>
            </a:r>
            <a:endParaRPr lang="en-US">
              <a:solidFill>
                <a:schemeClr val="bg1"/>
              </a:solidFill>
            </a:endParaRPr>
          </a:p>
        </p:txBody>
      </p:sp>
      <p:sp>
        <p:nvSpPr>
          <p:cNvPr id="2" name="Text Box 1"/>
          <p:cNvSpPr txBox="1"/>
          <p:nvPr/>
        </p:nvSpPr>
        <p:spPr>
          <a:xfrm>
            <a:off x="2266950" y="2407285"/>
            <a:ext cx="6415405" cy="306705"/>
          </a:xfrm>
          <a:prstGeom prst="rect">
            <a:avLst/>
          </a:prstGeom>
          <a:noFill/>
        </p:spPr>
        <p:txBody>
          <a:bodyPr wrap="square" rtlCol="0" anchor="t">
            <a:spAutoFit/>
          </a:bodyPr>
          <a:p>
            <a:r>
              <a:rPr lang="en-US">
                <a:ln/>
                <a:solidFill>
                  <a:schemeClr val="accent1"/>
                </a:solidFill>
                <a:effectLst>
                  <a:outerShdw blurRad="38100" dist="25400" dir="5400000" algn="ctr" rotWithShape="0">
                    <a:srgbClr val="6E747A">
                      <a:alpha val="43000"/>
                    </a:srgbClr>
                  </a:outerShdw>
                </a:effectLst>
              </a:rPr>
              <a:t>We proposed deep-learning based solutions to the lack of training images:</a:t>
            </a:r>
            <a:endParaRPr lang="en-US">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2882900" y="2644140"/>
            <a:ext cx="5623560" cy="2353310"/>
          </a:xfrm>
          <a:prstGeom prst="rect">
            <a:avLst/>
          </a:prstGeom>
          <a:noFill/>
        </p:spPr>
        <p:txBody>
          <a:bodyPr wrap="square" rtlCol="0" anchor="t">
            <a:spAutoFit/>
          </a:bodyPr>
          <a:p>
            <a:pPr marL="285750" indent="-285750" algn="just">
              <a:lnSpc>
                <a:spcPct val="150000"/>
              </a:lnSpc>
              <a:buFont typeface="Wingdings" panose="05000000000000000000" charset="0"/>
              <a:buChar char="Ø"/>
            </a:pPr>
            <a:r>
              <a:rPr lang="en-US">
                <a:solidFill>
                  <a:schemeClr val="bg1"/>
                </a:solidFill>
              </a:rPr>
              <a:t>To generate synthetic mammographic images for training by the Generative Adversarial Network (GAN).</a:t>
            </a:r>
            <a:endParaRPr lang="en-US">
              <a:solidFill>
                <a:schemeClr val="bg1"/>
              </a:solidFill>
            </a:endParaRPr>
          </a:p>
          <a:p>
            <a:pPr marL="285750" indent="-285750" algn="just">
              <a:lnSpc>
                <a:spcPct val="150000"/>
              </a:lnSpc>
              <a:buFont typeface="Wingdings" panose="05000000000000000000" charset="0"/>
              <a:buChar char="Ø"/>
            </a:pPr>
            <a:endParaRPr lang="en-US">
              <a:solidFill>
                <a:schemeClr val="bg1"/>
              </a:solidFill>
            </a:endParaRPr>
          </a:p>
          <a:p>
            <a:pPr marL="285750" indent="-285750" algn="just">
              <a:lnSpc>
                <a:spcPct val="150000"/>
              </a:lnSpc>
              <a:buFont typeface="Wingdings" panose="05000000000000000000" charset="0"/>
              <a:buChar char="Ø"/>
            </a:pPr>
            <a:r>
              <a:rPr lang="en-US">
                <a:solidFill>
                  <a:schemeClr val="bg1"/>
                </a:solidFill>
              </a:rPr>
              <a:t>To apply transfer learning in CNN.Then, we combined the two technologies together. Thais t o apply GAN for image augmentation and transfer learning in CNN for breast cancer detection.</a:t>
            </a:r>
            <a:endParaRPr lang="en-US">
              <a:solidFill>
                <a:schemeClr val="bg1"/>
              </a:solidFill>
            </a:endParaRPr>
          </a:p>
        </p:txBody>
      </p:sp>
      <p:sp>
        <p:nvSpPr>
          <p:cNvPr id="248" name="Google Shape;248;p29"/>
          <p:cNvSpPr txBox="1"/>
          <p:nvPr>
            <p:ph type="title"/>
          </p:nvPr>
        </p:nvSpPr>
        <p:spPr>
          <a:xfrm>
            <a:off x="961390" y="-17930"/>
            <a:ext cx="6724500" cy="749100"/>
          </a:xfrm>
          <a:prstGeom prst="rect">
            <a:avLst/>
          </a:prstGeom>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r>
              <a:rPr lang="en-US" altLang="en-GB">
                <a:ln/>
                <a:solidFill>
                  <a:schemeClr val="accent1"/>
                </a:solidFill>
                <a:effectLst>
                  <a:outerShdw blurRad="38100" dist="25400" dir="5400000" algn="ctr" rotWithShape="0">
                    <a:srgbClr val="6E747A">
                      <a:alpha val="43000"/>
                    </a:srgbClr>
                  </a:outerShdw>
                </a:effectLst>
                <a:latin typeface="+mj-ea"/>
                <a:cs typeface="+mj-ea"/>
              </a:rPr>
              <a:t>INTRODUCTION</a:t>
            </a:r>
            <a:endParaRPr lang="en-US" altLang="en-GB">
              <a:ln/>
              <a:solidFill>
                <a:schemeClr val="accent1"/>
              </a:solidFill>
              <a:effectLst>
                <a:outerShdw blurRad="38100" dist="25400" dir="5400000" algn="ctr" rotWithShape="0">
                  <a:srgbClr val="6E747A">
                    <a:alpha val="43000"/>
                  </a:srgbClr>
                </a:outerShdw>
              </a:effectLst>
              <a:latin typeface="+mj-ea"/>
              <a:cs typeface="+mj-ea"/>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n/>
                <a:solidFill>
                  <a:schemeClr val="accent1"/>
                </a:solidFill>
                <a:effectLst>
                  <a:outerShdw blurRad="38100" dist="25400" dir="5400000" algn="ctr" rotWithShape="0">
                    <a:srgbClr val="6E747A">
                      <a:alpha val="43000"/>
                    </a:srgbClr>
                  </a:outerShdw>
                </a:effectLst>
                <a:latin typeface="+mj-lt"/>
                <a:ea typeface="Microsoft YaHei UI" panose="020B0503020204020204" charset="-122"/>
                <a:cs typeface="+mj-lt"/>
                <a:sym typeface="+mn-ea"/>
              </a:rPr>
              <a:t>Domain and Sub-domain</a:t>
            </a:r>
            <a:endParaRPr lang="en-US">
              <a:ln/>
              <a:solidFill>
                <a:schemeClr val="accent1"/>
              </a:solidFill>
              <a:effectLst>
                <a:outerShdw blurRad="38100" dist="25400" dir="5400000" algn="ctr" rotWithShape="0">
                  <a:srgbClr val="6E747A">
                    <a:alpha val="43000"/>
                  </a:srgbClr>
                </a:outerShdw>
              </a:effectLst>
              <a:latin typeface="+mj-lt"/>
              <a:ea typeface="Microsoft YaHei UI" panose="020B0503020204020204" charset="-122"/>
              <a:cs typeface="+mj-lt"/>
              <a:sym typeface="+mn-ea"/>
            </a:endParaRPr>
          </a:p>
        </p:txBody>
      </p:sp>
      <p:sp>
        <p:nvSpPr>
          <p:cNvPr id="145" name="Google Shape;145;p18"/>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Rounded Rectangle 1"/>
          <p:cNvSpPr/>
          <p:nvPr/>
        </p:nvSpPr>
        <p:spPr>
          <a:xfrm>
            <a:off x="381000" y="1348105"/>
            <a:ext cx="3312160" cy="2779395"/>
          </a:xfrm>
          <a:prstGeom prst="roundRect">
            <a:avLst/>
          </a:prstGeom>
          <a:gradFill>
            <a:gsLst>
              <a:gs pos="0">
                <a:schemeClr val="accent1">
                  <a:tint val="50000"/>
                  <a:satMod val="300000"/>
                </a:schemeClr>
              </a:gs>
              <a:gs pos="100000">
                <a:schemeClr val="accent1">
                  <a:tint val="37000"/>
                  <a:satMod val="300000"/>
                  <a:alpha val="100000"/>
                  <a:lumMod val="96000"/>
                </a:schemeClr>
              </a:gs>
              <a:gs pos="100000">
                <a:schemeClr val="accent1">
                  <a:tint val="15000"/>
                  <a:satMod val="350000"/>
                </a:schemeClr>
              </a:gs>
            </a:gsLst>
            <a:path path="rect">
              <a:fillToRect l="100000" b="100000"/>
            </a:path>
            <a:tileRect t="-100000" r="-100000"/>
          </a:gra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3" name="Text Box 2"/>
          <p:cNvSpPr txBox="1"/>
          <p:nvPr/>
        </p:nvSpPr>
        <p:spPr>
          <a:xfrm>
            <a:off x="714375" y="1504950"/>
            <a:ext cx="2540000" cy="337185"/>
          </a:xfrm>
          <a:prstGeom prst="rect">
            <a:avLst/>
          </a:prstGeom>
          <a:solidFill>
            <a:schemeClr val="tx1"/>
          </a:solidFill>
        </p:spPr>
        <p:txBody>
          <a:bodyPr wrap="square" rtlCol="0" anchor="t">
            <a:spAutoFit/>
          </a:bodyPr>
          <a:p>
            <a:pPr algn="ctr"/>
            <a:r>
              <a:rPr lang="en-US" sz="1600" u="sng">
                <a:ln/>
                <a:solidFill>
                  <a:schemeClr val="accent1"/>
                </a:solidFill>
                <a:effectLst>
                  <a:outerShdw blurRad="38100" dist="25400" dir="5400000" algn="ctr" rotWithShape="0">
                    <a:srgbClr val="6E747A">
                      <a:alpha val="43000"/>
                    </a:srgbClr>
                  </a:outerShdw>
                </a:effectLst>
              </a:rPr>
              <a:t>Deep learning</a:t>
            </a:r>
            <a:endParaRPr lang="en-US" sz="1600" u="sng">
              <a:ln/>
              <a:solidFill>
                <a:schemeClr val="accent1"/>
              </a:solidFill>
              <a:effectLst>
                <a:outerShdw blurRad="38100" dist="25400" dir="5400000" algn="ctr" rotWithShape="0">
                  <a:srgbClr val="6E747A">
                    <a:alpha val="43000"/>
                  </a:srgbClr>
                </a:outerShdw>
              </a:effectLst>
            </a:endParaRPr>
          </a:p>
        </p:txBody>
      </p:sp>
      <p:sp>
        <p:nvSpPr>
          <p:cNvPr id="4" name="Rounded Rectangle 3"/>
          <p:cNvSpPr/>
          <p:nvPr/>
        </p:nvSpPr>
        <p:spPr>
          <a:xfrm>
            <a:off x="4752340" y="2078990"/>
            <a:ext cx="3312160" cy="2447925"/>
          </a:xfrm>
          <a:prstGeom prst="roundRect">
            <a:avLst/>
          </a:prstGeom>
          <a:gradFill>
            <a:gsLst>
              <a:gs pos="0">
                <a:schemeClr val="accent1">
                  <a:tint val="50000"/>
                  <a:satMod val="300000"/>
                </a:schemeClr>
              </a:gs>
              <a:gs pos="100000">
                <a:schemeClr val="accent1">
                  <a:tint val="37000"/>
                  <a:satMod val="300000"/>
                  <a:alpha val="100000"/>
                  <a:lumMod val="96000"/>
                </a:schemeClr>
              </a:gs>
              <a:gs pos="100000">
                <a:schemeClr val="accent1">
                  <a:tint val="15000"/>
                  <a:satMod val="350000"/>
                </a:schemeClr>
              </a:gs>
            </a:gsLst>
            <a:path path="rect">
              <a:fillToRect l="100000" b="100000"/>
            </a:path>
            <a:tileRect t="-100000" r="-100000"/>
          </a:gradFill>
          <a:ln>
            <a:no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5" name="Text Box 4"/>
          <p:cNvSpPr txBox="1"/>
          <p:nvPr/>
        </p:nvSpPr>
        <p:spPr>
          <a:xfrm>
            <a:off x="5085715" y="2235835"/>
            <a:ext cx="2540000" cy="337185"/>
          </a:xfrm>
          <a:prstGeom prst="rect">
            <a:avLst/>
          </a:prstGeom>
          <a:solidFill>
            <a:schemeClr val="tx1"/>
          </a:solidFill>
        </p:spPr>
        <p:txBody>
          <a:bodyPr wrap="square" rtlCol="0" anchor="t">
            <a:spAutoFit/>
          </a:bodyPr>
          <a:p>
            <a:pPr algn="ctr"/>
            <a:r>
              <a:rPr lang="en-US" sz="1600" u="sng">
                <a:solidFill>
                  <a:schemeClr val="accent1"/>
                </a:solidFill>
                <a:effectLst>
                  <a:outerShdw blurRad="38100" dist="25400" dir="5400000" algn="ctr" rotWithShape="0">
                    <a:srgbClr val="6E747A">
                      <a:alpha val="43000"/>
                    </a:srgbClr>
                  </a:outerShdw>
                </a:effectLst>
              </a:rPr>
              <a:t>Image Processing</a:t>
            </a:r>
            <a:endParaRPr lang="en-US" sz="1600"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492125" y="1898650"/>
            <a:ext cx="2984500" cy="2030095"/>
          </a:xfrm>
          <a:prstGeom prst="rect">
            <a:avLst/>
          </a:prstGeom>
          <a:noFill/>
        </p:spPr>
        <p:txBody>
          <a:bodyPr wrap="square" rtlCol="0" anchor="t">
            <a:spAutoFit/>
          </a:bodyPr>
          <a:p>
            <a:pPr algn="just">
              <a:lnSpc>
                <a:spcPct val="150000"/>
              </a:lnSpc>
            </a:pPr>
            <a:r>
              <a:rPr lang="en-US" sz="1200"/>
              <a:t>Deep learning is a subset of machine learning, which is essentially a neural network with three or more layers. These neural networks attempt to simulate the behavior of the human brain—albeit far from matching its ability—allowing it to “learn” from large amounts of data.</a:t>
            </a:r>
            <a:endParaRPr lang="en-US" sz="1200"/>
          </a:p>
        </p:txBody>
      </p:sp>
      <p:sp>
        <p:nvSpPr>
          <p:cNvPr id="7" name="Text Box 6"/>
          <p:cNvSpPr txBox="1"/>
          <p:nvPr/>
        </p:nvSpPr>
        <p:spPr>
          <a:xfrm>
            <a:off x="5085715" y="2636520"/>
            <a:ext cx="2540000" cy="1753235"/>
          </a:xfrm>
          <a:prstGeom prst="rect">
            <a:avLst/>
          </a:prstGeom>
          <a:noFill/>
        </p:spPr>
        <p:txBody>
          <a:bodyPr wrap="square" rtlCol="0" anchor="t">
            <a:spAutoFit/>
          </a:bodyPr>
          <a:p>
            <a:pPr algn="just">
              <a:lnSpc>
                <a:spcPct val="150000"/>
              </a:lnSpc>
            </a:pPr>
            <a:r>
              <a:rPr lang="en-US" sz="1200"/>
              <a:t>Image processing can be defined as the technical analysis of an image by using complex algorithms. Here, image is used as the input, where the useful information returns as the output.</a:t>
            </a:r>
            <a:endParaRPr lang="en-US" sz="1200"/>
          </a:p>
        </p:txBody>
      </p:sp>
      <p:cxnSp>
        <p:nvCxnSpPr>
          <p:cNvPr id="8" name="Elbow Connector 7"/>
          <p:cNvCxnSpPr>
            <a:stCxn id="2" idx="3"/>
          </p:cNvCxnSpPr>
          <p:nvPr/>
        </p:nvCxnSpPr>
        <p:spPr>
          <a:xfrm>
            <a:off x="3693160" y="2738120"/>
            <a:ext cx="1022985" cy="553720"/>
          </a:xfrm>
          <a:prstGeom prst="bentConnector3">
            <a:avLst>
              <a:gd name="adj1" fmla="val 5003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70" name="Google Shape;170;p20"/>
          <p:cNvSpPr txBox="1"/>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n/>
                <a:solidFill>
                  <a:schemeClr val="accent1"/>
                </a:solidFill>
                <a:effectLst>
                  <a:outerShdw blurRad="38100" dist="25400" dir="5400000" algn="ctr" rotWithShape="0">
                    <a:srgbClr val="6E747A">
                      <a:alpha val="43000"/>
                    </a:srgbClr>
                  </a:outerShdw>
                </a:effectLst>
                <a:latin typeface="+mj-lt"/>
                <a:ea typeface="Microsoft YaHei UI" panose="020B0503020204020204" charset="-122"/>
                <a:cs typeface="+mj-lt"/>
                <a:sym typeface="+mn-ea"/>
              </a:rPr>
              <a:t>OBJECTIVES</a:t>
            </a:r>
            <a:endParaRPr lang="en-US">
              <a:ln/>
              <a:solidFill>
                <a:schemeClr val="accent1"/>
              </a:solidFill>
              <a:effectLst>
                <a:outerShdw blurRad="38100" dist="25400" dir="5400000" algn="ctr" rotWithShape="0">
                  <a:srgbClr val="6E747A">
                    <a:alpha val="43000"/>
                  </a:srgbClr>
                </a:outerShdw>
              </a:effectLst>
              <a:latin typeface="+mj-lt"/>
              <a:ea typeface="Microsoft YaHei UI" panose="020B0503020204020204" charset="-122"/>
              <a:cs typeface="+mj-lt"/>
              <a:sym typeface="+mn-ea"/>
            </a:endParaRPr>
          </a:p>
        </p:txBody>
      </p:sp>
      <p:sp>
        <p:nvSpPr>
          <p:cNvPr id="172" name="Google Shape;172;p20"/>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Placeholder 1"/>
          <p:cNvSpPr/>
          <p:nvPr>
            <p:ph type="body" idx="2"/>
          </p:nvPr>
        </p:nvSpPr>
        <p:spPr>
          <a:xfrm>
            <a:off x="1754505" y="1303020"/>
            <a:ext cx="7142480" cy="3537585"/>
          </a:xfrm>
        </p:spPr>
        <p:txBody>
          <a:bodyPr/>
          <a:p>
            <a:pPr algn="just">
              <a:lnSpc>
                <a:spcPct val="150000"/>
              </a:lnSpc>
            </a:pPr>
            <a:r>
              <a:rPr lang="en-US" sz="1600">
                <a:latin typeface="+mj-lt"/>
                <a:cs typeface="+mj-lt"/>
              </a:rPr>
              <a:t>Helps to reduce Human errors.</a:t>
            </a:r>
            <a:endParaRPr lang="en-US" sz="1600">
              <a:latin typeface="+mj-lt"/>
              <a:cs typeface="+mj-lt"/>
            </a:endParaRPr>
          </a:p>
          <a:p>
            <a:pPr algn="just">
              <a:lnSpc>
                <a:spcPct val="150000"/>
              </a:lnSpc>
            </a:pPr>
            <a:r>
              <a:rPr lang="en-US" sz="1600">
                <a:latin typeface="+mj-lt"/>
                <a:cs typeface="+mj-lt"/>
              </a:rPr>
              <a:t>We can embed it to that machine, So that machine not only capture Ultrasound images but also will be able detect Brest cancer.</a:t>
            </a:r>
            <a:endParaRPr lang="en-US" sz="1600">
              <a:latin typeface="+mj-lt"/>
              <a:cs typeface="+mj-lt"/>
            </a:endParaRPr>
          </a:p>
          <a:p>
            <a:pPr algn="just">
              <a:lnSpc>
                <a:spcPct val="150000"/>
              </a:lnSpc>
            </a:pPr>
            <a:r>
              <a:rPr lang="en-US" sz="1600">
                <a:latin typeface="+mj-lt"/>
                <a:cs typeface="+mj-lt"/>
              </a:rPr>
              <a:t>To create Medical assistance for Doctors.</a:t>
            </a:r>
            <a:endParaRPr lang="en-US" sz="1600">
              <a:latin typeface="+mj-lt"/>
              <a:cs typeface="+mj-lt"/>
            </a:endParaRPr>
          </a:p>
          <a:p>
            <a:pPr algn="just">
              <a:lnSpc>
                <a:spcPct val="150000"/>
              </a:lnSpc>
            </a:pPr>
            <a:r>
              <a:rPr lang="en-US" sz="1600">
                <a:latin typeface="+mj-lt"/>
                <a:cs typeface="+mj-lt"/>
              </a:rPr>
              <a:t>To improve our Healthcare Facility by the use of Technology.</a:t>
            </a:r>
            <a:endParaRPr lang="en-US" sz="1600">
              <a:latin typeface="+mj-lt"/>
              <a:cs typeface="+mj-lt"/>
            </a:endParaRPr>
          </a:p>
          <a:p>
            <a:pPr algn="just">
              <a:lnSpc>
                <a:spcPct val="150000"/>
              </a:lnSpc>
            </a:pPr>
            <a:r>
              <a:rPr lang="en-US" sz="1600">
                <a:latin typeface="+mj-lt"/>
                <a:cs typeface="+mj-lt"/>
              </a:rPr>
              <a:t>Early Detection of Breast Cancer can Saves Lives. </a:t>
            </a:r>
            <a:endParaRPr lang="en-US" sz="1600">
              <a:latin typeface="+mj-lt"/>
              <a:cs typeface="+mj-lt"/>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n/>
                <a:solidFill>
                  <a:schemeClr val="accent1"/>
                </a:solidFill>
                <a:effectLst>
                  <a:outerShdw blurRad="38100" dist="25400" dir="5400000" algn="ctr" rotWithShape="0">
                    <a:srgbClr val="6E747A">
                      <a:alpha val="43000"/>
                    </a:srgbClr>
                  </a:outerShdw>
                </a:effectLst>
                <a:latin typeface="+mj-lt"/>
                <a:cs typeface="+mj-lt"/>
              </a:rPr>
              <a:t>ABSTRACT</a:t>
            </a:r>
            <a:endParaRPr lang="en-US" altLang="en-GB">
              <a:ln/>
              <a:solidFill>
                <a:schemeClr val="accent1"/>
              </a:solidFill>
              <a:effectLst>
                <a:outerShdw blurRad="38100" dist="25400" dir="5400000" algn="ctr" rotWithShape="0">
                  <a:srgbClr val="6E747A">
                    <a:alpha val="43000"/>
                  </a:srgbClr>
                </a:outerShdw>
              </a:effectLst>
              <a:latin typeface="+mj-lt"/>
              <a:cs typeface="+mj-lt"/>
            </a:endParaRPr>
          </a:p>
        </p:txBody>
      </p:sp>
      <p:sp>
        <p:nvSpPr>
          <p:cNvPr id="178" name="Google Shape;178;p21"/>
          <p:cNvSpPr txBox="1"/>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GB" sz="1200">
                <a:latin typeface="+mn-lt"/>
                <a:cs typeface="+mn-lt"/>
              </a:rPr>
              <a:t>Deep learning methods have shown strong applicability to various medical images  datasets. Due to paucity of available labeled medical images, accurate computer assisted  diagnosis requires intensive data augmentation (DA) techniques, such as geometric/intensity  transformations of original images.</a:t>
            </a:r>
            <a:endParaRPr lang="en-GB" sz="1200">
              <a:latin typeface="+mn-lt"/>
              <a:cs typeface="+mn-lt"/>
            </a:endParaRPr>
          </a:p>
        </p:txBody>
      </p:sp>
      <p:sp>
        <p:nvSpPr>
          <p:cNvPr id="179" name="Google Shape;179;p21"/>
          <p:cNvSpPr txBox="1"/>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GB" sz="1200">
                <a:latin typeface="+mj-lt"/>
                <a:cs typeface="+mj-lt"/>
              </a:rPr>
              <a:t>This data when used along with the training data helps to address the limited medical image dataset collected from various sources. Generative Adversarial Networks (GANs) is one of the DA techniques</a:t>
            </a:r>
            <a:r>
              <a:rPr lang="en-US" altLang="en-GB" sz="1200">
                <a:latin typeface="+mj-lt"/>
                <a:cs typeface="+mj-lt"/>
              </a:rPr>
              <a:t>.. </a:t>
            </a:r>
            <a:endParaRPr lang="en-US" altLang="en-GB" sz="1200">
              <a:latin typeface="+mj-lt"/>
              <a:cs typeface="+mj-lt"/>
            </a:endParaRPr>
          </a:p>
        </p:txBody>
      </p:sp>
      <p:sp>
        <p:nvSpPr>
          <p:cNvPr id="180" name="Google Shape;180;p21"/>
          <p:cNvSpPr txBox="1"/>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altLang="en-GB" sz="1200">
                <a:latin typeface="+mj-lt"/>
                <a:cs typeface="+mj-lt"/>
                <a:sym typeface="+mn-ea"/>
              </a:rPr>
              <a:t>GAN trained on images can generate new images that contain many authentic characteristics and look realistic to human observers </a:t>
            </a:r>
            <a:r>
              <a:rPr lang="en-GB" sz="1200">
                <a:latin typeface="+mj-lt"/>
                <a:cs typeface="+mj-lt"/>
              </a:rPr>
              <a:t>Therefore, this </a:t>
            </a:r>
            <a:r>
              <a:rPr lang="en-US" altLang="en-GB" sz="1200">
                <a:latin typeface="+mj-lt"/>
                <a:cs typeface="+mj-lt"/>
              </a:rPr>
              <a:t>system </a:t>
            </a:r>
            <a:r>
              <a:rPr lang="en-GB" sz="1200">
                <a:latin typeface="+mj-lt"/>
                <a:cs typeface="+mj-lt"/>
              </a:rPr>
              <a:t>focuses on overcoming the problem of limited labeled dataset, using Deep Convolution GANs.</a:t>
            </a:r>
            <a:endParaRPr lang="en-GB" sz="1200">
              <a:latin typeface="+mj-lt"/>
              <a:cs typeface="+mj-lt"/>
            </a:endParaRPr>
          </a:p>
        </p:txBody>
      </p:sp>
      <p:sp>
        <p:nvSpPr>
          <p:cNvPr id="181" name="Google Shape;181;p21"/>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n/>
                <a:solidFill>
                  <a:schemeClr val="accent1"/>
                </a:solidFill>
                <a:effectLst>
                  <a:outerShdw blurRad="38100" dist="25400" dir="5400000" algn="ctr" rotWithShape="0">
                    <a:srgbClr val="6E747A">
                      <a:alpha val="43000"/>
                    </a:srgbClr>
                  </a:outerShdw>
                </a:effectLst>
                <a:latin typeface="+mj-lt"/>
                <a:cs typeface="+mj-lt"/>
              </a:rPr>
              <a:t>SYSTEM REQURIMENT</a:t>
            </a:r>
            <a:endParaRPr lang="en-US" altLang="en-GB">
              <a:ln/>
              <a:solidFill>
                <a:schemeClr val="accent1"/>
              </a:solidFill>
              <a:effectLst>
                <a:outerShdw blurRad="38100" dist="25400" dir="5400000" algn="ctr" rotWithShape="0">
                  <a:srgbClr val="6E747A">
                    <a:alpha val="43000"/>
                  </a:srgbClr>
                </a:outerShdw>
              </a:effectLst>
              <a:latin typeface="+mj-lt"/>
              <a:cs typeface="+mj-lt"/>
            </a:endParaRPr>
          </a:p>
        </p:txBody>
      </p:sp>
      <p:sp>
        <p:nvSpPr>
          <p:cNvPr id="188" name="Google Shape;188;p22"/>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 name="Text Placeholder 0"/>
          <p:cNvSpPr/>
          <p:nvPr>
            <p:ph type="body" idx="1"/>
          </p:nvPr>
        </p:nvSpPr>
        <p:spPr>
          <a:xfrm>
            <a:off x="1029335" y="1495425"/>
            <a:ext cx="3969385" cy="2819400"/>
          </a:xfrm>
        </p:spPr>
        <p:txBody>
          <a:bodyPr/>
          <a:p>
            <a:r>
              <a:rPr lang="en-US" sz="1800"/>
              <a:t>Hardware</a:t>
            </a:r>
            <a:endParaRPr lang="en-US" sz="1800"/>
          </a:p>
          <a:p>
            <a:pPr marL="38100" indent="0">
              <a:buNone/>
            </a:pPr>
            <a:r>
              <a:rPr lang="en-US" sz="1400"/>
              <a:t>    	1) RAM – 8GB or More</a:t>
            </a:r>
            <a:endParaRPr lang="en-US" sz="1400"/>
          </a:p>
          <a:p>
            <a:pPr marL="38100" indent="0">
              <a:buNone/>
            </a:pPr>
            <a:r>
              <a:rPr lang="en-US" sz="1400"/>
              <a:t>   	 2) HDD – Min. 500GB</a:t>
            </a:r>
            <a:endParaRPr lang="en-US" sz="1400"/>
          </a:p>
          <a:p>
            <a:pPr marL="38100" indent="0">
              <a:buNone/>
            </a:pPr>
            <a:r>
              <a:rPr lang="en-US" sz="1400"/>
              <a:t>  	  3) Processor – i3 or above </a:t>
            </a:r>
            <a:endParaRPr lang="en-US" sz="1400"/>
          </a:p>
          <a:p>
            <a:pPr marL="38100" indent="0">
              <a:buNone/>
            </a:pPr>
            <a:endParaRPr lang="en-US" sz="1400"/>
          </a:p>
          <a:p>
            <a:r>
              <a:rPr lang="en-US" sz="1800"/>
              <a:t>Software </a:t>
            </a:r>
            <a:endParaRPr lang="en-US" sz="1800"/>
          </a:p>
          <a:p>
            <a:pPr marL="38100" indent="0">
              <a:buNone/>
            </a:pPr>
            <a:r>
              <a:rPr lang="en-US" sz="1800"/>
              <a:t>   </a:t>
            </a:r>
            <a:r>
              <a:rPr lang="en-US" sz="1400"/>
              <a:t>  	1. Python </a:t>
            </a:r>
            <a:endParaRPr lang="en-US" sz="1400"/>
          </a:p>
          <a:p>
            <a:pPr marL="38100" indent="0">
              <a:buNone/>
            </a:pPr>
            <a:r>
              <a:rPr lang="en-US" sz="1400"/>
              <a:t>      	2. TensorFlow </a:t>
            </a:r>
            <a:endParaRPr lang="en-US" sz="1400"/>
          </a:p>
          <a:p>
            <a:pPr marL="38100" indent="0">
              <a:buNone/>
            </a:pPr>
            <a:r>
              <a:rPr lang="en-US" sz="1400"/>
              <a:t>      	3. Apache Server</a:t>
            </a:r>
            <a:endParaRPr lang="en-US" sz="1400"/>
          </a:p>
        </p:txBody>
      </p:sp>
      <p:pic>
        <p:nvPicPr>
          <p:cNvPr id="7" name="Picture 6"/>
          <p:cNvPicPr>
            <a:picLocks noChangeAspect="1"/>
          </p:cNvPicPr>
          <p:nvPr/>
        </p:nvPicPr>
        <p:blipFill>
          <a:blip r:embed="rId1"/>
          <a:stretch>
            <a:fillRect/>
          </a:stretch>
        </p:blipFill>
        <p:spPr>
          <a:xfrm>
            <a:off x="5904865" y="1181735"/>
            <a:ext cx="2314575" cy="197167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n/>
                <a:solidFill>
                  <a:schemeClr val="accent1"/>
                </a:solidFill>
                <a:effectLst>
                  <a:outerShdw blurRad="38100" dist="25400" dir="5400000" algn="ctr" rotWithShape="0">
                    <a:srgbClr val="6E747A">
                      <a:alpha val="43000"/>
                    </a:srgbClr>
                  </a:outerShdw>
                </a:effectLst>
                <a:latin typeface="+mj-lt"/>
                <a:cs typeface="+mj-lt"/>
              </a:rPr>
              <a:t>CONTRIBUATION TO SOCETY</a:t>
            </a:r>
            <a:endParaRPr lang="en-US" altLang="en-GB">
              <a:ln/>
              <a:solidFill>
                <a:schemeClr val="accent1"/>
              </a:solidFill>
              <a:effectLst>
                <a:outerShdw blurRad="38100" dist="25400" dir="5400000" algn="ctr" rotWithShape="0">
                  <a:srgbClr val="6E747A">
                    <a:alpha val="43000"/>
                  </a:srgbClr>
                </a:outerShdw>
              </a:effectLst>
              <a:latin typeface="+mj-lt"/>
              <a:cs typeface="+mj-lt"/>
            </a:endParaRPr>
          </a:p>
        </p:txBody>
      </p:sp>
      <p:sp>
        <p:nvSpPr>
          <p:cNvPr id="204" name="Google Shape;204;p24"/>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 name="Text Box 0"/>
          <p:cNvSpPr txBox="1"/>
          <p:nvPr/>
        </p:nvSpPr>
        <p:spPr>
          <a:xfrm>
            <a:off x="2012315" y="1703705"/>
            <a:ext cx="6852285" cy="1337945"/>
          </a:xfrm>
          <a:prstGeom prst="rect">
            <a:avLst/>
          </a:prstGeom>
          <a:noFill/>
        </p:spPr>
        <p:txBody>
          <a:bodyPr wrap="square" rtlCol="0" anchor="t">
            <a:spAutoFit/>
          </a:bodyPr>
          <a:p>
            <a:pPr algn="just">
              <a:lnSpc>
                <a:spcPct val="150000"/>
              </a:lnSpc>
            </a:pPr>
            <a:r>
              <a:rPr lang="en-US" sz="1800"/>
              <a:t>Early detection is a key to the effective management of the disease. It can result in improved quality of life, provide several treatment options and increase survival rates. </a:t>
            </a:r>
            <a:endParaRPr lang="en-US" sz="1800"/>
          </a:p>
        </p:txBody>
      </p:sp>
      <p:pic>
        <p:nvPicPr>
          <p:cNvPr id="2" name="Picture 1"/>
          <p:cNvPicPr>
            <a:picLocks noChangeAspect="1"/>
          </p:cNvPicPr>
          <p:nvPr/>
        </p:nvPicPr>
        <p:blipFill>
          <a:blip r:embed="rId1"/>
          <a:stretch>
            <a:fillRect/>
          </a:stretch>
        </p:blipFill>
        <p:spPr>
          <a:xfrm>
            <a:off x="4538980" y="3105150"/>
            <a:ext cx="1574800" cy="130175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solidFill>
                  <a:schemeClr val="accent1"/>
                </a:solidFill>
                <a:effectLst>
                  <a:outerShdw blurRad="38100" dist="25400" dir="5400000" algn="ctr" rotWithShape="0">
                    <a:srgbClr val="6E747A">
                      <a:alpha val="43000"/>
                    </a:srgbClr>
                  </a:outerShdw>
                </a:effectLst>
                <a:latin typeface="+mj-lt"/>
                <a:cs typeface="+mj-lt"/>
              </a:rPr>
              <a:t>CONCLUSION</a:t>
            </a:r>
            <a:endParaRPr lang="en-US" altLang="en-GB">
              <a:solidFill>
                <a:schemeClr val="accent1"/>
              </a:solidFill>
              <a:effectLst>
                <a:outerShdw blurRad="38100" dist="25400" dir="5400000" algn="ctr" rotWithShape="0">
                  <a:srgbClr val="6E747A">
                    <a:alpha val="43000"/>
                  </a:srgbClr>
                </a:outerShdw>
              </a:effectLst>
              <a:latin typeface="+mj-lt"/>
              <a:cs typeface="+mj-lt"/>
            </a:endParaRPr>
          </a:p>
        </p:txBody>
      </p:sp>
      <p:sp>
        <p:nvSpPr>
          <p:cNvPr id="204" name="Google Shape;204;p24"/>
          <p:cNvSpPr txBox="1"/>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3894</Words>
  <Application>WPS Presentation</Application>
  <PresentationFormat/>
  <Paragraphs>111</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Arial</vt:lpstr>
      <vt:lpstr>Dosis</vt:lpstr>
      <vt:lpstr>Roboto</vt:lpstr>
      <vt:lpstr>Microsoft YaHei</vt:lpstr>
      <vt:lpstr>Arial Unicode MS</vt:lpstr>
      <vt:lpstr>Calibri</vt:lpstr>
      <vt:lpstr>Montserrat</vt:lpstr>
      <vt:lpstr>Times New Roman</vt:lpstr>
      <vt:lpstr>Wingdings</vt:lpstr>
      <vt:lpstr>Malgun Gothic Semilight</vt:lpstr>
      <vt:lpstr>Microsoft JhengHei</vt:lpstr>
      <vt:lpstr>Microsoft JhengHei UI</vt:lpstr>
      <vt:lpstr>Microsoft YaHei UI</vt:lpstr>
      <vt:lpstr>William template</vt:lpstr>
      <vt:lpstr>THIS IS YOUR PRESENTATION TITLE</vt:lpstr>
      <vt:lpstr>Instructions for use</vt:lpstr>
      <vt:lpstr>Our process is easy</vt:lpstr>
      <vt:lpstr>This is a slide title</vt:lpstr>
      <vt:lpstr>You can also split your content</vt:lpstr>
      <vt:lpstr>In two or three columns</vt:lpstr>
      <vt:lpstr>A picture is worth a thousand words</vt:lpstr>
      <vt:lpstr>Use charts to explain your ideas</vt:lpstr>
      <vt:lpstr>CONTRIBUATION TO SOCETY</vt:lpstr>
      <vt:lpstr>And tables to compare data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Generative Adversarial Network</dc:title>
  <dc:creator/>
  <cp:lastModifiedBy>Sagar</cp:lastModifiedBy>
  <cp:revision>15</cp:revision>
  <dcterms:created xsi:type="dcterms:W3CDTF">2021-09-17T17:43:17Z</dcterms:created>
  <dcterms:modified xsi:type="dcterms:W3CDTF">2021-09-17T18:50:20Z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