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9" r:id="rId4"/>
    <p:sldId id="311" r:id="rId5"/>
    <p:sldId id="313" r:id="rId6"/>
    <p:sldId id="315" r:id="rId7"/>
    <p:sldId id="316" r:id="rId8"/>
    <p:sldId id="319" r:id="rId9"/>
    <p:sldId id="322" r:id="rId10"/>
    <p:sldId id="323" r:id="rId11"/>
    <p:sldId id="324" r:id="rId12"/>
    <p:sldId id="325" r:id="rId13"/>
    <p:sldId id="326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194" y="-90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3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252" y="838200"/>
            <a:ext cx="7924800" cy="18288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EMAIL TEMPLATE</a:t>
            </a: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Project – 70                                                                                         [ </a:t>
            </a:r>
            <a:r>
              <a:rPr lang="en-US" sz="1800" dirty="0">
                <a:solidFill>
                  <a:schemeClr val="tx1"/>
                </a:solidFill>
              </a:rPr>
              <a:t>Team- 4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962400" cy="2743200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Project  Members: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Sagar Nagarale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Sanjana Patil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Vivek Verma</a:t>
            </a:r>
          </a:p>
          <a:p>
            <a:r>
              <a:rPr lang="en-US" sz="1400" dirty="0">
                <a:solidFill>
                  <a:schemeClr val="tx1"/>
                </a:solidFill>
              </a:rPr>
              <a:t>Swapnil Joshi</a:t>
            </a:r>
          </a:p>
          <a:p>
            <a:r>
              <a:rPr lang="en-US" sz="1400" dirty="0">
                <a:solidFill>
                  <a:schemeClr val="tx1"/>
                </a:solidFill>
              </a:rPr>
              <a:t>Vrushabh </a:t>
            </a:r>
            <a:r>
              <a:rPr lang="en-US" sz="1400" dirty="0" smtClean="0">
                <a:solidFill>
                  <a:schemeClr val="tx1"/>
                </a:solidFill>
              </a:rPr>
              <a:t>Rode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1852" y="35052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Project Mentor:   </a:t>
            </a:r>
            <a:r>
              <a:rPr lang="en-US" sz="1400" dirty="0" smtClean="0"/>
              <a:t>Sreenath sir</a:t>
            </a:r>
          </a:p>
          <a:p>
            <a:endParaRPr lang="en-US" sz="1400" dirty="0"/>
          </a:p>
          <a:p>
            <a:r>
              <a:rPr lang="en-US" sz="1400" dirty="0" smtClean="0"/>
              <a:t>Date: 11/10/2021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IMPLEMENTING BOW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Bag of Word corpus </a:t>
            </a:r>
            <a:r>
              <a:rPr lang="en-IN" sz="1800" dirty="0" smtClean="0"/>
              <a:t>can be created using </a:t>
            </a:r>
            <a:r>
              <a:rPr lang="en-IN" sz="1800" dirty="0"/>
              <a:t>the </a:t>
            </a:r>
            <a:r>
              <a:rPr lang="en-IN" sz="1800" dirty="0" smtClean="0"/>
              <a:t>doc2bow</a:t>
            </a:r>
            <a:r>
              <a:rPr lang="en-IN" sz="1800" dirty="0"/>
              <a:t>( ) function. This function counts the number of occurrences of each distinct </a:t>
            </a:r>
            <a:r>
              <a:rPr lang="en-IN" sz="1800" dirty="0" smtClean="0"/>
              <a:t>word &amp; converts </a:t>
            </a:r>
            <a:r>
              <a:rPr lang="en-IN" sz="1800" dirty="0"/>
              <a:t>the word to its integer word </a:t>
            </a:r>
            <a:r>
              <a:rPr lang="en-IN" sz="1800" dirty="0" smtClean="0"/>
              <a:t>id.</a:t>
            </a:r>
          </a:p>
          <a:p>
            <a:endParaRPr lang="en-IN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5741" t="28601" r="16667" b="40123"/>
          <a:stretch/>
        </p:blipFill>
        <p:spPr>
          <a:xfrm>
            <a:off x="432335" y="2590800"/>
            <a:ext cx="8229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IMPLEMENTING TF-IDF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gives the TF-IDF scores for all the words present in our corpus 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5741" t="15432" r="16667" b="13786"/>
          <a:stretch/>
        </p:blipFill>
        <p:spPr>
          <a:xfrm>
            <a:off x="609600" y="25146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10600" cy="9906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BUILDING LSI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</a:t>
            </a:r>
            <a:r>
              <a:rPr lang="en-IN" sz="2000" dirty="0" smtClean="0"/>
              <a:t>e </a:t>
            </a:r>
            <a:r>
              <a:rPr lang="en-IN" sz="2000" dirty="0"/>
              <a:t>transformed our </a:t>
            </a:r>
            <a:r>
              <a:rPr lang="en-IN" sz="2000" dirty="0" smtClean="0"/>
              <a:t>TF-IDF </a:t>
            </a:r>
            <a:r>
              <a:rPr lang="en-IN" sz="2000" dirty="0"/>
              <a:t>corpus via Latent Semantic Indexing into a latent 300-D </a:t>
            </a:r>
            <a:r>
              <a:rPr lang="en-IN" sz="2000" dirty="0" smtClean="0"/>
              <a:t>space .LSI model builds a </a:t>
            </a:r>
            <a:r>
              <a:rPr lang="en-IN" sz="2000" dirty="0"/>
              <a:t>T</a:t>
            </a:r>
            <a:r>
              <a:rPr lang="en-IN" sz="2000" dirty="0" smtClean="0"/>
              <a:t>erm- Document matrix where rows indicate words and columns represent documents.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5740" t="28052" r="18520" b="63718"/>
          <a:stretch/>
        </p:blipFill>
        <p:spPr>
          <a:xfrm>
            <a:off x="457200" y="2819400"/>
            <a:ext cx="8382000" cy="152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34" t="47037" r="15832" b="27778"/>
          <a:stretch/>
        </p:blipFill>
        <p:spPr>
          <a:xfrm>
            <a:off x="457200" y="4572000"/>
            <a:ext cx="838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</a:t>
            </a:r>
            <a:r>
              <a:rPr lang="en-US" sz="3600" dirty="0" smtClean="0">
                <a:solidFill>
                  <a:schemeClr val="tx1"/>
                </a:solidFill>
              </a:rPr>
              <a:t>UTPUT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OF </a:t>
            </a:r>
            <a:r>
              <a:rPr lang="en-US" sz="3600" dirty="0" smtClean="0">
                <a:solidFill>
                  <a:schemeClr val="tx1"/>
                </a:solidFill>
              </a:rPr>
              <a:t>LSI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LSI Model Shows Two Most Accurate Email Templates For Keyword Revenue Growth.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27140" r="14648" b="9480"/>
          <a:stretch/>
        </p:blipFill>
        <p:spPr>
          <a:xfrm>
            <a:off x="914400" y="2057400"/>
            <a:ext cx="7263685" cy="43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DEPLOYMENT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Deployment using Keyword Search option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Deployment Using Drop down Option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20374" t="15271" r="18494" b="18826"/>
          <a:stretch/>
        </p:blipFill>
        <p:spPr bwMode="auto">
          <a:xfrm>
            <a:off x="457200" y="2209800"/>
            <a:ext cx="3932238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15343" t="11782" r="10903" b="19261"/>
          <a:stretch/>
        </p:blipFill>
        <p:spPr bwMode="auto">
          <a:xfrm>
            <a:off x="4754563" y="2209800"/>
            <a:ext cx="3932237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0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5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DEFINING A TEMPLATE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2" y="1295400"/>
            <a:ext cx="84582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email template is an HTML file composed of reusable code modules, making it as easy as copying and pasting your copy, links, and image URLs to create an email</a:t>
            </a:r>
            <a:r>
              <a:rPr lang="en-US" sz="2000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4537" y="510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BUSINESS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OBJECTIVE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5867400"/>
            <a:ext cx="77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get the nearest email template required by the user based on the key words specified by the user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"/>
          <a:stretch/>
        </p:blipFill>
        <p:spPr>
          <a:xfrm>
            <a:off x="534537" y="2590800"/>
            <a:ext cx="8229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tx1"/>
                </a:solidFill>
              </a:rPr>
              <a:t>WEB SCRAPING 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 smtClean="0"/>
              <a:t>Web scraping of the data from sales intelligence website is done by using </a:t>
            </a:r>
            <a:r>
              <a:rPr lang="en-US" sz="2000" u="sng" dirty="0" smtClean="0"/>
              <a:t>Autoscrapper</a:t>
            </a:r>
            <a:r>
              <a:rPr lang="en-US" sz="2000" dirty="0" smtClean="0"/>
              <a:t> library in python</a:t>
            </a:r>
          </a:p>
          <a:p>
            <a:pPr marL="444500" indent="-342900">
              <a:spcBef>
                <a:spcPts val="0"/>
              </a:spcBef>
              <a:buSzPts val="2000"/>
            </a:pPr>
            <a:endParaRPr lang="en-US" sz="2000" dirty="0" smtClean="0"/>
          </a:p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 smtClean="0"/>
              <a:t>This website consist lots of information about a collection of 100+ sales email templates and examples that you can use to close more deals.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5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 EDA</a:t>
            </a:r>
            <a:r>
              <a:rPr lang="en-US" dirty="0">
                <a:solidFill>
                  <a:schemeClr val="tx1"/>
                </a:solidFill>
                <a:latin typeface="Bahnschrift Light Condensed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Bahnschrift Light Condensed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After dropping some columns and by Using ‘</a:t>
            </a:r>
            <a:r>
              <a:rPr lang="en-US" sz="2000" dirty="0" err="1" smtClean="0"/>
              <a:t>ffill</a:t>
            </a:r>
            <a:r>
              <a:rPr lang="en-US" sz="2000" dirty="0" smtClean="0"/>
              <a:t>’ method(fills </a:t>
            </a:r>
            <a:r>
              <a:rPr lang="en-US" sz="2000" dirty="0"/>
              <a:t>the null value with the previous value</a:t>
            </a:r>
            <a:r>
              <a:rPr lang="en-US" sz="2000" dirty="0" smtClean="0"/>
              <a:t>.) we get o/p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>
                <a:solidFill>
                  <a:schemeClr val="accent6"/>
                </a:solidFill>
              </a:rPr>
              <a:t>Data </a:t>
            </a:r>
            <a:r>
              <a:rPr lang="en-US" sz="2000" u="sng" dirty="0">
                <a:solidFill>
                  <a:schemeClr val="accent6"/>
                </a:solidFill>
              </a:rPr>
              <a:t>Cleaning and </a:t>
            </a:r>
            <a:r>
              <a:rPr lang="en-US" sz="2000" u="sng" dirty="0" smtClean="0">
                <a:solidFill>
                  <a:schemeClr val="accent6"/>
                </a:solidFill>
              </a:rPr>
              <a:t>Pre-processing</a:t>
            </a:r>
          </a:p>
          <a:p>
            <a:pPr marL="0" indent="0">
              <a:buNone/>
            </a:pPr>
            <a:r>
              <a:rPr lang="en-US" sz="2000" dirty="0" smtClean="0"/>
              <a:t>Make </a:t>
            </a:r>
            <a:r>
              <a:rPr lang="en-US" sz="2000" dirty="0"/>
              <a:t>text lowercase</a:t>
            </a:r>
            <a:r>
              <a:rPr lang="en-US" sz="2000" dirty="0" smtClean="0"/>
              <a:t>, </a:t>
            </a:r>
            <a:r>
              <a:rPr lang="en-US" sz="2000" dirty="0"/>
              <a:t>remove </a:t>
            </a:r>
            <a:r>
              <a:rPr lang="en-US" sz="2000" dirty="0" smtClean="0"/>
              <a:t>punctuation, words </a:t>
            </a:r>
            <a:r>
              <a:rPr lang="en-US" sz="2000" dirty="0"/>
              <a:t>containing </a:t>
            </a:r>
            <a:r>
              <a:rPr lang="en-US" sz="2000" dirty="0" smtClean="0"/>
              <a:t>numbers, stop wards, etc..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4" t="41438" r="24179" b="36262"/>
          <a:stretch/>
        </p:blipFill>
        <p:spPr>
          <a:xfrm>
            <a:off x="762000" y="1981200"/>
            <a:ext cx="75438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33474" r="47016" b="36793"/>
          <a:stretch/>
        </p:blipFill>
        <p:spPr>
          <a:xfrm>
            <a:off x="771099" y="5105400"/>
            <a:ext cx="7543800" cy="15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50332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TOKENIZATION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5715000" cy="2819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139696" cy="5002567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Bahnschrift Light SemiCondensed" pitchFamily="34" charset="0"/>
              </a:rPr>
              <a:t>Tokenization is a way of separating a piece of text into smaller units called tokens. Here, tokens can be either words, characters, or </a:t>
            </a:r>
            <a:r>
              <a:rPr lang="en-US" dirty="0" smtClean="0">
                <a:latin typeface="Bahnschrift Light SemiCondensed" pitchFamily="34" charset="0"/>
              </a:rPr>
              <a:t>sub words.</a:t>
            </a:r>
          </a:p>
          <a:p>
            <a:r>
              <a:rPr lang="en-US" dirty="0" smtClean="0">
                <a:latin typeface="Bahnschrift Light SemiCondensed" pitchFamily="34" charset="0"/>
              </a:rPr>
              <a:t> </a:t>
            </a:r>
            <a:r>
              <a:rPr lang="en-US" dirty="0">
                <a:latin typeface="Bahnschrift Light SemiCondensed" pitchFamily="34" charset="0"/>
              </a:rPr>
              <a:t>Hence, tokenization can be broadly classified into 3 types – </a:t>
            </a:r>
            <a:endParaRPr lang="en-US" dirty="0" smtClean="0">
              <a:latin typeface="Bahnschrift Light SemiCondense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 Light SemiCondensed" pitchFamily="34" charset="0"/>
              </a:rPr>
              <a:t>word</a:t>
            </a:r>
            <a:r>
              <a:rPr lang="en-US" dirty="0">
                <a:latin typeface="Bahnschrift Light SemiCondensed" pitchFamily="34" charset="0"/>
              </a:rPr>
              <a:t>, </a:t>
            </a:r>
            <a:endParaRPr lang="en-US" dirty="0" smtClean="0">
              <a:latin typeface="Bahnschrift Light SemiCondense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 Light SemiCondensed" pitchFamily="34" charset="0"/>
              </a:rPr>
              <a:t>character</a:t>
            </a:r>
            <a:r>
              <a:rPr lang="en-US" dirty="0">
                <a:latin typeface="Bahnschrift Light SemiCondensed" pitchFamily="34" charset="0"/>
              </a:rPr>
              <a:t>, and </a:t>
            </a:r>
            <a:endParaRPr lang="en-US" dirty="0" smtClean="0">
              <a:latin typeface="Bahnschrift Light SemiCondense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 Light SemiCondensed" pitchFamily="34" charset="0"/>
              </a:rPr>
              <a:t>sub word </a:t>
            </a:r>
            <a:r>
              <a:rPr lang="en-US" dirty="0">
                <a:latin typeface="Bahnschrift Light SemiCondensed" pitchFamily="34" charset="0"/>
              </a:rPr>
              <a:t>(n-gram characters) </a:t>
            </a:r>
            <a:r>
              <a:rPr lang="en-US" dirty="0" smtClean="0">
                <a:latin typeface="Bahnschrift Light SemiCondensed" pitchFamily="34" charset="0"/>
              </a:rPr>
              <a:t>tokenization</a:t>
            </a:r>
          </a:p>
          <a:p>
            <a:endParaRPr lang="en-US" dirty="0" smtClean="0">
              <a:latin typeface="Bahnschrift Light SemiCondensed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atin typeface="Bahnschrift Light SemiCondensed" pitchFamily="34" charset="0"/>
              </a:rPr>
              <a:t>LEMATIZATION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latin typeface="Bahnschrift Light SemiCondensed" pitchFamily="34" charset="0"/>
            </a:endParaRPr>
          </a:p>
          <a:p>
            <a:r>
              <a:rPr lang="en-US" sz="2400" dirty="0" smtClean="0">
                <a:latin typeface="+mj-lt"/>
              </a:rPr>
              <a:t>TF-IDF</a:t>
            </a:r>
          </a:p>
          <a:p>
            <a:r>
              <a:rPr lang="en-US" dirty="0">
                <a:latin typeface="Bahnschrift Light SemiCondensed" pitchFamily="34" charset="0"/>
              </a:rPr>
              <a:t>Some words might not be </a:t>
            </a:r>
            <a:r>
              <a:rPr lang="en-US" dirty="0" smtClean="0">
                <a:latin typeface="Bahnschrift Light SemiCondensed" pitchFamily="34" charset="0"/>
              </a:rPr>
              <a:t>stop words </a:t>
            </a:r>
            <a:r>
              <a:rPr lang="en-US" dirty="0">
                <a:latin typeface="Bahnschrift Light SemiCondensed" pitchFamily="34" charset="0"/>
              </a:rPr>
              <a:t>but may occur more often in the documents and may be of less importance. Hence these words need to be removed or down-weighted in importance. The TFIDF model takes the text that share a common language and ensures that most common words across the entire corpus don’t show as keywords. </a:t>
            </a:r>
          </a:p>
          <a:p>
            <a:endParaRPr lang="en-US" dirty="0">
              <a:latin typeface="Bahnschrift Light SemiCondense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2" t="42500" r="37463" b="32545"/>
          <a:stretch/>
        </p:blipFill>
        <p:spPr>
          <a:xfrm>
            <a:off x="2895600" y="990600"/>
            <a:ext cx="579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N-gram </a:t>
            </a:r>
            <a:r>
              <a:rPr lang="en-US" sz="3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BIGRAM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VISUALIZATION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932238" cy="195504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TRIGRAM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VISUALIZATION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3932237" cy="1949503"/>
          </a:xfrm>
        </p:spPr>
      </p:pic>
      <p:sp>
        <p:nvSpPr>
          <p:cNvPr id="11" name="TextBox 10"/>
          <p:cNvSpPr txBox="1"/>
          <p:nvPr/>
        </p:nvSpPr>
        <p:spPr>
          <a:xfrm>
            <a:off x="609600" y="4495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+mj-lt"/>
              </a:rPr>
              <a:t>NAMED ENTITY RECOGNITION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44958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PARTS </a:t>
            </a:r>
            <a:r>
              <a:rPr lang="en-US" dirty="0"/>
              <a:t>OF </a:t>
            </a:r>
            <a:r>
              <a:rPr lang="en-US" dirty="0" smtClean="0"/>
              <a:t>SPEECH TAGGING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6" t="65970" r="14648" b="13487"/>
          <a:stretch/>
        </p:blipFill>
        <p:spPr>
          <a:xfrm>
            <a:off x="4648201" y="5105400"/>
            <a:ext cx="4343399" cy="1501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2" t="25637" r="14788" b="46055"/>
          <a:stretch/>
        </p:blipFill>
        <p:spPr>
          <a:xfrm>
            <a:off x="283872" y="5105400"/>
            <a:ext cx="4191000" cy="1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VISUALIZATION </a:t>
            </a:r>
            <a:r>
              <a:rPr lang="en-US" sz="3200" dirty="0">
                <a:solidFill>
                  <a:schemeClr val="tx1"/>
                </a:solidFill>
              </a:rPr>
              <a:t>OF NUMBER OF MAILS FOR EACH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09800" y="152400"/>
            <a:ext cx="4800600" cy="8305800"/>
          </a:xfrm>
        </p:spPr>
      </p:pic>
    </p:spTree>
    <p:extLst>
      <p:ext uri="{BB962C8B-B14F-4D97-AF65-F5344CB8AC3E}">
        <p14:creationId xmlns:p14="http://schemas.microsoft.com/office/powerpoint/2010/main" val="41888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ACCURACY SCORE OF EACH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58370"/>
            <a:ext cx="4038600" cy="43604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37412" r="45493" b="25762"/>
          <a:stretch/>
        </p:blipFill>
        <p:spPr>
          <a:xfrm>
            <a:off x="533400" y="1857778"/>
            <a:ext cx="3962400" cy="4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IMPLEMENTATION STEPS OF LSI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Creating a dictionary</a:t>
            </a:r>
            <a:endParaRPr lang="en-IN" dirty="0"/>
          </a:p>
          <a:p>
            <a:pPr marL="0" indent="0">
              <a:buNone/>
            </a:pPr>
            <a:r>
              <a:rPr lang="en-IN" sz="1800" dirty="0" smtClean="0"/>
              <a:t>A dictionary is created by the list of words present in our text(also known as </a:t>
            </a:r>
            <a:r>
              <a:rPr lang="en-IN" sz="1800" dirty="0"/>
              <a:t>tokens). Token2id assigns numeric ID to unique words in our text</a:t>
            </a:r>
            <a:r>
              <a:rPr lang="en-IN" sz="1800" dirty="0" smtClean="0"/>
              <a:t>. The </a:t>
            </a:r>
            <a:r>
              <a:rPr lang="en-IN" sz="1800" dirty="0"/>
              <a:t>word or token is the key of the dictionary and the ID is the value.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833" t="24815" r="16667" b="45555"/>
          <a:stretch/>
        </p:blipFill>
        <p:spPr>
          <a:xfrm>
            <a:off x="533400" y="3048000"/>
            <a:ext cx="8001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483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EMAIL TEMPLATE  Project – 70                                                                                         [ Team- 4]  </vt:lpstr>
      <vt:lpstr>DEFINING A TEMPLATE</vt:lpstr>
      <vt:lpstr>WEB SCRAPING DATA</vt:lpstr>
      <vt:lpstr> EDA </vt:lpstr>
      <vt:lpstr>TOKENIZATION </vt:lpstr>
      <vt:lpstr>N-gram Analysis</vt:lpstr>
      <vt:lpstr>VISUALIZATION OF NUMBER OF MAILS FOR EACH TEMPLATE</vt:lpstr>
      <vt:lpstr> ACCURACY SCORE OF EACH MODEL</vt:lpstr>
      <vt:lpstr>IMPLEMENTATION STEPS OF LSI MODEL</vt:lpstr>
      <vt:lpstr>IMPLEMENTING BOW</vt:lpstr>
      <vt:lpstr>IMPLEMENTING TF-IDF</vt:lpstr>
      <vt:lpstr>BUILDING LSI MODEL</vt:lpstr>
      <vt:lpstr>OUTPUT OF LSI </vt:lpstr>
      <vt:lpstr>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 exchange rates  Project -63 [TEAM-6] </dc:title>
  <dc:creator>ASUS</dc:creator>
  <cp:lastModifiedBy>ASUS</cp:lastModifiedBy>
  <cp:revision>72</cp:revision>
  <dcterms:created xsi:type="dcterms:W3CDTF">2006-08-16T00:00:00Z</dcterms:created>
  <dcterms:modified xsi:type="dcterms:W3CDTF">2021-10-12T10:45:50Z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