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3" r:id="rId4"/>
    <p:sldId id="260" r:id="rId5"/>
    <p:sldId id="261" r:id="rId6"/>
    <p:sldId id="274" r:id="rId7"/>
    <p:sldId id="275" r:id="rId8"/>
    <p:sldId id="266" r:id="rId9"/>
    <p:sldId id="269" r:id="rId10"/>
    <p:sldId id="292" r:id="rId11"/>
    <p:sldId id="284" r:id="rId12"/>
    <p:sldId id="286" r:id="rId13"/>
    <p:sldId id="287" r:id="rId14"/>
    <p:sldId id="288" r:id="rId15"/>
    <p:sldId id="301" r:id="rId16"/>
    <p:sldId id="289" r:id="rId17"/>
    <p:sldId id="290" r:id="rId18"/>
    <p:sldId id="305" r:id="rId19"/>
    <p:sldId id="291" r:id="rId20"/>
    <p:sldId id="30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94662" autoAdjust="0"/>
  </p:normalViewPr>
  <p:slideViewPr>
    <p:cSldViewPr>
      <p:cViewPr>
        <p:scale>
          <a:sx n="77" d="100"/>
          <a:sy n="77" d="100"/>
        </p:scale>
        <p:origin x="-1176" y="66"/>
      </p:cViewPr>
      <p:guideLst>
        <p:guide orient="horz" pos="2160"/>
        <p:guide pos="2903"/>
      </p:guideLst>
    </p:cSldViewPr>
  </p:slideViewPr>
  <p:outlineViewPr>
    <p:cViewPr>
      <p:scale>
        <a:sx n="33" d="100"/>
        <a:sy n="33" d="100"/>
      </p:scale>
      <p:origin x="0" y="345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1252" y="838200"/>
            <a:ext cx="7924800" cy="1828800"/>
          </a:xfrm>
        </p:spPr>
        <p:txBody>
          <a:bodyPr/>
          <a:lstStyle/>
          <a:p>
            <a:r>
              <a:rPr lang="en-US" sz="3600" b="1" dirty="0" smtClean="0"/>
              <a:t>Forecast exchange rates</a:t>
            </a:r>
            <a:br>
              <a:rPr lang="en-US" sz="2800" b="1" dirty="0" smtClean="0"/>
            </a:br>
            <a:br>
              <a:rPr lang="en-US" sz="2800" b="1" dirty="0" smtClean="0"/>
            </a:br>
            <a:r>
              <a:rPr lang="en-US" sz="1800" dirty="0" smtClean="0">
                <a:solidFill>
                  <a:schemeClr val="tx1"/>
                </a:solidFill>
              </a:rPr>
              <a:t>Project - 63                                                                                          [ </a:t>
            </a:r>
            <a:r>
              <a:rPr lang="en-US" sz="1800" dirty="0">
                <a:solidFill>
                  <a:schemeClr val="tx1"/>
                </a:solidFill>
              </a:rPr>
              <a:t>Team- 6 ]</a:t>
            </a:r>
            <a:br>
              <a:rPr lang="en-US" sz="1800" dirty="0" smtClean="0">
                <a:solidFill>
                  <a:schemeClr val="tx1"/>
                </a:solidFill>
              </a:rPr>
            </a:br>
            <a:br>
              <a:rPr lang="en-US" sz="1800" dirty="0" smtClean="0">
                <a:solidFill>
                  <a:schemeClr val="tx1"/>
                </a:solidFill>
              </a:rPr>
            </a:br>
            <a:endParaRPr lang="en-US" sz="1800" dirty="0">
              <a:solidFill>
                <a:schemeClr val="tx1"/>
              </a:solidFill>
            </a:endParaRPr>
          </a:p>
        </p:txBody>
      </p:sp>
      <p:sp>
        <p:nvSpPr>
          <p:cNvPr id="3" name="Subtitle 2"/>
          <p:cNvSpPr>
            <a:spLocks noGrp="1"/>
          </p:cNvSpPr>
          <p:nvPr>
            <p:ph type="subTitle" idx="1"/>
          </p:nvPr>
        </p:nvSpPr>
        <p:spPr>
          <a:xfrm>
            <a:off x="685800" y="3505200"/>
            <a:ext cx="3962400" cy="2743200"/>
          </a:xfrm>
        </p:spPr>
        <p:txBody>
          <a:bodyPr>
            <a:noAutofit/>
          </a:bodyPr>
          <a:lstStyle/>
          <a:p>
            <a:r>
              <a:rPr lang="en-US" sz="1400" b="1" dirty="0" smtClean="0">
                <a:solidFill>
                  <a:schemeClr val="tx1"/>
                </a:solidFill>
              </a:rPr>
              <a:t>Project  Members:</a:t>
            </a:r>
            <a:endParaRPr lang="en-US" sz="1400" b="1" dirty="0" smtClean="0">
              <a:solidFill>
                <a:schemeClr val="tx1"/>
              </a:solidFill>
            </a:endParaRPr>
          </a:p>
          <a:p>
            <a:endParaRPr lang="en-US" sz="1400" dirty="0" smtClean="0">
              <a:solidFill>
                <a:schemeClr val="tx1"/>
              </a:solidFill>
            </a:endParaRPr>
          </a:p>
          <a:p>
            <a:r>
              <a:rPr lang="en-US" sz="1400" dirty="0" smtClean="0">
                <a:solidFill>
                  <a:schemeClr val="tx1"/>
                </a:solidFill>
              </a:rPr>
              <a:t>Sangamesh Murgad</a:t>
            </a:r>
            <a:endParaRPr lang="en-US" sz="1400" dirty="0" smtClean="0">
              <a:solidFill>
                <a:schemeClr val="tx1"/>
              </a:solidFill>
            </a:endParaRPr>
          </a:p>
          <a:p>
            <a:r>
              <a:rPr lang="en-US" sz="1400" dirty="0" smtClean="0">
                <a:solidFill>
                  <a:schemeClr val="tx1"/>
                </a:solidFill>
              </a:rPr>
              <a:t>Sanjana </a:t>
            </a:r>
            <a:r>
              <a:rPr lang="en-US" sz="1400" dirty="0">
                <a:solidFill>
                  <a:schemeClr val="tx1"/>
                </a:solidFill>
              </a:rPr>
              <a:t>Patil</a:t>
            </a:r>
            <a:endParaRPr lang="en-US" sz="1400" dirty="0">
              <a:solidFill>
                <a:schemeClr val="tx1"/>
              </a:solidFill>
            </a:endParaRPr>
          </a:p>
          <a:p>
            <a:r>
              <a:rPr lang="en-US" sz="1400" dirty="0">
                <a:solidFill>
                  <a:schemeClr val="tx1"/>
                </a:solidFill>
              </a:rPr>
              <a:t>Snehal </a:t>
            </a:r>
            <a:r>
              <a:rPr lang="en-US" sz="1400" dirty="0" smtClean="0">
                <a:solidFill>
                  <a:schemeClr val="tx1"/>
                </a:solidFill>
              </a:rPr>
              <a:t>Shegokar</a:t>
            </a:r>
            <a:endParaRPr lang="en-US" sz="1400" dirty="0" smtClean="0">
              <a:solidFill>
                <a:schemeClr val="tx1"/>
              </a:solidFill>
            </a:endParaRPr>
          </a:p>
          <a:p>
            <a:r>
              <a:rPr lang="en-US" sz="1400" dirty="0">
                <a:solidFill>
                  <a:schemeClr val="tx1"/>
                </a:solidFill>
              </a:rPr>
              <a:t>Swapnil </a:t>
            </a:r>
            <a:r>
              <a:rPr lang="en-US" sz="1400" dirty="0" smtClean="0">
                <a:solidFill>
                  <a:schemeClr val="tx1"/>
                </a:solidFill>
              </a:rPr>
              <a:t> Joshi</a:t>
            </a:r>
            <a:endParaRPr lang="en-US" sz="1400" dirty="0" smtClean="0">
              <a:solidFill>
                <a:schemeClr val="tx1"/>
              </a:solidFill>
            </a:endParaRPr>
          </a:p>
          <a:p>
            <a:r>
              <a:rPr lang="en-US" sz="1400" dirty="0" smtClean="0">
                <a:solidFill>
                  <a:schemeClr val="tx1"/>
                </a:solidFill>
              </a:rPr>
              <a:t>S</a:t>
            </a:r>
            <a:r>
              <a:rPr lang="en-US" sz="1400" dirty="0">
                <a:solidFill>
                  <a:schemeClr val="tx1"/>
                </a:solidFill>
              </a:rPr>
              <a:t>angharsh P</a:t>
            </a:r>
            <a:r>
              <a:rPr lang="en-US" sz="1400" dirty="0" smtClean="0">
                <a:solidFill>
                  <a:schemeClr val="tx1"/>
                </a:solidFill>
              </a:rPr>
              <a:t>atil</a:t>
            </a:r>
            <a:endParaRPr lang="en-US" sz="1400" dirty="0" smtClean="0">
              <a:solidFill>
                <a:schemeClr val="tx1"/>
              </a:solidFill>
            </a:endParaRPr>
          </a:p>
          <a:p>
            <a:r>
              <a:rPr lang="en-US" sz="1400" dirty="0">
                <a:solidFill>
                  <a:schemeClr val="tx1"/>
                </a:solidFill>
              </a:rPr>
              <a:t>Vrushabh </a:t>
            </a:r>
            <a:r>
              <a:rPr lang="en-US" sz="1400" dirty="0" smtClean="0">
                <a:solidFill>
                  <a:schemeClr val="tx1"/>
                </a:solidFill>
              </a:rPr>
              <a:t> Rode</a:t>
            </a:r>
            <a:endParaRPr lang="en-US" sz="1400" dirty="0" smtClean="0">
              <a:solidFill>
                <a:schemeClr val="tx1"/>
              </a:solidFill>
            </a:endParaRPr>
          </a:p>
          <a:p>
            <a:r>
              <a:rPr lang="en-US" sz="1400" dirty="0" smtClean="0">
                <a:solidFill>
                  <a:schemeClr val="tx1"/>
                </a:solidFill>
              </a:rPr>
              <a:t>Sagar </a:t>
            </a:r>
            <a:r>
              <a:rPr lang="en-US" sz="1400" dirty="0">
                <a:solidFill>
                  <a:schemeClr val="tx1"/>
                </a:solidFill>
              </a:rPr>
              <a:t>Nagarale</a:t>
            </a:r>
            <a:endParaRPr lang="en-US" sz="1400" dirty="0" smtClean="0">
              <a:solidFill>
                <a:schemeClr val="tx1"/>
              </a:solidFill>
            </a:endParaRPr>
          </a:p>
        </p:txBody>
      </p:sp>
      <p:sp>
        <p:nvSpPr>
          <p:cNvPr id="5" name="TextBox 4"/>
          <p:cNvSpPr txBox="1"/>
          <p:nvPr/>
        </p:nvSpPr>
        <p:spPr>
          <a:xfrm>
            <a:off x="5441852" y="3505200"/>
            <a:ext cx="3124200" cy="738664"/>
          </a:xfrm>
          <a:prstGeom prst="rect">
            <a:avLst/>
          </a:prstGeom>
          <a:noFill/>
        </p:spPr>
        <p:txBody>
          <a:bodyPr wrap="square" rtlCol="0">
            <a:spAutoFit/>
          </a:bodyPr>
          <a:lstStyle/>
          <a:p>
            <a:r>
              <a:rPr lang="en-US" sz="1400" b="1" dirty="0" smtClean="0"/>
              <a:t>Project Mentor:   </a:t>
            </a:r>
            <a:r>
              <a:rPr lang="en-US" sz="1400" dirty="0" smtClean="0"/>
              <a:t>Varun sir</a:t>
            </a:r>
            <a:endParaRPr lang="en-US" sz="1400" dirty="0" smtClean="0"/>
          </a:p>
          <a:p>
            <a:endParaRPr lang="en-US" sz="1400" dirty="0"/>
          </a:p>
          <a:p>
            <a:r>
              <a:rPr lang="en-US" sz="1400" dirty="0" smtClean="0"/>
              <a:t>Date: </a:t>
            </a:r>
            <a:endParaRPr lang="en-US" sz="1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533400"/>
            <a:ext cx="8229600" cy="622935"/>
          </a:xfrm>
        </p:spPr>
        <p:txBody>
          <a:bodyPr/>
          <a:p>
            <a:r>
              <a:rPr lang="en-US" sz="3200"/>
              <a:t>ARIMA, SERIMA, SERIMAX (PMDARIMA)</a:t>
            </a:r>
            <a:endParaRPr lang="en-US" sz="3200"/>
          </a:p>
        </p:txBody>
      </p:sp>
      <p:pic>
        <p:nvPicPr>
          <p:cNvPr id="4" name="Content Placeholder 3"/>
          <p:cNvPicPr>
            <a:picLocks noChangeAspect="1"/>
          </p:cNvPicPr>
          <p:nvPr>
            <p:ph sz="half" idx="2"/>
          </p:nvPr>
        </p:nvPicPr>
        <p:blipFill>
          <a:blip r:embed="rId1"/>
          <a:stretch>
            <a:fillRect/>
          </a:stretch>
        </p:blipFill>
        <p:spPr>
          <a:xfrm>
            <a:off x="675640" y="1101090"/>
            <a:ext cx="7792720" cy="1355725"/>
          </a:xfrm>
          <a:prstGeom prst="rect">
            <a:avLst/>
          </a:prstGeom>
        </p:spPr>
      </p:pic>
      <p:pic>
        <p:nvPicPr>
          <p:cNvPr id="8" name="Picture 7"/>
          <p:cNvPicPr>
            <a:picLocks noChangeAspect="1"/>
          </p:cNvPicPr>
          <p:nvPr/>
        </p:nvPicPr>
        <p:blipFill>
          <a:blip r:embed="rId2"/>
          <a:stretch>
            <a:fillRect/>
          </a:stretch>
        </p:blipFill>
        <p:spPr>
          <a:xfrm>
            <a:off x="306070" y="2286000"/>
            <a:ext cx="8531860" cy="2221230"/>
          </a:xfrm>
          <a:prstGeom prst="rect">
            <a:avLst/>
          </a:prstGeom>
        </p:spPr>
      </p:pic>
      <p:pic>
        <p:nvPicPr>
          <p:cNvPr id="13" name="Picture 12"/>
          <p:cNvPicPr>
            <a:picLocks noChangeAspect="1"/>
          </p:cNvPicPr>
          <p:nvPr/>
        </p:nvPicPr>
        <p:blipFill>
          <a:blip r:embed="rId3"/>
          <a:stretch>
            <a:fillRect/>
          </a:stretch>
        </p:blipFill>
        <p:spPr>
          <a:xfrm>
            <a:off x="599440" y="4495800"/>
            <a:ext cx="8162290" cy="21913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FB-PROPHET</a:t>
            </a:r>
            <a:endParaRPr lang="en-US"/>
          </a:p>
        </p:txBody>
      </p:sp>
      <p:sp>
        <p:nvSpPr>
          <p:cNvPr id="4" name="Text Box 3"/>
          <p:cNvSpPr txBox="1"/>
          <p:nvPr/>
        </p:nvSpPr>
        <p:spPr>
          <a:xfrm>
            <a:off x="287020" y="1905000"/>
            <a:ext cx="8569960" cy="398780"/>
          </a:xfrm>
          <a:prstGeom prst="rect">
            <a:avLst/>
          </a:prstGeom>
          <a:noFill/>
        </p:spPr>
        <p:txBody>
          <a:bodyPr wrap="square" rtlCol="0">
            <a:spAutoFit/>
          </a:bodyPr>
          <a:p>
            <a:r>
              <a:rPr lang="en-US" sz="2000"/>
              <a:t>TREND MODEL     +      SEASONALITY MODEL    +    HOLIDAY EFFECT </a:t>
            </a:r>
            <a:endParaRPr lang="en-US" sz="2000"/>
          </a:p>
        </p:txBody>
      </p:sp>
      <p:sp>
        <p:nvSpPr>
          <p:cNvPr id="5" name="Text Box 4"/>
          <p:cNvSpPr txBox="1"/>
          <p:nvPr/>
        </p:nvSpPr>
        <p:spPr>
          <a:xfrm>
            <a:off x="457200" y="1295400"/>
            <a:ext cx="7063740" cy="521970"/>
          </a:xfrm>
          <a:prstGeom prst="rect">
            <a:avLst/>
          </a:prstGeom>
          <a:noFill/>
        </p:spPr>
        <p:txBody>
          <a:bodyPr wrap="none" rtlCol="0">
            <a:spAutoFit/>
          </a:bodyPr>
          <a:p>
            <a:r>
              <a:rPr lang="en-US" sz="2800"/>
              <a:t>SIMILER TO GAN (General Additive Model)</a:t>
            </a:r>
            <a:endParaRPr lang="en-US" sz="2800"/>
          </a:p>
        </p:txBody>
      </p:sp>
      <p:pic>
        <p:nvPicPr>
          <p:cNvPr id="6" name="Content Placeholder 5"/>
          <p:cNvPicPr>
            <a:picLocks noChangeAspect="1"/>
          </p:cNvPicPr>
          <p:nvPr>
            <p:ph sz="half" idx="1"/>
          </p:nvPr>
        </p:nvPicPr>
        <p:blipFill>
          <a:blip r:embed="rId1"/>
          <a:stretch>
            <a:fillRect/>
          </a:stretch>
        </p:blipFill>
        <p:spPr>
          <a:xfrm>
            <a:off x="228600" y="2714625"/>
            <a:ext cx="4038600" cy="4006850"/>
          </a:xfrm>
          <a:prstGeom prst="rect">
            <a:avLst/>
          </a:prstGeom>
        </p:spPr>
      </p:pic>
      <p:sp>
        <p:nvSpPr>
          <p:cNvPr id="7" name="Text Box 6"/>
          <p:cNvSpPr txBox="1"/>
          <p:nvPr/>
        </p:nvSpPr>
        <p:spPr>
          <a:xfrm>
            <a:off x="884555" y="2397125"/>
            <a:ext cx="3051810" cy="368300"/>
          </a:xfrm>
          <a:prstGeom prst="rect">
            <a:avLst/>
          </a:prstGeom>
          <a:noFill/>
        </p:spPr>
        <p:txBody>
          <a:bodyPr wrap="square" rtlCol="0">
            <a:spAutoFit/>
          </a:bodyPr>
          <a:p>
            <a:pPr algn="ctr"/>
            <a:r>
              <a:rPr lang="en-US" u="sng"/>
              <a:t>Model Components</a:t>
            </a:r>
            <a:endParaRPr lang="en-US" u="sng"/>
          </a:p>
        </p:txBody>
      </p:sp>
      <p:pic>
        <p:nvPicPr>
          <p:cNvPr id="8" name="Content Placeholder 7"/>
          <p:cNvPicPr>
            <a:picLocks noChangeAspect="1"/>
          </p:cNvPicPr>
          <p:nvPr>
            <p:ph sz="half" idx="2"/>
          </p:nvPr>
        </p:nvPicPr>
        <p:blipFill>
          <a:blip r:embed="rId2"/>
          <a:stretch>
            <a:fillRect/>
          </a:stretch>
        </p:blipFill>
        <p:spPr>
          <a:xfrm>
            <a:off x="4675505" y="2684780"/>
            <a:ext cx="4137660" cy="1948180"/>
          </a:xfrm>
          <a:prstGeom prst="rect">
            <a:avLst/>
          </a:prstGeom>
        </p:spPr>
      </p:pic>
      <p:pic>
        <p:nvPicPr>
          <p:cNvPr id="9" name="Picture 8"/>
          <p:cNvPicPr>
            <a:picLocks noChangeAspect="1"/>
          </p:cNvPicPr>
          <p:nvPr/>
        </p:nvPicPr>
        <p:blipFill>
          <a:blip r:embed="rId3"/>
          <a:stretch>
            <a:fillRect/>
          </a:stretch>
        </p:blipFill>
        <p:spPr>
          <a:xfrm>
            <a:off x="4343400" y="4632960"/>
            <a:ext cx="4655820" cy="2126615"/>
          </a:xfrm>
          <a:prstGeom prst="rect">
            <a:avLst/>
          </a:prstGeom>
        </p:spPr>
      </p:pic>
      <p:sp>
        <p:nvSpPr>
          <p:cNvPr id="10" name="Text Box 9"/>
          <p:cNvSpPr txBox="1"/>
          <p:nvPr/>
        </p:nvSpPr>
        <p:spPr>
          <a:xfrm>
            <a:off x="5080000" y="4790440"/>
            <a:ext cx="1002665" cy="229870"/>
          </a:xfrm>
          <a:prstGeom prst="rect">
            <a:avLst/>
          </a:prstGeom>
          <a:noFill/>
        </p:spPr>
        <p:txBody>
          <a:bodyPr wrap="square" rtlCol="0">
            <a:spAutoFit/>
          </a:bodyPr>
          <a:p>
            <a:r>
              <a:rPr lang="en-US" sz="900"/>
              <a:t>MAPE-1.49%</a:t>
            </a:r>
            <a:endParaRPr lang="en-US" sz="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ANN</a:t>
            </a:r>
            <a:endParaRPr lang="en-US"/>
          </a:p>
        </p:txBody>
      </p:sp>
      <p:pic>
        <p:nvPicPr>
          <p:cNvPr id="5" name="Content Placeholder 4"/>
          <p:cNvPicPr>
            <a:picLocks noChangeAspect="1"/>
          </p:cNvPicPr>
          <p:nvPr>
            <p:ph sz="half" idx="1"/>
          </p:nvPr>
        </p:nvPicPr>
        <p:blipFill>
          <a:blip r:embed="rId1"/>
          <a:stretch>
            <a:fillRect/>
          </a:stretch>
        </p:blipFill>
        <p:spPr>
          <a:xfrm>
            <a:off x="76200" y="4201795"/>
            <a:ext cx="4038600" cy="1871980"/>
          </a:xfrm>
          <a:prstGeom prst="rect">
            <a:avLst/>
          </a:prstGeom>
        </p:spPr>
      </p:pic>
      <p:pic>
        <p:nvPicPr>
          <p:cNvPr id="6" name="Content Placeholder 5"/>
          <p:cNvPicPr>
            <a:picLocks noChangeAspect="1"/>
          </p:cNvPicPr>
          <p:nvPr>
            <p:ph sz="half" idx="2"/>
          </p:nvPr>
        </p:nvPicPr>
        <p:blipFill>
          <a:blip r:embed="rId2"/>
          <a:stretch>
            <a:fillRect/>
          </a:stretch>
        </p:blipFill>
        <p:spPr>
          <a:xfrm>
            <a:off x="76200" y="2013585"/>
            <a:ext cx="4038600" cy="1872615"/>
          </a:xfrm>
          <a:prstGeom prst="rect">
            <a:avLst/>
          </a:prstGeom>
        </p:spPr>
      </p:pic>
      <p:sp>
        <p:nvSpPr>
          <p:cNvPr id="7" name="Text Box 6"/>
          <p:cNvSpPr txBox="1"/>
          <p:nvPr/>
        </p:nvSpPr>
        <p:spPr>
          <a:xfrm>
            <a:off x="76200" y="3886200"/>
            <a:ext cx="4038600" cy="368300"/>
          </a:xfrm>
          <a:prstGeom prst="rect">
            <a:avLst/>
          </a:prstGeom>
          <a:noFill/>
        </p:spPr>
        <p:txBody>
          <a:bodyPr wrap="square" rtlCol="0">
            <a:spAutoFit/>
          </a:bodyPr>
          <a:p>
            <a:r>
              <a:rPr lang="en-US"/>
              <a:t>ANN NETWORK</a:t>
            </a:r>
            <a:endParaRPr lang="en-US"/>
          </a:p>
        </p:txBody>
      </p:sp>
      <p:sp>
        <p:nvSpPr>
          <p:cNvPr id="8" name="Text Box 7"/>
          <p:cNvSpPr txBox="1"/>
          <p:nvPr/>
        </p:nvSpPr>
        <p:spPr>
          <a:xfrm>
            <a:off x="76200" y="1645285"/>
            <a:ext cx="4038600" cy="368300"/>
          </a:xfrm>
          <a:prstGeom prst="rect">
            <a:avLst/>
          </a:prstGeom>
          <a:noFill/>
        </p:spPr>
        <p:txBody>
          <a:bodyPr wrap="square" rtlCol="0">
            <a:spAutoFit/>
          </a:bodyPr>
          <a:p>
            <a:r>
              <a:rPr lang="en-US"/>
              <a:t>ANN Neuron</a:t>
            </a:r>
            <a:endParaRPr lang="en-US"/>
          </a:p>
        </p:txBody>
      </p:sp>
      <p:sp>
        <p:nvSpPr>
          <p:cNvPr id="9" name="Text Box 8"/>
          <p:cNvSpPr txBox="1"/>
          <p:nvPr/>
        </p:nvSpPr>
        <p:spPr>
          <a:xfrm>
            <a:off x="4411345" y="609600"/>
            <a:ext cx="4580890" cy="2461260"/>
          </a:xfrm>
          <a:prstGeom prst="rect">
            <a:avLst/>
          </a:prstGeom>
          <a:noFill/>
        </p:spPr>
        <p:txBody>
          <a:bodyPr wrap="square" rtlCol="0">
            <a:spAutoFit/>
          </a:bodyPr>
          <a:p>
            <a:r>
              <a:rPr lang="en-US" sz="1400" b="1" u="sng"/>
              <a:t> On Train Data </a:t>
            </a:r>
            <a:endParaRPr lang="en-US" sz="1400" b="1" u="sng"/>
          </a:p>
          <a:p>
            <a:r>
              <a:rPr lang="en-US" sz="1400"/>
              <a:t>The  R2 score on the Train set is :		0.926</a:t>
            </a:r>
            <a:endParaRPr lang="en-US" sz="1400"/>
          </a:p>
          <a:p>
            <a:r>
              <a:rPr lang="en-US" sz="1400"/>
              <a:t>The  MAE on the Train set is        :		4.769</a:t>
            </a:r>
            <a:endParaRPr lang="en-US" sz="1400"/>
          </a:p>
          <a:p>
            <a:r>
              <a:rPr lang="en-US" sz="1400"/>
              <a:t>The  RMSE on the Train set is     :		5.418</a:t>
            </a:r>
            <a:endParaRPr lang="en-US" sz="1400"/>
          </a:p>
          <a:p>
            <a:r>
              <a:rPr lang="en-US" sz="1400"/>
              <a:t>The  MAPE on the Train Set is     :		34.782%</a:t>
            </a:r>
            <a:endParaRPr lang="en-US" sz="1400" b="1" u="sng"/>
          </a:p>
          <a:p>
            <a:endParaRPr lang="en-US" sz="1400" b="1" u="sng"/>
          </a:p>
          <a:p>
            <a:r>
              <a:rPr lang="en-US" sz="1400" b="1" u="sng"/>
              <a:t>  On Test Data </a:t>
            </a:r>
            <a:endParaRPr lang="en-US" sz="1400" b="1" u="sng"/>
          </a:p>
          <a:p>
            <a:r>
              <a:rPr lang="en-US" sz="1400"/>
              <a:t>The  R2 score on the Test set is  :		0.896</a:t>
            </a:r>
            <a:endParaRPr lang="en-US" sz="1400"/>
          </a:p>
          <a:p>
            <a:r>
              <a:rPr lang="en-US" sz="1400"/>
              <a:t>The  MAE on the Test set is         :		0.522</a:t>
            </a:r>
            <a:endParaRPr lang="en-US" sz="1400"/>
          </a:p>
          <a:p>
            <a:r>
              <a:rPr lang="en-US" sz="1400"/>
              <a:t>The  RMSE on the Test set is      :		0.608</a:t>
            </a:r>
            <a:endParaRPr lang="en-US" sz="1400"/>
          </a:p>
          <a:p>
            <a:r>
              <a:rPr lang="en-US" sz="1400" b="1"/>
              <a:t>The  MAPE on the Test Set is   :		0.708%</a:t>
            </a:r>
            <a:endParaRPr lang="en-US" sz="1400" b="1"/>
          </a:p>
        </p:txBody>
      </p:sp>
      <p:pic>
        <p:nvPicPr>
          <p:cNvPr id="10" name="Picture 9"/>
          <p:cNvPicPr>
            <a:picLocks noChangeAspect="1"/>
          </p:cNvPicPr>
          <p:nvPr/>
        </p:nvPicPr>
        <p:blipFill>
          <a:blip r:embed="rId3"/>
          <a:stretch>
            <a:fillRect/>
          </a:stretch>
        </p:blipFill>
        <p:spPr>
          <a:xfrm>
            <a:off x="4197985" y="3048000"/>
            <a:ext cx="4810125" cy="1849120"/>
          </a:xfrm>
          <a:prstGeom prst="rect">
            <a:avLst/>
          </a:prstGeom>
        </p:spPr>
      </p:pic>
      <p:pic>
        <p:nvPicPr>
          <p:cNvPr id="11" name="Picture 10"/>
          <p:cNvPicPr>
            <a:picLocks noChangeAspect="1"/>
          </p:cNvPicPr>
          <p:nvPr/>
        </p:nvPicPr>
        <p:blipFill>
          <a:blip r:embed="rId4"/>
          <a:stretch>
            <a:fillRect/>
          </a:stretch>
        </p:blipFill>
        <p:spPr>
          <a:xfrm>
            <a:off x="4199255" y="4953000"/>
            <a:ext cx="4792980" cy="16840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533400"/>
            <a:ext cx="8229600" cy="784860"/>
          </a:xfrm>
        </p:spPr>
        <p:txBody>
          <a:bodyPr/>
          <a:p>
            <a:r>
              <a:rPr lang="en-US"/>
              <a:t>LSTM</a:t>
            </a:r>
            <a:endParaRPr lang="en-US"/>
          </a:p>
        </p:txBody>
      </p:sp>
      <p:pic>
        <p:nvPicPr>
          <p:cNvPr id="17" name="Content Placeholder 4"/>
          <p:cNvPicPr>
            <a:picLocks noChangeAspect="1"/>
          </p:cNvPicPr>
          <p:nvPr/>
        </p:nvPicPr>
        <p:blipFill>
          <a:blip r:embed="rId1"/>
          <a:stretch>
            <a:fillRect/>
          </a:stretch>
        </p:blipFill>
        <p:spPr>
          <a:xfrm>
            <a:off x="70485" y="1524000"/>
            <a:ext cx="4038600" cy="2585720"/>
          </a:xfrm>
          <a:prstGeom prst="rect">
            <a:avLst/>
          </a:prstGeom>
        </p:spPr>
      </p:pic>
      <p:pic>
        <p:nvPicPr>
          <p:cNvPr id="26" name="Content Placeholder 25"/>
          <p:cNvPicPr>
            <a:picLocks noChangeAspect="1"/>
          </p:cNvPicPr>
          <p:nvPr>
            <p:ph sz="half" idx="1"/>
          </p:nvPr>
        </p:nvPicPr>
        <p:blipFill>
          <a:blip r:embed="rId2"/>
          <a:stretch>
            <a:fillRect/>
          </a:stretch>
        </p:blipFill>
        <p:spPr>
          <a:xfrm>
            <a:off x="70485" y="4745355"/>
            <a:ext cx="4577715" cy="1831975"/>
          </a:xfrm>
          <a:prstGeom prst="rect">
            <a:avLst/>
          </a:prstGeom>
        </p:spPr>
      </p:pic>
      <p:pic>
        <p:nvPicPr>
          <p:cNvPr id="27" name="Content Placeholder 26"/>
          <p:cNvPicPr>
            <a:picLocks noChangeAspect="1"/>
          </p:cNvPicPr>
          <p:nvPr>
            <p:ph sz="half" idx="2"/>
          </p:nvPr>
        </p:nvPicPr>
        <p:blipFill>
          <a:blip r:embed="rId3"/>
          <a:stretch>
            <a:fillRect/>
          </a:stretch>
        </p:blipFill>
        <p:spPr>
          <a:xfrm>
            <a:off x="4648200" y="4732020"/>
            <a:ext cx="4388485" cy="1808480"/>
          </a:xfrm>
          <a:prstGeom prst="rect">
            <a:avLst/>
          </a:prstGeom>
        </p:spPr>
      </p:pic>
      <p:sp>
        <p:nvSpPr>
          <p:cNvPr id="28" name="Text Box 27"/>
          <p:cNvSpPr txBox="1"/>
          <p:nvPr/>
        </p:nvSpPr>
        <p:spPr>
          <a:xfrm>
            <a:off x="4343400" y="990600"/>
            <a:ext cx="4727575" cy="2891790"/>
          </a:xfrm>
          <a:prstGeom prst="rect">
            <a:avLst/>
          </a:prstGeom>
          <a:noFill/>
        </p:spPr>
        <p:txBody>
          <a:bodyPr wrap="square" rtlCol="0">
            <a:spAutoFit/>
          </a:bodyPr>
          <a:p>
            <a:r>
              <a:rPr lang="en-US" sz="1400" b="1" u="sng"/>
              <a:t>  The Scores on Train Data</a:t>
            </a:r>
            <a:endParaRPr lang="en-US" sz="1400"/>
          </a:p>
          <a:p>
            <a:r>
              <a:rPr lang="en-US" sz="1400"/>
              <a:t>The R2 score on the Train set is           :	0.862</a:t>
            </a:r>
            <a:endParaRPr lang="en-US" sz="1400"/>
          </a:p>
          <a:p>
            <a:r>
              <a:rPr lang="en-US" sz="1400"/>
              <a:t>The  MAE on the Train set is               :	5.674</a:t>
            </a:r>
            <a:endParaRPr lang="en-US" sz="1400"/>
          </a:p>
          <a:p>
            <a:r>
              <a:rPr lang="en-US" sz="1400"/>
              <a:t>The  RMSE on the Train set is              :	7.413</a:t>
            </a:r>
            <a:endParaRPr lang="en-US" sz="1400"/>
          </a:p>
          <a:p>
            <a:r>
              <a:rPr lang="en-US" sz="1400"/>
              <a:t>The Adjusted R2 score on the Train set is  :	0.862</a:t>
            </a:r>
            <a:endParaRPr lang="en-US" sz="1400"/>
          </a:p>
          <a:p>
            <a:r>
              <a:rPr lang="en-US" sz="1400"/>
              <a:t>The MAPE on Train set is                   :	48.880 %</a:t>
            </a:r>
            <a:endParaRPr lang="en-US" sz="1400"/>
          </a:p>
          <a:p>
            <a:endParaRPr lang="en-US" sz="1400"/>
          </a:p>
          <a:p>
            <a:r>
              <a:rPr lang="en-US" sz="1400" b="1" u="sng"/>
              <a:t>  The Scores on Test Data</a:t>
            </a:r>
            <a:endParaRPr lang="en-US" sz="1400"/>
          </a:p>
          <a:p>
            <a:r>
              <a:rPr lang="en-US" sz="1400"/>
              <a:t>The R2 score on the Test set is            :	0.977</a:t>
            </a:r>
            <a:endParaRPr lang="en-US" sz="1400"/>
          </a:p>
          <a:p>
            <a:r>
              <a:rPr lang="en-US" sz="1400"/>
              <a:t>The Adjusted R2 score on the Test set is   :	0.977</a:t>
            </a:r>
            <a:endParaRPr lang="en-US" sz="1400"/>
          </a:p>
          <a:p>
            <a:r>
              <a:rPr lang="en-US" sz="1400"/>
              <a:t>The  MAE on the Test set is                :	0.204</a:t>
            </a:r>
            <a:endParaRPr lang="en-US" sz="1400"/>
          </a:p>
          <a:p>
            <a:r>
              <a:rPr lang="en-US" sz="1400"/>
              <a:t>The  RMSE on the Test set is               :	0.284</a:t>
            </a:r>
            <a:endParaRPr lang="en-US" sz="1400"/>
          </a:p>
          <a:p>
            <a:r>
              <a:rPr lang="en-US" sz="1400" b="1"/>
              <a:t>The MAPE on the Test Set is                :	0.279 %</a:t>
            </a:r>
            <a:endParaRPr lang="en-US" sz="1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57200"/>
            <a:ext cx="8229600" cy="990600"/>
          </a:xfrm>
        </p:spPr>
        <p:txBody>
          <a:bodyPr/>
          <a:p>
            <a:r>
              <a:rPr lang="en-US"/>
              <a:t>GRU</a:t>
            </a:r>
            <a:endParaRPr lang="en-US"/>
          </a:p>
        </p:txBody>
      </p:sp>
      <p:pic>
        <p:nvPicPr>
          <p:cNvPr id="5" name="Content Placeholder 4"/>
          <p:cNvPicPr>
            <a:picLocks noChangeAspect="1"/>
          </p:cNvPicPr>
          <p:nvPr>
            <p:ph sz="half" idx="1"/>
          </p:nvPr>
        </p:nvPicPr>
        <p:blipFill>
          <a:blip r:embed="rId1"/>
          <a:stretch>
            <a:fillRect/>
          </a:stretch>
        </p:blipFill>
        <p:spPr>
          <a:xfrm>
            <a:off x="228600" y="4406900"/>
            <a:ext cx="4370070" cy="2075815"/>
          </a:xfrm>
          <a:prstGeom prst="rect">
            <a:avLst/>
          </a:prstGeom>
        </p:spPr>
      </p:pic>
      <p:pic>
        <p:nvPicPr>
          <p:cNvPr id="6" name="Content Placeholder 5"/>
          <p:cNvPicPr>
            <a:picLocks noChangeAspect="1"/>
          </p:cNvPicPr>
          <p:nvPr>
            <p:ph sz="half" idx="2"/>
          </p:nvPr>
        </p:nvPicPr>
        <p:blipFill>
          <a:blip r:embed="rId2"/>
          <a:stretch>
            <a:fillRect/>
          </a:stretch>
        </p:blipFill>
        <p:spPr>
          <a:xfrm>
            <a:off x="4648200" y="4406900"/>
            <a:ext cx="4370070" cy="2075815"/>
          </a:xfrm>
          <a:prstGeom prst="rect">
            <a:avLst/>
          </a:prstGeom>
        </p:spPr>
      </p:pic>
      <p:sp>
        <p:nvSpPr>
          <p:cNvPr id="7" name="Text Box 6"/>
          <p:cNvSpPr txBox="1"/>
          <p:nvPr/>
        </p:nvSpPr>
        <p:spPr>
          <a:xfrm>
            <a:off x="4488180" y="1066800"/>
            <a:ext cx="4525645" cy="2891790"/>
          </a:xfrm>
          <a:prstGeom prst="rect">
            <a:avLst/>
          </a:prstGeom>
          <a:noFill/>
        </p:spPr>
        <p:txBody>
          <a:bodyPr wrap="square" rtlCol="0">
            <a:spAutoFit/>
          </a:bodyPr>
          <a:p>
            <a:r>
              <a:rPr lang="en-US" sz="1400" b="1" u="sng"/>
              <a:t>  The Score on Train Data</a:t>
            </a:r>
            <a:endParaRPr lang="en-US" sz="1400"/>
          </a:p>
          <a:p>
            <a:r>
              <a:rPr lang="en-US" sz="1400"/>
              <a:t>The R2 score on the Train set is            :	0.93</a:t>
            </a:r>
            <a:endParaRPr lang="en-US" sz="1400"/>
          </a:p>
          <a:p>
            <a:r>
              <a:rPr lang="en-US" sz="1400"/>
              <a:t>The  MAE on the Train set is                :	3.55</a:t>
            </a:r>
            <a:endParaRPr lang="en-US" sz="1400"/>
          </a:p>
          <a:p>
            <a:r>
              <a:rPr lang="en-US" sz="1400"/>
              <a:t>The  RMSE on the Train set is               :	5.05</a:t>
            </a:r>
            <a:endParaRPr lang="en-US" sz="1400"/>
          </a:p>
          <a:p>
            <a:r>
              <a:rPr lang="en-US" sz="1400"/>
              <a:t>The Adjusted R2 score on the Train set is   :	0.93</a:t>
            </a:r>
            <a:endParaRPr lang="en-US" sz="1400"/>
          </a:p>
          <a:p>
            <a:r>
              <a:rPr lang="en-US" sz="1400"/>
              <a:t>The MAPE on the Train set is                :	33.16%</a:t>
            </a:r>
            <a:endParaRPr lang="en-US" sz="1400"/>
          </a:p>
          <a:p>
            <a:endParaRPr lang="en-US" sz="1400"/>
          </a:p>
          <a:p>
            <a:r>
              <a:rPr lang="en-US" sz="1400" b="1" u="sng"/>
              <a:t>  The Score on Test Data</a:t>
            </a:r>
            <a:endParaRPr lang="en-US" sz="1400" u="sng"/>
          </a:p>
          <a:p>
            <a:r>
              <a:rPr lang="en-US" sz="1400"/>
              <a:t>The R2 score on the Test set is             :	0.96</a:t>
            </a:r>
            <a:endParaRPr lang="en-US" sz="1400"/>
          </a:p>
          <a:p>
            <a:r>
              <a:rPr lang="en-US" sz="1400"/>
              <a:t>The Adjusted R2 score on the Test set is    :	0.96</a:t>
            </a:r>
            <a:endParaRPr lang="en-US" sz="1400"/>
          </a:p>
          <a:p>
            <a:r>
              <a:rPr lang="en-US" sz="1400"/>
              <a:t>The  MAE on the Test set is                 :	0.24</a:t>
            </a:r>
            <a:endParaRPr lang="en-US" sz="1400"/>
          </a:p>
          <a:p>
            <a:r>
              <a:rPr lang="en-US" sz="1400"/>
              <a:t>The  RMSE on the Test set is                :	0.33</a:t>
            </a:r>
            <a:endParaRPr lang="en-US" sz="1400"/>
          </a:p>
          <a:p>
            <a:r>
              <a:rPr lang="en-US" sz="1400" b="1"/>
              <a:t>The MAPE on Test set is                     :	0.33%</a:t>
            </a:r>
            <a:endParaRPr lang="en-US" sz="1400" b="1"/>
          </a:p>
        </p:txBody>
      </p:sp>
      <p:pic>
        <p:nvPicPr>
          <p:cNvPr id="3" name="Picture 2"/>
          <p:cNvPicPr>
            <a:picLocks noChangeAspect="1"/>
          </p:cNvPicPr>
          <p:nvPr/>
        </p:nvPicPr>
        <p:blipFill>
          <a:blip r:embed="rId3"/>
          <a:stretch>
            <a:fillRect/>
          </a:stretch>
        </p:blipFill>
        <p:spPr>
          <a:xfrm>
            <a:off x="76200" y="1219200"/>
            <a:ext cx="4351655" cy="29248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dirty="0" smtClean="0">
                <a:sym typeface="+mn-ea"/>
              </a:rPr>
              <a:t>MODEL SELECTION –ACCURACY BASED</a:t>
            </a:r>
            <a:endParaRPr lang="en-US" sz="3200" dirty="0" smtClean="0">
              <a:sym typeface="+mn-ea"/>
            </a:endParaRPr>
          </a:p>
        </p:txBody>
      </p:sp>
      <p:graphicFrame>
        <p:nvGraphicFramePr>
          <p:cNvPr id="3" name="Content Placeholder 2"/>
          <p:cNvGraphicFramePr/>
          <p:nvPr>
            <p:ph idx="1"/>
          </p:nvPr>
        </p:nvGraphicFramePr>
        <p:xfrm>
          <a:off x="457200" y="1696085"/>
          <a:ext cx="8229600" cy="4632960"/>
        </p:xfrm>
        <a:graphic>
          <a:graphicData uri="http://schemas.openxmlformats.org/drawingml/2006/table">
            <a:tbl>
              <a:tblPr firstRow="1" bandRow="1">
                <a:tableStyleId>{5C22544A-7EE6-4342-B048-85BDC9FD1C3A}</a:tableStyleId>
              </a:tblPr>
              <a:tblGrid>
                <a:gridCol w="6403975"/>
                <a:gridCol w="871220"/>
                <a:gridCol w="954405"/>
              </a:tblGrid>
              <a:tr h="438785">
                <a:tc>
                  <a:txBody>
                    <a:bodyPr/>
                    <a:p>
                      <a:pPr indent="0" algn="ctr">
                        <a:buNone/>
                      </a:pPr>
                      <a:r>
                        <a:rPr lang="en-US" sz="2400" b="1">
                          <a:solidFill>
                            <a:srgbClr val="000000"/>
                          </a:solidFill>
                          <a:latin typeface="Calibri" panose="020F0502020204030204" charset="-122"/>
                        </a:rPr>
                        <a:t>Model Name</a:t>
                      </a:r>
                      <a:endParaRPr lang="en-US" sz="2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Calibri" panose="020F0502020204030204" charset="-122"/>
                        </a:rPr>
                        <a:t>MAPE</a:t>
                      </a:r>
                      <a:endParaRPr lang="en-US" sz="2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Calibri" panose="020F0502020204030204" charset="-122"/>
                        </a:rPr>
                        <a:t>Unit</a:t>
                      </a:r>
                      <a:endParaRPr lang="en-US" sz="2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98780">
                <a:tc>
                  <a:txBody>
                    <a:bodyPr/>
                    <a:p>
                      <a:pPr indent="0">
                        <a:buNone/>
                      </a:pPr>
                      <a:r>
                        <a:rPr lang="en-US" sz="1800" b="0">
                          <a:solidFill>
                            <a:srgbClr val="000000"/>
                          </a:solidFill>
                          <a:latin typeface="Calibri" panose="020F0502020204030204" charset="-122"/>
                        </a:rPr>
                        <a:t>Naive model Predicting todays price as tomorrows price</a:t>
                      </a:r>
                      <a:endParaRPr lang="en-US" sz="1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Calibri" panose="020F0502020204030204" charset="-122"/>
                        </a:rPr>
                        <a:t>0.24</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Calibri" panose="020F0502020204030204" charset="-122"/>
                        </a:rPr>
                        <a:t>percent</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98145">
                <a:tc>
                  <a:txBody>
                    <a:bodyPr/>
                    <a:p>
                      <a:pPr indent="0">
                        <a:buNone/>
                      </a:pPr>
                      <a:r>
                        <a:rPr lang="en-US" sz="1800" b="0">
                          <a:solidFill>
                            <a:srgbClr val="000000"/>
                          </a:solidFill>
                          <a:latin typeface="Calibri" panose="020F0502020204030204" charset="-122"/>
                        </a:rPr>
                        <a:t>Simple Exponential Smoothing - SES Model</a:t>
                      </a:r>
                      <a:endParaRPr lang="en-US" sz="1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Calibri" panose="020F0502020204030204" charset="-122"/>
                        </a:rPr>
                        <a:t>5.05</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Calibri" panose="020F0502020204030204" charset="-122"/>
                        </a:rPr>
                        <a:t>percent</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98780">
                <a:tc>
                  <a:txBody>
                    <a:bodyPr/>
                    <a:p>
                      <a:pPr indent="0">
                        <a:buNone/>
                      </a:pPr>
                      <a:r>
                        <a:rPr lang="en-US" sz="1800" b="0">
                          <a:solidFill>
                            <a:srgbClr val="000000"/>
                          </a:solidFill>
                          <a:latin typeface="Calibri" panose="020F0502020204030204" charset="-122"/>
                        </a:rPr>
                        <a:t>HOLT - Simple Exponential Smoothing - HOLT Model</a:t>
                      </a:r>
                      <a:endParaRPr lang="en-US" sz="1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Calibri" panose="020F0502020204030204" charset="-122"/>
                        </a:rPr>
                        <a:t>2.05</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Calibri" panose="020F0502020204030204" charset="-122"/>
                        </a:rPr>
                        <a:t>percent</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98780">
                <a:tc>
                  <a:txBody>
                    <a:bodyPr/>
                    <a:p>
                      <a:pPr indent="0">
                        <a:buNone/>
                      </a:pPr>
                      <a:r>
                        <a:rPr lang="en-US" sz="1800" b="0">
                          <a:solidFill>
                            <a:srgbClr val="000000"/>
                          </a:solidFill>
                          <a:latin typeface="Calibri" panose="020F0502020204030204" charset="-122"/>
                        </a:rPr>
                        <a:t>HOLT - Exponential Smooting - HOLT Winters model</a:t>
                      </a:r>
                      <a:endParaRPr lang="en-US" sz="1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Calibri" panose="020F0502020204030204" charset="-122"/>
                        </a:rPr>
                        <a:t>2.97</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Calibri" panose="020F0502020204030204" charset="-122"/>
                        </a:rPr>
                        <a:t>percent</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98780">
                <a:tc>
                  <a:txBody>
                    <a:bodyPr/>
                    <a:p>
                      <a:pPr indent="0">
                        <a:buNone/>
                      </a:pPr>
                      <a:r>
                        <a:rPr lang="en-US" sz="1800" b="0">
                          <a:solidFill>
                            <a:srgbClr val="000000"/>
                          </a:solidFill>
                          <a:latin typeface="Calibri" panose="020F0502020204030204" charset="-122"/>
                        </a:rPr>
                        <a:t>ARIMA - Order (2,1,0)</a:t>
                      </a:r>
                      <a:endParaRPr lang="en-US" sz="1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Calibri" panose="020F0502020204030204" charset="-122"/>
                        </a:rPr>
                        <a:t>2.04</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Calibri" panose="020F0502020204030204" charset="-122"/>
                        </a:rPr>
                        <a:t>percent</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98145">
                <a:tc>
                  <a:txBody>
                    <a:bodyPr/>
                    <a:p>
                      <a:pPr indent="0">
                        <a:buNone/>
                      </a:pPr>
                      <a:r>
                        <a:rPr lang="en-US" sz="1800" b="0">
                          <a:solidFill>
                            <a:srgbClr val="000000"/>
                          </a:solidFill>
                          <a:latin typeface="Calibri" panose="020F0502020204030204" charset="-122"/>
                        </a:rPr>
                        <a:t>FB-PROPHET</a:t>
                      </a:r>
                      <a:endParaRPr lang="en-US" sz="1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Calibri" panose="020F0502020204030204" charset="-122"/>
                        </a:rPr>
                        <a:t>1.49</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Calibri" panose="020F0502020204030204" charset="-122"/>
                        </a:rPr>
                        <a:t>percent</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98145">
                <a:tc>
                  <a:txBody>
                    <a:bodyPr/>
                    <a:p>
                      <a:pPr indent="0">
                        <a:buNone/>
                      </a:pPr>
                      <a:r>
                        <a:rPr lang="en-US" sz="1800" b="0">
                          <a:solidFill>
                            <a:srgbClr val="000000"/>
                          </a:solidFill>
                          <a:latin typeface="Calibri" panose="020F0502020204030204" charset="-122"/>
                        </a:rPr>
                        <a:t>Artificial Neural Networks - ANN</a:t>
                      </a:r>
                      <a:endParaRPr lang="en-US" sz="1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Calibri" panose="020F0502020204030204" charset="-122"/>
                        </a:rPr>
                        <a:t>0.73</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Calibri" panose="020F0502020204030204" charset="-122"/>
                        </a:rPr>
                        <a:t>percent</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07060">
                <a:tc>
                  <a:txBody>
                    <a:bodyPr/>
                    <a:p>
                      <a:pPr indent="0">
                        <a:buNone/>
                      </a:pPr>
                      <a:r>
                        <a:rPr lang="en-US" sz="1800">
                          <a:solidFill>
                            <a:srgbClr val="000000"/>
                          </a:solidFill>
                          <a:latin typeface="Calibri" panose="020F0502020204030204" charset="-122"/>
                          <a:sym typeface="+mn-ea"/>
                        </a:rPr>
                        <a:t>RNN - Gated Recurrent Unit - GRU Model</a:t>
                      </a:r>
                      <a:endParaRPr lang="en-US" sz="1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Calibri" panose="020F0502020204030204" charset="-122"/>
                        </a:rPr>
                        <a:t>0.34</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Calibri" panose="020F0502020204030204" charset="-122"/>
                        </a:rPr>
                        <a:t>percent</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98780">
                <a:tc>
                  <a:txBody>
                    <a:bodyPr/>
                    <a:p>
                      <a:pPr indent="0">
                        <a:buNone/>
                      </a:pPr>
                      <a:r>
                        <a:rPr lang="en-US" sz="1800">
                          <a:solidFill>
                            <a:srgbClr val="000000"/>
                          </a:solidFill>
                          <a:latin typeface="Calibri" panose="020F0502020204030204" charset="-122"/>
                          <a:sym typeface="+mn-ea"/>
                        </a:rPr>
                        <a:t>RNN - Long Short Term Memory - LSTM Model </a:t>
                      </a:r>
                      <a:endParaRPr lang="en-US" sz="1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2000" b="0">
                          <a:solidFill>
                            <a:srgbClr val="000000"/>
                          </a:solidFill>
                          <a:latin typeface="Calibri" panose="020F0502020204030204" charset="-122"/>
                        </a:rPr>
                        <a:t>0.28</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r>
                        <a:rPr lang="en-US" sz="2000" b="0">
                          <a:solidFill>
                            <a:srgbClr val="000000"/>
                          </a:solidFill>
                          <a:latin typeface="Calibri" panose="020F0502020204030204" charset="-122"/>
                        </a:rPr>
                        <a:t>percent</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dirty="0" smtClean="0">
                <a:sym typeface="+mn-ea"/>
              </a:rPr>
              <a:t>LSTM - FINAL MODEL</a:t>
            </a:r>
            <a:endParaRPr lang="en-US"/>
          </a:p>
        </p:txBody>
      </p:sp>
      <p:grpSp>
        <p:nvGrpSpPr>
          <p:cNvPr id="9" name="Group 8"/>
          <p:cNvGrpSpPr/>
          <p:nvPr/>
        </p:nvGrpSpPr>
        <p:grpSpPr>
          <a:xfrm>
            <a:off x="1524000" y="1524000"/>
            <a:ext cx="6026150" cy="2547620"/>
            <a:chOff x="1080" y="2640"/>
            <a:chExt cx="9490" cy="4012"/>
          </a:xfrm>
        </p:grpSpPr>
        <p:sp>
          <p:nvSpPr>
            <p:cNvPr id="5" name="Text Box 4"/>
            <p:cNvSpPr txBox="1"/>
            <p:nvPr/>
          </p:nvSpPr>
          <p:spPr>
            <a:xfrm>
              <a:off x="1080" y="3600"/>
              <a:ext cx="2937" cy="3052"/>
            </a:xfrm>
            <a:prstGeom prst="rect">
              <a:avLst/>
            </a:prstGeom>
            <a:noFill/>
          </p:spPr>
          <p:txBody>
            <a:bodyPr wrap="square" rtlCol="0" anchor="t">
              <a:spAutoFit/>
            </a:bodyPr>
            <a:p>
              <a:r>
                <a:rPr lang="en-US" sz="1200"/>
                <a:t>74.46319633483888</a:t>
              </a:r>
              <a:endParaRPr lang="en-US" sz="1200"/>
            </a:p>
            <a:p>
              <a:r>
                <a:rPr lang="en-US" sz="1200"/>
                <a:t>74.64825317382814</a:t>
              </a:r>
              <a:endParaRPr lang="en-US" sz="1200"/>
            </a:p>
            <a:p>
              <a:r>
                <a:rPr lang="en-US" sz="1200"/>
                <a:t>74.75432426452637</a:t>
              </a:r>
              <a:endParaRPr lang="en-US" sz="1200"/>
            </a:p>
            <a:p>
              <a:r>
                <a:rPr lang="en-US" sz="1200"/>
                <a:t>74.815131149292</a:t>
              </a:r>
              <a:endParaRPr lang="en-US" sz="1200"/>
            </a:p>
            <a:p>
              <a:r>
                <a:rPr lang="en-US" sz="1200"/>
                <a:t>74.85001693725587</a:t>
              </a:r>
              <a:endParaRPr lang="en-US" sz="1200"/>
            </a:p>
            <a:p>
              <a:r>
                <a:rPr lang="en-US" sz="1200"/>
                <a:t>74.87000869750977</a:t>
              </a:r>
              <a:endParaRPr lang="en-US" sz="1200"/>
            </a:p>
            <a:p>
              <a:r>
                <a:rPr lang="en-US" sz="1200"/>
                <a:t>74.88147651672364</a:t>
              </a:r>
              <a:endParaRPr lang="en-US" sz="1200"/>
            </a:p>
            <a:p>
              <a:r>
                <a:rPr lang="en-US" sz="1200"/>
                <a:t>74.88807113647462</a:t>
              </a:r>
              <a:endParaRPr lang="en-US" sz="1200"/>
            </a:p>
            <a:p>
              <a:r>
                <a:rPr lang="en-US" sz="1200"/>
                <a:t>74.89185493469239</a:t>
              </a:r>
              <a:endParaRPr lang="en-US" sz="1200"/>
            </a:p>
            <a:p>
              <a:r>
                <a:rPr lang="en-US" sz="1200"/>
                <a:t>74.89401710510255</a:t>
              </a:r>
              <a:endParaRPr lang="en-US" sz="1200"/>
            </a:p>
          </p:txBody>
        </p:sp>
        <p:sp>
          <p:nvSpPr>
            <p:cNvPr id="6" name="Text Box 5"/>
            <p:cNvSpPr txBox="1"/>
            <p:nvPr/>
          </p:nvSpPr>
          <p:spPr>
            <a:xfrm>
              <a:off x="4214" y="3600"/>
              <a:ext cx="3023" cy="3052"/>
            </a:xfrm>
            <a:prstGeom prst="rect">
              <a:avLst/>
            </a:prstGeom>
            <a:noFill/>
          </p:spPr>
          <p:txBody>
            <a:bodyPr wrap="square" rtlCol="0" anchor="t">
              <a:spAutoFit/>
            </a:bodyPr>
            <a:p>
              <a:r>
                <a:rPr lang="en-US" sz="1200">
                  <a:sym typeface="+mn-ea"/>
                </a:rPr>
                <a:t>74.89525619506837</a:t>
              </a:r>
              <a:endParaRPr lang="en-US" sz="1200"/>
            </a:p>
            <a:p>
              <a:r>
                <a:rPr lang="en-US" sz="1200">
                  <a:sym typeface="+mn-ea"/>
                </a:rPr>
                <a:t>74.89597137451173</a:t>
              </a:r>
              <a:endParaRPr lang="en-US" sz="1200"/>
            </a:p>
            <a:p>
              <a:r>
                <a:rPr lang="en-US" sz="1200">
                  <a:sym typeface="+mn-ea"/>
                </a:rPr>
                <a:t>74.89637886047365</a:t>
              </a:r>
              <a:endParaRPr lang="en-US" sz="1200"/>
            </a:p>
            <a:p>
              <a:r>
                <a:rPr lang="en-US" sz="1200">
                  <a:sym typeface="+mn-ea"/>
                </a:rPr>
                <a:t>74.8966033935547</a:t>
              </a:r>
              <a:endParaRPr lang="en-US" sz="1200"/>
            </a:p>
            <a:p>
              <a:r>
                <a:rPr lang="en-US" sz="1200">
                  <a:sym typeface="+mn-ea"/>
                </a:rPr>
                <a:t>74.89674476623536</a:t>
              </a:r>
              <a:endParaRPr lang="en-US" sz="1200"/>
            </a:p>
            <a:p>
              <a:r>
                <a:rPr lang="en-US" sz="1200">
                  <a:sym typeface="+mn-ea"/>
                </a:rPr>
                <a:t>74.89681961059571</a:t>
              </a:r>
              <a:endParaRPr lang="en-US" sz="1200"/>
            </a:p>
            <a:p>
              <a:r>
                <a:rPr lang="en-US" sz="1200">
                  <a:sym typeface="+mn-ea"/>
                </a:rPr>
                <a:t>74.89686950683594</a:t>
              </a:r>
              <a:endParaRPr lang="en-US" sz="1200"/>
            </a:p>
            <a:p>
              <a:r>
                <a:rPr lang="en-US" sz="1200">
                  <a:sym typeface="+mn-ea"/>
                </a:rPr>
                <a:t>74.89689445495607</a:t>
              </a:r>
              <a:endParaRPr lang="en-US" sz="1200"/>
            </a:p>
            <a:p>
              <a:r>
                <a:rPr lang="en-US" sz="1200">
                  <a:sym typeface="+mn-ea"/>
                </a:rPr>
                <a:t>74.89691108703614</a:t>
              </a:r>
              <a:endParaRPr lang="en-US" sz="1200"/>
            </a:p>
            <a:p>
              <a:r>
                <a:rPr lang="en-US" sz="1200">
                  <a:sym typeface="+mn-ea"/>
                </a:rPr>
                <a:t>74.89691940307618</a:t>
              </a:r>
              <a:endParaRPr lang="en-US" sz="1200">
                <a:sym typeface="+mn-ea"/>
              </a:endParaRPr>
            </a:p>
          </p:txBody>
        </p:sp>
        <p:sp>
          <p:nvSpPr>
            <p:cNvPr id="7" name="Text Box 6"/>
            <p:cNvSpPr txBox="1"/>
            <p:nvPr/>
          </p:nvSpPr>
          <p:spPr>
            <a:xfrm>
              <a:off x="7440" y="3600"/>
              <a:ext cx="3130" cy="3052"/>
            </a:xfrm>
            <a:prstGeom prst="rect">
              <a:avLst/>
            </a:prstGeom>
            <a:noFill/>
          </p:spPr>
          <p:txBody>
            <a:bodyPr wrap="square" rtlCol="0" anchor="t">
              <a:spAutoFit/>
            </a:bodyPr>
            <a:p>
              <a:r>
                <a:rPr lang="en-US" sz="1200">
                  <a:sym typeface="+mn-ea"/>
                </a:rPr>
                <a:t>74.89692771911622</a:t>
              </a:r>
              <a:endParaRPr lang="en-US" sz="1200"/>
            </a:p>
            <a:p>
              <a:r>
                <a:rPr lang="en-US" sz="1200">
                  <a:sym typeface="+mn-ea"/>
                </a:rPr>
                <a:t>74.89693603515626</a:t>
              </a:r>
              <a:endParaRPr lang="en-US" sz="1200"/>
            </a:p>
            <a:p>
              <a:r>
                <a:rPr lang="en-US" sz="1200">
                  <a:sym typeface="+mn-ea"/>
                </a:rPr>
                <a:t>74.89693603515626</a:t>
              </a:r>
              <a:endParaRPr lang="en-US" sz="1200"/>
            </a:p>
            <a:p>
              <a:r>
                <a:rPr lang="en-US" sz="1200">
                  <a:sym typeface="+mn-ea"/>
                </a:rPr>
                <a:t>74.89693603515626</a:t>
              </a:r>
              <a:endParaRPr lang="en-US" sz="1200"/>
            </a:p>
            <a:p>
              <a:r>
                <a:rPr lang="en-US" sz="1200">
                  <a:sym typeface="+mn-ea"/>
                </a:rPr>
                <a:t>74.89693603515626</a:t>
              </a:r>
              <a:endParaRPr lang="en-US" sz="1200"/>
            </a:p>
            <a:p>
              <a:r>
                <a:rPr lang="en-US" sz="1200">
                  <a:sym typeface="+mn-ea"/>
                </a:rPr>
                <a:t>74.89693603515626</a:t>
              </a:r>
              <a:endParaRPr lang="en-US" sz="1200"/>
            </a:p>
            <a:p>
              <a:r>
                <a:rPr lang="en-US" sz="1200">
                  <a:sym typeface="+mn-ea"/>
                </a:rPr>
                <a:t>74.89693603515626</a:t>
              </a:r>
              <a:endParaRPr lang="en-US" sz="1200"/>
            </a:p>
            <a:p>
              <a:r>
                <a:rPr lang="en-US" sz="1200">
                  <a:sym typeface="+mn-ea"/>
                </a:rPr>
                <a:t>74.89693603515626</a:t>
              </a:r>
              <a:endParaRPr lang="en-US" sz="1200"/>
            </a:p>
            <a:p>
              <a:r>
                <a:rPr lang="en-US" sz="1200">
                  <a:sym typeface="+mn-ea"/>
                </a:rPr>
                <a:t>74.89693603515626</a:t>
              </a:r>
              <a:endParaRPr lang="en-US" sz="1200"/>
            </a:p>
            <a:p>
              <a:r>
                <a:rPr lang="en-US" sz="1200">
                  <a:sym typeface="+mn-ea"/>
                </a:rPr>
                <a:t>74.89693603515626</a:t>
              </a:r>
              <a:endParaRPr lang="en-US" sz="1200">
                <a:sym typeface="+mn-ea"/>
              </a:endParaRPr>
            </a:p>
          </p:txBody>
        </p:sp>
        <p:sp>
          <p:nvSpPr>
            <p:cNvPr id="8" name="Text Box 7"/>
            <p:cNvSpPr txBox="1"/>
            <p:nvPr/>
          </p:nvSpPr>
          <p:spPr>
            <a:xfrm>
              <a:off x="2160" y="2640"/>
              <a:ext cx="6601" cy="919"/>
            </a:xfrm>
            <a:prstGeom prst="rect">
              <a:avLst/>
            </a:prstGeom>
            <a:noFill/>
          </p:spPr>
          <p:txBody>
            <a:bodyPr wrap="none" rtlCol="0">
              <a:spAutoFit/>
            </a:bodyPr>
            <a:p>
              <a:pPr algn="l"/>
              <a:r>
                <a:rPr lang="en-US" sz="1600">
                  <a:sym typeface="+mn-ea"/>
                </a:rPr>
                <a:t>PREDICTED VALUES FOR NEXT 30 DAYS</a:t>
              </a:r>
              <a:endParaRPr lang="en-US" sz="1600"/>
            </a:p>
            <a:p>
              <a:pPr algn="l"/>
              <a:r>
                <a:rPr lang="en-US" sz="1600">
                  <a:sym typeface="+mn-ea"/>
                </a:rPr>
                <a:t>-----------------------------------------------------------</a:t>
              </a:r>
              <a:endParaRPr lang="en-US" sz="1600">
                <a:sym typeface="+mn-ea"/>
              </a:endParaRPr>
            </a:p>
          </p:txBody>
        </p:sp>
      </p:grpSp>
      <p:pic>
        <p:nvPicPr>
          <p:cNvPr id="13" name="Content Placeholder 12"/>
          <p:cNvPicPr>
            <a:picLocks noChangeAspect="1"/>
          </p:cNvPicPr>
          <p:nvPr>
            <p:ph idx="1"/>
          </p:nvPr>
        </p:nvPicPr>
        <p:blipFill>
          <a:blip r:embed="rId1"/>
          <a:stretch>
            <a:fillRect/>
          </a:stretch>
        </p:blipFill>
        <p:spPr>
          <a:xfrm>
            <a:off x="457200" y="4191000"/>
            <a:ext cx="8229600" cy="24612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normAutofit fontScale="90000"/>
          </a:bodyPr>
          <a:p>
            <a:r>
              <a:rPr lang="en-US"/>
              <a:t>Actual Vs Prediction (28th Jun to 6th Aug)</a:t>
            </a:r>
            <a:endParaRPr lang="en-US"/>
          </a:p>
        </p:txBody>
      </p:sp>
      <p:graphicFrame>
        <p:nvGraphicFramePr>
          <p:cNvPr id="7" name="Content Placeholder 6"/>
          <p:cNvGraphicFramePr/>
          <p:nvPr>
            <p:ph idx="1"/>
          </p:nvPr>
        </p:nvGraphicFramePr>
        <p:xfrm>
          <a:off x="457200" y="1752600"/>
          <a:ext cx="8229600" cy="4348480"/>
        </p:xfrm>
        <a:graphic>
          <a:graphicData uri="http://schemas.openxmlformats.org/drawingml/2006/table">
            <a:tbl>
              <a:tblPr firstRow="1" bandRow="1">
                <a:tableStyleId>{5C22544A-7EE6-4342-B048-85BDC9FD1C3A}</a:tableStyleId>
              </a:tblPr>
              <a:tblGrid>
                <a:gridCol w="1147445"/>
                <a:gridCol w="908050"/>
                <a:gridCol w="1208405"/>
                <a:gridCol w="715010"/>
                <a:gridCol w="271780"/>
                <a:gridCol w="1147445"/>
                <a:gridCol w="908050"/>
                <a:gridCol w="1210310"/>
                <a:gridCol w="713105"/>
              </a:tblGrid>
              <a:tr h="228600">
                <a:tc>
                  <a:txBody>
                    <a:bodyPr/>
                    <a:p>
                      <a:pPr indent="0" algn="ctr">
                        <a:buNone/>
                      </a:pPr>
                      <a:r>
                        <a:rPr lang="en-US" sz="1400" b="1">
                          <a:solidFill>
                            <a:srgbClr val="000000"/>
                          </a:solidFill>
                          <a:latin typeface="Calibri" panose="020F0502020204030204" charset="-122"/>
                        </a:rPr>
                        <a:t>DATE</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7E6E6"/>
                    </a:solidFill>
                  </a:tcPr>
                </a:tc>
                <a:tc>
                  <a:txBody>
                    <a:bodyPr/>
                    <a:p>
                      <a:pPr indent="0" algn="ctr">
                        <a:buNone/>
                      </a:pPr>
                      <a:r>
                        <a:rPr lang="en-US" sz="1400" b="1">
                          <a:solidFill>
                            <a:srgbClr val="000000"/>
                          </a:solidFill>
                          <a:latin typeface="Calibri" panose="020F0502020204030204" charset="-122"/>
                        </a:rPr>
                        <a:t>DEXINUS</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7E6E6"/>
                    </a:solidFill>
                  </a:tcPr>
                </a:tc>
                <a:tc>
                  <a:txBody>
                    <a:bodyPr/>
                    <a:p>
                      <a:pPr indent="0" algn="ctr">
                        <a:buNone/>
                      </a:pPr>
                      <a:r>
                        <a:rPr lang="en-US" sz="1400" b="1">
                          <a:solidFill>
                            <a:srgbClr val="000000"/>
                          </a:solidFill>
                          <a:latin typeface="Calibri" panose="020F0502020204030204" charset="-122"/>
                        </a:rPr>
                        <a:t>PREDICTION</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7E6E6"/>
                    </a:solidFill>
                  </a:tcPr>
                </a:tc>
                <a:tc>
                  <a:txBody>
                    <a:bodyPr/>
                    <a:p>
                      <a:pPr indent="0" algn="ctr">
                        <a:buNone/>
                      </a:pPr>
                      <a:r>
                        <a:rPr lang="en-US" sz="1400" b="1">
                          <a:solidFill>
                            <a:srgbClr val="000000"/>
                          </a:solidFill>
                          <a:latin typeface="Calibri" panose="020F0502020204030204" charset="-122"/>
                        </a:rPr>
                        <a:t>ERROR</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7E6E6"/>
                    </a:solidFill>
                  </a:tcPr>
                </a:tc>
                <a:tc>
                  <a:txBody>
                    <a:bodyPr/>
                    <a:p>
                      <a:pPr indent="0">
                        <a:buNone/>
                      </a:pP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595959"/>
                    </a:solidFill>
                  </a:tcPr>
                </a:tc>
                <a:tc>
                  <a:txBody>
                    <a:bodyPr/>
                    <a:p>
                      <a:pPr indent="0" algn="ctr">
                        <a:buNone/>
                      </a:pPr>
                      <a:r>
                        <a:rPr lang="en-US" sz="1400" b="1">
                          <a:solidFill>
                            <a:srgbClr val="000000"/>
                          </a:solidFill>
                          <a:latin typeface="Calibri" panose="020F0502020204030204" charset="-122"/>
                        </a:rPr>
                        <a:t>DATE</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7E6E6"/>
                    </a:solidFill>
                  </a:tcPr>
                </a:tc>
                <a:tc>
                  <a:txBody>
                    <a:bodyPr/>
                    <a:p>
                      <a:pPr indent="0" algn="ctr">
                        <a:buNone/>
                      </a:pPr>
                      <a:r>
                        <a:rPr lang="en-US" sz="1400" b="1">
                          <a:solidFill>
                            <a:srgbClr val="000000"/>
                          </a:solidFill>
                          <a:latin typeface="Calibri" panose="020F0502020204030204" charset="-122"/>
                        </a:rPr>
                        <a:t>DEXINUS</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7E6E6"/>
                    </a:solidFill>
                  </a:tcPr>
                </a:tc>
                <a:tc>
                  <a:txBody>
                    <a:bodyPr/>
                    <a:p>
                      <a:pPr indent="0" algn="ctr">
                        <a:buNone/>
                      </a:pPr>
                      <a:r>
                        <a:rPr lang="en-US" sz="1400" b="1">
                          <a:solidFill>
                            <a:srgbClr val="000000"/>
                          </a:solidFill>
                          <a:latin typeface="Calibri" panose="020F0502020204030204" charset="-122"/>
                        </a:rPr>
                        <a:t>PREDICTION</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7E6E6"/>
                    </a:solidFill>
                  </a:tcPr>
                </a:tc>
                <a:tc>
                  <a:txBody>
                    <a:bodyPr/>
                    <a:p>
                      <a:pPr indent="0" algn="ctr">
                        <a:buNone/>
                      </a:pPr>
                      <a:r>
                        <a:rPr lang="en-US" sz="1400" b="1">
                          <a:solidFill>
                            <a:srgbClr val="000000"/>
                          </a:solidFill>
                          <a:latin typeface="Calibri" panose="020F0502020204030204" charset="-122"/>
                        </a:rPr>
                        <a:t>ERROR</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7E6E6"/>
                    </a:solidFill>
                  </a:tcPr>
                </a:tc>
              </a:tr>
              <a:tr h="228600">
                <a:tc>
                  <a:txBody>
                    <a:bodyPr/>
                    <a:p>
                      <a:pPr indent="0" algn="ctr">
                        <a:buNone/>
                      </a:pPr>
                      <a:r>
                        <a:rPr lang="en-US" sz="1400" b="0">
                          <a:solidFill>
                            <a:srgbClr val="000000"/>
                          </a:solidFill>
                          <a:latin typeface="Calibri" panose="020F0502020204030204" charset="-122"/>
                        </a:rPr>
                        <a:t>28-06-2021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74.29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74.46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-0.17</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595959"/>
                    </a:solidFill>
                  </a:tcPr>
                </a:tc>
                <a:tc>
                  <a:txBody>
                    <a:bodyPr/>
                    <a:p>
                      <a:pPr indent="0" algn="ctr">
                        <a:buNone/>
                      </a:pPr>
                      <a:r>
                        <a:rPr lang="en-US" sz="1400" b="0">
                          <a:solidFill>
                            <a:srgbClr val="000000"/>
                          </a:solidFill>
                          <a:latin typeface="Calibri" panose="020F0502020204030204" charset="-122"/>
                        </a:rPr>
                        <a:t>19-07-2021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74.85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-0.05</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lgn="ctr">
                        <a:buNone/>
                      </a:pPr>
                      <a:r>
                        <a:rPr lang="en-US" sz="1400" b="0">
                          <a:solidFill>
                            <a:srgbClr val="000000"/>
                          </a:solidFill>
                          <a:latin typeface="Calibri" panose="020F0502020204030204" charset="-122"/>
                        </a:rPr>
                        <a:t>29-06-2021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74.29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74.65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-0.36</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595959"/>
                    </a:solidFill>
                  </a:tcPr>
                </a:tc>
                <a:tc>
                  <a:txBody>
                    <a:bodyPr/>
                    <a:p>
                      <a:pPr indent="0" algn="ctr">
                        <a:buNone/>
                      </a:pPr>
                      <a:r>
                        <a:rPr lang="en-US" sz="1400" b="0">
                          <a:solidFill>
                            <a:srgbClr val="000000"/>
                          </a:solidFill>
                          <a:latin typeface="Calibri" panose="020F0502020204030204" charset="-122"/>
                        </a:rPr>
                        <a:t>20-07-2021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74.60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-0.30</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lgn="ctr">
                        <a:buNone/>
                      </a:pPr>
                      <a:r>
                        <a:rPr lang="en-US" sz="1400" b="0">
                          <a:solidFill>
                            <a:srgbClr val="000000"/>
                          </a:solidFill>
                          <a:latin typeface="Calibri" panose="020F0502020204030204" charset="-122"/>
                        </a:rPr>
                        <a:t>30-06-2021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74.33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74.75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-0.42</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595959"/>
                    </a:solidFill>
                  </a:tcPr>
                </a:tc>
                <a:tc>
                  <a:txBody>
                    <a:bodyPr/>
                    <a:p>
                      <a:pPr indent="0" algn="ctr">
                        <a:buNone/>
                      </a:pPr>
                      <a:r>
                        <a:rPr lang="en-US" sz="1400" b="0">
                          <a:solidFill>
                            <a:srgbClr val="000000"/>
                          </a:solidFill>
                          <a:latin typeface="Calibri" panose="020F0502020204030204" charset="-122"/>
                        </a:rPr>
                        <a:t>21-07-2021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74.49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-0.41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lgn="ctr">
                        <a:buNone/>
                      </a:pPr>
                      <a:r>
                        <a:rPr lang="en-US" sz="1400" b="0">
                          <a:solidFill>
                            <a:srgbClr val="000000"/>
                          </a:solidFill>
                          <a:latin typeface="Calibri" panose="020F0502020204030204" charset="-122"/>
                        </a:rPr>
                        <a:t>01-07-2021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74.56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74.82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-0.26</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595959"/>
                    </a:solidFill>
                  </a:tcPr>
                </a:tc>
                <a:tc>
                  <a:txBody>
                    <a:bodyPr/>
                    <a:p>
                      <a:pPr indent="0" algn="ctr">
                        <a:buNone/>
                      </a:pPr>
                      <a:r>
                        <a:rPr lang="en-US" sz="1400" b="0">
                          <a:solidFill>
                            <a:srgbClr val="000000"/>
                          </a:solidFill>
                          <a:latin typeface="Calibri" panose="020F0502020204030204" charset="-122"/>
                        </a:rPr>
                        <a:t>22-07-2021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74.46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-0.44</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lgn="ctr">
                        <a:buNone/>
                      </a:pPr>
                      <a:r>
                        <a:rPr lang="en-US" sz="1400" b="0">
                          <a:solidFill>
                            <a:srgbClr val="000000"/>
                          </a:solidFill>
                          <a:latin typeface="Calibri" panose="020F0502020204030204" charset="-122"/>
                        </a:rPr>
                        <a:t>02-07-2021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74.51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74.85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-0.34</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595959"/>
                    </a:solidFill>
                  </a:tcPr>
                </a:tc>
                <a:tc>
                  <a:txBody>
                    <a:bodyPr/>
                    <a:p>
                      <a:pPr indent="0" algn="ctr">
                        <a:buNone/>
                      </a:pPr>
                      <a:r>
                        <a:rPr lang="en-US" sz="1400" b="0">
                          <a:solidFill>
                            <a:srgbClr val="000000"/>
                          </a:solidFill>
                          <a:latin typeface="Calibri" panose="020F0502020204030204" charset="-122"/>
                        </a:rPr>
                        <a:t>23-07-2021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74.44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-0.46</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lgn="ctr">
                        <a:buNone/>
                      </a:pPr>
                      <a:r>
                        <a:rPr lang="en-US" sz="1400" b="0">
                          <a:solidFill>
                            <a:srgbClr val="000000"/>
                          </a:solidFill>
                          <a:latin typeface="Calibri" panose="020F0502020204030204" charset="-122"/>
                        </a:rPr>
                        <a:t>05-07-2021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74.51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74.87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-0.36</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595959"/>
                    </a:solidFill>
                  </a:tcPr>
                </a:tc>
                <a:tc>
                  <a:txBody>
                    <a:bodyPr/>
                    <a:p>
                      <a:pPr indent="0" algn="ctr">
                        <a:buNone/>
                      </a:pPr>
                      <a:r>
                        <a:rPr lang="en-US" sz="1400" b="0">
                          <a:solidFill>
                            <a:srgbClr val="000000"/>
                          </a:solidFill>
                          <a:latin typeface="Calibri" panose="020F0502020204030204" charset="-122"/>
                        </a:rPr>
                        <a:t>26-07-2021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74.35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-0.55</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lgn="ctr">
                        <a:buNone/>
                      </a:pPr>
                      <a:r>
                        <a:rPr lang="en-US" sz="1400" b="0">
                          <a:solidFill>
                            <a:srgbClr val="000000"/>
                          </a:solidFill>
                          <a:latin typeface="Calibri" panose="020F0502020204030204" charset="-122"/>
                        </a:rPr>
                        <a:t>06-07-2021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74.58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74.88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-0.30</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595959"/>
                    </a:solidFill>
                  </a:tcPr>
                </a:tc>
                <a:tc>
                  <a:txBody>
                    <a:bodyPr/>
                    <a:p>
                      <a:pPr indent="0" algn="ctr">
                        <a:buNone/>
                      </a:pPr>
                      <a:r>
                        <a:rPr lang="en-US" sz="1400" b="0">
                          <a:solidFill>
                            <a:srgbClr val="000000"/>
                          </a:solidFill>
                          <a:latin typeface="Calibri" panose="020F0502020204030204" charset="-122"/>
                        </a:rPr>
                        <a:t>27-07-2021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74.50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-0.40</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lgn="ctr">
                        <a:buNone/>
                      </a:pPr>
                      <a:r>
                        <a:rPr lang="en-US" sz="1400" b="0">
                          <a:solidFill>
                            <a:srgbClr val="000000"/>
                          </a:solidFill>
                          <a:latin typeface="Calibri" panose="020F0502020204030204" charset="-122"/>
                        </a:rPr>
                        <a:t>07-07-2021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74.81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74.89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-0.08</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595959"/>
                    </a:solidFill>
                  </a:tcPr>
                </a:tc>
                <a:tc>
                  <a:txBody>
                    <a:bodyPr/>
                    <a:p>
                      <a:pPr indent="0" algn="ctr">
                        <a:buNone/>
                      </a:pPr>
                      <a:r>
                        <a:rPr lang="en-US" sz="1400" b="0">
                          <a:solidFill>
                            <a:srgbClr val="000000"/>
                          </a:solidFill>
                          <a:latin typeface="Calibri" panose="020F0502020204030204" charset="-122"/>
                        </a:rPr>
                        <a:t>28-07-2021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74.52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-0.38</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lgn="ctr">
                        <a:buNone/>
                      </a:pPr>
                      <a:r>
                        <a:rPr lang="en-US" sz="1400" b="0">
                          <a:solidFill>
                            <a:srgbClr val="000000"/>
                          </a:solidFill>
                          <a:latin typeface="Calibri" panose="020F0502020204030204" charset="-122"/>
                        </a:rPr>
                        <a:t>08-07-2021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74.76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74.89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-0.13</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595959"/>
                    </a:solidFill>
                  </a:tcPr>
                </a:tc>
                <a:tc>
                  <a:txBody>
                    <a:bodyPr/>
                    <a:p>
                      <a:pPr indent="0" algn="ctr">
                        <a:buNone/>
                      </a:pPr>
                      <a:r>
                        <a:rPr lang="en-US" sz="1400" b="0">
                          <a:solidFill>
                            <a:srgbClr val="000000"/>
                          </a:solidFill>
                          <a:latin typeface="Calibri" panose="020F0502020204030204" charset="-122"/>
                        </a:rPr>
                        <a:t>29-07-2021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74.25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-0.65</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lgn="ctr">
                        <a:buNone/>
                      </a:pPr>
                      <a:r>
                        <a:rPr lang="en-US" sz="1400" b="0">
                          <a:solidFill>
                            <a:srgbClr val="000000"/>
                          </a:solidFill>
                          <a:latin typeface="Calibri" panose="020F0502020204030204" charset="-122"/>
                        </a:rPr>
                        <a:t>09-07-2021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74.53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74.89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-0.36</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595959"/>
                    </a:solidFill>
                  </a:tcPr>
                </a:tc>
                <a:tc>
                  <a:txBody>
                    <a:bodyPr/>
                    <a:p>
                      <a:pPr indent="0" algn="ctr">
                        <a:buNone/>
                      </a:pPr>
                      <a:r>
                        <a:rPr lang="en-US" sz="1400" b="0">
                          <a:solidFill>
                            <a:srgbClr val="000000"/>
                          </a:solidFill>
                          <a:latin typeface="Calibri" panose="020F0502020204030204" charset="-122"/>
                        </a:rPr>
                        <a:t>30-07-2021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74.34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-0.56</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lgn="ctr">
                        <a:buNone/>
                      </a:pPr>
                      <a:r>
                        <a:rPr lang="en-US" sz="1400" b="0">
                          <a:solidFill>
                            <a:srgbClr val="000000"/>
                          </a:solidFill>
                          <a:latin typeface="Calibri" panose="020F0502020204030204" charset="-122"/>
                        </a:rPr>
                        <a:t>12-07-2021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74.56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-0.34</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595959"/>
                    </a:solidFill>
                  </a:tcPr>
                </a:tc>
                <a:tc>
                  <a:txBody>
                    <a:bodyPr/>
                    <a:p>
                      <a:pPr indent="0" algn="ctr">
                        <a:buNone/>
                      </a:pPr>
                      <a:r>
                        <a:rPr lang="en-US" sz="1400" b="0">
                          <a:solidFill>
                            <a:srgbClr val="000000"/>
                          </a:solidFill>
                          <a:latin typeface="Calibri" panose="020F0502020204030204" charset="-122"/>
                        </a:rPr>
                        <a:t>02-08-2021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74.35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-0.55</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lgn="ctr">
                        <a:buNone/>
                      </a:pPr>
                      <a:r>
                        <a:rPr lang="en-US" sz="1400" b="0">
                          <a:solidFill>
                            <a:srgbClr val="000000"/>
                          </a:solidFill>
                          <a:latin typeface="Calibri" panose="020F0502020204030204" charset="-122"/>
                        </a:rPr>
                        <a:t>13-07-2021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74.51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-0.39</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595959"/>
                    </a:solidFill>
                  </a:tcPr>
                </a:tc>
                <a:tc>
                  <a:txBody>
                    <a:bodyPr/>
                    <a:p>
                      <a:pPr indent="0" algn="ctr">
                        <a:buNone/>
                      </a:pPr>
                      <a:r>
                        <a:rPr lang="en-US" sz="1400" b="0">
                          <a:solidFill>
                            <a:srgbClr val="000000"/>
                          </a:solidFill>
                          <a:latin typeface="Calibri" panose="020F0502020204030204" charset="-122"/>
                        </a:rPr>
                        <a:t>03-08-2021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74.25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-0.65</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lgn="ctr">
                        <a:buNone/>
                      </a:pPr>
                      <a:r>
                        <a:rPr lang="en-US" sz="1400" b="0">
                          <a:solidFill>
                            <a:srgbClr val="000000"/>
                          </a:solidFill>
                          <a:latin typeface="Calibri" panose="020F0502020204030204" charset="-122"/>
                        </a:rPr>
                        <a:t>14-07-2021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74.54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-0.36</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595959"/>
                    </a:solidFill>
                  </a:tcPr>
                </a:tc>
                <a:tc>
                  <a:txBody>
                    <a:bodyPr/>
                    <a:p>
                      <a:pPr indent="0" algn="ctr">
                        <a:buNone/>
                      </a:pPr>
                      <a:r>
                        <a:rPr lang="en-US" sz="1400" b="0">
                          <a:solidFill>
                            <a:srgbClr val="000000"/>
                          </a:solidFill>
                          <a:latin typeface="Calibri" panose="020F0502020204030204" charset="-122"/>
                        </a:rPr>
                        <a:t>04-08-2021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74.15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-0.75</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1780">
                <a:tc>
                  <a:txBody>
                    <a:bodyPr/>
                    <a:p>
                      <a:pPr indent="0" algn="ctr">
                        <a:buNone/>
                      </a:pPr>
                      <a:r>
                        <a:rPr lang="en-US" sz="1400" b="0">
                          <a:solidFill>
                            <a:srgbClr val="000000"/>
                          </a:solidFill>
                          <a:latin typeface="Calibri" panose="020F0502020204030204" charset="-122"/>
                        </a:rPr>
                        <a:t>15-07-2021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74.55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-0.35</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595959"/>
                    </a:solidFill>
                  </a:tcPr>
                </a:tc>
                <a:tc>
                  <a:txBody>
                    <a:bodyPr/>
                    <a:p>
                      <a:pPr indent="0" algn="ctr">
                        <a:buNone/>
                      </a:pPr>
                      <a:r>
                        <a:rPr lang="en-US" sz="1400" b="0">
                          <a:solidFill>
                            <a:srgbClr val="000000"/>
                          </a:solidFill>
                          <a:latin typeface="Calibri" panose="020F0502020204030204" charset="-122"/>
                        </a:rPr>
                        <a:t>05-08-2021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74.10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-0.80</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lgn="ctr">
                        <a:buNone/>
                      </a:pPr>
                      <a:r>
                        <a:rPr lang="en-US" sz="1400" b="0">
                          <a:solidFill>
                            <a:srgbClr val="000000"/>
                          </a:solidFill>
                          <a:latin typeface="Calibri" panose="020F0502020204030204" charset="-122"/>
                        </a:rPr>
                        <a:t>16-07-2021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74.61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-0.29</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595959"/>
                    </a:solidFill>
                  </a:tcPr>
                </a:tc>
                <a:tc>
                  <a:txBody>
                    <a:bodyPr/>
                    <a:p>
                      <a:pPr indent="0" algn="ctr">
                        <a:buNone/>
                      </a:pPr>
                      <a:r>
                        <a:rPr lang="en-US" sz="1400" b="0">
                          <a:solidFill>
                            <a:srgbClr val="000000"/>
                          </a:solidFill>
                          <a:latin typeface="Calibri" panose="020F0502020204030204" charset="-122"/>
                        </a:rPr>
                        <a:t>06-08-2021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74.19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74.90 </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Calibri" panose="020F0502020204030204" charset="-122"/>
                        </a:rPr>
                        <a:t>-0.71</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DEPLOYMENT</a:t>
            </a:r>
            <a:endParaRPr lang="en-US"/>
          </a:p>
        </p:txBody>
      </p:sp>
      <p:pic>
        <p:nvPicPr>
          <p:cNvPr id="13" name="Content Placeholder 12"/>
          <p:cNvPicPr>
            <a:picLocks noChangeAspect="1"/>
          </p:cNvPicPr>
          <p:nvPr>
            <p:ph sz="half" idx="2"/>
          </p:nvPr>
        </p:nvPicPr>
        <p:blipFill>
          <a:blip r:embed="rId1"/>
          <a:stretch>
            <a:fillRect/>
          </a:stretch>
        </p:blipFill>
        <p:spPr>
          <a:xfrm>
            <a:off x="228600" y="2362835"/>
            <a:ext cx="4038600" cy="3952240"/>
          </a:xfrm>
          <a:prstGeom prst="rect">
            <a:avLst/>
          </a:prstGeom>
        </p:spPr>
      </p:pic>
      <p:pic>
        <p:nvPicPr>
          <p:cNvPr id="14" name="Picture 13"/>
          <p:cNvPicPr>
            <a:picLocks noChangeAspect="1"/>
          </p:cNvPicPr>
          <p:nvPr/>
        </p:nvPicPr>
        <p:blipFill>
          <a:blip r:embed="rId2"/>
          <a:stretch>
            <a:fillRect/>
          </a:stretch>
        </p:blipFill>
        <p:spPr>
          <a:xfrm>
            <a:off x="4439285" y="2360930"/>
            <a:ext cx="4472305" cy="3954780"/>
          </a:xfrm>
          <a:prstGeom prst="rect">
            <a:avLst/>
          </a:prstGeom>
        </p:spPr>
      </p:pic>
      <p:sp>
        <p:nvSpPr>
          <p:cNvPr id="15" name="Text Box 14"/>
          <p:cNvSpPr txBox="1"/>
          <p:nvPr/>
        </p:nvSpPr>
        <p:spPr>
          <a:xfrm>
            <a:off x="457200" y="1371600"/>
            <a:ext cx="8119110" cy="922020"/>
          </a:xfrm>
          <a:prstGeom prst="rect">
            <a:avLst/>
          </a:prstGeom>
          <a:noFill/>
        </p:spPr>
        <p:txBody>
          <a:bodyPr wrap="square" rtlCol="0">
            <a:spAutoFit/>
          </a:bodyPr>
          <a:p>
            <a:r>
              <a:rPr lang="en-US">
                <a:sym typeface="+mn-ea"/>
              </a:rPr>
              <a:t>We have deployed it on by creating a Rest API using stream lit. below is the screen shot of the UI. </a:t>
            </a: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048000"/>
            <a:ext cx="8229600" cy="990600"/>
          </a:xfrm>
        </p:spPr>
        <p:txBody>
          <a:bodyPr/>
          <a:p>
            <a:pPr algn="ctr"/>
            <a:r>
              <a:rPr lang="en-US"/>
              <a:t>Thakyou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6575"/>
          </a:xfrm>
        </p:spPr>
        <p:txBody>
          <a:bodyPr>
            <a:normAutofit/>
          </a:bodyPr>
          <a:lstStyle/>
          <a:p>
            <a:r>
              <a:rPr lang="en-US" sz="1800" dirty="0">
                <a:sym typeface="+mn-ea"/>
              </a:rPr>
              <a:t>CURRENCY EXCHANGE BACKGROUND</a:t>
            </a:r>
            <a:endParaRPr lang="en-US" sz="1800" dirty="0">
              <a:sym typeface="+mn-ea"/>
            </a:endParaRPr>
          </a:p>
        </p:txBody>
      </p:sp>
      <p:sp>
        <p:nvSpPr>
          <p:cNvPr id="3" name="Content Placeholder 2"/>
          <p:cNvSpPr>
            <a:spLocks noGrp="1"/>
          </p:cNvSpPr>
          <p:nvPr>
            <p:ph idx="1"/>
          </p:nvPr>
        </p:nvSpPr>
        <p:spPr>
          <a:xfrm>
            <a:off x="533400" y="1066800"/>
            <a:ext cx="8229600" cy="3641725"/>
          </a:xfrm>
        </p:spPr>
        <p:txBody>
          <a:bodyPr>
            <a:noAutofit/>
          </a:bodyPr>
          <a:lstStyle/>
          <a:p>
            <a:pPr algn="just"/>
            <a:r>
              <a:rPr sz="1600" dirty="0"/>
              <a:t>In order to facilitate the exchange of goods and services, between the countries, all the governments across the world, agreed set USD as an international currency. Making USD as an universally accepted and preferred currency for international trade.</a:t>
            </a:r>
            <a:endParaRPr sz="1600" dirty="0"/>
          </a:p>
          <a:p>
            <a:pPr algn="just"/>
            <a:r>
              <a:rPr sz="1600" dirty="0"/>
              <a:t>Banks and other Registered currency traders act as intermediaries in currency exchange market.</a:t>
            </a:r>
            <a:endParaRPr sz="1600" dirty="0"/>
          </a:p>
          <a:p>
            <a:pPr algn="just"/>
            <a:r>
              <a:rPr lang="en-US" sz="1600" dirty="0"/>
              <a:t>There are 4 </a:t>
            </a:r>
            <a:r>
              <a:rPr sz="1600" dirty="0"/>
              <a:t>Currencies exchanges, namely, Tokyo, Sydney, London, New York. </a:t>
            </a:r>
            <a:endParaRPr sz="1600" dirty="0"/>
          </a:p>
          <a:p>
            <a:pPr algn="just"/>
            <a:r>
              <a:rPr sz="1600" dirty="0"/>
              <a:t>Currency exchange transactions are facilitated, 24/7 through these exchanges. However, no trading happens on Saturday and Sunday and Public holidays.</a:t>
            </a:r>
            <a:endParaRPr sz="1600" dirty="0"/>
          </a:p>
          <a:p>
            <a:pPr algn="just"/>
            <a:r>
              <a:rPr sz="1600" dirty="0"/>
              <a:t>Currency exchange rates are determined by demand and supply in the market. However, there are multiple factors that affect the demand and supply of any given currency.</a:t>
            </a:r>
            <a:endParaRPr sz="1600" dirty="0"/>
          </a:p>
          <a:p>
            <a:pPr algn="just"/>
            <a:r>
              <a:rPr sz="1600" dirty="0"/>
              <a:t>Only factor that can directly impact the exchange rates are by political interventions. such as currency devaluation by the federal government of that country.</a:t>
            </a:r>
            <a:endParaRPr sz="1600" dirty="0"/>
          </a:p>
        </p:txBody>
      </p:sp>
      <p:sp>
        <p:nvSpPr>
          <p:cNvPr id="4" name="Title 1"/>
          <p:cNvSpPr>
            <a:spLocks noGrp="1"/>
          </p:cNvSpPr>
          <p:nvPr/>
        </p:nvSpPr>
        <p:spPr>
          <a:xfrm>
            <a:off x="457200" y="4663440"/>
            <a:ext cx="8229600" cy="51244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1800" dirty="0"/>
              <a:t>BUISNESS OBJECTIVE</a:t>
            </a:r>
            <a:endParaRPr lang="en-US" sz="1800" dirty="0"/>
          </a:p>
        </p:txBody>
      </p:sp>
      <p:sp>
        <p:nvSpPr>
          <p:cNvPr id="5" name="Content Placeholder 2"/>
          <p:cNvSpPr>
            <a:spLocks noGrp="1"/>
          </p:cNvSpPr>
          <p:nvPr/>
        </p:nvSpPr>
        <p:spPr>
          <a:xfrm>
            <a:off x="457200" y="5099685"/>
            <a:ext cx="8229600" cy="73787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algn="just"/>
            <a:r>
              <a:rPr lang="en-IN" sz="1400" dirty="0" smtClean="0"/>
              <a:t>The </a:t>
            </a:r>
            <a:r>
              <a:rPr lang="en-IN" sz="1400" dirty="0"/>
              <a:t>objective is to understand the underlying structure </a:t>
            </a:r>
            <a:r>
              <a:rPr lang="en-IN" sz="1400" dirty="0" smtClean="0"/>
              <a:t>in </a:t>
            </a:r>
            <a:r>
              <a:rPr lang="en-IN" sz="1400" dirty="0"/>
              <a:t>dataset</a:t>
            </a:r>
            <a:r>
              <a:rPr lang="en-US" altLang="en-IN" sz="1400" dirty="0"/>
              <a:t>,</a:t>
            </a:r>
            <a:r>
              <a:rPr lang="en-IN" sz="1400" dirty="0"/>
              <a:t> and come up with a suitable</a:t>
            </a:r>
            <a:r>
              <a:rPr lang="en-US" altLang="en-IN" sz="1400" dirty="0"/>
              <a:t>,</a:t>
            </a:r>
            <a:r>
              <a:rPr lang="en-IN" sz="1400" dirty="0"/>
              <a:t> </a:t>
            </a:r>
            <a:r>
              <a:rPr lang="en-US" altLang="en-IN" sz="1400" dirty="0"/>
              <a:t>time based </a:t>
            </a:r>
            <a:r>
              <a:rPr lang="en-IN" sz="1400" dirty="0"/>
              <a:t>forecasting model</a:t>
            </a:r>
            <a:r>
              <a:rPr lang="en-US" altLang="en-IN" sz="1400" dirty="0"/>
              <a:t>,</a:t>
            </a:r>
            <a:r>
              <a:rPr lang="en-IN" sz="1400" dirty="0"/>
              <a:t> which can effectively forecast USD/INR exchange rate for </a:t>
            </a:r>
            <a:r>
              <a:rPr lang="en-IN" sz="1400" b="1" u="sng" dirty="0"/>
              <a:t>next 30 days</a:t>
            </a:r>
            <a:r>
              <a:rPr lang="en-US" altLang="en-IN" sz="1400" b="1" u="sng" dirty="0"/>
              <a:t> to 60 days</a:t>
            </a:r>
            <a:r>
              <a:rPr lang="en-IN" sz="1400" b="1" u="sng" dirty="0"/>
              <a:t>.</a:t>
            </a:r>
            <a:endParaRPr lang="en-IN" sz="1400" b="1" u="sng" dirty="0"/>
          </a:p>
        </p:txBody>
      </p:sp>
      <p:sp>
        <p:nvSpPr>
          <p:cNvPr id="6" name="Title 1"/>
          <p:cNvSpPr>
            <a:spLocks noGrp="1"/>
          </p:cNvSpPr>
          <p:nvPr/>
        </p:nvSpPr>
        <p:spPr>
          <a:xfrm>
            <a:off x="457200" y="5812155"/>
            <a:ext cx="8229600" cy="51244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1800" dirty="0"/>
              <a:t>STATISTICAL PROBLEM</a:t>
            </a:r>
            <a:endParaRPr lang="en-US" sz="1800" dirty="0"/>
          </a:p>
        </p:txBody>
      </p:sp>
      <p:sp>
        <p:nvSpPr>
          <p:cNvPr id="7" name="Content Placeholder 2"/>
          <p:cNvSpPr>
            <a:spLocks noGrp="1"/>
          </p:cNvSpPr>
          <p:nvPr/>
        </p:nvSpPr>
        <p:spPr>
          <a:xfrm>
            <a:off x="457200" y="6248400"/>
            <a:ext cx="8229600" cy="3937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algn="just"/>
            <a:r>
              <a:rPr lang="en-US" sz="1400" b="1" u="sng" dirty="0"/>
              <a:t>This is a REGRESSION problem</a:t>
            </a:r>
            <a:endParaRPr lang="en-US" sz="1400" b="1" u="sn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DATA</a:t>
            </a:r>
            <a:endParaRPr lang="en-US" dirty="0"/>
          </a:p>
        </p:txBody>
      </p:sp>
      <p:sp>
        <p:nvSpPr>
          <p:cNvPr id="7" name="TextBox 6"/>
          <p:cNvSpPr txBox="1"/>
          <p:nvPr/>
        </p:nvSpPr>
        <p:spPr>
          <a:xfrm>
            <a:off x="685800" y="4114800"/>
            <a:ext cx="8077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checking </a:t>
            </a:r>
            <a:r>
              <a:rPr lang="en-US" dirty="0" smtClean="0"/>
              <a:t> </a:t>
            </a:r>
            <a:r>
              <a:rPr lang="en-US" dirty="0"/>
              <a:t>shape of dataset </a:t>
            </a:r>
            <a:r>
              <a:rPr lang="en-US" dirty="0" smtClean="0"/>
              <a:t>= </a:t>
            </a:r>
            <a:r>
              <a:rPr lang="en-US" b="1" dirty="0"/>
              <a:t>(12649, 1</a:t>
            </a:r>
            <a:r>
              <a:rPr lang="en-US" b="1" dirty="0" smtClean="0"/>
              <a:t>)</a:t>
            </a:r>
            <a:endParaRPr lang="en-US" b="1" dirty="0" smtClean="0"/>
          </a:p>
          <a:p>
            <a:pPr marL="285750" indent="-285750">
              <a:buFont typeface="Arial" panose="020B0604020202020204" pitchFamily="34" charset="0"/>
              <a:buChar char="•"/>
            </a:pPr>
            <a:r>
              <a:rPr lang="en-US" dirty="0" smtClean="0"/>
              <a:t>checking null value's = </a:t>
            </a:r>
            <a:r>
              <a:rPr lang="en-US" b="1" dirty="0" smtClean="0"/>
              <a:t>494</a:t>
            </a:r>
            <a:endParaRPr lang="en-US" b="1" dirty="0" smtClean="0"/>
          </a:p>
          <a:p>
            <a:pPr marL="285750" indent="-285750">
              <a:buFont typeface="Arial" panose="020B0604020202020204" pitchFamily="34" charset="0"/>
              <a:buChar char="•"/>
            </a:pPr>
            <a:r>
              <a:rPr lang="en-US" dirty="0" smtClean="0"/>
              <a:t>Duration of years =  </a:t>
            </a:r>
            <a:r>
              <a:rPr lang="en-US" b="1" dirty="0" smtClean="0"/>
              <a:t>[1973-2021] 47.5</a:t>
            </a:r>
            <a:endParaRPr lang="en-US" b="1" dirty="0" smtClean="0"/>
          </a:p>
          <a:p>
            <a:endParaRPr lang="en-US" b="1" dirty="0"/>
          </a:p>
          <a:p>
            <a:r>
              <a:rPr lang="en-US" dirty="0" smtClean="0"/>
              <a:t>Missing </a:t>
            </a:r>
            <a:r>
              <a:rPr lang="en-US" dirty="0"/>
              <a:t>values in the data are because </a:t>
            </a:r>
            <a:r>
              <a:rPr lang="en-US" dirty="0" smtClean="0"/>
              <a:t>of:</a:t>
            </a:r>
            <a:endParaRPr lang="en-US" dirty="0" smtClean="0"/>
          </a:p>
          <a:p>
            <a:pPr marL="285750" indent="-285750">
              <a:buFont typeface="Arial" panose="020B0604020202020204" pitchFamily="34" charset="0"/>
              <a:buChar char="•"/>
            </a:pPr>
            <a:r>
              <a:rPr lang="en-US" dirty="0" smtClean="0"/>
              <a:t>The </a:t>
            </a:r>
            <a:r>
              <a:rPr lang="en-US" dirty="0"/>
              <a:t>currency exchange markets are closed on Saturday and Sunday and on public holidays as declared by the Federal Bank of America.</a:t>
            </a:r>
            <a:endParaRPr lang="en-US" b="1" dirty="0" smtClean="0"/>
          </a:p>
          <a:p>
            <a:endParaRPr lang="en-US" dirty="0"/>
          </a:p>
        </p:txBody>
      </p:sp>
      <p:pic>
        <p:nvPicPr>
          <p:cNvPr id="9" name="Content Placeholder 8"/>
          <p:cNvPicPr>
            <a:picLocks noGrp="1" noChangeAspect="1"/>
          </p:cNvPicPr>
          <p:nvPr>
            <p:ph idx="1"/>
          </p:nvPr>
        </p:nvPicPr>
        <p:blipFill rotWithShape="1">
          <a:blip r:embed="rId1">
            <a:extLst>
              <a:ext uri="{28A0092B-C50C-407E-A947-70E740481C1C}">
                <a14:useLocalDpi xmlns:a14="http://schemas.microsoft.com/office/drawing/2010/main" val="0"/>
              </a:ext>
            </a:extLst>
          </a:blip>
          <a:srcRect l="16111" t="41765" r="32222" b="21015"/>
          <a:stretch>
            <a:fillRect/>
          </a:stretch>
        </p:blipFill>
        <p:spPr>
          <a:xfrm>
            <a:off x="472440" y="1447800"/>
            <a:ext cx="6766560" cy="22860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dirty="0"/>
              <a:t>Data Precessing</a:t>
            </a:r>
            <a:endParaRPr lang="en-US" dirty="0"/>
          </a:p>
        </p:txBody>
      </p:sp>
      <p:pic>
        <p:nvPicPr>
          <p:cNvPr id="4" name="Content Placeholder 3"/>
          <p:cNvPicPr>
            <a:picLocks noGrp="1" noChangeAspect="1"/>
          </p:cNvPicPr>
          <p:nvPr>
            <p:ph idx="1"/>
          </p:nvPr>
        </p:nvPicPr>
        <p:blipFill rotWithShape="1">
          <a:blip r:embed="rId1">
            <a:extLst>
              <a:ext uri="{28A0092B-C50C-407E-A947-70E740481C1C}">
                <a14:useLocalDpi xmlns:a14="http://schemas.microsoft.com/office/drawing/2010/main" val="0"/>
              </a:ext>
            </a:extLst>
          </a:blip>
          <a:srcRect l="15556" t="46335" r="35926" b="19376"/>
          <a:stretch>
            <a:fillRect/>
          </a:stretch>
        </p:blipFill>
        <p:spPr>
          <a:xfrm>
            <a:off x="457200" y="1600200"/>
            <a:ext cx="7924800" cy="2026920"/>
          </a:xfrm>
        </p:spPr>
      </p:pic>
      <p:sp>
        <p:nvSpPr>
          <p:cNvPr id="5" name="TextBox 4"/>
          <p:cNvSpPr txBox="1"/>
          <p:nvPr/>
        </p:nvSpPr>
        <p:spPr>
          <a:xfrm>
            <a:off x="533400" y="4038600"/>
            <a:ext cx="3810000" cy="2523768"/>
          </a:xfrm>
          <a:prstGeom prst="rect">
            <a:avLst/>
          </a:prstGeom>
          <a:noFill/>
        </p:spPr>
        <p:txBody>
          <a:bodyPr wrap="square" rtlCol="0">
            <a:spAutoFit/>
          </a:bodyPr>
          <a:lstStyle/>
          <a:p>
            <a:r>
              <a:rPr lang="en-US" dirty="0" smtClean="0"/>
              <a:t>Types of Methods to fill missing values:</a:t>
            </a:r>
            <a:endParaRPr lang="en-US" dirty="0" smtClean="0"/>
          </a:p>
          <a:p>
            <a:pPr marL="400050" indent="-400050">
              <a:buFont typeface="+mj-lt"/>
              <a:buAutoNum type="romanUcPeriod"/>
            </a:pPr>
            <a:r>
              <a:rPr lang="en-US" dirty="0" smtClean="0"/>
              <a:t>fillna() = </a:t>
            </a:r>
            <a:r>
              <a:rPr lang="en-US" sz="1400" b="1" i="1" dirty="0" smtClean="0"/>
              <a:t>method</a:t>
            </a:r>
            <a:r>
              <a:rPr lang="en-US" sz="1400" b="1" i="1" dirty="0"/>
              <a:t>{‘backfill’, ‘bfill’, ‘pad’, ‘ffill’, None</a:t>
            </a:r>
            <a:r>
              <a:rPr lang="en-US" sz="1400" b="1" i="1" dirty="0" smtClean="0"/>
              <a:t>}</a:t>
            </a:r>
            <a:endParaRPr lang="en-US" sz="1400" b="1" i="1" dirty="0" smtClean="0"/>
          </a:p>
          <a:p>
            <a:pPr marL="400050" indent="-400050">
              <a:buFont typeface="+mj-lt"/>
              <a:buAutoNum type="romanUcPeriod"/>
            </a:pPr>
            <a:r>
              <a:rPr lang="en-US" dirty="0" smtClean="0"/>
              <a:t>replace</a:t>
            </a:r>
            <a:r>
              <a:rPr lang="en-US" dirty="0"/>
              <a:t>() </a:t>
            </a:r>
            <a:endParaRPr lang="en-US" dirty="0"/>
          </a:p>
          <a:p>
            <a:pPr marL="400050" indent="-400050">
              <a:buFont typeface="+mj-lt"/>
              <a:buAutoNum type="romanUcPeriod"/>
            </a:pPr>
            <a:r>
              <a:rPr lang="en-US" dirty="0" smtClean="0"/>
              <a:t>interpolate()</a:t>
            </a:r>
            <a:endParaRPr lang="en-US" dirty="0" smtClean="0"/>
          </a:p>
          <a:p>
            <a:pPr marL="400050" indent="-400050">
              <a:buFont typeface="+mj-lt"/>
              <a:buAutoNum type="romanUcPeriod"/>
            </a:pPr>
            <a:r>
              <a:rPr lang="en-US" dirty="0"/>
              <a:t>d</a:t>
            </a:r>
            <a:r>
              <a:rPr lang="en-US" dirty="0" smtClean="0"/>
              <a:t>ropna()</a:t>
            </a:r>
            <a:endParaRPr lang="en-US" dirty="0" smtClean="0"/>
          </a:p>
          <a:p>
            <a:endParaRPr lang="en-US" dirty="0"/>
          </a:p>
          <a:p>
            <a:r>
              <a:rPr lang="en-US" b="1" dirty="0"/>
              <a:t>Fabrication of new </a:t>
            </a:r>
            <a:r>
              <a:rPr lang="en-US" b="1" dirty="0" smtClean="0"/>
              <a:t>columns =&gt;</a:t>
            </a:r>
            <a:endParaRPr lang="en-US" dirty="0" smtClean="0"/>
          </a:p>
        </p:txBody>
      </p:sp>
      <p:pic>
        <p:nvPicPr>
          <p:cNvPr id="6" name="Content Placeholder 5"/>
          <p:cNvPicPr>
            <a:picLocks noChangeAspect="1"/>
          </p:cNvPicPr>
          <p:nvPr/>
        </p:nvPicPr>
        <p:blipFill rotWithShape="1">
          <a:blip r:embed="rId2">
            <a:extLst>
              <a:ext uri="{28A0092B-C50C-407E-A947-70E740481C1C}">
                <a14:useLocalDpi xmlns:a14="http://schemas.microsoft.com/office/drawing/2010/main" val="0"/>
              </a:ext>
            </a:extLst>
          </a:blip>
          <a:srcRect l="16667" t="35657" r="55859" b="12241"/>
          <a:stretch>
            <a:fillRect/>
          </a:stretch>
        </p:blipFill>
        <p:spPr>
          <a:xfrm>
            <a:off x="5867400" y="4038600"/>
            <a:ext cx="2261062" cy="241069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YEAR - Line Plot</a:t>
            </a:r>
            <a:endParaRPr lang="en-US" dirty="0"/>
          </a:p>
        </p:txBody>
      </p:sp>
      <p:sp>
        <p:nvSpPr>
          <p:cNvPr id="4" name="Content Placeholder 3"/>
          <p:cNvSpPr>
            <a:spLocks noGrp="1"/>
          </p:cNvSpPr>
          <p:nvPr>
            <p:ph sz="half" idx="2"/>
          </p:nvPr>
        </p:nvSpPr>
        <p:spPr>
          <a:xfrm>
            <a:off x="250825" y="4729480"/>
            <a:ext cx="8692515" cy="2052320"/>
          </a:xfrm>
        </p:spPr>
        <p:txBody>
          <a:bodyPr>
            <a:noAutofit/>
          </a:bodyPr>
          <a:lstStyle/>
          <a:p>
            <a:pPr algn="l"/>
            <a:r>
              <a:rPr lang="en-US" sz="1400" dirty="0">
                <a:solidFill>
                  <a:schemeClr val="tx2"/>
                </a:solidFill>
                <a:latin typeface="Bahnschrift SemiLight Condensed" panose="020B0502040204020203" pitchFamily="34" charset="0"/>
              </a:rPr>
              <a:t>WE HAVE TOTAL 47.5 YEARS OF DATA FOR ANALYSIS. HENCE, CHOSE TO STUDY - INTERVAL OF 10 YEARS TO START WITH</a:t>
            </a:r>
            <a:endParaRPr lang="en-US" sz="1400" dirty="0">
              <a:solidFill>
                <a:schemeClr val="tx2"/>
              </a:solidFill>
              <a:latin typeface="Bahnschrift SemiLight Condensed" panose="020B0502040204020203" pitchFamily="34" charset="0"/>
            </a:endParaRPr>
          </a:p>
          <a:p>
            <a:pPr algn="l"/>
            <a:r>
              <a:rPr lang="en-US" sz="1400" dirty="0">
                <a:latin typeface="Bahnschrift SemiLight Condensed" panose="020B0502040204020203" pitchFamily="34" charset="0"/>
              </a:rPr>
              <a:t>For the first 10 years the trend is almost flat and zero variations.</a:t>
            </a:r>
            <a:endParaRPr lang="en-US" sz="1400" dirty="0">
              <a:latin typeface="Bahnschrift SemiLight Condensed" panose="020B0502040204020203" pitchFamily="34" charset="0"/>
            </a:endParaRPr>
          </a:p>
          <a:p>
            <a:pPr algn="l"/>
            <a:r>
              <a:rPr lang="en-US" sz="1400" dirty="0">
                <a:latin typeface="Bahnschrift SemiLight Condensed" panose="020B0502040204020203" pitchFamily="34" charset="0"/>
              </a:rPr>
              <a:t>For next 10 years the trend is slightly incremental and no variations for majority of the years. we can only see the increase in the last two years of the decade.</a:t>
            </a:r>
            <a:endParaRPr lang="en-US" sz="1400" dirty="0">
              <a:latin typeface="Bahnschrift SemiLight Condensed" panose="020B0502040204020203" pitchFamily="34" charset="0"/>
            </a:endParaRPr>
          </a:p>
          <a:p>
            <a:pPr algn="l"/>
            <a:r>
              <a:rPr lang="en-US" sz="1400" dirty="0">
                <a:latin typeface="Bahnschrift SemiLight Condensed" panose="020B0502040204020203" pitchFamily="34" charset="0"/>
              </a:rPr>
              <a:t>For Third decade the trend is incremental and there are minor variations.</a:t>
            </a:r>
            <a:endParaRPr lang="en-US" sz="1400" dirty="0">
              <a:latin typeface="Bahnschrift SemiLight Condensed" panose="020B0502040204020203" pitchFamily="34" charset="0"/>
            </a:endParaRPr>
          </a:p>
          <a:p>
            <a:pPr algn="l"/>
            <a:r>
              <a:rPr lang="en-US" sz="1400" dirty="0">
                <a:latin typeface="Bahnschrift SemiLight Condensed" panose="020B0502040204020203" pitchFamily="34" charset="0"/>
              </a:rPr>
              <a:t>For last decade we can see the trend is incremental and there are strong fluctuation in the data.</a:t>
            </a:r>
            <a:endParaRPr lang="en-US" sz="1400" dirty="0">
              <a:latin typeface="Bahnschrift SemiLight Condensed" panose="020B0502040204020203" pitchFamily="34" charset="0"/>
            </a:endParaRPr>
          </a:p>
          <a:p>
            <a:pPr algn="l"/>
            <a:endParaRPr lang="en-US" sz="1400" dirty="0">
              <a:latin typeface="Bahnschrift SemiLight Condensed" panose="020B0502040204020203" pitchFamily="34" charset="0"/>
            </a:endParaRPr>
          </a:p>
        </p:txBody>
      </p:sp>
      <p:pic>
        <p:nvPicPr>
          <p:cNvPr id="5" name="Content Placeholder 4"/>
          <p:cNvPicPr>
            <a:picLocks noChangeAspect="1"/>
          </p:cNvPicPr>
          <p:nvPr>
            <p:ph sz="half" idx="1"/>
          </p:nvPr>
        </p:nvPicPr>
        <p:blipFill>
          <a:blip r:embed="rId1"/>
          <a:stretch>
            <a:fillRect/>
          </a:stretch>
        </p:blipFill>
        <p:spPr>
          <a:xfrm>
            <a:off x="76200" y="1524000"/>
            <a:ext cx="8867140" cy="32054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FOR STATIONARITY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1600" dirty="0" smtClean="0"/>
              <a:t>Augmented </a:t>
            </a:r>
            <a:r>
              <a:rPr lang="en-US" sz="1600" dirty="0"/>
              <a:t>dickey fuller test</a:t>
            </a:r>
            <a:endParaRPr lang="en-US" sz="1600" dirty="0"/>
          </a:p>
          <a:p>
            <a:endParaRPr lang="en-US" dirty="0">
              <a:solidFill>
                <a:srgbClr val="C00000"/>
              </a:solidFill>
            </a:endParaRPr>
          </a:p>
          <a:p>
            <a:endParaRPr lang="en-US"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8514" t="58658" r="50946" b="20848"/>
          <a:stretch>
            <a:fillRect/>
          </a:stretch>
        </p:blipFill>
        <p:spPr>
          <a:xfrm>
            <a:off x="685800" y="1981200"/>
            <a:ext cx="7543800" cy="2133600"/>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2838" t="38341" r="48649" b="22480"/>
          <a:stretch>
            <a:fillRect/>
          </a:stretch>
        </p:blipFill>
        <p:spPr>
          <a:xfrm>
            <a:off x="858794" y="4191000"/>
            <a:ext cx="3713206" cy="24384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2815" t="38102" r="42703" b="20075"/>
          <a:stretch>
            <a:fillRect/>
          </a:stretch>
        </p:blipFill>
        <p:spPr>
          <a:xfrm>
            <a:off x="4572000" y="4191000"/>
            <a:ext cx="3820160" cy="2438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7080"/>
          </a:xfrm>
        </p:spPr>
        <p:txBody>
          <a:bodyPr/>
          <a:lstStyle/>
          <a:p>
            <a:r>
              <a:rPr lang="en-US" dirty="0" smtClean="0"/>
              <a:t>ACF &amp; PACF PLOT</a:t>
            </a:r>
            <a:endParaRPr lang="en-US" dirty="0"/>
          </a:p>
        </p:txBody>
      </p:sp>
      <p:pic>
        <p:nvPicPr>
          <p:cNvPr id="4" name="Content Placeholder 3"/>
          <p:cNvPicPr>
            <a:picLocks noGrp="1" noChangeAspect="1"/>
          </p:cNvPicPr>
          <p:nvPr>
            <p:ph idx="1"/>
          </p:nvPr>
        </p:nvPicPr>
        <p:blipFill rotWithShape="1">
          <a:blip r:embed="rId1">
            <a:extLst>
              <a:ext uri="{28A0092B-C50C-407E-A947-70E740481C1C}">
                <a14:useLocalDpi xmlns:a14="http://schemas.microsoft.com/office/drawing/2010/main" val="0"/>
              </a:ext>
            </a:extLst>
          </a:blip>
          <a:srcRect l="22372" t="32419" r="18018" b="21647"/>
          <a:stretch>
            <a:fillRect/>
          </a:stretch>
        </p:blipFill>
        <p:spPr>
          <a:xfrm>
            <a:off x="664845" y="1752600"/>
            <a:ext cx="7999095" cy="2125345"/>
          </a:xfr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2703" t="32815" r="17432" b="21037"/>
          <a:stretch>
            <a:fillRect/>
          </a:stretch>
        </p:blipFill>
        <p:spPr>
          <a:xfrm>
            <a:off x="697865" y="4343400"/>
            <a:ext cx="7965440" cy="2372360"/>
          </a:xfrm>
          <a:prstGeom prst="rect">
            <a:avLst/>
          </a:prstGeom>
        </p:spPr>
      </p:pic>
      <p:sp>
        <p:nvSpPr>
          <p:cNvPr id="3" name="Text Box 2"/>
          <p:cNvSpPr txBox="1"/>
          <p:nvPr/>
        </p:nvSpPr>
        <p:spPr>
          <a:xfrm>
            <a:off x="601345" y="1379855"/>
            <a:ext cx="2710180" cy="368300"/>
          </a:xfrm>
          <a:prstGeom prst="rect">
            <a:avLst/>
          </a:prstGeom>
          <a:noFill/>
        </p:spPr>
        <p:txBody>
          <a:bodyPr wrap="none" rtlCol="0">
            <a:spAutoFit/>
          </a:bodyPr>
          <a:p>
            <a:r>
              <a:rPr lang="en-US"/>
              <a:t>Before making stationary</a:t>
            </a:r>
            <a:endParaRPr lang="en-US"/>
          </a:p>
        </p:txBody>
      </p:sp>
      <p:sp>
        <p:nvSpPr>
          <p:cNvPr id="6" name="Text Box 5"/>
          <p:cNvSpPr txBox="1"/>
          <p:nvPr/>
        </p:nvSpPr>
        <p:spPr>
          <a:xfrm>
            <a:off x="664845" y="3877945"/>
            <a:ext cx="2519680" cy="368300"/>
          </a:xfrm>
          <a:prstGeom prst="rect">
            <a:avLst/>
          </a:prstGeom>
          <a:noFill/>
        </p:spPr>
        <p:txBody>
          <a:bodyPr wrap="none" rtlCol="0">
            <a:spAutoFit/>
          </a:bodyPr>
          <a:p>
            <a:r>
              <a:rPr lang="en-US"/>
              <a:t>After making stationary</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BUILT</a:t>
            </a:r>
            <a:endParaRPr lang="en-US" dirty="0"/>
          </a:p>
        </p:txBody>
      </p:sp>
      <p:sp>
        <p:nvSpPr>
          <p:cNvPr id="3" name="Content Placeholder 2"/>
          <p:cNvSpPr>
            <a:spLocks noGrp="1"/>
          </p:cNvSpPr>
          <p:nvPr>
            <p:ph idx="1"/>
          </p:nvPr>
        </p:nvSpPr>
        <p:spPr/>
        <p:txBody>
          <a:bodyPr>
            <a:normAutofit fontScale="90000" lnSpcReduction="10000"/>
          </a:bodyPr>
          <a:lstStyle/>
          <a:p>
            <a:pPr marL="0" indent="0">
              <a:buFont typeface="+mj-lt"/>
              <a:buNone/>
            </a:pPr>
            <a:r>
              <a:rPr lang="en-US" dirty="0" smtClean="0"/>
              <a:t>So, To start with we worked on building simple models and increased the complexity of models gradually. So the models like Simple treditional models using smooting techniques are too simple/naive to address the complex problem of predicting exchange rate. Following are the models taken for discussion.</a:t>
            </a:r>
            <a:endParaRPr lang="en-US" dirty="0" smtClean="0"/>
          </a:p>
          <a:p>
            <a:pPr marL="0" indent="0">
              <a:buFont typeface="+mj-lt"/>
              <a:buNone/>
            </a:pPr>
            <a:endParaRPr lang="en-US" dirty="0" smtClean="0"/>
          </a:p>
          <a:p>
            <a:pPr marL="457200" indent="-457200">
              <a:buFont typeface="+mj-lt"/>
              <a:buAutoNum type="arabicPeriod"/>
            </a:pPr>
            <a:r>
              <a:rPr lang="en-US" dirty="0" smtClean="0"/>
              <a:t>Naive models</a:t>
            </a:r>
            <a:endParaRPr lang="en-US" dirty="0" smtClean="0"/>
          </a:p>
          <a:p>
            <a:pPr marL="457200" indent="-457200">
              <a:buFont typeface="+mj-lt"/>
              <a:buAutoNum type="arabicPeriod"/>
            </a:pPr>
            <a:r>
              <a:rPr lang="en-US" dirty="0" smtClean="0"/>
              <a:t>Smoothing models</a:t>
            </a:r>
            <a:endParaRPr lang="en-US" dirty="0" smtClean="0"/>
          </a:p>
          <a:p>
            <a:pPr marL="457200" indent="-457200">
              <a:buFont typeface="+mj-lt"/>
              <a:buAutoNum type="arabicPeriod"/>
            </a:pPr>
            <a:r>
              <a:rPr lang="en-US" dirty="0" smtClean="0"/>
              <a:t>ARIMA, SERIMA, SERIMAX</a:t>
            </a:r>
            <a:endParaRPr lang="en-US" dirty="0" smtClean="0"/>
          </a:p>
          <a:p>
            <a:pPr marL="457200" indent="-457200">
              <a:buFont typeface="+mj-lt"/>
              <a:buAutoNum type="arabicPeriod"/>
            </a:pPr>
            <a:r>
              <a:rPr lang="en-US" dirty="0" smtClean="0"/>
              <a:t>FB_PROPHET</a:t>
            </a:r>
            <a:endParaRPr lang="en-US" dirty="0" smtClean="0"/>
          </a:p>
          <a:p>
            <a:pPr marL="457200" indent="-457200">
              <a:buFont typeface="+mj-lt"/>
              <a:buAutoNum type="arabicPeriod"/>
            </a:pPr>
            <a:r>
              <a:rPr lang="en-US" dirty="0" smtClean="0"/>
              <a:t>ANN</a:t>
            </a:r>
            <a:endParaRPr lang="en-US" dirty="0" smtClean="0"/>
          </a:p>
          <a:p>
            <a:pPr marL="457200" indent="-457200">
              <a:buFont typeface="+mj-lt"/>
              <a:buAutoNum type="arabicPeriod"/>
            </a:pPr>
            <a:r>
              <a:rPr lang="en-US" dirty="0" smtClean="0"/>
              <a:t>LSTM</a:t>
            </a:r>
            <a:endParaRPr lang="en-US" dirty="0" smtClean="0"/>
          </a:p>
          <a:p>
            <a:pPr marL="457200" indent="-457200">
              <a:buFont typeface="+mj-lt"/>
              <a:buAutoNum type="arabicPeriod"/>
            </a:pPr>
            <a:r>
              <a:rPr lang="en-US" dirty="0" smtClean="0"/>
              <a:t>GRU</a:t>
            </a:r>
            <a:endParaRPr lang="en-US" dirty="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533400"/>
            <a:ext cx="8229600" cy="843280"/>
          </a:xfrm>
        </p:spPr>
        <p:txBody>
          <a:bodyPr>
            <a:normAutofit/>
          </a:bodyPr>
          <a:p>
            <a:r>
              <a:rPr lang="en-US"/>
              <a:t>Naive Models</a:t>
            </a:r>
            <a:endParaRPr lang="en-US"/>
          </a:p>
        </p:txBody>
      </p:sp>
      <p:pic>
        <p:nvPicPr>
          <p:cNvPr id="6" name="Picture 5"/>
          <p:cNvPicPr>
            <a:picLocks noChangeAspect="1"/>
          </p:cNvPicPr>
          <p:nvPr/>
        </p:nvPicPr>
        <p:blipFill>
          <a:blip r:embed="rId1"/>
          <a:stretch>
            <a:fillRect/>
          </a:stretch>
        </p:blipFill>
        <p:spPr>
          <a:xfrm>
            <a:off x="457200" y="1828800"/>
            <a:ext cx="8415655" cy="1757045"/>
          </a:xfrm>
          <a:prstGeom prst="rect">
            <a:avLst/>
          </a:prstGeom>
        </p:spPr>
      </p:pic>
      <p:sp>
        <p:nvSpPr>
          <p:cNvPr id="8" name="Text Box 7"/>
          <p:cNvSpPr txBox="1"/>
          <p:nvPr/>
        </p:nvSpPr>
        <p:spPr>
          <a:xfrm>
            <a:off x="457200" y="1376045"/>
            <a:ext cx="6851015" cy="368300"/>
          </a:xfrm>
          <a:prstGeom prst="rect">
            <a:avLst/>
          </a:prstGeom>
          <a:noFill/>
        </p:spPr>
        <p:txBody>
          <a:bodyPr wrap="square" rtlCol="0">
            <a:spAutoFit/>
          </a:bodyPr>
          <a:p>
            <a:r>
              <a:rPr lang="en-US" b="1" u="sng"/>
              <a:t>Predicting Todays Price as Tomorrows Price</a:t>
            </a:r>
            <a:endParaRPr lang="en-US" b="1" u="sng"/>
          </a:p>
        </p:txBody>
      </p:sp>
      <p:sp>
        <p:nvSpPr>
          <p:cNvPr id="9" name="Text Box 8"/>
          <p:cNvSpPr txBox="1"/>
          <p:nvPr/>
        </p:nvSpPr>
        <p:spPr>
          <a:xfrm>
            <a:off x="457200" y="3657600"/>
            <a:ext cx="6851015" cy="368300"/>
          </a:xfrm>
          <a:prstGeom prst="rect">
            <a:avLst/>
          </a:prstGeom>
          <a:noFill/>
        </p:spPr>
        <p:txBody>
          <a:bodyPr wrap="square" rtlCol="0">
            <a:spAutoFit/>
          </a:bodyPr>
          <a:p>
            <a:r>
              <a:rPr lang="en-US" b="1" u="sng"/>
              <a:t>Prediction using smoothing techniques</a:t>
            </a:r>
            <a:endParaRPr lang="en-US" b="1" u="sng"/>
          </a:p>
        </p:txBody>
      </p:sp>
      <p:pic>
        <p:nvPicPr>
          <p:cNvPr id="11" name="Content Placeholder 10"/>
          <p:cNvPicPr>
            <a:picLocks noChangeAspect="1"/>
          </p:cNvPicPr>
          <p:nvPr>
            <p:ph idx="1"/>
          </p:nvPr>
        </p:nvPicPr>
        <p:blipFill>
          <a:blip r:embed="rId2"/>
          <a:stretch>
            <a:fillRect/>
          </a:stretch>
        </p:blipFill>
        <p:spPr>
          <a:xfrm>
            <a:off x="533400" y="4038600"/>
            <a:ext cx="8229600" cy="251206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0</TotalTime>
  <Words>6870</Words>
  <Application>WPS Presentation</Application>
  <PresentationFormat>On-screen Show (4:3)</PresentationFormat>
  <Paragraphs>519</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Bahnschrift SemiLight Condensed</vt:lpstr>
      <vt:lpstr>Microsoft YaHei</vt:lpstr>
      <vt:lpstr>Arial Unicode MS</vt:lpstr>
      <vt:lpstr>Calibri</vt:lpstr>
      <vt:lpstr>Calibri</vt:lpstr>
      <vt:lpstr>Clarity</vt:lpstr>
      <vt:lpstr>Forecast exchange rates  Project - 63                                                                                          [ Team- 6 ]  </vt:lpstr>
      <vt:lpstr>BUISNESS PROBLEM</vt:lpstr>
      <vt:lpstr>EDA</vt:lpstr>
      <vt:lpstr>EDA ... Cont</vt:lpstr>
      <vt:lpstr>INTERVAL OF 10 YEARS</vt:lpstr>
      <vt:lpstr>CHECKING FOR STATIONARITY</vt:lpstr>
      <vt:lpstr>ACF &amp; PACF PLOT</vt:lpstr>
      <vt:lpstr>MODELS BUILT</vt:lpstr>
      <vt:lpstr>Naive Models</vt:lpstr>
      <vt:lpstr>ARIMA, SERIMA, SERIMAX (PMDARIMA)</vt:lpstr>
      <vt:lpstr>FB-PROPHET</vt:lpstr>
      <vt:lpstr>ANN</vt:lpstr>
      <vt:lpstr>LSTM</vt:lpstr>
      <vt:lpstr>GRU</vt:lpstr>
      <vt:lpstr>MODEL SELECTION –ACCURACY BASED</vt:lpstr>
      <vt:lpstr>LSTM - FINAL MODEL</vt:lpstr>
      <vt:lpstr>Actual Vs Prediction (28th Jun to 6th Aug)</vt:lpstr>
      <vt:lpstr>DEPLOYMENT</vt:lpstr>
      <vt:lpstr>Thakyou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  exchange rates  Project -63 [TEAM-6] </dc:title>
  <dc:creator>ASUS</dc:creator>
  <cp:lastModifiedBy>MMM-SM</cp:lastModifiedBy>
  <cp:revision>47</cp:revision>
  <dcterms:created xsi:type="dcterms:W3CDTF">2006-08-16T00:00:00Z</dcterms:created>
  <dcterms:modified xsi:type="dcterms:W3CDTF">2021-08-19T12:33:55Z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