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iET7SXMmeiW/+btz+tKR2nGc/X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machinelearningplus.sirv.com/WP_www.machinelearningplus.com/2019/02/E/q/n/Equation-1-min.png" TargetMode="External"/><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3352800" y="2369127"/>
            <a:ext cx="262764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000" u="none" cap="none" strike="noStrike">
                <a:solidFill>
                  <a:schemeClr val="dk1"/>
                </a:solidFill>
                <a:latin typeface="Calibri"/>
                <a:ea typeface="Calibri"/>
                <a:cs typeface="Calibri"/>
                <a:sym typeface="Calibri"/>
              </a:rPr>
              <a:t>Time Series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p:nvPr/>
        </p:nvSpPr>
        <p:spPr>
          <a:xfrm>
            <a:off x="519545" y="595745"/>
            <a:ext cx="8077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Fundamental steps of building a quality time series model:</a:t>
            </a:r>
            <a:endParaRPr/>
          </a:p>
        </p:txBody>
      </p:sp>
      <p:sp>
        <p:nvSpPr>
          <p:cNvPr id="143" name="Google Shape;143;p10"/>
          <p:cNvSpPr/>
          <p:nvPr/>
        </p:nvSpPr>
        <p:spPr>
          <a:xfrm>
            <a:off x="540326" y="1011233"/>
            <a:ext cx="31541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Step 1: Making Data Stationary</a:t>
            </a:r>
            <a:endParaRPr/>
          </a:p>
        </p:txBody>
      </p:sp>
      <p:sp>
        <p:nvSpPr>
          <p:cNvPr id="144" name="Google Shape;144;p10"/>
          <p:cNvSpPr/>
          <p:nvPr/>
        </p:nvSpPr>
        <p:spPr>
          <a:xfrm>
            <a:off x="540326" y="1524000"/>
            <a:ext cx="7841673"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Stationarity :</a:t>
            </a:r>
            <a:r>
              <a:rPr lang="en-IN" sz="1800">
                <a:solidFill>
                  <a:schemeClr val="dk1"/>
                </a:solidFill>
                <a:latin typeface="Calibri"/>
                <a:ea typeface="Calibri"/>
                <a:cs typeface="Calibri"/>
                <a:sym typeface="Calibri"/>
              </a:rPr>
              <a:t> Shows the mean value and variance of the series that remains constant over a time period; if past effects accumulate and the values increase toward infinity, then stationarity is not met.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first step in time series modeling is to remove the effects of the trend or season that exist within the data to make it stationary.</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Due to the discrete nature of time series data, many time series data sets have a seasonal and/or trend element built into the data.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Seasonal - </a:t>
            </a:r>
            <a:r>
              <a:rPr lang="en-IN" sz="1800">
                <a:solidFill>
                  <a:schemeClr val="dk1"/>
                </a:solidFill>
                <a:latin typeface="Calibri"/>
                <a:ea typeface="Calibri"/>
                <a:cs typeface="Calibri"/>
                <a:sym typeface="Calibri"/>
              </a:rPr>
              <a:t>a recurring pattern over a fixed period of time</a:t>
            </a:r>
            <a:endParaRPr/>
          </a:p>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Trend</a:t>
            </a:r>
            <a:r>
              <a:rPr lang="en-IN" sz="1800">
                <a:solidFill>
                  <a:schemeClr val="dk1"/>
                </a:solidFill>
                <a:latin typeface="Calibri"/>
                <a:ea typeface="Calibri"/>
                <a:cs typeface="Calibri"/>
                <a:sym typeface="Calibri"/>
              </a:rPr>
              <a:t> - upward or downward movement in the data</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Accounting for these embedded patterns is what we call making the data stationary.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p:nvPr/>
        </p:nvSpPr>
        <p:spPr>
          <a:xfrm>
            <a:off x="533400" y="609600"/>
            <a:ext cx="8382000" cy="62170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A stationary process has the property that the mean, variance and autocorrelation structure do not change over time.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Stationary series refer to flat looking series, without trend, constant variance over time, a constant autocorrelation structure over time and no periodic fluctuations (seasonality).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b="1" lang="en-IN" sz="2000">
                <a:solidFill>
                  <a:schemeClr val="dk1"/>
                </a:solidFill>
                <a:latin typeface="Calibri"/>
                <a:ea typeface="Calibri"/>
                <a:cs typeface="Calibri"/>
                <a:sym typeface="Calibri"/>
              </a:rPr>
              <a:t>Transformations to Achieve Stationarity</a:t>
            </a:r>
            <a:r>
              <a:rPr b="1" i="1"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Transformations such as logarithms can help to stabilise the variance of a time series. Differencing can help stabilise the mean of a time series by removing changes in the level of a time series, and therefore eliminating (or reducing) trend and seasonality.</a:t>
            </a:r>
            <a:endParaRPr b="1" i="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Differencing to remove a trend or seasonal effects</a:t>
            </a:r>
            <a:endParaRPr b="1" i="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1" i="1"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Differentiate the data, i.e  given the series </a:t>
            </a:r>
            <a:r>
              <a:rPr b="1" lang="en-IN" sz="1800">
                <a:solidFill>
                  <a:schemeClr val="dk1"/>
                </a:solidFill>
                <a:latin typeface="Calibri"/>
                <a:ea typeface="Calibri"/>
                <a:cs typeface="Calibri"/>
                <a:sym typeface="Calibri"/>
              </a:rPr>
              <a:t>Zt</a:t>
            </a:r>
            <a:r>
              <a:rPr lang="en-IN" sz="1800">
                <a:solidFill>
                  <a:schemeClr val="dk1"/>
                </a:solidFill>
                <a:latin typeface="Calibri"/>
                <a:ea typeface="Calibri"/>
                <a:cs typeface="Calibri"/>
                <a:sym typeface="Calibri"/>
              </a:rPr>
              <a:t>, we create the new series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6" marL="274320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Yi = Zi − (Zi−1)</a:t>
            </a:r>
            <a:endParaRPr/>
          </a:p>
          <a:p>
            <a:pPr indent="0" lvl="6" marL="2743200" marR="0" rtl="0" algn="l">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differenced data will contain one less point than the original data. you can difference the data more than once, one difference is usually sufficient.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p:nvPr/>
        </p:nvSpPr>
        <p:spPr>
          <a:xfrm>
            <a:off x="457200" y="533400"/>
            <a:ext cx="7772400" cy="5109091"/>
          </a:xfrm>
          <a:prstGeom prst="rect">
            <a:avLst/>
          </a:prstGeom>
          <a:noFill/>
          <a:ln>
            <a:noFill/>
          </a:ln>
        </p:spPr>
        <p:txBody>
          <a:bodyPr anchorCtr="0" anchor="t" bIns="45700" lIns="91425" spcFirstLastPara="1" rIns="91425" wrap="square" tIns="45700">
            <a:spAutoFit/>
          </a:bodyPr>
          <a:lstStyle/>
          <a:p>
            <a:pPr indent="-280988" lvl="0" marL="280988" marR="0" rtl="0" algn="just">
              <a:spcBef>
                <a:spcPts val="0"/>
              </a:spcBef>
              <a:spcAft>
                <a:spcPts val="0"/>
              </a:spcAft>
              <a:buNone/>
            </a:pPr>
            <a:r>
              <a:rPr lang="en-IN" sz="1800">
                <a:solidFill>
                  <a:schemeClr val="dk1"/>
                </a:solidFill>
                <a:latin typeface="Calibri"/>
                <a:ea typeface="Calibri"/>
                <a:cs typeface="Calibri"/>
                <a:sym typeface="Calibri"/>
              </a:rPr>
              <a:t>2.  For non-constant variance, taking the </a:t>
            </a:r>
            <a:r>
              <a:rPr b="1" lang="en-IN" sz="2000">
                <a:solidFill>
                  <a:schemeClr val="dk1"/>
                </a:solidFill>
                <a:latin typeface="Calibri"/>
                <a:ea typeface="Calibri"/>
                <a:cs typeface="Calibri"/>
                <a:sym typeface="Calibri"/>
              </a:rPr>
              <a:t>LOGARITHM</a:t>
            </a:r>
            <a:r>
              <a:rPr lang="en-IN" sz="1800">
                <a:solidFill>
                  <a:schemeClr val="dk1"/>
                </a:solidFill>
                <a:latin typeface="Calibri"/>
                <a:ea typeface="Calibri"/>
                <a:cs typeface="Calibri"/>
                <a:sym typeface="Calibri"/>
              </a:rPr>
              <a:t> of the series may stabilize the variance - differencing</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58775" lvl="0" marL="358775" marR="0" rtl="0" algn="just">
              <a:spcBef>
                <a:spcPts val="0"/>
              </a:spcBef>
              <a:spcAft>
                <a:spcPts val="0"/>
              </a:spcAft>
              <a:buClr>
                <a:schemeClr val="dk1"/>
              </a:buClr>
              <a:buSzPts val="1800"/>
              <a:buFont typeface="Calibri"/>
              <a:buAutoNum type="arabicPeriod" startAt="3"/>
            </a:pPr>
            <a:r>
              <a:rPr lang="en-IN" sz="1800">
                <a:solidFill>
                  <a:schemeClr val="dk1"/>
                </a:solidFill>
                <a:latin typeface="Calibri"/>
                <a:ea typeface="Calibri"/>
                <a:cs typeface="Calibri"/>
                <a:sym typeface="Calibri"/>
              </a:rPr>
              <a:t>For </a:t>
            </a:r>
            <a:r>
              <a:rPr b="1" lang="en-IN" sz="1800">
                <a:solidFill>
                  <a:schemeClr val="dk1"/>
                </a:solidFill>
                <a:latin typeface="Calibri"/>
                <a:ea typeface="Calibri"/>
                <a:cs typeface="Calibri"/>
                <a:sym typeface="Calibri"/>
              </a:rPr>
              <a:t>Negative Data, </a:t>
            </a:r>
            <a:r>
              <a:rPr lang="en-IN" sz="1800">
                <a:solidFill>
                  <a:schemeClr val="dk1"/>
                </a:solidFill>
                <a:latin typeface="Calibri"/>
                <a:ea typeface="Calibri"/>
                <a:cs typeface="Calibri"/>
                <a:sym typeface="Calibri"/>
              </a:rPr>
              <a:t>you can add a suitable constant to make all the data positive before applying the transformation. This constant can then be subtracted from the model to obtain predicted (i.e., the fitted) values and forecasts for future point</a:t>
            </a:r>
            <a:endParaRPr/>
          </a:p>
          <a:p>
            <a:pPr indent="-244475" lvl="0" marL="358775"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4.   Seasonal Differencing</a:t>
            </a:r>
            <a:endParaRPr/>
          </a:p>
          <a:p>
            <a:pPr indent="0" lvl="0" marL="358775" marR="0" rtl="0" algn="l">
              <a:spcBef>
                <a:spcPts val="0"/>
              </a:spcBef>
              <a:spcAft>
                <a:spcPts val="0"/>
              </a:spcAft>
              <a:buNone/>
            </a:pPr>
            <a:r>
              <a:rPr lang="en-IN" sz="1800">
                <a:solidFill>
                  <a:schemeClr val="dk1"/>
                </a:solidFill>
                <a:latin typeface="Calibri"/>
                <a:ea typeface="Calibri"/>
                <a:cs typeface="Calibri"/>
                <a:sym typeface="Calibri"/>
              </a:rPr>
              <a:t>In seasonal differencing, instead of calculating the difference between consecutive values, we calculate the difference between an observation and a previous observation from the same season. </a:t>
            </a:r>
            <a:endParaRPr/>
          </a:p>
          <a:p>
            <a:pPr indent="0" lvl="0" marL="358775" marR="0" rtl="0" algn="l">
              <a:spcBef>
                <a:spcPts val="0"/>
              </a:spcBef>
              <a:spcAft>
                <a:spcPts val="0"/>
              </a:spcAft>
              <a:buNone/>
            </a:pPr>
            <a:r>
              <a:rPr b="1" lang="en-IN" sz="1800">
                <a:solidFill>
                  <a:schemeClr val="dk1"/>
                </a:solidFill>
                <a:latin typeface="Calibri"/>
                <a:ea typeface="Calibri"/>
                <a:cs typeface="Calibri"/>
                <a:sym typeface="Calibri"/>
              </a:rPr>
              <a:t>For example</a:t>
            </a:r>
            <a:r>
              <a:rPr lang="en-IN" sz="1800">
                <a:solidFill>
                  <a:schemeClr val="dk1"/>
                </a:solidFill>
                <a:latin typeface="Calibri"/>
                <a:ea typeface="Calibri"/>
                <a:cs typeface="Calibri"/>
                <a:sym typeface="Calibri"/>
              </a:rPr>
              <a:t>, an observation taken on a Monday will be subtracted from an observation taken on the previous Monday</a:t>
            </a:r>
            <a:endParaRPr/>
          </a:p>
          <a:p>
            <a:pPr indent="0" lvl="0" marL="358775" marR="0" rtl="0" algn="l">
              <a:spcBef>
                <a:spcPts val="0"/>
              </a:spcBef>
              <a:spcAft>
                <a:spcPts val="0"/>
              </a:spcAft>
              <a:buNone/>
            </a:pPr>
            <a:r>
              <a:t/>
            </a:r>
            <a:endParaRPr sz="1800">
              <a:solidFill>
                <a:schemeClr val="dk1"/>
              </a:solidFill>
              <a:latin typeface="Calibri"/>
              <a:ea typeface="Calibri"/>
              <a:cs typeface="Calibri"/>
              <a:sym typeface="Calibri"/>
            </a:endParaRPr>
          </a:p>
          <a:p>
            <a:pPr indent="-244475" lvl="0" marL="358775"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p:nvPr/>
        </p:nvSpPr>
        <p:spPr>
          <a:xfrm>
            <a:off x="304800" y="457200"/>
            <a:ext cx="244804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Checking Stationarity</a:t>
            </a:r>
            <a:endParaRPr/>
          </a:p>
        </p:txBody>
      </p:sp>
      <p:sp>
        <p:nvSpPr>
          <p:cNvPr id="160" name="Google Shape;160;p13"/>
          <p:cNvSpPr/>
          <p:nvPr/>
        </p:nvSpPr>
        <p:spPr>
          <a:xfrm>
            <a:off x="381000" y="990600"/>
            <a:ext cx="82296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Plotting rolling statistics – Graphical Method</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Plotting rolling means and variances is a good way to visually inspect our series. </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If the rolling statistics – </a:t>
            </a:r>
            <a:r>
              <a:rPr b="1" lang="en-IN" sz="1800">
                <a:solidFill>
                  <a:schemeClr val="dk1"/>
                </a:solidFill>
                <a:latin typeface="Calibri"/>
                <a:ea typeface="Calibri"/>
                <a:cs typeface="Calibri"/>
                <a:sym typeface="Calibri"/>
              </a:rPr>
              <a:t>Rolling Mean and Rolling Std.</a:t>
            </a:r>
            <a:r>
              <a:rPr lang="en-IN" sz="1800">
                <a:solidFill>
                  <a:schemeClr val="dk1"/>
                </a:solidFill>
                <a:latin typeface="Calibri"/>
                <a:ea typeface="Calibri"/>
                <a:cs typeface="Calibri"/>
                <a:sym typeface="Calibri"/>
              </a:rPr>
              <a:t> exhibit a clear trend (upwards or downwards) and show variance (increasing or decreasing amplitude), then you might conclude that the series is very likely not to be stationary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p:nvPr/>
        </p:nvSpPr>
        <p:spPr>
          <a:xfrm>
            <a:off x="448235" y="353216"/>
            <a:ext cx="33411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Augmented Dickey-Fuller Test</a:t>
            </a:r>
            <a:endParaRPr/>
          </a:p>
        </p:txBody>
      </p:sp>
      <p:sp>
        <p:nvSpPr>
          <p:cNvPr id="166" name="Google Shape;166;p14"/>
          <p:cNvSpPr/>
          <p:nvPr/>
        </p:nvSpPr>
        <p:spPr>
          <a:xfrm>
            <a:off x="448235" y="990600"/>
            <a:ext cx="81534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This test is used to assess whether or not a time-series is stationary. It is a type of statistical test called a unit root test.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IN" sz="1800" u="sng">
                <a:solidFill>
                  <a:schemeClr val="dk1"/>
                </a:solidFill>
                <a:latin typeface="Calibri"/>
                <a:ea typeface="Calibri"/>
                <a:cs typeface="Calibri"/>
                <a:sym typeface="Calibri"/>
              </a:rPr>
              <a:t>Null hypothesis </a:t>
            </a:r>
            <a:r>
              <a:rPr b="1" lang="en-IN" sz="1800">
                <a:solidFill>
                  <a:schemeClr val="dk1"/>
                </a:solidFill>
                <a:latin typeface="Calibri"/>
                <a:ea typeface="Calibri"/>
                <a:cs typeface="Calibri"/>
                <a:sym typeface="Calibri"/>
              </a:rPr>
              <a:t>of the test is that the time series is not stationary, and It has some time dependence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IN" sz="1800" u="sng">
                <a:solidFill>
                  <a:schemeClr val="dk1"/>
                </a:solidFill>
                <a:latin typeface="Calibri"/>
                <a:ea typeface="Calibri"/>
                <a:cs typeface="Calibri"/>
                <a:sym typeface="Calibri"/>
              </a:rPr>
              <a:t>Alternate hypothesis </a:t>
            </a:r>
            <a:r>
              <a:rPr b="1" lang="en-IN" sz="1800">
                <a:solidFill>
                  <a:schemeClr val="dk1"/>
                </a:solidFill>
                <a:latin typeface="Calibri"/>
                <a:ea typeface="Calibri"/>
                <a:cs typeface="Calibri"/>
                <a:sym typeface="Calibri"/>
              </a:rPr>
              <a:t>(rejecting the null hypothesis) is that the time series is stationary, and It does not have time-dependence</a:t>
            </a: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IN" sz="1800" u="sng">
                <a:solidFill>
                  <a:schemeClr val="dk1"/>
                </a:solidFill>
                <a:latin typeface="Calibri"/>
                <a:ea typeface="Calibri"/>
                <a:cs typeface="Calibri"/>
                <a:sym typeface="Calibri"/>
              </a:rPr>
              <a:t>p-value &gt; 0.05</a:t>
            </a:r>
            <a:r>
              <a:rPr lang="en-IN" sz="1800">
                <a:solidFill>
                  <a:schemeClr val="dk1"/>
                </a:solidFill>
                <a:latin typeface="Calibri"/>
                <a:ea typeface="Calibri"/>
                <a:cs typeface="Calibri"/>
                <a:sym typeface="Calibri"/>
              </a:rPr>
              <a:t>: We accept the null hypothesis (H0), the data is non-stationary. thus rejecting the Alternate hypothesis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1" lang="en-IN" sz="1800" u="sng">
                <a:solidFill>
                  <a:schemeClr val="dk1"/>
                </a:solidFill>
                <a:latin typeface="Calibri"/>
                <a:ea typeface="Calibri"/>
                <a:cs typeface="Calibri"/>
                <a:sym typeface="Calibri"/>
              </a:rPr>
              <a:t>p-value &lt;= 0.05</a:t>
            </a:r>
            <a:r>
              <a:rPr lang="en-IN" sz="1800">
                <a:solidFill>
                  <a:schemeClr val="dk1"/>
                </a:solidFill>
                <a:latin typeface="Calibri"/>
                <a:ea typeface="Calibri"/>
                <a:cs typeface="Calibri"/>
                <a:sym typeface="Calibri"/>
              </a:rPr>
              <a:t>: Reject the null hypothesis (H0), the data is stationary and accept the Alternate Hypothesis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p:nvPr/>
        </p:nvSpPr>
        <p:spPr>
          <a:xfrm>
            <a:off x="468261" y="457200"/>
            <a:ext cx="8229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ARIMA: Autoregressive Integrated Moving Average </a:t>
            </a:r>
            <a:endParaRPr/>
          </a:p>
        </p:txBody>
      </p:sp>
      <p:sp>
        <p:nvSpPr>
          <p:cNvPr id="172" name="Google Shape;172;p15"/>
          <p:cNvSpPr/>
          <p:nvPr/>
        </p:nvSpPr>
        <p:spPr>
          <a:xfrm>
            <a:off x="472743" y="857310"/>
            <a:ext cx="844713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This method is also known as the Box-Jenkins method. ARIMA models should be used on stationary data only. One should therefore remove the trend of the data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An ARIMA model is characterized by 3 terms: </a:t>
            </a:r>
            <a:r>
              <a:rPr b="1" lang="en-IN" sz="1800">
                <a:solidFill>
                  <a:schemeClr val="dk1"/>
                </a:solidFill>
                <a:latin typeface="Calibri"/>
                <a:ea typeface="Calibri"/>
                <a:cs typeface="Calibri"/>
                <a:sym typeface="Calibri"/>
              </a:rPr>
              <a:t>p, d, q</a:t>
            </a:r>
            <a:endParaRPr b="1" sz="1800">
              <a:solidFill>
                <a:schemeClr val="dk1"/>
              </a:solidFill>
              <a:latin typeface="Calibri"/>
              <a:ea typeface="Calibri"/>
              <a:cs typeface="Calibri"/>
              <a:sym typeface="Calibri"/>
            </a:endParaRPr>
          </a:p>
        </p:txBody>
      </p:sp>
      <p:sp>
        <p:nvSpPr>
          <p:cNvPr id="173" name="Google Shape;173;p15"/>
          <p:cNvSpPr/>
          <p:nvPr/>
        </p:nvSpPr>
        <p:spPr>
          <a:xfrm>
            <a:off x="477225" y="2057400"/>
            <a:ext cx="8229599" cy="46628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b="1" lang="en-IN" sz="1800">
                <a:solidFill>
                  <a:schemeClr val="dk1"/>
                </a:solidFill>
                <a:latin typeface="Calibri"/>
                <a:ea typeface="Calibri"/>
                <a:cs typeface="Calibri"/>
                <a:sym typeface="Calibri"/>
              </a:rPr>
              <a:t>AR stands for autoregressive</a:t>
            </a:r>
            <a:r>
              <a:rPr lang="en-IN" sz="1800">
                <a:solidFill>
                  <a:schemeClr val="dk1"/>
                </a:solidFill>
                <a:latin typeface="Calibri"/>
                <a:ea typeface="Calibri"/>
                <a:cs typeface="Calibri"/>
                <a:sym typeface="Calibri"/>
              </a:rPr>
              <a:t>.  </a:t>
            </a:r>
            <a:endParaRPr/>
          </a:p>
          <a:p>
            <a:pPr indent="-339725" lvl="0" marL="339725" marR="0" rtl="0" algn="l">
              <a:spcBef>
                <a:spcPts val="0"/>
              </a:spcBef>
              <a:spcAft>
                <a:spcPts val="0"/>
              </a:spcAft>
              <a:buNone/>
            </a:pPr>
            <a:r>
              <a:rPr lang="en-IN" sz="1800">
                <a:solidFill>
                  <a:schemeClr val="dk1"/>
                </a:solidFill>
                <a:latin typeface="Calibri"/>
                <a:ea typeface="Calibri"/>
                <a:cs typeface="Calibri"/>
                <a:sym typeface="Calibri"/>
              </a:rPr>
              <a:t>       Autoregressive parameter is denoted by p.  </a:t>
            </a:r>
            <a:endParaRPr/>
          </a:p>
          <a:p>
            <a:pPr indent="-339725" lvl="0" marL="339725" marR="0" rtl="0" algn="l">
              <a:lnSpc>
                <a:spcPct val="150000"/>
              </a:lnSpc>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 = 0</a:t>
            </a:r>
            <a:r>
              <a:rPr lang="en-IN" sz="1800">
                <a:solidFill>
                  <a:schemeClr val="dk1"/>
                </a:solidFill>
                <a:latin typeface="Calibri"/>
                <a:ea typeface="Calibri"/>
                <a:cs typeface="Calibri"/>
                <a:sym typeface="Calibri"/>
              </a:rPr>
              <a:t>, it means that there is no auto-correlation in the series.  </a:t>
            </a:r>
            <a:endParaRPr/>
          </a:p>
          <a:p>
            <a:pPr indent="-339725" lvl="0" marL="339725" marR="0" rtl="0" algn="l">
              <a:lnSpc>
                <a:spcPct val="150000"/>
              </a:lnSpc>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 = 1</a:t>
            </a:r>
            <a:r>
              <a:rPr lang="en-IN" sz="1800">
                <a:solidFill>
                  <a:schemeClr val="dk1"/>
                </a:solidFill>
                <a:latin typeface="Calibri"/>
                <a:ea typeface="Calibri"/>
                <a:cs typeface="Calibri"/>
                <a:sym typeface="Calibri"/>
              </a:rPr>
              <a:t>, it means that the series auto-correlation is till one lag.</a:t>
            </a:r>
            <a:endParaRPr/>
          </a:p>
          <a:p>
            <a:pPr indent="-339725" lvl="0" marL="339725"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startAt="2"/>
            </a:pPr>
            <a:r>
              <a:rPr b="1" lang="en-IN" sz="1800">
                <a:solidFill>
                  <a:schemeClr val="dk1"/>
                </a:solidFill>
                <a:latin typeface="Calibri"/>
                <a:ea typeface="Calibri"/>
                <a:cs typeface="Calibri"/>
                <a:sym typeface="Calibri"/>
              </a:rPr>
              <a:t> Integrated </a:t>
            </a:r>
            <a:r>
              <a:rPr lang="en-IN" sz="1800">
                <a:solidFill>
                  <a:schemeClr val="dk1"/>
                </a:solidFill>
                <a:latin typeface="Calibri"/>
                <a:ea typeface="Calibri"/>
                <a:cs typeface="Calibri"/>
                <a:sym typeface="Calibri"/>
              </a:rPr>
              <a:t>is denoted by d.  </a:t>
            </a:r>
            <a:endParaRPr/>
          </a:p>
          <a:p>
            <a:pPr indent="0" lvl="1" marL="457200" marR="0" rtl="0" algn="l">
              <a:lnSpc>
                <a:spcPct val="150000"/>
              </a:lnSpc>
              <a:spcBef>
                <a:spcPts val="0"/>
              </a:spcBef>
              <a:spcAft>
                <a:spcPts val="0"/>
              </a:spcAft>
              <a:buNone/>
            </a:pPr>
            <a:r>
              <a:rPr b="1" i="0" lang="en-IN" sz="1800" u="none" cap="none" strike="noStrike">
                <a:solidFill>
                  <a:schemeClr val="dk1"/>
                </a:solidFill>
                <a:latin typeface="Calibri"/>
                <a:ea typeface="Calibri"/>
                <a:cs typeface="Calibri"/>
                <a:sym typeface="Calibri"/>
              </a:rPr>
              <a:t>d=0  </a:t>
            </a:r>
            <a:r>
              <a:rPr b="0" i="0" lang="en-IN" sz="1800" u="none" cap="none" strike="noStrike">
                <a:solidFill>
                  <a:schemeClr val="dk1"/>
                </a:solidFill>
                <a:latin typeface="Calibri"/>
                <a:ea typeface="Calibri"/>
                <a:cs typeface="Calibri"/>
                <a:sym typeface="Calibri"/>
              </a:rPr>
              <a:t>means the series is stationary and we do not need to take the difference of it</a:t>
            </a:r>
            <a:endParaRPr/>
          </a:p>
          <a:p>
            <a:pPr indent="0" lvl="1" marL="457200" marR="0" rtl="0" algn="l">
              <a:lnSpc>
                <a:spcPct val="150000"/>
              </a:lnSpc>
              <a:spcBef>
                <a:spcPts val="0"/>
              </a:spcBef>
              <a:spcAft>
                <a:spcPts val="0"/>
              </a:spcAft>
              <a:buNone/>
            </a:pPr>
            <a:r>
              <a:rPr b="1" i="0" lang="en-IN" sz="1800" u="none" cap="none" strike="noStrike">
                <a:solidFill>
                  <a:schemeClr val="dk1"/>
                </a:solidFill>
                <a:latin typeface="Calibri"/>
                <a:ea typeface="Calibri"/>
                <a:cs typeface="Calibri"/>
                <a:sym typeface="Calibri"/>
              </a:rPr>
              <a:t>d=1  </a:t>
            </a:r>
            <a:r>
              <a:rPr b="0" i="0" lang="en-IN" sz="1800" u="none" cap="none" strike="noStrike">
                <a:solidFill>
                  <a:schemeClr val="dk1"/>
                </a:solidFill>
                <a:latin typeface="Calibri"/>
                <a:ea typeface="Calibri"/>
                <a:cs typeface="Calibri"/>
                <a:sym typeface="Calibri"/>
              </a:rPr>
              <a:t>means that the series is not stationary and to make it stationary, we need to take the first difference.</a:t>
            </a:r>
            <a:endParaRPr/>
          </a:p>
          <a:p>
            <a:pPr indent="0" lvl="1" marL="457200" marR="0" rtl="0" algn="l">
              <a:lnSpc>
                <a:spcPct val="150000"/>
              </a:lnSpc>
              <a:spcBef>
                <a:spcPts val="0"/>
              </a:spcBef>
              <a:spcAft>
                <a:spcPts val="0"/>
              </a:spcAft>
              <a:buNone/>
            </a:pPr>
            <a:r>
              <a:rPr b="1" i="0" lang="en-IN" sz="1800" u="none" cap="none" strike="noStrike">
                <a:solidFill>
                  <a:schemeClr val="dk1"/>
                </a:solidFill>
                <a:latin typeface="Calibri"/>
                <a:ea typeface="Calibri"/>
                <a:cs typeface="Calibri"/>
                <a:sym typeface="Calibri"/>
              </a:rPr>
              <a:t>d=2  </a:t>
            </a:r>
            <a:r>
              <a:rPr b="0" i="0" lang="en-IN" sz="1800" u="none" cap="none" strike="noStrike">
                <a:solidFill>
                  <a:schemeClr val="dk1"/>
                </a:solidFill>
                <a:latin typeface="Calibri"/>
                <a:ea typeface="Calibri"/>
                <a:cs typeface="Calibri"/>
                <a:sym typeface="Calibri"/>
              </a:rPr>
              <a:t>means that the series has been differenced twice.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More than two time difference is not reliable.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p:nvPr/>
        </p:nvSpPr>
        <p:spPr>
          <a:xfrm>
            <a:off x="533400" y="533400"/>
            <a:ext cx="8077200"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startAt="3"/>
            </a:pPr>
            <a:r>
              <a:rPr b="1" lang="en-IN" sz="1800">
                <a:solidFill>
                  <a:schemeClr val="dk1"/>
                </a:solidFill>
                <a:latin typeface="Calibri"/>
                <a:ea typeface="Calibri"/>
                <a:cs typeface="Calibri"/>
                <a:sym typeface="Calibri"/>
              </a:rPr>
              <a:t>MA Stands For Moving The Average  </a:t>
            </a:r>
            <a:r>
              <a:rPr lang="en-IN" sz="1800">
                <a:solidFill>
                  <a:schemeClr val="dk1"/>
                </a:solidFill>
                <a:latin typeface="Calibri"/>
                <a:ea typeface="Calibri"/>
                <a:cs typeface="Calibri"/>
                <a:sym typeface="Calibri"/>
              </a:rPr>
              <a:t>which is denoted by q</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39725" lvl="0" marL="339725"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q=2</a:t>
            </a:r>
            <a:r>
              <a:rPr lang="en-IN" sz="1800">
                <a:solidFill>
                  <a:schemeClr val="dk1"/>
                </a:solidFill>
                <a:latin typeface="Calibri"/>
                <a:ea typeface="Calibri"/>
                <a:cs typeface="Calibri"/>
                <a:sym typeface="Calibri"/>
              </a:rPr>
              <a:t>  moving average with two lag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 order to test whether or not the series and their error term is auto correlated, we usually use </a:t>
            </a:r>
            <a:r>
              <a:rPr b="1" lang="en-IN" sz="1800">
                <a:solidFill>
                  <a:schemeClr val="dk1"/>
                </a:solidFill>
                <a:latin typeface="Calibri"/>
                <a:ea typeface="Calibri"/>
                <a:cs typeface="Calibri"/>
                <a:sym typeface="Calibri"/>
              </a:rPr>
              <a:t>W-D test, ACF, and PACF.</a:t>
            </a:r>
            <a:endParaRPr/>
          </a:p>
          <a:p>
            <a:pPr indent="0" lvl="0" marL="0" marR="0" rtl="0" algn="l">
              <a:spcBef>
                <a:spcPts val="0"/>
              </a:spcBef>
              <a:spcAft>
                <a:spcPts val="0"/>
              </a:spcAft>
              <a:buNone/>
            </a:pPr>
            <a:r>
              <a:rPr b="1" lang="en-IN" sz="1800">
                <a:solidFill>
                  <a:srgbClr val="FF0000"/>
                </a:solidFill>
                <a:latin typeface="Calibri"/>
                <a:ea typeface="Calibri"/>
                <a:cs typeface="Calibri"/>
                <a:sym typeface="Calibri"/>
              </a:rPr>
              <a:t>ARIMA = (5,0,8) – ARMA, AR , MA</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79" name="Google Shape;179;p16"/>
          <p:cNvSpPr/>
          <p:nvPr/>
        </p:nvSpPr>
        <p:spPr>
          <a:xfrm>
            <a:off x="533400" y="2743200"/>
            <a:ext cx="8382000" cy="375487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000" u="sng">
                <a:solidFill>
                  <a:schemeClr val="dk1"/>
                </a:solidFill>
                <a:latin typeface="Calibri"/>
                <a:ea typeface="Calibri"/>
                <a:cs typeface="Calibri"/>
                <a:sym typeface="Calibri"/>
              </a:rPr>
              <a:t>Auto Regressive </a:t>
            </a:r>
            <a:endParaRPr/>
          </a:p>
          <a:p>
            <a:pPr indent="0" lvl="0" marL="0" marR="0" rtl="0" algn="just">
              <a:spcBef>
                <a:spcPts val="0"/>
              </a:spcBef>
              <a:spcAft>
                <a:spcPts val="0"/>
              </a:spcAft>
              <a:buNone/>
            </a:pPr>
            <a:r>
              <a:t/>
            </a:r>
            <a:endParaRPr b="1" sz="2000" u="sng">
              <a:solidFill>
                <a:schemeClr val="dk1"/>
              </a:solidFill>
              <a:latin typeface="Calibri"/>
              <a:ea typeface="Calibri"/>
              <a:cs typeface="Calibri"/>
              <a:sym typeface="Calibri"/>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In ARIMA means it is a </a:t>
            </a:r>
            <a:r>
              <a:rPr b="1" lang="en-IN" sz="1800">
                <a:solidFill>
                  <a:schemeClr val="dk1"/>
                </a:solidFill>
                <a:latin typeface="Calibri"/>
                <a:ea typeface="Calibri"/>
                <a:cs typeface="Calibri"/>
                <a:sym typeface="Calibri"/>
              </a:rPr>
              <a:t>linear regression model</a:t>
            </a:r>
            <a:r>
              <a:rPr lang="en-IN" sz="1800">
                <a:solidFill>
                  <a:schemeClr val="dk1"/>
                </a:solidFill>
                <a:latin typeface="Calibri"/>
                <a:ea typeface="Calibri"/>
                <a:cs typeface="Calibri"/>
                <a:sym typeface="Calibri"/>
              </a:rPr>
              <a:t> that uses its own lags as predictors. Linear regression models, work best when the predictors are not correlated and are independent of each other and for this we make our time series Stationary</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Most common approach to achieve stationarity is Differencing referred by “d”</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1800">
                <a:solidFill>
                  <a:schemeClr val="dk1"/>
                </a:solidFill>
                <a:latin typeface="Calibri"/>
                <a:ea typeface="Calibri"/>
                <a:cs typeface="Calibri"/>
                <a:sym typeface="Calibri"/>
              </a:rPr>
              <a:t>“p” is the order of the “Auto Regressive” (AR) term. It refers to the number of lags of Y to be used as predictors</a:t>
            </a:r>
            <a:r>
              <a:rPr lang="en-IN" sz="18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“q” is the order of the “Moving Average”(MA) term. It refers to the number of lagged forecast errors that should go into the ARIMA Model.</a:t>
            </a:r>
            <a:endParaRPr b="1"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p:nvPr/>
        </p:nvSpPr>
        <p:spPr>
          <a:xfrm>
            <a:off x="228600" y="457200"/>
            <a:ext cx="85344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Pure</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Auto Regressive (AR only) model</a:t>
            </a:r>
            <a:r>
              <a:rPr lang="en-IN" sz="1800">
                <a:solidFill>
                  <a:schemeClr val="dk1"/>
                </a:solidFill>
                <a:latin typeface="Calibri"/>
                <a:ea typeface="Calibri"/>
                <a:cs typeface="Calibri"/>
                <a:sym typeface="Calibri"/>
              </a:rPr>
              <a:t> is one where </a:t>
            </a:r>
            <a:r>
              <a:rPr b="1" lang="en-IN" sz="1800">
                <a:solidFill>
                  <a:schemeClr val="dk1"/>
                </a:solidFill>
                <a:latin typeface="Calibri"/>
                <a:ea typeface="Calibri"/>
                <a:cs typeface="Calibri"/>
                <a:sym typeface="Calibri"/>
              </a:rPr>
              <a:t>Y</a:t>
            </a:r>
            <a:r>
              <a:rPr b="1" lang="en-IN" sz="1200">
                <a:solidFill>
                  <a:schemeClr val="dk1"/>
                </a:solidFill>
                <a:latin typeface="Calibri"/>
                <a:ea typeface="Calibri"/>
                <a:cs typeface="Calibri"/>
                <a:sym typeface="Calibri"/>
              </a:rPr>
              <a:t>t</a:t>
            </a:r>
            <a:r>
              <a:rPr lang="en-IN" sz="1800">
                <a:solidFill>
                  <a:schemeClr val="dk1"/>
                </a:solidFill>
                <a:latin typeface="Calibri"/>
                <a:ea typeface="Calibri"/>
                <a:cs typeface="Calibri"/>
                <a:sym typeface="Calibri"/>
              </a:rPr>
              <a:t> depends only on its own lags. That is, </a:t>
            </a:r>
            <a:r>
              <a:rPr b="1" lang="en-IN" sz="1800">
                <a:solidFill>
                  <a:schemeClr val="dk1"/>
                </a:solidFill>
                <a:latin typeface="Calibri"/>
                <a:ea typeface="Calibri"/>
                <a:cs typeface="Calibri"/>
                <a:sym typeface="Calibri"/>
              </a:rPr>
              <a:t>Y</a:t>
            </a:r>
            <a:r>
              <a:rPr b="1" lang="en-IN" sz="1200">
                <a:solidFill>
                  <a:schemeClr val="dk1"/>
                </a:solidFill>
                <a:latin typeface="Calibri"/>
                <a:ea typeface="Calibri"/>
                <a:cs typeface="Calibri"/>
                <a:sym typeface="Calibri"/>
              </a:rPr>
              <a:t>t</a:t>
            </a:r>
            <a:r>
              <a:rPr lang="en-IN" sz="1800">
                <a:solidFill>
                  <a:schemeClr val="dk1"/>
                </a:solidFill>
                <a:latin typeface="Calibri"/>
                <a:ea typeface="Calibri"/>
                <a:cs typeface="Calibri"/>
                <a:sym typeface="Calibri"/>
              </a:rPr>
              <a:t> is a function of the lags of </a:t>
            </a:r>
            <a:r>
              <a:rPr b="1" lang="en-IN" sz="1800">
                <a:solidFill>
                  <a:schemeClr val="dk1"/>
                </a:solidFill>
                <a:latin typeface="Calibri"/>
                <a:ea typeface="Calibri"/>
                <a:cs typeface="Calibri"/>
                <a:sym typeface="Calibri"/>
              </a:rPr>
              <a:t>Y</a:t>
            </a:r>
            <a:r>
              <a:rPr b="1" lang="en-IN" sz="1200">
                <a:solidFill>
                  <a:schemeClr val="dk1"/>
                </a:solidFill>
                <a:latin typeface="Calibri"/>
                <a:ea typeface="Calibri"/>
                <a:cs typeface="Calibri"/>
                <a:sym typeface="Calibri"/>
              </a:rPr>
              <a:t>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b="1" lang="en-IN" sz="1800" u="sng">
                <a:solidFill>
                  <a:schemeClr val="dk1"/>
                </a:solidFill>
                <a:latin typeface="Calibri"/>
                <a:ea typeface="Calibri"/>
                <a:cs typeface="Calibri"/>
                <a:sym typeface="Calibri"/>
                <a:hlinkClick r:id="rId3">
                  <a:extLst>
                    <a:ext uri="{A12FA001-AC4F-418D-AE19-62706E023703}">
                      <ahyp:hlinkClr val="tx"/>
                    </a:ext>
                  </a:extLst>
                </a:hlinkClick>
              </a:rPr>
            </a:br>
            <a:endParaRPr sz="1800">
              <a:solidFill>
                <a:schemeClr val="dk1"/>
              </a:solidFill>
              <a:latin typeface="Calibri"/>
              <a:ea typeface="Calibri"/>
              <a:cs typeface="Calibri"/>
              <a:sym typeface="Calibri"/>
            </a:endParaRPr>
          </a:p>
        </p:txBody>
      </p:sp>
      <p:pic>
        <p:nvPicPr>
          <p:cNvPr id="186" name="Google Shape;186;p17"/>
          <p:cNvPicPr preferRelativeResize="0"/>
          <p:nvPr/>
        </p:nvPicPr>
        <p:blipFill rotWithShape="1">
          <a:blip r:embed="rId4">
            <a:alphaModFix/>
          </a:blip>
          <a:srcRect b="0" l="0" r="0" t="0"/>
          <a:stretch/>
        </p:blipFill>
        <p:spPr>
          <a:xfrm>
            <a:off x="1949467" y="1219200"/>
            <a:ext cx="5092666" cy="703986"/>
          </a:xfrm>
          <a:prstGeom prst="rect">
            <a:avLst/>
          </a:prstGeom>
          <a:noFill/>
          <a:ln>
            <a:noFill/>
          </a:ln>
        </p:spPr>
      </p:pic>
      <p:sp>
        <p:nvSpPr>
          <p:cNvPr id="187" name="Google Shape;187;p17"/>
          <p:cNvSpPr/>
          <p:nvPr/>
        </p:nvSpPr>
        <p:spPr>
          <a:xfrm>
            <a:off x="228600" y="2065261"/>
            <a:ext cx="8382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Pure Moving Average (MA only) model</a:t>
            </a:r>
            <a:r>
              <a:rPr lang="en-IN" sz="1800">
                <a:solidFill>
                  <a:schemeClr val="dk1"/>
                </a:solidFill>
                <a:latin typeface="Calibri"/>
                <a:ea typeface="Calibri"/>
                <a:cs typeface="Calibri"/>
                <a:sym typeface="Calibri"/>
              </a:rPr>
              <a:t> is one where  </a:t>
            </a:r>
            <a:r>
              <a:rPr b="1" lang="en-IN" sz="1800">
                <a:solidFill>
                  <a:schemeClr val="dk1"/>
                </a:solidFill>
                <a:latin typeface="Calibri"/>
                <a:ea typeface="Calibri"/>
                <a:cs typeface="Calibri"/>
                <a:sym typeface="Calibri"/>
              </a:rPr>
              <a:t>Y</a:t>
            </a:r>
            <a:r>
              <a:rPr b="1" lang="en-IN" sz="1200">
                <a:solidFill>
                  <a:schemeClr val="dk1"/>
                </a:solidFill>
                <a:latin typeface="Calibri"/>
                <a:ea typeface="Calibri"/>
                <a:cs typeface="Calibri"/>
                <a:sym typeface="Calibri"/>
              </a:rPr>
              <a:t>t</a:t>
            </a:r>
            <a:r>
              <a:rPr lang="en-IN" sz="1800">
                <a:solidFill>
                  <a:schemeClr val="dk1"/>
                </a:solidFill>
                <a:latin typeface="Calibri"/>
                <a:ea typeface="Calibri"/>
                <a:cs typeface="Calibri"/>
                <a:sym typeface="Calibri"/>
              </a:rPr>
              <a:t>  depends only on the lagged forecast errors.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7"/>
          <p:cNvPicPr preferRelativeResize="0"/>
          <p:nvPr/>
        </p:nvPicPr>
        <p:blipFill rotWithShape="1">
          <a:blip r:embed="rId5">
            <a:alphaModFix/>
          </a:blip>
          <a:srcRect b="20979" l="0" r="0" t="21505"/>
          <a:stretch/>
        </p:blipFill>
        <p:spPr>
          <a:xfrm>
            <a:off x="1838324" y="2770518"/>
            <a:ext cx="5467350" cy="495072"/>
          </a:xfrm>
          <a:prstGeom prst="rect">
            <a:avLst/>
          </a:prstGeom>
          <a:noFill/>
          <a:ln>
            <a:noFill/>
          </a:ln>
        </p:spPr>
      </p:pic>
      <p:sp>
        <p:nvSpPr>
          <p:cNvPr id="189" name="Google Shape;189;p17"/>
          <p:cNvSpPr/>
          <p:nvPr/>
        </p:nvSpPr>
        <p:spPr>
          <a:xfrm>
            <a:off x="228600" y="3505200"/>
            <a:ext cx="828787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Error terms</a:t>
            </a:r>
            <a:r>
              <a:rPr lang="en-IN" sz="1800">
                <a:solidFill>
                  <a:schemeClr val="dk1"/>
                </a:solidFill>
                <a:latin typeface="Calibri"/>
                <a:ea typeface="Calibri"/>
                <a:cs typeface="Calibri"/>
                <a:sym typeface="Calibri"/>
              </a:rPr>
              <a:t> are the errors of the autoregressive models of the respective lags.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Errors </a:t>
            </a:r>
            <a:r>
              <a:rPr b="1" lang="en-IN" sz="1800">
                <a:solidFill>
                  <a:schemeClr val="dk1"/>
                </a:solidFill>
                <a:latin typeface="Calibri"/>
                <a:ea typeface="Calibri"/>
                <a:cs typeface="Calibri"/>
                <a:sym typeface="Calibri"/>
              </a:rPr>
              <a:t>E</a:t>
            </a:r>
            <a:r>
              <a:rPr b="1" lang="en-IN" sz="1400">
                <a:solidFill>
                  <a:schemeClr val="dk1"/>
                </a:solidFill>
                <a:latin typeface="Calibri"/>
                <a:ea typeface="Calibri"/>
                <a:cs typeface="Calibri"/>
                <a:sym typeface="Calibri"/>
              </a:rPr>
              <a:t>t</a:t>
            </a:r>
            <a:r>
              <a:rPr b="1" lang="en-IN" sz="1800">
                <a:solidFill>
                  <a:schemeClr val="dk1"/>
                </a:solidFill>
                <a:latin typeface="Calibri"/>
                <a:ea typeface="Calibri"/>
                <a:cs typeface="Calibri"/>
                <a:sym typeface="Calibri"/>
              </a:rPr>
              <a:t> and E</a:t>
            </a:r>
            <a:r>
              <a:rPr b="1" lang="en-IN" sz="1400">
                <a:solidFill>
                  <a:schemeClr val="dk1"/>
                </a:solidFill>
                <a:latin typeface="Calibri"/>
                <a:ea typeface="Calibri"/>
                <a:cs typeface="Calibri"/>
                <a:sym typeface="Calibri"/>
              </a:rPr>
              <a:t>(t-1) </a:t>
            </a:r>
            <a:r>
              <a:rPr lang="en-IN" sz="1800">
                <a:solidFill>
                  <a:schemeClr val="dk1"/>
                </a:solidFill>
                <a:latin typeface="Calibri"/>
                <a:ea typeface="Calibri"/>
                <a:cs typeface="Calibri"/>
                <a:sym typeface="Calibri"/>
              </a:rPr>
              <a:t>are the errors from the following equations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Google Shape;190;p17"/>
          <p:cNvPicPr preferRelativeResize="0"/>
          <p:nvPr/>
        </p:nvPicPr>
        <p:blipFill rotWithShape="1">
          <a:blip r:embed="rId6">
            <a:alphaModFix/>
          </a:blip>
          <a:srcRect b="12198" l="0" r="0" t="15890"/>
          <a:stretch/>
        </p:blipFill>
        <p:spPr>
          <a:xfrm>
            <a:off x="1962708" y="4418784"/>
            <a:ext cx="5334001" cy="1031348"/>
          </a:xfrm>
          <a:prstGeom prst="rect">
            <a:avLst/>
          </a:prstGeom>
          <a:noFill/>
          <a:ln>
            <a:noFill/>
          </a:ln>
        </p:spPr>
      </p:pic>
      <p:sp>
        <p:nvSpPr>
          <p:cNvPr id="191" name="Google Shape;191;p17"/>
          <p:cNvSpPr/>
          <p:nvPr/>
        </p:nvSpPr>
        <p:spPr>
          <a:xfrm>
            <a:off x="228600" y="5638800"/>
            <a:ext cx="8686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1800">
                <a:solidFill>
                  <a:schemeClr val="dk1"/>
                </a:solidFill>
                <a:latin typeface="Calibri"/>
                <a:ea typeface="Calibri"/>
                <a:cs typeface="Calibri"/>
                <a:sym typeface="Calibri"/>
              </a:rPr>
              <a:t>beta</a:t>
            </a:r>
            <a:r>
              <a:rPr lang="en-IN" sz="1800">
                <a:solidFill>
                  <a:schemeClr val="dk1"/>
                </a:solidFill>
                <a:latin typeface="Calibri"/>
                <a:ea typeface="Calibri"/>
                <a:cs typeface="Calibri"/>
                <a:sym typeface="Calibri"/>
              </a:rPr>
              <a:t> are the coefficients of lag values,  </a:t>
            </a:r>
            <a:r>
              <a:rPr b="1" lang="en-IN" sz="1800">
                <a:solidFill>
                  <a:schemeClr val="dk1"/>
                </a:solidFill>
                <a:latin typeface="Calibri"/>
                <a:ea typeface="Calibri"/>
                <a:cs typeface="Calibri"/>
                <a:sym typeface="Calibri"/>
              </a:rPr>
              <a:t>alpha</a:t>
            </a:r>
            <a:r>
              <a:rPr lang="en-IN" sz="1800">
                <a:solidFill>
                  <a:schemeClr val="dk1"/>
                </a:solidFill>
                <a:latin typeface="Calibri"/>
                <a:ea typeface="Calibri"/>
                <a:cs typeface="Calibri"/>
                <a:sym typeface="Calibri"/>
              </a:rPr>
              <a:t> is the intercept term </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(Belonging to Linear Regression)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p:nvPr/>
        </p:nvSpPr>
        <p:spPr>
          <a:xfrm>
            <a:off x="533400" y="381000"/>
            <a:ext cx="8229600" cy="54168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Autocorrelation plots (ACF &amp; PACF) – AR and MA value</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Autocorrelation (ACF) Plot </a:t>
            </a:r>
            <a:r>
              <a:rPr lang="en-IN" sz="1800">
                <a:solidFill>
                  <a:schemeClr val="dk1"/>
                </a:solidFill>
                <a:latin typeface="Calibri"/>
                <a:ea typeface="Calibri"/>
                <a:cs typeface="Calibri"/>
                <a:sym typeface="Calibri"/>
              </a:rPr>
              <a:t>represents the autocorrelation of the series with lags of itself. In simple terms, it describes how well the present value of the series is related with its past values.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ACF Graph is used to check the Value to be taken for MA model</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1800">
                <a:solidFill>
                  <a:schemeClr val="dk1"/>
                </a:solidFill>
                <a:latin typeface="Calibri"/>
                <a:ea typeface="Calibri"/>
                <a:cs typeface="Calibri"/>
                <a:sym typeface="Calibri"/>
              </a:rPr>
              <a:t>Partial Autocorrelation (PACF) Plot - </a:t>
            </a:r>
            <a:r>
              <a:rPr lang="en-IN" sz="1800">
                <a:solidFill>
                  <a:schemeClr val="dk1"/>
                </a:solidFill>
                <a:latin typeface="Calibri"/>
                <a:ea typeface="Calibri"/>
                <a:cs typeface="Calibri"/>
                <a:sym typeface="Calibri"/>
              </a:rPr>
              <a:t> it finds correlation of the residuals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1800">
                <a:solidFill>
                  <a:schemeClr val="dk1"/>
                </a:solidFill>
                <a:latin typeface="Calibri"/>
                <a:ea typeface="Calibri"/>
                <a:cs typeface="Calibri"/>
                <a:sym typeface="Calibri"/>
              </a:rPr>
              <a:t>PACF graph is used to check the Value to be taken for AR model</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1800">
                <a:solidFill>
                  <a:schemeClr val="dk1"/>
                </a:solidFill>
                <a:latin typeface="Calibri"/>
                <a:ea typeface="Calibri"/>
                <a:cs typeface="Calibri"/>
                <a:sym typeface="Calibri"/>
              </a:rPr>
              <a:t>ARIMA (8,1,5)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647700" y="1425258"/>
            <a:ext cx="7848600"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Time series is a Record of the chosen data points, such as a Share price, over a specified period of time with data points recorded at regular intervals.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Time series analysis can be useful to see how a given asset, Share price, or economic variable changes over time.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In a time series, time is often the independent variable and the goal                (i.e. Share Price) is usually to make a forecast for the future.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It involves working on time (years, days, hours, minutes) based data, to derive hidden insights to make informed decision making.</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Time series models are very useful models when you have serially autocorrelated data. Most of business houses work on time series data to analyze sales number for the next year, website traffic, competition position and much more</a:t>
            </a:r>
            <a:endParaRPr/>
          </a:p>
        </p:txBody>
      </p:sp>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Time Series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A screenshot of a cell phone&#10;&#10;Description automatically generated" id="99" name="Google Shape;99;p3"/>
          <p:cNvPicPr preferRelativeResize="0"/>
          <p:nvPr/>
        </p:nvPicPr>
        <p:blipFill rotWithShape="1">
          <a:blip r:embed="rId3">
            <a:alphaModFix/>
          </a:blip>
          <a:srcRect b="0" l="0" r="0" t="0"/>
          <a:stretch/>
        </p:blipFill>
        <p:spPr>
          <a:xfrm>
            <a:off x="857955" y="643465"/>
            <a:ext cx="7428089" cy="55710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pic>
        <p:nvPicPr>
          <p:cNvPr descr="A close up of a map&#10;&#10;Description automatically generated" id="104" name="Google Shape;104;p4"/>
          <p:cNvPicPr preferRelativeResize="0"/>
          <p:nvPr/>
        </p:nvPicPr>
        <p:blipFill rotWithShape="1">
          <a:blip r:embed="rId3">
            <a:alphaModFix/>
          </a:blip>
          <a:srcRect b="0" l="0" r="0" t="0"/>
          <a:stretch/>
        </p:blipFill>
        <p:spPr>
          <a:xfrm>
            <a:off x="857955" y="643466"/>
            <a:ext cx="7428089" cy="55710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p:nvPr/>
        </p:nvSpPr>
        <p:spPr>
          <a:xfrm>
            <a:off x="457200" y="304800"/>
            <a:ext cx="8153400"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Seasonality</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Mean periodic fluctuations. </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For example</a:t>
            </a:r>
            <a:r>
              <a:rPr lang="en-IN" sz="1800">
                <a:solidFill>
                  <a:schemeClr val="dk1"/>
                </a:solidFill>
                <a:latin typeface="Calibri"/>
                <a:ea typeface="Calibri"/>
                <a:cs typeface="Calibri"/>
                <a:sym typeface="Calibri"/>
              </a:rPr>
              <a:t>, retail sales tend to peak for the Christmas season and then decline after the holidays. So time series of retail sales will typically show increasing sales from September through December and declining sales in January and February</a:t>
            </a:r>
            <a:endParaRPr/>
          </a:p>
        </p:txBody>
      </p:sp>
      <p:pic>
        <p:nvPicPr>
          <p:cNvPr descr="Seasonal subseries plot of CO2 data shows distinct&#10; seasonal pattern" id="110" name="Google Shape;110;p5"/>
          <p:cNvPicPr preferRelativeResize="0"/>
          <p:nvPr/>
        </p:nvPicPr>
        <p:blipFill rotWithShape="1">
          <a:blip r:embed="rId3">
            <a:alphaModFix/>
          </a:blip>
          <a:srcRect b="3805" l="2150" r="2854" t="8602"/>
          <a:stretch/>
        </p:blipFill>
        <p:spPr>
          <a:xfrm>
            <a:off x="1385119" y="2057400"/>
            <a:ext cx="6297561" cy="4016477"/>
          </a:xfrm>
          <a:prstGeom prst="rect">
            <a:avLst/>
          </a:prstGeom>
          <a:noFill/>
          <a:ln>
            <a:noFill/>
          </a:ln>
        </p:spPr>
      </p:pic>
      <p:sp>
        <p:nvSpPr>
          <p:cNvPr id="111" name="Google Shape;111;p5"/>
          <p:cNvSpPr/>
          <p:nvPr/>
        </p:nvSpPr>
        <p:spPr>
          <a:xfrm>
            <a:off x="1066800" y="6172170"/>
            <a:ext cx="6934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For monthly data, the period is 12 since there are 12 months in a year.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p:nvPr/>
        </p:nvSpPr>
        <p:spPr>
          <a:xfrm>
            <a:off x="457200" y="438539"/>
            <a:ext cx="845820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Autocorrelation</a:t>
            </a: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I</a:t>
            </a:r>
            <a:r>
              <a:rPr lang="en-IN" sz="1800">
                <a:solidFill>
                  <a:schemeClr val="dk1"/>
                </a:solidFill>
                <a:latin typeface="Calibri"/>
                <a:ea typeface="Calibri"/>
                <a:cs typeface="Calibri"/>
                <a:sym typeface="Calibri"/>
              </a:rPr>
              <a:t>s the similarity between observations as a function of the time, i.e how present values are related to past values </a:t>
            </a:r>
            <a:endParaRPr/>
          </a:p>
        </p:txBody>
      </p:sp>
      <p:pic>
        <p:nvPicPr>
          <p:cNvPr descr="https://miro.medium.com/max/1149/1*1SnyrVnYQ747DkltaH6nkQ.png" id="117" name="Google Shape;117;p6"/>
          <p:cNvPicPr preferRelativeResize="0"/>
          <p:nvPr/>
        </p:nvPicPr>
        <p:blipFill rotWithShape="1">
          <a:blip r:embed="rId3">
            <a:alphaModFix/>
          </a:blip>
          <a:srcRect b="0" l="0" r="0" t="0"/>
          <a:stretch/>
        </p:blipFill>
        <p:spPr>
          <a:xfrm>
            <a:off x="609600" y="1423427"/>
            <a:ext cx="7924799" cy="3414079"/>
          </a:xfrm>
          <a:prstGeom prst="rect">
            <a:avLst/>
          </a:prstGeom>
          <a:noFill/>
          <a:ln>
            <a:noFill/>
          </a:ln>
        </p:spPr>
      </p:pic>
      <p:sp>
        <p:nvSpPr>
          <p:cNvPr id="118" name="Google Shape;118;p6"/>
          <p:cNvSpPr/>
          <p:nvPr/>
        </p:nvSpPr>
        <p:spPr>
          <a:xfrm>
            <a:off x="628035" y="4953000"/>
            <a:ext cx="7659329" cy="147732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If there is significant seasonality, the autocorrelation plot should show spikes at lags equal to the period.</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For example, for monthly data, if there is a seasonality effect, we would expect to see significant peaks at lag 12, 24, 36, and so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p:nvPr/>
        </p:nvSpPr>
        <p:spPr>
          <a:xfrm>
            <a:off x="304800" y="304800"/>
            <a:ext cx="8382000" cy="123110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000">
                <a:solidFill>
                  <a:schemeClr val="dk1"/>
                </a:solidFill>
                <a:latin typeface="Calibri"/>
                <a:ea typeface="Calibri"/>
                <a:cs typeface="Calibri"/>
                <a:sym typeface="Calibri"/>
              </a:rPr>
              <a:t>Trend: </a:t>
            </a:r>
            <a:r>
              <a:rPr lang="en-IN" sz="1800">
                <a:solidFill>
                  <a:schemeClr val="dk1"/>
                </a:solidFill>
                <a:latin typeface="Calibri"/>
                <a:ea typeface="Calibri"/>
                <a:cs typeface="Calibri"/>
                <a:sym typeface="Calibri"/>
              </a:rPr>
              <a:t>In order to take a look at the trend of time series data, we first need to remove the seasonality.</a:t>
            </a:r>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Trend shows the general tendency of the data to increase or decrease during a long period of time </a:t>
            </a:r>
            <a:endParaRPr/>
          </a:p>
        </p:txBody>
      </p:sp>
      <p:sp>
        <p:nvSpPr>
          <p:cNvPr id="124" name="Google Shape;124;p7"/>
          <p:cNvSpPr/>
          <p:nvPr/>
        </p:nvSpPr>
        <p:spPr>
          <a:xfrm>
            <a:off x="2906178" y="6172200"/>
            <a:ext cx="28523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Graph having Positive Trend</a:t>
            </a:r>
            <a:endParaRPr/>
          </a:p>
        </p:txBody>
      </p:sp>
      <p:pic>
        <p:nvPicPr>
          <p:cNvPr descr="Run sequence plot of CO2 data set indicates a simple&#10; linear fit should be sufficient to remove trend" id="125" name="Google Shape;125;p7"/>
          <p:cNvPicPr preferRelativeResize="0"/>
          <p:nvPr/>
        </p:nvPicPr>
        <p:blipFill rotWithShape="1">
          <a:blip r:embed="rId3">
            <a:alphaModFix/>
          </a:blip>
          <a:srcRect b="4288" l="1256" r="1799" t="0"/>
          <a:stretch/>
        </p:blipFill>
        <p:spPr>
          <a:xfrm>
            <a:off x="152399" y="1865952"/>
            <a:ext cx="8839201" cy="43062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Run sequence plot of CO2 data with linear trend removed" id="130" name="Google Shape;130;p8"/>
          <p:cNvPicPr preferRelativeResize="0"/>
          <p:nvPr/>
        </p:nvPicPr>
        <p:blipFill rotWithShape="1">
          <a:blip r:embed="rId3">
            <a:alphaModFix/>
          </a:blip>
          <a:srcRect b="2090" l="2345" r="2464" t="1954"/>
          <a:stretch/>
        </p:blipFill>
        <p:spPr>
          <a:xfrm>
            <a:off x="501445" y="486697"/>
            <a:ext cx="7978878" cy="5191432"/>
          </a:xfrm>
          <a:prstGeom prst="rect">
            <a:avLst/>
          </a:prstGeom>
          <a:noFill/>
          <a:ln>
            <a:noFill/>
          </a:ln>
        </p:spPr>
      </p:pic>
      <p:sp>
        <p:nvSpPr>
          <p:cNvPr id="131" name="Google Shape;131;p8"/>
          <p:cNvSpPr/>
          <p:nvPr/>
        </p:nvSpPr>
        <p:spPr>
          <a:xfrm>
            <a:off x="3257858" y="5678129"/>
            <a:ext cx="302416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 Removing the linear trend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p:nvPr/>
        </p:nvSpPr>
        <p:spPr>
          <a:xfrm>
            <a:off x="304800" y="383845"/>
            <a:ext cx="8458200"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Residuals</a:t>
            </a:r>
            <a:r>
              <a:rPr lang="en-IN" sz="2000">
                <a:solidFill>
                  <a:schemeClr val="dk1"/>
                </a:solidFill>
                <a:latin typeface="Calibri"/>
                <a:ea typeface="Calibri"/>
                <a:cs typeface="Calibri"/>
                <a:sym typeface="Calibri"/>
              </a:rPr>
              <a:t> / error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Each time series can be decomposed in two parts:</a:t>
            </a:r>
            <a:br>
              <a:rPr lang="en-IN" sz="1800">
                <a:solidFill>
                  <a:schemeClr val="dk1"/>
                </a:solidFill>
                <a:latin typeface="Calibri"/>
                <a:ea typeface="Calibri"/>
                <a:cs typeface="Calibri"/>
                <a:sym typeface="Calibri"/>
              </a:rPr>
            </a:br>
            <a:r>
              <a:rPr lang="en-IN" sz="1800">
                <a:solidFill>
                  <a:schemeClr val="dk1"/>
                </a:solidFill>
                <a:latin typeface="Calibri"/>
                <a:ea typeface="Calibri"/>
                <a:cs typeface="Calibri"/>
                <a:sym typeface="Calibri"/>
              </a:rPr>
              <a:t>- A forecast, made up of one or several </a:t>
            </a:r>
            <a:r>
              <a:rPr i="1" lang="en-IN" sz="1800">
                <a:solidFill>
                  <a:schemeClr val="dk1"/>
                </a:solidFill>
                <a:latin typeface="Calibri"/>
                <a:ea typeface="Calibri"/>
                <a:cs typeface="Calibri"/>
                <a:sym typeface="Calibri"/>
              </a:rPr>
              <a:t>forecasted</a:t>
            </a:r>
            <a:r>
              <a:rPr lang="en-IN" sz="1800">
                <a:solidFill>
                  <a:schemeClr val="dk1"/>
                </a:solidFill>
                <a:latin typeface="Calibri"/>
                <a:ea typeface="Calibri"/>
                <a:cs typeface="Calibri"/>
                <a:sym typeface="Calibri"/>
              </a:rPr>
              <a:t> values</a:t>
            </a:r>
            <a:br>
              <a:rPr lang="en-IN" sz="1800">
                <a:solidFill>
                  <a:schemeClr val="dk1"/>
                </a:solidFill>
                <a:latin typeface="Calibri"/>
                <a:ea typeface="Calibri"/>
                <a:cs typeface="Calibri"/>
                <a:sym typeface="Calibri"/>
              </a:rPr>
            </a:br>
            <a:r>
              <a:rPr lang="en-IN" sz="1800">
                <a:solidFill>
                  <a:schemeClr val="dk1"/>
                </a:solidFill>
                <a:latin typeface="Calibri"/>
                <a:ea typeface="Calibri"/>
                <a:cs typeface="Calibri"/>
                <a:sym typeface="Calibri"/>
              </a:rPr>
              <a:t>- Residuals are the difference between an observation and its predicted value at each time step</a:t>
            </a:r>
            <a:endParaRPr/>
          </a:p>
        </p:txBody>
      </p:sp>
      <p:sp>
        <p:nvSpPr>
          <p:cNvPr id="137" name="Google Shape;137;p9"/>
          <p:cNvSpPr/>
          <p:nvPr/>
        </p:nvSpPr>
        <p:spPr>
          <a:xfrm>
            <a:off x="762000" y="2286000"/>
            <a:ext cx="7696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1800">
                <a:solidFill>
                  <a:schemeClr val="dk1"/>
                </a:solidFill>
                <a:latin typeface="Calibri"/>
                <a:ea typeface="Calibri"/>
                <a:cs typeface="Calibri"/>
                <a:sym typeface="Calibri"/>
              </a:rPr>
              <a:t>Value of series at time t = Predicted value at time t + Residual at time 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2020-05-23T04:57:38Z</dcterms:created>
  <dc:creator>gurdeep.drall@absolutdata.com</dc:creator>
</cp:coreProperties>
</file>