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2" r:id="rId8"/>
    <p:sldId id="265" r:id="rId9"/>
    <p:sldId id="266" r:id="rId10"/>
    <p:sldId id="261" r:id="rId11"/>
    <p:sldId id="263" r:id="rId12"/>
    <p:sldId id="269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  <p:sldId id="289" r:id="rId31"/>
    <p:sldId id="290" r:id="rId32"/>
    <p:sldId id="292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03C6-617B-406A-802D-2766E2C80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EC5A9-5E3B-40BD-A85D-A276511D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114A-9ADF-4ACE-8105-FCF98BCD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EDF2-5A01-496A-8EB4-E99D047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BA3B-5031-4CB6-9BB0-7B69464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5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D5DA-9D86-45F6-9B52-A7008992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AEC76-4538-4B85-AC7E-1792F948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539B-5ADC-4211-8154-EDB7C23A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1FE9-9335-4CEE-A6A2-10B26329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E03E-B377-4B15-92A2-12402066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AABA2-BDFD-4254-A732-676CEBCA7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A5357-B085-4C17-942B-DF4DF02B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DA32-66C7-4905-B498-1FE13763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DB4E-E2F1-47A5-B3E0-D1906CAD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65A6-CE1B-444A-915C-BBEBFB42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2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5A50-D1C2-4F43-87D0-E6A38EE8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40B7-7912-4980-95FC-2F6449A7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0CFA-FD5D-4880-80A5-7CCB0ED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77F2-70EF-40D2-8E4A-52AE1F93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91D0-60B3-4BB7-A587-83D3DBD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AD8C-AD9C-4BA5-A932-DBE8120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99C94-9907-4140-8A77-46DF9EA9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26D7C-5F9D-498E-9B9B-A91A24F2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5E25-4DF5-46C1-89F8-9EAA9C9E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222E-518B-42F9-9024-053539A1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6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D1A1-2E23-4490-A59A-5EAB59FF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2FC9-6F7D-4E21-8DB3-529C31E84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39AAD-CDED-406F-AA40-E6FD50207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87DDC-A726-47C7-AB25-0478AEBC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B69F6-FEF2-43F0-B478-CC0B6B4D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33FAD-51D2-458B-BCF5-B96CF7D9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9E26-3DE8-4804-85E0-2C77F5C4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21D1-F2FC-47C7-99A6-ECB4884F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C0655-46CF-4B07-8266-EEEA1D4A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008F4-4ABB-46E8-96D7-BFBE83FDD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AEB78-9F2A-4CAD-99B2-4FFF937EE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E9633-C072-48E9-9BD1-2A81E7AD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77570-6622-4442-8ED5-9FB0F26D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6CCF7-FD8D-4B4F-A28A-0DD01DB0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0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776E-E970-4B64-8644-A0827C89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4D4B0-7FA2-4074-862A-B4FE3C0A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E5386-B257-404D-9B61-07A31526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E4FDF-68C3-4E1E-91B6-42884DB2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162D7-5D76-4DC8-AC92-78FC7B57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9651C-ECED-4122-815E-82C9106B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59BE3-78D2-4C33-8B6D-9FE703FB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5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87DE-0277-4E13-BF18-9CD5FDDB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3170-0E08-4E0D-930B-586BF6B1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28794-691E-4DBD-A83C-79C798D5F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B93E-0A97-44A9-B89F-10999E4D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04BB3-B7A6-4857-B223-F6B32497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27E10-BC2F-44C7-9F89-DF95B1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B6F4-55BE-42EB-9F68-91010263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D4EAB-DE9C-4103-96A0-4CD9337A0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91BE1-D24D-4CCF-8540-D9436F0EB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44A3-9E75-48E3-BD0F-63637E7C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3A144-9466-4CB7-8DC5-20CA4108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287D9-4A6C-4510-AFEB-E296060D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3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D33B6-A7AB-466E-8C73-73949060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7029F-321A-4CA2-8698-49F1D73D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B2C3-BE4A-4F2A-B746-5879848CF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BCB2-8084-400C-948C-7BDEABE8D400}" type="datetimeFigureOut">
              <a:rPr lang="en-IN" smtClean="0"/>
              <a:t>21-08-2021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C3E7-BE60-4A68-A146-8ECACF410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096C-95D8-451B-87D4-695E822B5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A0A9-9074-41D8-BD2F-3FE132066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C7AB1C-2190-415C-AEE9-CD770DC27AC8}"/>
              </a:ext>
            </a:extLst>
          </p:cNvPr>
          <p:cNvSpPr txBox="1"/>
          <p:nvPr/>
        </p:nvSpPr>
        <p:spPr>
          <a:xfrm>
            <a:off x="1795244" y="2346500"/>
            <a:ext cx="7680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effectLst/>
                <a:latin typeface="medium-content-serif-font"/>
              </a:rPr>
              <a:t>Ridge and Lasso regression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436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1C7A39-6AD3-4BE1-99F2-55199BE7A408}"/>
              </a:ext>
            </a:extLst>
          </p:cNvPr>
          <p:cNvSpPr txBox="1"/>
          <p:nvPr/>
        </p:nvSpPr>
        <p:spPr>
          <a:xfrm>
            <a:off x="901476" y="361307"/>
            <a:ext cx="105736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0" u="sng" dirty="0">
                <a:effectLst/>
              </a:rPr>
              <a:t>Ridge regression shrinks the value of coefficients but doesn’t reaches zero</a:t>
            </a:r>
            <a:endParaRPr lang="en-GB" sz="2000" b="0" i="0" u="sng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</a:t>
            </a:r>
            <a:r>
              <a:rPr lang="en-GB" sz="2000" b="0" i="0" dirty="0">
                <a:effectLst/>
              </a:rPr>
              <a:t>t adds a factor of </a:t>
            </a:r>
            <a:r>
              <a:rPr lang="en-GB" sz="2000" b="1" i="0" dirty="0">
                <a:effectLst/>
              </a:rPr>
              <a:t>sum of squares of coefficients.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</a:rPr>
              <a:t>Higher the lambda value, more restriction on the coefficients</a:t>
            </a:r>
          </a:p>
          <a:p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</a:rPr>
              <a:t>Low lambda, more generalization thus coefficients are barely restricted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Ridge regression solves the multicollinearity problem through shrinkage parameter λ (lambda)</a:t>
            </a:r>
            <a:r>
              <a:rPr lang="en-GB" sz="2000" b="0" i="0" dirty="0">
                <a:solidFill>
                  <a:srgbClr val="595858"/>
                </a:solidFill>
                <a:effectLst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59585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magnitude of </a:t>
            </a:r>
            <a:r>
              <a:rPr lang="en-GB" sz="2000" b="1" dirty="0"/>
              <a:t>λ</a:t>
            </a:r>
            <a:r>
              <a:rPr lang="en-GB" sz="2000" dirty="0"/>
              <a:t> will decide the weightage given to features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326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2">
            <a:extLst>
              <a:ext uri="{FF2B5EF4-FFF2-40B4-BE49-F238E27FC236}">
                <a16:creationId xmlns:a16="http://schemas.microsoft.com/office/drawing/2014/main" id="{1B6DAC09-2CF6-4E77-9834-927EBCD8E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03" b="30408"/>
          <a:stretch/>
        </p:blipFill>
        <p:spPr bwMode="auto">
          <a:xfrm>
            <a:off x="3934924" y="795152"/>
            <a:ext cx="3570651" cy="149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22524" y="2564826"/>
            <a:ext cx="58751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|w|</a:t>
            </a:r>
            <a:r>
              <a:rPr lang="en-IN" b="1" baseline="30000" dirty="0"/>
              <a:t>2</a:t>
            </a:r>
            <a:r>
              <a:rPr lang="en-IN" dirty="0"/>
              <a:t>   equals the square of the magnitude of coefficients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Range of Lambda is between 0 and ∞</a:t>
            </a:r>
          </a:p>
        </p:txBody>
      </p:sp>
    </p:spTree>
    <p:extLst>
      <p:ext uri="{BB962C8B-B14F-4D97-AF65-F5344CB8AC3E}">
        <p14:creationId xmlns:p14="http://schemas.microsoft.com/office/powerpoint/2010/main" val="127375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5" y="1323713"/>
            <a:ext cx="5190581" cy="404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1336711"/>
            <a:ext cx="5421494" cy="401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6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741680"/>
            <a:ext cx="5029200" cy="495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1"/>
          <a:stretch/>
        </p:blipFill>
        <p:spPr bwMode="auto">
          <a:xfrm>
            <a:off x="5923280" y="613988"/>
            <a:ext cx="5421084" cy="51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12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719138"/>
            <a:ext cx="7200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23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4350"/>
            <a:ext cx="103632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56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690563"/>
            <a:ext cx="97440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98080" y="1351280"/>
            <a:ext cx="454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Y = mx + b </a:t>
            </a:r>
          </a:p>
        </p:txBody>
      </p:sp>
    </p:spTree>
    <p:extLst>
      <p:ext uri="{BB962C8B-B14F-4D97-AF65-F5344CB8AC3E}">
        <p14:creationId xmlns:p14="http://schemas.microsoft.com/office/powerpoint/2010/main" val="56216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61963"/>
            <a:ext cx="1010602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56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9113"/>
            <a:ext cx="91440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56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809625"/>
            <a:ext cx="95631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56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CB5DA5-68AD-48F5-ABC2-314335550D92}"/>
              </a:ext>
            </a:extLst>
          </p:cNvPr>
          <p:cNvSpPr txBox="1"/>
          <p:nvPr/>
        </p:nvSpPr>
        <p:spPr>
          <a:xfrm>
            <a:off x="715617" y="545500"/>
            <a:ext cx="10469217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222222"/>
                </a:solidFill>
                <a:effectLst/>
              </a:rPr>
              <a:t>Regression Coefficients</a:t>
            </a:r>
            <a:r>
              <a:rPr lang="en-GB" sz="2400" b="0" i="0" dirty="0">
                <a:solidFill>
                  <a:srgbClr val="222222"/>
                </a:solidFill>
                <a:effectLst/>
              </a:rPr>
              <a:t> indicates the impact of a unit change </a:t>
            </a:r>
            <a:r>
              <a:rPr lang="en-GB" sz="2400" i="0" dirty="0">
                <a:solidFill>
                  <a:srgbClr val="222222"/>
                </a:solidFill>
                <a:effectLst/>
              </a:rPr>
              <a:t>in the </a:t>
            </a:r>
            <a:r>
              <a:rPr lang="en-GB" sz="2400" b="0" i="0" dirty="0">
                <a:solidFill>
                  <a:srgbClr val="222222"/>
                </a:solidFill>
                <a:effectLst/>
              </a:rPr>
              <a:t>known variable (x) on the estimated variable (y).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2222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292929"/>
                </a:solidFill>
                <a:effectLst/>
              </a:rPr>
              <a:t>larger</a:t>
            </a:r>
            <a:r>
              <a:rPr lang="en-GB" sz="2400" b="0" i="0" dirty="0">
                <a:solidFill>
                  <a:srgbClr val="292929"/>
                </a:solidFill>
                <a:effectLst/>
              </a:rPr>
              <a:t> the absolute value of the coefficient, the more </a:t>
            </a:r>
            <a:r>
              <a:rPr lang="en-GB" sz="2400" b="1" i="0" dirty="0">
                <a:solidFill>
                  <a:srgbClr val="292929"/>
                </a:solidFill>
                <a:effectLst/>
              </a:rPr>
              <a:t>power</a:t>
            </a:r>
            <a:r>
              <a:rPr lang="en-GB" sz="2400" b="0" i="0" dirty="0">
                <a:solidFill>
                  <a:srgbClr val="292929"/>
                </a:solidFill>
                <a:effectLst/>
              </a:rPr>
              <a:t> it has to change the predicted response, resulting in a higher variance</a:t>
            </a:r>
            <a:endParaRPr lang="en-GB" sz="2400" b="0" i="0" dirty="0">
              <a:solidFill>
                <a:srgbClr val="222222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2222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92929"/>
                </a:solidFill>
                <a:effectLst/>
              </a:rPr>
              <a:t>Regularization is a method for “</a:t>
            </a:r>
            <a:r>
              <a:rPr lang="en-GB" sz="2400" b="1" i="0" dirty="0">
                <a:solidFill>
                  <a:srgbClr val="292929"/>
                </a:solidFill>
                <a:effectLst/>
              </a:rPr>
              <a:t>constraining</a:t>
            </a:r>
            <a:r>
              <a:rPr lang="en-GB" sz="2400" b="0" i="0" dirty="0">
                <a:solidFill>
                  <a:srgbClr val="292929"/>
                </a:solidFill>
                <a:effectLst/>
              </a:rPr>
              <a:t>” or “regularizing” the </a:t>
            </a:r>
            <a:r>
              <a:rPr lang="en-GB" sz="2400" b="1" i="0" dirty="0">
                <a:solidFill>
                  <a:srgbClr val="292929"/>
                </a:solidFill>
                <a:effectLst/>
              </a:rPr>
              <a:t>size of the coefficients</a:t>
            </a:r>
            <a:r>
              <a:rPr lang="en-GB" sz="2400" b="0" i="0" dirty="0">
                <a:solidFill>
                  <a:srgbClr val="292929"/>
                </a:solidFill>
                <a:effectLst/>
              </a:rPr>
              <a:t>, thus “shrinking” them towards zero.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92929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92929"/>
                </a:solidFill>
                <a:effectLst/>
              </a:rPr>
              <a:t>It reduces model variance and thus </a:t>
            </a:r>
            <a:r>
              <a:rPr lang="en-GB" sz="2400" b="1" i="0" dirty="0">
                <a:solidFill>
                  <a:srgbClr val="292929"/>
                </a:solidFill>
                <a:effectLst/>
              </a:rPr>
              <a:t>minimizes overfitting</a:t>
            </a:r>
            <a:r>
              <a:rPr lang="en-GB" sz="2400" b="0" i="0" dirty="0">
                <a:solidFill>
                  <a:srgbClr val="292929"/>
                </a:solidFill>
                <a:effectLst/>
              </a:rPr>
              <a:t>.</a:t>
            </a:r>
            <a:endParaRPr lang="en-GB" sz="2400" dirty="0">
              <a:effectLst/>
            </a:endParaRPr>
          </a:p>
          <a:p>
            <a:pPr algn="just">
              <a:lnSpc>
                <a:spcPct val="15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512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8" y="602298"/>
            <a:ext cx="10868025" cy="555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79920" y="1352004"/>
            <a:ext cx="424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For Least Squares Line, the RSS and Ridge Regression penalty comes out to be 1.69</a:t>
            </a:r>
          </a:p>
        </p:txBody>
      </p:sp>
    </p:spTree>
    <p:extLst>
      <p:ext uri="{BB962C8B-B14F-4D97-AF65-F5344CB8AC3E}">
        <p14:creationId xmlns:p14="http://schemas.microsoft.com/office/powerpoint/2010/main" val="1588568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038225"/>
            <a:ext cx="98393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88640" y="467360"/>
            <a:ext cx="695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Plotting Line for RIDGE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3567064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" y="826770"/>
            <a:ext cx="1007745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35200" y="497840"/>
            <a:ext cx="852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Assuming the error values for both the Data Point</a:t>
            </a:r>
          </a:p>
        </p:txBody>
      </p:sp>
    </p:spTree>
    <p:extLst>
      <p:ext uri="{BB962C8B-B14F-4D97-AF65-F5344CB8AC3E}">
        <p14:creationId xmlns:p14="http://schemas.microsoft.com/office/powerpoint/2010/main" val="279250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757238"/>
            <a:ext cx="934402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504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781050"/>
            <a:ext cx="93535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50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781050"/>
            <a:ext cx="92487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504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723900"/>
            <a:ext cx="98869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50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82980"/>
            <a:ext cx="114776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54240" y="1656080"/>
            <a:ext cx="420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RSS + lambda * Squared values</a:t>
            </a:r>
          </a:p>
        </p:txBody>
      </p:sp>
    </p:spTree>
    <p:extLst>
      <p:ext uri="{BB962C8B-B14F-4D97-AF65-F5344CB8AC3E}">
        <p14:creationId xmlns:p14="http://schemas.microsoft.com/office/powerpoint/2010/main" val="279250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28638"/>
            <a:ext cx="11049000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504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61963"/>
            <a:ext cx="111442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12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900C58-4F06-449E-A5B6-9B7CCAF449B5}"/>
              </a:ext>
            </a:extLst>
          </p:cNvPr>
          <p:cNvSpPr txBox="1"/>
          <p:nvPr/>
        </p:nvSpPr>
        <p:spPr>
          <a:xfrm>
            <a:off x="821633" y="545500"/>
            <a:ext cx="10376453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2000" b="0" i="0" dirty="0">
                <a:solidFill>
                  <a:srgbClr val="292929"/>
                </a:solidFill>
                <a:effectLst/>
              </a:rPr>
              <a:t>For a normal linear regression model, we estimate the coefficients using the least squares criterion, which </a:t>
            </a:r>
            <a:r>
              <a:rPr lang="en-GB" sz="2000" b="1" i="0" dirty="0">
                <a:solidFill>
                  <a:srgbClr val="292929"/>
                </a:solidFill>
                <a:effectLst/>
              </a:rPr>
              <a:t>minimizes the residual sum of squares (RSS):</a:t>
            </a:r>
            <a:endParaRPr lang="en-IN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0C58C1-14AF-4C87-AE4D-C8E7FDD0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71" y="2726220"/>
            <a:ext cx="9223512" cy="33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113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747713"/>
            <a:ext cx="109156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9121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80" y="985838"/>
            <a:ext cx="741013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88960" y="2174240"/>
            <a:ext cx="364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Ridge Regression fit has a Small amount of Variance </a:t>
            </a:r>
          </a:p>
        </p:txBody>
      </p:sp>
    </p:spTree>
    <p:extLst>
      <p:ext uri="{BB962C8B-B14F-4D97-AF65-F5344CB8AC3E}">
        <p14:creationId xmlns:p14="http://schemas.microsoft.com/office/powerpoint/2010/main" val="2184834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66774"/>
            <a:ext cx="11344275" cy="559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834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0" y="2387600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250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04AE99-5826-44BF-8B3C-3CA4C047FC2E}"/>
              </a:ext>
            </a:extLst>
          </p:cNvPr>
          <p:cNvSpPr txBox="1"/>
          <p:nvPr/>
        </p:nvSpPr>
        <p:spPr>
          <a:xfrm>
            <a:off x="935191" y="541164"/>
            <a:ext cx="102836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i="0" dirty="0">
                <a:solidFill>
                  <a:srgbClr val="292929"/>
                </a:solidFill>
                <a:effectLst/>
                <a:latin typeface="medium-content-sans-serif-font"/>
              </a:rPr>
              <a:t>How does regularization work?</a:t>
            </a:r>
          </a:p>
          <a:p>
            <a:pPr algn="just">
              <a:lnSpc>
                <a:spcPct val="150000"/>
              </a:lnSpc>
            </a:pPr>
            <a:endParaRPr lang="en-IN" sz="2000" b="1" dirty="0">
              <a:solidFill>
                <a:srgbClr val="292929"/>
              </a:solidFill>
              <a:latin typeface="medium-content-sans-serif-fon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292929"/>
                </a:solidFill>
                <a:effectLst/>
                <a:latin typeface="medium-content-serif-font"/>
              </a:rPr>
              <a:t>For a regularized linear regression model, we </a:t>
            </a:r>
            <a:r>
              <a:rPr lang="en-GB" sz="2000" b="1" i="0" dirty="0">
                <a:solidFill>
                  <a:srgbClr val="292929"/>
                </a:solidFill>
                <a:effectLst/>
                <a:latin typeface="medium-content-serif-font"/>
              </a:rPr>
              <a:t>minimize the sum of RSS and a “penalty term”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medium-content-serif-font"/>
              </a:rPr>
              <a:t> that penalizes coefficient size.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92929"/>
                </a:solidFill>
                <a:latin typeface="medium-content-serif-font"/>
              </a:rPr>
              <a:t>Scaling should be performed before otherwise, features would be penalized simply because of their scale.</a:t>
            </a:r>
          </a:p>
          <a:p>
            <a:pPr algn="just">
              <a:lnSpc>
                <a:spcPct val="150000"/>
              </a:lnSpc>
            </a:pPr>
            <a:endParaRPr lang="en-GB" sz="2000" dirty="0">
              <a:solidFill>
                <a:srgbClr val="292929"/>
              </a:solidFill>
              <a:latin typeface="medium-content-serif-font"/>
            </a:endParaRPr>
          </a:p>
          <a:p>
            <a:pPr algn="just">
              <a:lnSpc>
                <a:spcPct val="150000"/>
              </a:lnSpc>
            </a:pPr>
            <a:endParaRPr lang="en-GB" sz="2000" dirty="0">
              <a:solidFill>
                <a:srgbClr val="292929"/>
              </a:solidFill>
              <a:latin typeface="medium-content-serif-font"/>
            </a:endParaRPr>
          </a:p>
          <a:p>
            <a:pPr algn="just">
              <a:lnSpc>
                <a:spcPct val="150000"/>
              </a:lnSpc>
            </a:pPr>
            <a:endParaRPr lang="en-IN" sz="2000" b="1" i="0" dirty="0">
              <a:solidFill>
                <a:srgbClr val="292929"/>
              </a:solidFill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8392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9743" y="1692208"/>
            <a:ext cx="8741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400" b="1" dirty="0">
                <a:solidFill>
                  <a:srgbClr val="292929"/>
                </a:solidFill>
                <a:latin typeface="medium-content-serif-font"/>
              </a:rPr>
              <a:t>			Lasso regression </a:t>
            </a:r>
          </a:p>
          <a:p>
            <a:pPr algn="just">
              <a:lnSpc>
                <a:spcPct val="150000"/>
              </a:lnSpc>
            </a:pPr>
            <a:r>
              <a:rPr lang="en-GB" sz="2400" b="1" dirty="0">
                <a:solidFill>
                  <a:srgbClr val="292929"/>
                </a:solidFill>
                <a:latin typeface="medium-content-serif-font"/>
              </a:rPr>
              <a:t>	Least Absolute Shrinkage and Selection Operator </a:t>
            </a:r>
          </a:p>
          <a:p>
            <a:pPr algn="just">
              <a:lnSpc>
                <a:spcPct val="150000"/>
              </a:lnSpc>
            </a:pPr>
            <a:r>
              <a:rPr lang="en-GB" sz="2400" b="1" dirty="0">
                <a:solidFill>
                  <a:srgbClr val="292929"/>
                </a:solidFill>
                <a:latin typeface="medium-content-serif-font"/>
              </a:rPr>
              <a:t>			 L1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75450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9751" y="681092"/>
            <a:ext cx="1009754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292929"/>
                </a:solidFill>
                <a:latin typeface="medium-content-serif-font"/>
              </a:rPr>
              <a:t>S</a:t>
            </a:r>
            <a:r>
              <a:rPr lang="en-GB" dirty="0">
                <a:solidFill>
                  <a:srgbClr val="292929"/>
                </a:solidFill>
                <a:latin typeface="medium-content-serif-font"/>
              </a:rPr>
              <a:t>hrinks coefficients all the way to zero, thus making them zero and removing them from the model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92929"/>
                </a:solidFill>
                <a:latin typeface="medium-content-serif-font"/>
              </a:rPr>
              <a:t>The lasso procedure encourages simple, sparse models (i.e. models with fewer parameters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L1 regularization, which adds a penalty equal to the </a:t>
            </a:r>
            <a:r>
              <a:rPr lang="en-GB" b="1" dirty="0"/>
              <a:t>absolute value </a:t>
            </a:r>
            <a:r>
              <a:rPr lang="en-GB" dirty="0"/>
              <a:t>of the magnitude of coefficients.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This type of regularization can result in sparse models with few coefficients; Some coefficients can become zero and eliminated from the model.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Larger penalties result in coefficient values closer to zero.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If group of predictors are highly correlated, lasso picks only one of them and shrinks the others to zero</a:t>
            </a:r>
          </a:p>
          <a:p>
            <a:pPr algn="just"/>
            <a:r>
              <a:rPr lang="en-GB" b="1" dirty="0">
                <a:solidFill>
                  <a:srgbClr val="333333"/>
                </a:solidFill>
                <a:latin typeface="poppins"/>
              </a:rPr>
              <a:t>		</a:t>
            </a:r>
          </a:p>
          <a:p>
            <a:pPr algn="just"/>
            <a:endParaRPr lang="en-GB" b="1" dirty="0">
              <a:solidFill>
                <a:srgbClr val="333333"/>
              </a:solidFill>
              <a:latin typeface="poppins"/>
            </a:endParaRPr>
          </a:p>
          <a:p>
            <a:pPr algn="just"/>
            <a:r>
              <a:rPr lang="en-GB" b="1" dirty="0">
                <a:solidFill>
                  <a:srgbClr val="333333"/>
                </a:solidFill>
                <a:latin typeface="poppins"/>
              </a:rPr>
              <a:t>		Objective = RSS +  </a:t>
            </a:r>
            <a:r>
              <a:rPr lang="en-GB" b="1" dirty="0"/>
              <a:t>λ</a:t>
            </a:r>
            <a:r>
              <a:rPr lang="en-GB" b="1" dirty="0">
                <a:solidFill>
                  <a:srgbClr val="333333"/>
                </a:solidFill>
                <a:latin typeface="poppins"/>
              </a:rPr>
              <a:t> * (sum of absolute value of coefficients)</a:t>
            </a:r>
          </a:p>
          <a:p>
            <a:pPr algn="just"/>
            <a:r>
              <a:rPr lang="en-GB" dirty="0"/>
              <a:t> 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89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sso">
            <a:extLst>
              <a:ext uri="{FF2B5EF4-FFF2-40B4-BE49-F238E27FC236}">
                <a16:creationId xmlns:a16="http://schemas.microsoft.com/office/drawing/2014/main" id="{6009090B-A3F6-4B3A-A2B8-86414227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751441"/>
            <a:ext cx="5683733" cy="14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4341" y="2551837"/>
            <a:ext cx="10796631" cy="129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RSS refers to </a:t>
            </a:r>
            <a:r>
              <a:rPr lang="en-GB" b="1" dirty="0"/>
              <a:t>‘Residual Sum of Squares’ </a:t>
            </a:r>
            <a:r>
              <a:rPr lang="en-GB" dirty="0"/>
              <a:t>which is nothing but the sum of square of errors between the predicted and actual values in the training data set., </a:t>
            </a:r>
            <a:r>
              <a:rPr lang="en-GB" dirty="0">
                <a:solidFill>
                  <a:srgbClr val="111111"/>
                </a:solidFill>
                <a:latin typeface="SourceSansPro"/>
              </a:rPr>
              <a:t>also known as the </a:t>
            </a:r>
            <a:r>
              <a:rPr lang="en-GB" b="1" dirty="0">
                <a:solidFill>
                  <a:srgbClr val="111111"/>
                </a:solidFill>
                <a:latin typeface="SourceSansPro"/>
              </a:rPr>
              <a:t>sum of squared residuals</a:t>
            </a:r>
            <a:r>
              <a:rPr lang="en-GB" dirty="0">
                <a:solidFill>
                  <a:srgbClr val="111111"/>
                </a:solidFill>
                <a:latin typeface="SourceSansPro"/>
              </a:rPr>
              <a:t>–essentially determines how well a regression model explains or represents the data in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36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47A29-6BAE-446C-9694-C5663CD9B09C}"/>
              </a:ext>
            </a:extLst>
          </p:cNvPr>
          <p:cNvSpPr txBox="1"/>
          <p:nvPr/>
        </p:nvSpPr>
        <p:spPr>
          <a:xfrm>
            <a:off x="876868" y="566678"/>
            <a:ext cx="1055995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A tuning parameter, λ controls </a:t>
            </a:r>
            <a:r>
              <a:rPr lang="en-GB" sz="2000" dirty="0"/>
              <a:t>the strength of the L1 penalty.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λ is basically the amount of shrinkage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/>
              <a:t>When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λ = 0, </a:t>
            </a:r>
            <a:r>
              <a:rPr lang="en-GB" sz="2000" dirty="0"/>
              <a:t>no parameters are eliminated.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The estimate is equal to the one found with linear regression.</a:t>
            </a:r>
          </a:p>
          <a:p>
            <a:pPr lvl="1"/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As λ increases, more and more coefficients are set to zero and eliminated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Theoretically, when </a:t>
            </a:r>
            <a:r>
              <a:rPr lang="en-GB" sz="2000" b="1" dirty="0"/>
              <a:t>λ = ∞, </a:t>
            </a:r>
            <a:r>
              <a:rPr lang="en-GB" sz="2000" dirty="0"/>
              <a:t>all coefficients are eliminated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As λ increases, bias increases.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As λ decreases, variance increases.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2675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7254" y="2304768"/>
            <a:ext cx="5459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333333"/>
                </a:solidFill>
              </a:rPr>
              <a:t>Ridge Regression - L2 regularization</a:t>
            </a:r>
            <a:endParaRPr lang="en-GB" sz="2800" dirty="0">
              <a:solidFill>
                <a:srgbClr val="59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414</Words>
  <Application>Microsoft Office PowerPoint</Application>
  <PresentationFormat>Widescreen</PresentationFormat>
  <Paragraphs>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medium-content-sans-serif-font</vt:lpstr>
      <vt:lpstr>medium-content-serif-font</vt:lpstr>
      <vt:lpstr>poppins</vt:lpstr>
      <vt:lpstr>SourceSansPro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ONNU</dc:creator>
  <cp:lastModifiedBy>Dralls</cp:lastModifiedBy>
  <cp:revision>103</cp:revision>
  <dcterms:created xsi:type="dcterms:W3CDTF">2020-06-25T16:11:20Z</dcterms:created>
  <dcterms:modified xsi:type="dcterms:W3CDTF">2021-08-21T12:19:24Z</dcterms:modified>
</cp:coreProperties>
</file>