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 id="2147483662" r:id="rId5"/>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type="screen16x9"/>
  <p:notesSz cx="6858000" cy="9144000"/>
  <p:embeddedFontLst>
    <p:embeddedFont>
      <p:font typeface="Archivo SemiBold" panose="020B0604020202020204" charset="0"/>
      <p:regular r:id="rId34"/>
      <p:bold r:id="rId35"/>
      <p:italic r:id="rId36"/>
      <p:boldItalic r:id="rId37"/>
    </p:embeddedFont>
    <p:embeddedFont>
      <p:font typeface="Average" panose="020B0604020202020204" charset="0"/>
      <p:regular r:id="rId38"/>
    </p:embeddedFont>
    <p:embeddedFont>
      <p:font typeface="Oswald" panose="00000500000000000000" pitchFamily="2" charset="0"/>
      <p:regular r:id="rId39"/>
      <p:bold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F82E4-56D0-4F6A-AB97-8EB3F1D3CFFC}" v="3" dt="2024-04-24T03:52:56.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efb75c7db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efb75c7d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f2a29e3cc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f2a29e3cc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f2a29e3c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f2a29e3c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f2a29e3cc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f2a29e3c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f2a29e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f2a29e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f2a29e3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f2a29e3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f2a29e3cc_6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f2a29e3cc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f2a29e3cc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f2a29e3cc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f2a29e3c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f2a29e3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f2a29e3cc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cf2a29e3c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efb75c7d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efb75c7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a:p>
            <a:pPr marL="457200" lvl="0" indent="-292100" algn="l" rtl="0">
              <a:spcBef>
                <a:spcPts val="0"/>
              </a:spcBef>
              <a:spcAft>
                <a:spcPts val="0"/>
              </a:spcAft>
              <a:buSzPts val="1000"/>
              <a:buChar char="-"/>
            </a:pPr>
            <a:r>
              <a:rPr lang="en" sz="1000"/>
              <a:t>Key Notes:</a:t>
            </a:r>
            <a:endParaRPr sz="1000"/>
          </a:p>
          <a:p>
            <a:pPr marL="457200" lvl="0" indent="-292100" algn="l" rtl="0">
              <a:spcBef>
                <a:spcPts val="0"/>
              </a:spcBef>
              <a:spcAft>
                <a:spcPts val="0"/>
              </a:spcAft>
              <a:buSzPts val="1000"/>
              <a:buChar char="-"/>
            </a:pPr>
            <a:r>
              <a:rPr lang="en" sz="1000"/>
              <a:t>Table of Contents has been listed to provide an overview of the document's contents and organization.</a:t>
            </a:r>
            <a:endParaRPr sz="1000"/>
          </a:p>
          <a:p>
            <a:pPr marL="457200" lvl="0" indent="0" algn="l" rtl="0">
              <a:spcBef>
                <a:spcPts val="0"/>
              </a:spcBef>
              <a:spcAft>
                <a:spcPts val="0"/>
              </a:spcAft>
              <a:buNone/>
            </a:pPr>
            <a:r>
              <a:rPr lang="en" sz="1000"/>
              <a:t>1. Status Report </a:t>
            </a:r>
            <a:endParaRPr sz="1000"/>
          </a:p>
          <a:p>
            <a:pPr marL="457200" lvl="0" indent="0" algn="l" rtl="0">
              <a:spcBef>
                <a:spcPts val="0"/>
              </a:spcBef>
              <a:spcAft>
                <a:spcPts val="0"/>
              </a:spcAft>
              <a:buNone/>
            </a:pPr>
            <a:r>
              <a:rPr lang="en" sz="1000"/>
              <a:t>Status Reports gives an idea of the overall project report as of September 5th, 2022 </a:t>
            </a:r>
            <a:endParaRPr sz="1000"/>
          </a:p>
          <a:p>
            <a:pPr marL="457200" lvl="0" indent="0" algn="l" rtl="0">
              <a:spcBef>
                <a:spcPts val="0"/>
              </a:spcBef>
              <a:spcAft>
                <a:spcPts val="0"/>
              </a:spcAft>
              <a:buNone/>
            </a:pPr>
            <a:r>
              <a:rPr lang="en" sz="1000"/>
              <a:t>2. Current Scenario</a:t>
            </a:r>
            <a:endParaRPr sz="1000"/>
          </a:p>
          <a:p>
            <a:pPr marL="457200" lvl="0" indent="0" algn="l" rtl="0">
              <a:spcBef>
                <a:spcPts val="0"/>
              </a:spcBef>
              <a:spcAft>
                <a:spcPts val="0"/>
              </a:spcAft>
              <a:buNone/>
            </a:pPr>
            <a:r>
              <a:rPr lang="en" sz="1000"/>
              <a:t>Carla Hurricane has made landfall on the Carolina coast on Sep 5, 2022.</a:t>
            </a:r>
            <a:endParaRPr sz="1000"/>
          </a:p>
          <a:p>
            <a:pPr marL="457200" lvl="0" indent="0" algn="l" rtl="0">
              <a:spcBef>
                <a:spcPts val="0"/>
              </a:spcBef>
              <a:spcAft>
                <a:spcPts val="0"/>
              </a:spcAft>
              <a:buNone/>
            </a:pPr>
            <a:r>
              <a:rPr lang="en" sz="1000"/>
              <a:t>The team’s action plan to the situation is presented</a:t>
            </a:r>
            <a:endParaRPr sz="1000"/>
          </a:p>
          <a:p>
            <a:pPr marL="457200" lvl="0" indent="0" algn="l" rtl="0">
              <a:spcBef>
                <a:spcPts val="0"/>
              </a:spcBef>
              <a:spcAft>
                <a:spcPts val="0"/>
              </a:spcAft>
              <a:buNone/>
            </a:pPr>
            <a:r>
              <a:rPr lang="en" sz="1000"/>
              <a:t>3. Risk Assessment</a:t>
            </a:r>
            <a:endParaRPr sz="1000"/>
          </a:p>
          <a:p>
            <a:pPr marL="457200" lvl="0" indent="0" algn="l" rtl="0">
              <a:spcBef>
                <a:spcPts val="0"/>
              </a:spcBef>
              <a:spcAft>
                <a:spcPts val="0"/>
              </a:spcAft>
              <a:buNone/>
            </a:pPr>
            <a:r>
              <a:rPr lang="en" sz="1000"/>
              <a:t>Potential risks are identified and Risk Response matrix is put together</a:t>
            </a:r>
            <a:endParaRPr sz="1000"/>
          </a:p>
          <a:p>
            <a:pPr marL="457200" lvl="0" indent="0" algn="l" rtl="0">
              <a:spcBef>
                <a:spcPts val="0"/>
              </a:spcBef>
              <a:spcAft>
                <a:spcPts val="0"/>
              </a:spcAft>
              <a:buNone/>
            </a:pPr>
            <a:r>
              <a:rPr lang="en" sz="1000"/>
              <a:t>4. Impacts</a:t>
            </a:r>
            <a:endParaRPr sz="1000"/>
          </a:p>
          <a:p>
            <a:pPr marL="457200" lvl="0" indent="0" algn="l" rtl="0">
              <a:spcBef>
                <a:spcPts val="0"/>
              </a:spcBef>
              <a:spcAft>
                <a:spcPts val="0"/>
              </a:spcAft>
              <a:buNone/>
            </a:pPr>
            <a:r>
              <a:rPr lang="en" sz="1000"/>
              <a:t>Impacts due to hurricane are listed and changes in the work schedule is made</a:t>
            </a:r>
            <a:endParaRPr sz="1000"/>
          </a:p>
          <a:p>
            <a:pPr marL="457200" lvl="0" indent="0" algn="l" rtl="0">
              <a:spcBef>
                <a:spcPts val="0"/>
              </a:spcBef>
              <a:spcAft>
                <a:spcPts val="0"/>
              </a:spcAft>
              <a:buNone/>
            </a:pPr>
            <a:r>
              <a:rPr lang="en" sz="1000"/>
              <a:t>5. Schedule &amp; Financial Plan</a:t>
            </a:r>
            <a:endParaRPr sz="1000"/>
          </a:p>
          <a:p>
            <a:pPr marL="457200" lvl="0" indent="0" algn="l" rtl="0">
              <a:spcBef>
                <a:spcPts val="0"/>
              </a:spcBef>
              <a:spcAft>
                <a:spcPts val="0"/>
              </a:spcAft>
              <a:buNone/>
            </a:pPr>
            <a:r>
              <a:rPr lang="en" sz="1000"/>
              <a:t>Updated the cost &amp; Schedule estimation and Gantt chart according to the action plan</a:t>
            </a:r>
            <a:endParaRPr sz="1000"/>
          </a:p>
          <a:p>
            <a:pPr marL="457200" lvl="0" indent="0" algn="l" rtl="0">
              <a:spcBef>
                <a:spcPts val="0"/>
              </a:spcBef>
              <a:spcAft>
                <a:spcPts val="0"/>
              </a:spcAft>
              <a:buNone/>
            </a:pPr>
            <a:r>
              <a:rPr lang="en" sz="1000"/>
              <a:t>6. EV Analysis</a:t>
            </a:r>
            <a:endParaRPr sz="1000"/>
          </a:p>
          <a:p>
            <a:pPr marL="457200" lvl="0" indent="0" algn="l" rtl="0">
              <a:spcBef>
                <a:spcPts val="0"/>
              </a:spcBef>
              <a:spcAft>
                <a:spcPts val="0"/>
              </a:spcAft>
              <a:buNone/>
            </a:pPr>
            <a:r>
              <a:rPr lang="en" sz="1000"/>
              <a:t>Performed Earned Value Analysis to measure the progress of the project</a:t>
            </a:r>
            <a:endParaRPr sz="1000"/>
          </a:p>
          <a:p>
            <a:pPr marL="457200" lvl="0" indent="0" algn="l" rtl="0">
              <a:spcBef>
                <a:spcPts val="0"/>
              </a:spcBef>
              <a:spcAft>
                <a:spcPts val="0"/>
              </a:spcAft>
              <a:buNone/>
            </a:pP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f2a29e3cc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f2a29e3cc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cf2a29e3cc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cf2a29e3cc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f2a29e3cc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f2a29e3cc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f2a29e3cc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f2a29e3cc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cf2a29e3cc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cf2a29e3cc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cf2a29e3c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cf2a29e3c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cf2a29e3cc_3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cf2a29e3cc_3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2487426c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82487426c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7dedab19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7dedab1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f27a271e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f27a271e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f27a271e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f27a271e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2487426c8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2487426c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fb75c7db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fb75c7d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efb75c7db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efb75c7d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f27a271e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f27a271e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1100" y="390525"/>
            <a:ext cx="7901700" cy="703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subTitle" idx="1"/>
          </p:nvPr>
        </p:nvSpPr>
        <p:spPr>
          <a:xfrm>
            <a:off x="621113" y="1797375"/>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13"/>
          <p:cNvSpPr txBox="1">
            <a:spLocks noGrp="1"/>
          </p:cNvSpPr>
          <p:nvPr>
            <p:ph type="subTitle" idx="2"/>
          </p:nvPr>
        </p:nvSpPr>
        <p:spPr>
          <a:xfrm>
            <a:off x="621100" y="2138450"/>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9" name="Google Shape;59;p13"/>
          <p:cNvSpPr txBox="1">
            <a:spLocks noGrp="1"/>
          </p:cNvSpPr>
          <p:nvPr>
            <p:ph type="title" idx="3" hasCustomPrompt="1"/>
          </p:nvPr>
        </p:nvSpPr>
        <p:spPr>
          <a:xfrm>
            <a:off x="621088" y="1214475"/>
            <a:ext cx="10392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60" name="Google Shape;60;p13"/>
          <p:cNvSpPr txBox="1">
            <a:spLocks noGrp="1"/>
          </p:cNvSpPr>
          <p:nvPr>
            <p:ph type="subTitle" idx="4"/>
          </p:nvPr>
        </p:nvSpPr>
        <p:spPr>
          <a:xfrm>
            <a:off x="3266475" y="1797375"/>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1" name="Google Shape;61;p13"/>
          <p:cNvSpPr txBox="1">
            <a:spLocks noGrp="1"/>
          </p:cNvSpPr>
          <p:nvPr>
            <p:ph type="subTitle" idx="5"/>
          </p:nvPr>
        </p:nvSpPr>
        <p:spPr>
          <a:xfrm>
            <a:off x="3266463" y="2138450"/>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 name="Google Shape;62;p13"/>
          <p:cNvSpPr txBox="1">
            <a:spLocks noGrp="1"/>
          </p:cNvSpPr>
          <p:nvPr>
            <p:ph type="title" idx="6" hasCustomPrompt="1"/>
          </p:nvPr>
        </p:nvSpPr>
        <p:spPr>
          <a:xfrm>
            <a:off x="3266450" y="1214475"/>
            <a:ext cx="10392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63" name="Google Shape;63;p13"/>
          <p:cNvSpPr txBox="1">
            <a:spLocks noGrp="1"/>
          </p:cNvSpPr>
          <p:nvPr>
            <p:ph type="subTitle" idx="7"/>
          </p:nvPr>
        </p:nvSpPr>
        <p:spPr>
          <a:xfrm>
            <a:off x="5911863" y="1797375"/>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4" name="Google Shape;64;p13"/>
          <p:cNvSpPr txBox="1">
            <a:spLocks noGrp="1"/>
          </p:cNvSpPr>
          <p:nvPr>
            <p:ph type="subTitle" idx="8"/>
          </p:nvPr>
        </p:nvSpPr>
        <p:spPr>
          <a:xfrm>
            <a:off x="5911850" y="2138450"/>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5" name="Google Shape;65;p13"/>
          <p:cNvSpPr txBox="1">
            <a:spLocks noGrp="1"/>
          </p:cNvSpPr>
          <p:nvPr>
            <p:ph type="title" idx="9" hasCustomPrompt="1"/>
          </p:nvPr>
        </p:nvSpPr>
        <p:spPr>
          <a:xfrm>
            <a:off x="5957013" y="1214475"/>
            <a:ext cx="10392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66" name="Google Shape;66;p13"/>
          <p:cNvSpPr txBox="1">
            <a:spLocks noGrp="1"/>
          </p:cNvSpPr>
          <p:nvPr>
            <p:ph type="subTitle" idx="13"/>
          </p:nvPr>
        </p:nvSpPr>
        <p:spPr>
          <a:xfrm>
            <a:off x="621113" y="3532350"/>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7" name="Google Shape;67;p13"/>
          <p:cNvSpPr txBox="1">
            <a:spLocks noGrp="1"/>
          </p:cNvSpPr>
          <p:nvPr>
            <p:ph type="subTitle" idx="14"/>
          </p:nvPr>
        </p:nvSpPr>
        <p:spPr>
          <a:xfrm>
            <a:off x="621100" y="3873425"/>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 name="Google Shape;68;p13"/>
          <p:cNvSpPr txBox="1">
            <a:spLocks noGrp="1"/>
          </p:cNvSpPr>
          <p:nvPr>
            <p:ph type="title" idx="15" hasCustomPrompt="1"/>
          </p:nvPr>
        </p:nvSpPr>
        <p:spPr>
          <a:xfrm>
            <a:off x="621088" y="2949450"/>
            <a:ext cx="10392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69" name="Google Shape;69;p13"/>
          <p:cNvSpPr txBox="1">
            <a:spLocks noGrp="1"/>
          </p:cNvSpPr>
          <p:nvPr>
            <p:ph type="subTitle" idx="16"/>
          </p:nvPr>
        </p:nvSpPr>
        <p:spPr>
          <a:xfrm>
            <a:off x="3266475" y="3532350"/>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0" name="Google Shape;70;p13"/>
          <p:cNvSpPr txBox="1">
            <a:spLocks noGrp="1"/>
          </p:cNvSpPr>
          <p:nvPr>
            <p:ph type="subTitle" idx="17"/>
          </p:nvPr>
        </p:nvSpPr>
        <p:spPr>
          <a:xfrm>
            <a:off x="3266463" y="3873425"/>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13"/>
          <p:cNvSpPr txBox="1">
            <a:spLocks noGrp="1"/>
          </p:cNvSpPr>
          <p:nvPr>
            <p:ph type="title" idx="18" hasCustomPrompt="1"/>
          </p:nvPr>
        </p:nvSpPr>
        <p:spPr>
          <a:xfrm>
            <a:off x="3266450" y="2949450"/>
            <a:ext cx="10392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72" name="Google Shape;72;p13"/>
          <p:cNvSpPr txBox="1">
            <a:spLocks noGrp="1"/>
          </p:cNvSpPr>
          <p:nvPr>
            <p:ph type="subTitle" idx="19"/>
          </p:nvPr>
        </p:nvSpPr>
        <p:spPr>
          <a:xfrm>
            <a:off x="5911863" y="3532350"/>
            <a:ext cx="2610900" cy="501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2100"/>
              <a:buNone/>
              <a:defRPr sz="2200">
                <a:solidFill>
                  <a:schemeClr val="dk1"/>
                </a:solidFill>
                <a:latin typeface="Archivo SemiBold"/>
                <a:ea typeface="Archivo SemiBold"/>
                <a:cs typeface="Archivo SemiBold"/>
                <a:sym typeface="Archivo SemiBold"/>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3" name="Google Shape;73;p13"/>
          <p:cNvSpPr txBox="1">
            <a:spLocks noGrp="1"/>
          </p:cNvSpPr>
          <p:nvPr>
            <p:ph type="subTitle" idx="20"/>
          </p:nvPr>
        </p:nvSpPr>
        <p:spPr>
          <a:xfrm>
            <a:off x="5911850" y="3873425"/>
            <a:ext cx="2610900" cy="618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3"/>
          <p:cNvSpPr txBox="1">
            <a:spLocks noGrp="1"/>
          </p:cNvSpPr>
          <p:nvPr>
            <p:ph type="title" idx="21" hasCustomPrompt="1"/>
          </p:nvPr>
        </p:nvSpPr>
        <p:spPr>
          <a:xfrm>
            <a:off x="5877375" y="2949450"/>
            <a:ext cx="1071900" cy="58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4000"/>
              <a:buNone/>
              <a:defRPr sz="38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r>
              <a:t>xx%</a:t>
            </a:r>
          </a:p>
        </p:txBody>
      </p:sp>
      <p:sp>
        <p:nvSpPr>
          <p:cNvPr id="75" name="Google Shape;75;p13"/>
          <p:cNvSpPr/>
          <p:nvPr/>
        </p:nvSpPr>
        <p:spPr>
          <a:xfrm>
            <a:off x="8460500" y="2667038"/>
            <a:ext cx="942475" cy="906825"/>
          </a:xfrm>
          <a:custGeom>
            <a:avLst/>
            <a:gdLst/>
            <a:ahLst/>
            <a:cxnLst/>
            <a:rect l="l" t="t" r="r" b="b"/>
            <a:pathLst>
              <a:path w="37699" h="36273" extrusionOk="0">
                <a:moveTo>
                  <a:pt x="18145" y="1"/>
                </a:moveTo>
                <a:cubicBezTo>
                  <a:pt x="8124" y="1"/>
                  <a:pt x="12" y="8124"/>
                  <a:pt x="12" y="18134"/>
                </a:cubicBezTo>
                <a:cubicBezTo>
                  <a:pt x="1" y="25465"/>
                  <a:pt x="4426" y="32081"/>
                  <a:pt x="11193" y="34889"/>
                </a:cubicBezTo>
                <a:cubicBezTo>
                  <a:pt x="13438" y="35820"/>
                  <a:pt x="15797" y="36272"/>
                  <a:pt x="18136" y="36272"/>
                </a:cubicBezTo>
                <a:cubicBezTo>
                  <a:pt x="22857" y="36272"/>
                  <a:pt x="27497" y="34430"/>
                  <a:pt x="30964" y="30964"/>
                </a:cubicBezTo>
                <a:cubicBezTo>
                  <a:pt x="36148" y="25769"/>
                  <a:pt x="37698" y="17971"/>
                  <a:pt x="34890" y="11193"/>
                </a:cubicBezTo>
                <a:cubicBezTo>
                  <a:pt x="32091" y="4415"/>
                  <a:pt x="25476" y="1"/>
                  <a:pt x="18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5400000">
            <a:off x="7550172" y="2561"/>
            <a:ext cx="1377964" cy="1192892"/>
          </a:xfrm>
          <a:custGeom>
            <a:avLst/>
            <a:gdLst/>
            <a:ahLst/>
            <a:cxnLst/>
            <a:rect l="l" t="t" r="r" b="b"/>
            <a:pathLst>
              <a:path w="83856" h="66134" extrusionOk="0">
                <a:moveTo>
                  <a:pt x="1" y="0"/>
                </a:moveTo>
                <a:lnTo>
                  <a:pt x="1" y="66134"/>
                </a:lnTo>
                <a:lnTo>
                  <a:pt x="41928" y="66134"/>
                </a:lnTo>
                <a:cubicBezTo>
                  <a:pt x="65082" y="66134"/>
                  <a:pt x="83855" y="51330"/>
                  <a:pt x="83855" y="33067"/>
                </a:cubicBezTo>
                <a:cubicBezTo>
                  <a:pt x="83855" y="14804"/>
                  <a:pt x="65082" y="0"/>
                  <a:pt x="41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3"/>
          <p:cNvGrpSpPr/>
          <p:nvPr/>
        </p:nvGrpSpPr>
        <p:grpSpPr>
          <a:xfrm>
            <a:off x="36525" y="4786550"/>
            <a:ext cx="1321598" cy="308740"/>
            <a:chOff x="36525" y="4786550"/>
            <a:chExt cx="1321598" cy="308740"/>
          </a:xfrm>
        </p:grpSpPr>
        <p:sp>
          <p:nvSpPr>
            <p:cNvPr id="78" name="Google Shape;78;p13"/>
            <p:cNvSpPr/>
            <p:nvPr/>
          </p:nvSpPr>
          <p:spPr>
            <a:xfrm>
              <a:off x="1255533" y="4786550"/>
              <a:ext cx="102590" cy="88203"/>
            </a:xfrm>
            <a:custGeom>
              <a:avLst/>
              <a:gdLst/>
              <a:ahLst/>
              <a:cxnLst/>
              <a:rect l="l" t="t" r="r" b="b"/>
              <a:pathLst>
                <a:path w="2018" h="1735" extrusionOk="0">
                  <a:moveTo>
                    <a:pt x="1161" y="141"/>
                  </a:moveTo>
                  <a:cubicBezTo>
                    <a:pt x="1562" y="141"/>
                    <a:pt x="1888" y="466"/>
                    <a:pt x="1888" y="867"/>
                  </a:cubicBezTo>
                  <a:cubicBezTo>
                    <a:pt x="1888" y="1308"/>
                    <a:pt x="1524" y="1600"/>
                    <a:pt x="1147" y="1600"/>
                  </a:cubicBezTo>
                  <a:cubicBezTo>
                    <a:pt x="969" y="1600"/>
                    <a:pt x="787" y="1534"/>
                    <a:pt x="641" y="1388"/>
                  </a:cubicBezTo>
                  <a:cubicBezTo>
                    <a:pt x="174" y="921"/>
                    <a:pt x="510" y="141"/>
                    <a:pt x="1161" y="141"/>
                  </a:cubicBezTo>
                  <a:close/>
                  <a:moveTo>
                    <a:pt x="1149" y="0"/>
                  </a:moveTo>
                  <a:cubicBezTo>
                    <a:pt x="936" y="0"/>
                    <a:pt x="719" y="80"/>
                    <a:pt x="543" y="260"/>
                  </a:cubicBezTo>
                  <a:cubicBezTo>
                    <a:pt x="1" y="802"/>
                    <a:pt x="380" y="1735"/>
                    <a:pt x="1161" y="1735"/>
                  </a:cubicBezTo>
                  <a:cubicBezTo>
                    <a:pt x="1628" y="1735"/>
                    <a:pt x="2018" y="1344"/>
                    <a:pt x="2018" y="867"/>
                  </a:cubicBezTo>
                  <a:cubicBezTo>
                    <a:pt x="2018"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11863" y="4786550"/>
              <a:ext cx="102590" cy="88203"/>
            </a:xfrm>
            <a:custGeom>
              <a:avLst/>
              <a:gdLst/>
              <a:ahLst/>
              <a:cxnLst/>
              <a:rect l="l" t="t" r="r" b="b"/>
              <a:pathLst>
                <a:path w="2018" h="1735" extrusionOk="0">
                  <a:moveTo>
                    <a:pt x="1150" y="141"/>
                  </a:moveTo>
                  <a:cubicBezTo>
                    <a:pt x="1551" y="141"/>
                    <a:pt x="1887" y="466"/>
                    <a:pt x="1887" y="867"/>
                  </a:cubicBezTo>
                  <a:cubicBezTo>
                    <a:pt x="1880" y="1308"/>
                    <a:pt x="1518" y="1600"/>
                    <a:pt x="1145" y="1600"/>
                  </a:cubicBezTo>
                  <a:cubicBezTo>
                    <a:pt x="967" y="1600"/>
                    <a:pt x="787" y="1534"/>
                    <a:pt x="640" y="1388"/>
                  </a:cubicBezTo>
                  <a:cubicBezTo>
                    <a:pt x="174" y="921"/>
                    <a:pt x="499" y="141"/>
                    <a:pt x="1150" y="141"/>
                  </a:cubicBezTo>
                  <a:close/>
                  <a:moveTo>
                    <a:pt x="1149" y="0"/>
                  </a:moveTo>
                  <a:cubicBezTo>
                    <a:pt x="936" y="0"/>
                    <a:pt x="718" y="80"/>
                    <a:pt x="542" y="260"/>
                  </a:cubicBezTo>
                  <a:cubicBezTo>
                    <a:pt x="0" y="802"/>
                    <a:pt x="380" y="1735"/>
                    <a:pt x="1150" y="1735"/>
                  </a:cubicBezTo>
                  <a:cubicBezTo>
                    <a:pt x="1627" y="1735"/>
                    <a:pt x="2017" y="1344"/>
                    <a:pt x="2017" y="867"/>
                  </a:cubicBezTo>
                  <a:cubicBezTo>
                    <a:pt x="2017"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67584" y="4786550"/>
              <a:ext cx="103149" cy="88203"/>
            </a:xfrm>
            <a:custGeom>
              <a:avLst/>
              <a:gdLst/>
              <a:ahLst/>
              <a:cxnLst/>
              <a:rect l="l" t="t" r="r" b="b"/>
              <a:pathLst>
                <a:path w="2029" h="1735" extrusionOk="0">
                  <a:moveTo>
                    <a:pt x="1161" y="141"/>
                  </a:moveTo>
                  <a:cubicBezTo>
                    <a:pt x="1563" y="141"/>
                    <a:pt x="1888" y="466"/>
                    <a:pt x="1888" y="867"/>
                  </a:cubicBezTo>
                  <a:cubicBezTo>
                    <a:pt x="1888" y="1308"/>
                    <a:pt x="1529" y="1600"/>
                    <a:pt x="1156" y="1600"/>
                  </a:cubicBezTo>
                  <a:cubicBezTo>
                    <a:pt x="978" y="1600"/>
                    <a:pt x="798" y="1534"/>
                    <a:pt x="652" y="1388"/>
                  </a:cubicBezTo>
                  <a:cubicBezTo>
                    <a:pt x="185" y="921"/>
                    <a:pt x="511" y="141"/>
                    <a:pt x="1161" y="141"/>
                  </a:cubicBezTo>
                  <a:close/>
                  <a:moveTo>
                    <a:pt x="1160" y="0"/>
                  </a:moveTo>
                  <a:cubicBezTo>
                    <a:pt x="947" y="0"/>
                    <a:pt x="730" y="80"/>
                    <a:pt x="554" y="260"/>
                  </a:cubicBezTo>
                  <a:cubicBezTo>
                    <a:pt x="1" y="802"/>
                    <a:pt x="391" y="1735"/>
                    <a:pt x="1161" y="1735"/>
                  </a:cubicBezTo>
                  <a:cubicBezTo>
                    <a:pt x="1638" y="1735"/>
                    <a:pt x="2029" y="1344"/>
                    <a:pt x="2029" y="867"/>
                  </a:cubicBezTo>
                  <a:cubicBezTo>
                    <a:pt x="2029" y="347"/>
                    <a:pt x="1603" y="0"/>
                    <a:pt x="1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23915" y="4786550"/>
              <a:ext cx="103149" cy="88203"/>
            </a:xfrm>
            <a:custGeom>
              <a:avLst/>
              <a:gdLst/>
              <a:ahLst/>
              <a:cxnLst/>
              <a:rect l="l" t="t" r="r" b="b"/>
              <a:pathLst>
                <a:path w="2029" h="1735" extrusionOk="0">
                  <a:moveTo>
                    <a:pt x="1161" y="141"/>
                  </a:moveTo>
                  <a:cubicBezTo>
                    <a:pt x="1562" y="141"/>
                    <a:pt x="1887" y="466"/>
                    <a:pt x="1887" y="867"/>
                  </a:cubicBezTo>
                  <a:cubicBezTo>
                    <a:pt x="1887" y="1308"/>
                    <a:pt x="1528" y="1600"/>
                    <a:pt x="1152" y="1600"/>
                  </a:cubicBezTo>
                  <a:cubicBezTo>
                    <a:pt x="973" y="1600"/>
                    <a:pt x="790" y="1534"/>
                    <a:pt x="640" y="1388"/>
                  </a:cubicBezTo>
                  <a:cubicBezTo>
                    <a:pt x="185" y="921"/>
                    <a:pt x="510" y="141"/>
                    <a:pt x="1161" y="141"/>
                  </a:cubicBezTo>
                  <a:close/>
                  <a:moveTo>
                    <a:pt x="1160" y="0"/>
                  </a:moveTo>
                  <a:cubicBezTo>
                    <a:pt x="947" y="0"/>
                    <a:pt x="729" y="80"/>
                    <a:pt x="553" y="260"/>
                  </a:cubicBezTo>
                  <a:cubicBezTo>
                    <a:pt x="0" y="802"/>
                    <a:pt x="391" y="1735"/>
                    <a:pt x="1161" y="1735"/>
                  </a:cubicBezTo>
                  <a:cubicBezTo>
                    <a:pt x="1638" y="1735"/>
                    <a:pt x="2028" y="1344"/>
                    <a:pt x="2028" y="867"/>
                  </a:cubicBezTo>
                  <a:cubicBezTo>
                    <a:pt x="2028" y="347"/>
                    <a:pt x="1603" y="0"/>
                    <a:pt x="1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280194" y="4786550"/>
              <a:ext cx="103149" cy="88203"/>
            </a:xfrm>
            <a:custGeom>
              <a:avLst/>
              <a:gdLst/>
              <a:ahLst/>
              <a:cxnLst/>
              <a:rect l="l" t="t" r="r" b="b"/>
              <a:pathLst>
                <a:path w="2029" h="1735" extrusionOk="0">
                  <a:moveTo>
                    <a:pt x="1161" y="141"/>
                  </a:moveTo>
                  <a:cubicBezTo>
                    <a:pt x="1562" y="141"/>
                    <a:pt x="1888" y="466"/>
                    <a:pt x="1888" y="867"/>
                  </a:cubicBezTo>
                  <a:cubicBezTo>
                    <a:pt x="1888" y="1308"/>
                    <a:pt x="1529" y="1600"/>
                    <a:pt x="1152" y="1600"/>
                  </a:cubicBezTo>
                  <a:cubicBezTo>
                    <a:pt x="973" y="1600"/>
                    <a:pt x="791" y="1534"/>
                    <a:pt x="641" y="1388"/>
                  </a:cubicBezTo>
                  <a:cubicBezTo>
                    <a:pt x="185" y="921"/>
                    <a:pt x="510" y="141"/>
                    <a:pt x="1161" y="141"/>
                  </a:cubicBezTo>
                  <a:close/>
                  <a:moveTo>
                    <a:pt x="1157" y="0"/>
                  </a:moveTo>
                  <a:cubicBezTo>
                    <a:pt x="942" y="0"/>
                    <a:pt x="723" y="80"/>
                    <a:pt x="543" y="260"/>
                  </a:cubicBezTo>
                  <a:cubicBezTo>
                    <a:pt x="1" y="802"/>
                    <a:pt x="391" y="1735"/>
                    <a:pt x="1161" y="1735"/>
                  </a:cubicBezTo>
                  <a:cubicBezTo>
                    <a:pt x="1638" y="1735"/>
                    <a:pt x="2029" y="1344"/>
                    <a:pt x="2029" y="867"/>
                  </a:cubicBezTo>
                  <a:cubicBezTo>
                    <a:pt x="2029" y="347"/>
                    <a:pt x="1603" y="0"/>
                    <a:pt x="1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36525" y="4786550"/>
              <a:ext cx="102590" cy="88203"/>
            </a:xfrm>
            <a:custGeom>
              <a:avLst/>
              <a:gdLst/>
              <a:ahLst/>
              <a:cxnLst/>
              <a:rect l="l" t="t" r="r" b="b"/>
              <a:pathLst>
                <a:path w="2018" h="1735" extrusionOk="0">
                  <a:moveTo>
                    <a:pt x="1161" y="141"/>
                  </a:moveTo>
                  <a:cubicBezTo>
                    <a:pt x="1562" y="141"/>
                    <a:pt x="1887" y="466"/>
                    <a:pt x="1887" y="867"/>
                  </a:cubicBezTo>
                  <a:cubicBezTo>
                    <a:pt x="1887" y="1308"/>
                    <a:pt x="1523" y="1600"/>
                    <a:pt x="1147" y="1600"/>
                  </a:cubicBezTo>
                  <a:cubicBezTo>
                    <a:pt x="968" y="1600"/>
                    <a:pt x="787" y="1534"/>
                    <a:pt x="640" y="1388"/>
                  </a:cubicBezTo>
                  <a:cubicBezTo>
                    <a:pt x="185" y="921"/>
                    <a:pt x="510" y="141"/>
                    <a:pt x="1161" y="141"/>
                  </a:cubicBezTo>
                  <a:close/>
                  <a:moveTo>
                    <a:pt x="1149" y="0"/>
                  </a:moveTo>
                  <a:cubicBezTo>
                    <a:pt x="936" y="0"/>
                    <a:pt x="718" y="80"/>
                    <a:pt x="542" y="260"/>
                  </a:cubicBezTo>
                  <a:cubicBezTo>
                    <a:pt x="0" y="802"/>
                    <a:pt x="391" y="1735"/>
                    <a:pt x="1161" y="1735"/>
                  </a:cubicBezTo>
                  <a:cubicBezTo>
                    <a:pt x="1638" y="1735"/>
                    <a:pt x="2017" y="1344"/>
                    <a:pt x="2017" y="867"/>
                  </a:cubicBezTo>
                  <a:cubicBezTo>
                    <a:pt x="2017"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255533" y="5007087"/>
              <a:ext cx="102590" cy="88203"/>
            </a:xfrm>
            <a:custGeom>
              <a:avLst/>
              <a:gdLst/>
              <a:ahLst/>
              <a:cxnLst/>
              <a:rect l="l" t="t" r="r" b="b"/>
              <a:pathLst>
                <a:path w="2018" h="1735" extrusionOk="0">
                  <a:moveTo>
                    <a:pt x="1161" y="141"/>
                  </a:moveTo>
                  <a:cubicBezTo>
                    <a:pt x="1562" y="141"/>
                    <a:pt x="1888" y="466"/>
                    <a:pt x="1888" y="867"/>
                  </a:cubicBezTo>
                  <a:cubicBezTo>
                    <a:pt x="1888" y="1308"/>
                    <a:pt x="1524" y="1600"/>
                    <a:pt x="1147" y="1600"/>
                  </a:cubicBezTo>
                  <a:cubicBezTo>
                    <a:pt x="969" y="1600"/>
                    <a:pt x="787" y="1534"/>
                    <a:pt x="641" y="1388"/>
                  </a:cubicBezTo>
                  <a:cubicBezTo>
                    <a:pt x="174" y="921"/>
                    <a:pt x="510" y="141"/>
                    <a:pt x="1161" y="141"/>
                  </a:cubicBezTo>
                  <a:close/>
                  <a:moveTo>
                    <a:pt x="1149" y="0"/>
                  </a:moveTo>
                  <a:cubicBezTo>
                    <a:pt x="936" y="0"/>
                    <a:pt x="719" y="80"/>
                    <a:pt x="543" y="260"/>
                  </a:cubicBezTo>
                  <a:cubicBezTo>
                    <a:pt x="1" y="802"/>
                    <a:pt x="380" y="1735"/>
                    <a:pt x="1161" y="1735"/>
                  </a:cubicBezTo>
                  <a:cubicBezTo>
                    <a:pt x="1628" y="1735"/>
                    <a:pt x="2018" y="1344"/>
                    <a:pt x="2018" y="867"/>
                  </a:cubicBezTo>
                  <a:cubicBezTo>
                    <a:pt x="2018"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011863" y="5007087"/>
              <a:ext cx="102590" cy="88203"/>
            </a:xfrm>
            <a:custGeom>
              <a:avLst/>
              <a:gdLst/>
              <a:ahLst/>
              <a:cxnLst/>
              <a:rect l="l" t="t" r="r" b="b"/>
              <a:pathLst>
                <a:path w="2018" h="1735" extrusionOk="0">
                  <a:moveTo>
                    <a:pt x="1150" y="141"/>
                  </a:moveTo>
                  <a:cubicBezTo>
                    <a:pt x="1551" y="141"/>
                    <a:pt x="1876" y="466"/>
                    <a:pt x="1887" y="867"/>
                  </a:cubicBezTo>
                  <a:cubicBezTo>
                    <a:pt x="1880" y="1308"/>
                    <a:pt x="1518" y="1600"/>
                    <a:pt x="1145" y="1600"/>
                  </a:cubicBezTo>
                  <a:cubicBezTo>
                    <a:pt x="967" y="1600"/>
                    <a:pt x="787" y="1534"/>
                    <a:pt x="640" y="1388"/>
                  </a:cubicBezTo>
                  <a:cubicBezTo>
                    <a:pt x="174" y="921"/>
                    <a:pt x="499" y="141"/>
                    <a:pt x="1150" y="141"/>
                  </a:cubicBezTo>
                  <a:close/>
                  <a:moveTo>
                    <a:pt x="1149" y="0"/>
                  </a:moveTo>
                  <a:cubicBezTo>
                    <a:pt x="936" y="0"/>
                    <a:pt x="718" y="80"/>
                    <a:pt x="542" y="260"/>
                  </a:cubicBezTo>
                  <a:cubicBezTo>
                    <a:pt x="0" y="802"/>
                    <a:pt x="380" y="1735"/>
                    <a:pt x="1150" y="1735"/>
                  </a:cubicBezTo>
                  <a:cubicBezTo>
                    <a:pt x="1627" y="1735"/>
                    <a:pt x="2017" y="1344"/>
                    <a:pt x="2017" y="867"/>
                  </a:cubicBezTo>
                  <a:cubicBezTo>
                    <a:pt x="2017"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767584" y="5007087"/>
              <a:ext cx="103149" cy="88203"/>
            </a:xfrm>
            <a:custGeom>
              <a:avLst/>
              <a:gdLst/>
              <a:ahLst/>
              <a:cxnLst/>
              <a:rect l="l" t="t" r="r" b="b"/>
              <a:pathLst>
                <a:path w="2029" h="1735" extrusionOk="0">
                  <a:moveTo>
                    <a:pt x="1161" y="141"/>
                  </a:moveTo>
                  <a:cubicBezTo>
                    <a:pt x="1563" y="141"/>
                    <a:pt x="1888" y="466"/>
                    <a:pt x="1888" y="867"/>
                  </a:cubicBezTo>
                  <a:cubicBezTo>
                    <a:pt x="1888" y="1308"/>
                    <a:pt x="1529" y="1600"/>
                    <a:pt x="1156" y="1600"/>
                  </a:cubicBezTo>
                  <a:cubicBezTo>
                    <a:pt x="978" y="1600"/>
                    <a:pt x="798" y="1534"/>
                    <a:pt x="652" y="1388"/>
                  </a:cubicBezTo>
                  <a:cubicBezTo>
                    <a:pt x="185" y="921"/>
                    <a:pt x="511" y="141"/>
                    <a:pt x="1161" y="141"/>
                  </a:cubicBezTo>
                  <a:close/>
                  <a:moveTo>
                    <a:pt x="1160" y="0"/>
                  </a:moveTo>
                  <a:cubicBezTo>
                    <a:pt x="947" y="0"/>
                    <a:pt x="730" y="80"/>
                    <a:pt x="554" y="260"/>
                  </a:cubicBezTo>
                  <a:cubicBezTo>
                    <a:pt x="1" y="802"/>
                    <a:pt x="391" y="1735"/>
                    <a:pt x="1161" y="1735"/>
                  </a:cubicBezTo>
                  <a:cubicBezTo>
                    <a:pt x="1638" y="1735"/>
                    <a:pt x="2029" y="1344"/>
                    <a:pt x="2029" y="867"/>
                  </a:cubicBezTo>
                  <a:cubicBezTo>
                    <a:pt x="2029" y="347"/>
                    <a:pt x="1603" y="0"/>
                    <a:pt x="1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23915" y="5007087"/>
              <a:ext cx="103149" cy="88203"/>
            </a:xfrm>
            <a:custGeom>
              <a:avLst/>
              <a:gdLst/>
              <a:ahLst/>
              <a:cxnLst/>
              <a:rect l="l" t="t" r="r" b="b"/>
              <a:pathLst>
                <a:path w="2029" h="1735" extrusionOk="0">
                  <a:moveTo>
                    <a:pt x="1161" y="141"/>
                  </a:moveTo>
                  <a:cubicBezTo>
                    <a:pt x="1562" y="141"/>
                    <a:pt x="1887" y="466"/>
                    <a:pt x="1887" y="867"/>
                  </a:cubicBezTo>
                  <a:cubicBezTo>
                    <a:pt x="1887" y="1308"/>
                    <a:pt x="1528" y="1600"/>
                    <a:pt x="1152" y="1600"/>
                  </a:cubicBezTo>
                  <a:cubicBezTo>
                    <a:pt x="973" y="1600"/>
                    <a:pt x="790" y="1534"/>
                    <a:pt x="640" y="1388"/>
                  </a:cubicBezTo>
                  <a:cubicBezTo>
                    <a:pt x="185" y="921"/>
                    <a:pt x="510" y="141"/>
                    <a:pt x="1161" y="141"/>
                  </a:cubicBezTo>
                  <a:close/>
                  <a:moveTo>
                    <a:pt x="1160" y="0"/>
                  </a:moveTo>
                  <a:cubicBezTo>
                    <a:pt x="947" y="0"/>
                    <a:pt x="729" y="80"/>
                    <a:pt x="553" y="260"/>
                  </a:cubicBezTo>
                  <a:cubicBezTo>
                    <a:pt x="0" y="802"/>
                    <a:pt x="391" y="1735"/>
                    <a:pt x="1161" y="1735"/>
                  </a:cubicBezTo>
                  <a:cubicBezTo>
                    <a:pt x="1638" y="1735"/>
                    <a:pt x="2028" y="1344"/>
                    <a:pt x="2028" y="867"/>
                  </a:cubicBezTo>
                  <a:cubicBezTo>
                    <a:pt x="2028" y="347"/>
                    <a:pt x="1603" y="0"/>
                    <a:pt x="1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80194" y="5007087"/>
              <a:ext cx="103149" cy="88203"/>
            </a:xfrm>
            <a:custGeom>
              <a:avLst/>
              <a:gdLst/>
              <a:ahLst/>
              <a:cxnLst/>
              <a:rect l="l" t="t" r="r" b="b"/>
              <a:pathLst>
                <a:path w="2029" h="1735" extrusionOk="0">
                  <a:moveTo>
                    <a:pt x="1161" y="141"/>
                  </a:moveTo>
                  <a:cubicBezTo>
                    <a:pt x="1562" y="141"/>
                    <a:pt x="1888" y="466"/>
                    <a:pt x="1888" y="867"/>
                  </a:cubicBezTo>
                  <a:cubicBezTo>
                    <a:pt x="1888" y="1308"/>
                    <a:pt x="1529" y="1600"/>
                    <a:pt x="1152" y="1600"/>
                  </a:cubicBezTo>
                  <a:cubicBezTo>
                    <a:pt x="973" y="1600"/>
                    <a:pt x="791" y="1534"/>
                    <a:pt x="641" y="1388"/>
                  </a:cubicBezTo>
                  <a:cubicBezTo>
                    <a:pt x="185" y="921"/>
                    <a:pt x="510" y="141"/>
                    <a:pt x="1161" y="141"/>
                  </a:cubicBezTo>
                  <a:close/>
                  <a:moveTo>
                    <a:pt x="1157" y="0"/>
                  </a:moveTo>
                  <a:cubicBezTo>
                    <a:pt x="942" y="0"/>
                    <a:pt x="723" y="80"/>
                    <a:pt x="543" y="260"/>
                  </a:cubicBezTo>
                  <a:cubicBezTo>
                    <a:pt x="1" y="802"/>
                    <a:pt x="391" y="1735"/>
                    <a:pt x="1161" y="1735"/>
                  </a:cubicBezTo>
                  <a:cubicBezTo>
                    <a:pt x="1638" y="1735"/>
                    <a:pt x="2029" y="1344"/>
                    <a:pt x="2029" y="867"/>
                  </a:cubicBezTo>
                  <a:cubicBezTo>
                    <a:pt x="2029" y="347"/>
                    <a:pt x="1603" y="0"/>
                    <a:pt x="1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6525" y="5007087"/>
              <a:ext cx="102590" cy="88203"/>
            </a:xfrm>
            <a:custGeom>
              <a:avLst/>
              <a:gdLst/>
              <a:ahLst/>
              <a:cxnLst/>
              <a:rect l="l" t="t" r="r" b="b"/>
              <a:pathLst>
                <a:path w="2018" h="1735" extrusionOk="0">
                  <a:moveTo>
                    <a:pt x="1161" y="141"/>
                  </a:moveTo>
                  <a:cubicBezTo>
                    <a:pt x="1562" y="141"/>
                    <a:pt x="1887" y="466"/>
                    <a:pt x="1887" y="867"/>
                  </a:cubicBezTo>
                  <a:cubicBezTo>
                    <a:pt x="1887" y="1308"/>
                    <a:pt x="1523" y="1600"/>
                    <a:pt x="1147" y="1600"/>
                  </a:cubicBezTo>
                  <a:cubicBezTo>
                    <a:pt x="968" y="1600"/>
                    <a:pt x="787" y="1534"/>
                    <a:pt x="640" y="1388"/>
                  </a:cubicBezTo>
                  <a:cubicBezTo>
                    <a:pt x="185" y="921"/>
                    <a:pt x="510" y="141"/>
                    <a:pt x="1161" y="141"/>
                  </a:cubicBezTo>
                  <a:close/>
                  <a:moveTo>
                    <a:pt x="1149" y="0"/>
                  </a:moveTo>
                  <a:cubicBezTo>
                    <a:pt x="936" y="0"/>
                    <a:pt x="718" y="80"/>
                    <a:pt x="542" y="260"/>
                  </a:cubicBezTo>
                  <a:cubicBezTo>
                    <a:pt x="0" y="802"/>
                    <a:pt x="391" y="1735"/>
                    <a:pt x="1161" y="1735"/>
                  </a:cubicBezTo>
                  <a:cubicBezTo>
                    <a:pt x="1638" y="1735"/>
                    <a:pt x="2017" y="1344"/>
                    <a:pt x="2017" y="867"/>
                  </a:cubicBezTo>
                  <a:cubicBezTo>
                    <a:pt x="2017" y="347"/>
                    <a:pt x="1592" y="0"/>
                    <a:pt x="1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Final Project-GBH</a:t>
            </a:r>
            <a:endParaRPr/>
          </a:p>
        </p:txBody>
      </p:sp>
      <p:sp>
        <p:nvSpPr>
          <p:cNvPr id="97" name="Google Shape;97;p16"/>
          <p:cNvSpPr txBox="1"/>
          <p:nvPr/>
        </p:nvSpPr>
        <p:spPr>
          <a:xfrm>
            <a:off x="236925" y="3789175"/>
            <a:ext cx="8610900" cy="1107900"/>
          </a:xfrm>
          <a:prstGeom prst="rect">
            <a:avLst/>
          </a:prstGeom>
          <a:noFill/>
          <a:ln>
            <a:noFill/>
          </a:ln>
        </p:spPr>
        <p:txBody>
          <a:bodyPr spcFirstLastPara="1" wrap="square" lIns="91425" tIns="91425" rIns="91425" bIns="91425" anchor="t" anchorCtr="0">
            <a:noAutofit/>
          </a:bodyPr>
          <a:lstStyle/>
          <a:p>
            <a:r>
              <a:rPr lang="en" dirty="0">
                <a:solidFill>
                  <a:schemeClr val="dk1"/>
                </a:solidFill>
                <a:latin typeface="Roboto"/>
                <a:ea typeface="Roboto"/>
                <a:cs typeface="Roboto"/>
                <a:sym typeface="Roboto"/>
              </a:rPr>
              <a:t>Aravind J Stalin Babu					</a:t>
            </a:r>
            <a:r>
              <a:rPr lang="en-US" dirty="0">
                <a:solidFill>
                  <a:schemeClr val="dk1"/>
                </a:solidFill>
                <a:latin typeface="Roboto"/>
                <a:ea typeface="Roboto"/>
                <a:cs typeface="Roboto"/>
                <a:sym typeface="Roboto"/>
              </a:rPr>
              <a:t>Lakshmi </a:t>
            </a:r>
            <a:r>
              <a:rPr lang="en-US" dirty="0" err="1">
                <a:solidFill>
                  <a:schemeClr val="dk1"/>
                </a:solidFill>
                <a:latin typeface="Roboto"/>
                <a:ea typeface="Roboto"/>
                <a:cs typeface="Roboto"/>
                <a:sym typeface="Roboto"/>
              </a:rPr>
              <a:t>Tharuni</a:t>
            </a:r>
            <a:r>
              <a:rPr lang="en-US" dirty="0">
                <a:solidFill>
                  <a:schemeClr val="dk1"/>
                </a:solidFill>
                <a:latin typeface="Roboto"/>
                <a:ea typeface="Roboto"/>
                <a:cs typeface="Roboto"/>
                <a:sym typeface="Roboto"/>
              </a:rPr>
              <a:t> Sivakumar</a:t>
            </a:r>
          </a:p>
          <a:p>
            <a:pPr marL="0" lvl="0" indent="0" algn="l" rtl="0">
              <a:spcBef>
                <a:spcPts val="0"/>
              </a:spcBef>
              <a:spcAft>
                <a:spcPts val="0"/>
              </a:spcAft>
              <a:buNone/>
            </a:pPr>
            <a:r>
              <a:rPr lang="en" dirty="0">
                <a:solidFill>
                  <a:schemeClr val="dk1"/>
                </a:solidFill>
                <a:latin typeface="Roboto"/>
                <a:ea typeface="Roboto"/>
                <a:cs typeface="Roboto"/>
                <a:sym typeface="Roboto"/>
              </a:rPr>
              <a:t>									</a:t>
            </a:r>
            <a:endParaRPr dirty="0">
              <a:solidFill>
                <a:schemeClr val="dk1"/>
              </a:solidFill>
              <a:latin typeface="Roboto"/>
              <a:ea typeface="Roboto"/>
              <a:cs typeface="Roboto"/>
              <a:sym typeface="Roboto"/>
            </a:endParaRPr>
          </a:p>
          <a:p>
            <a:pPr marL="0" lvl="0" indent="0" algn="l" rtl="0">
              <a:spcBef>
                <a:spcPts val="0"/>
              </a:spcBef>
              <a:spcAft>
                <a:spcPts val="0"/>
              </a:spcAft>
              <a:buNone/>
            </a:pPr>
            <a:r>
              <a:rPr lang="en" dirty="0">
                <a:solidFill>
                  <a:schemeClr val="dk1"/>
                </a:solidFill>
                <a:latin typeface="Roboto"/>
                <a:ea typeface="Roboto"/>
                <a:cs typeface="Roboto"/>
                <a:sym typeface="Roboto"/>
              </a:rPr>
              <a:t>Sagar Rijhwani					 Aditya Kale 									</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solidFill>
                <a:schemeClr val="dk1"/>
              </a:solidFill>
              <a:latin typeface="Roboto"/>
              <a:ea typeface="Roboto"/>
              <a:cs typeface="Roboto"/>
              <a:sym typeface="Roboto"/>
            </a:endParaRPr>
          </a:p>
          <a:p>
            <a:pPr marL="2286000" lvl="0" indent="457200" algn="l" rtl="0">
              <a:spcBef>
                <a:spcPts val="0"/>
              </a:spcBef>
              <a:spcAft>
                <a:spcPts val="0"/>
              </a:spcAft>
              <a:buNone/>
            </a:pP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solidFill>
                <a:schemeClr val="dk1"/>
              </a:solidFill>
              <a:latin typeface="Roboto"/>
              <a:ea typeface="Roboto"/>
              <a:cs typeface="Roboto"/>
              <a:sym typeface="Roboto"/>
            </a:endParaRPr>
          </a:p>
          <a:p>
            <a:pPr marL="0" lvl="0" indent="0" algn="l" rtl="0">
              <a:spcBef>
                <a:spcPts val="0"/>
              </a:spcBef>
              <a:spcAft>
                <a:spcPts val="0"/>
              </a:spcAft>
              <a:buNone/>
            </a:pPr>
            <a:r>
              <a:rPr lang="en" dirty="0">
                <a:solidFill>
                  <a:schemeClr val="dk1"/>
                </a:solidFill>
                <a:latin typeface="Roboto"/>
                <a:ea typeface="Roboto"/>
                <a:cs typeface="Roboto"/>
                <a:sym typeface="Roboto"/>
              </a:rPr>
              <a:t>Aditya Kale</a:t>
            </a:r>
            <a:endParaRPr sz="1800" dirty="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53825" y="58775"/>
            <a:ext cx="8368200" cy="58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Oswald"/>
                <a:ea typeface="Oswald"/>
                <a:cs typeface="Oswald"/>
                <a:sym typeface="Oswald"/>
              </a:rPr>
              <a:t>Additional Insights: US HealthCare Vs Other Countries HealthCare</a:t>
            </a:r>
            <a:endParaRPr sz="2700">
              <a:solidFill>
                <a:schemeClr val="lt1"/>
              </a:solidFill>
              <a:latin typeface="Oswald"/>
              <a:ea typeface="Oswald"/>
              <a:cs typeface="Oswald"/>
              <a:sym typeface="Oswald"/>
            </a:endParaRPr>
          </a:p>
        </p:txBody>
      </p:sp>
      <p:sp>
        <p:nvSpPr>
          <p:cNvPr id="161" name="Google Shape;161;p25"/>
          <p:cNvSpPr txBox="1">
            <a:spLocks noGrp="1"/>
          </p:cNvSpPr>
          <p:nvPr>
            <p:ph type="body" idx="1"/>
          </p:nvPr>
        </p:nvSpPr>
        <p:spPr>
          <a:xfrm>
            <a:off x="353825" y="638825"/>
            <a:ext cx="8368200" cy="45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p25"/>
          <p:cNvSpPr txBox="1"/>
          <p:nvPr/>
        </p:nvSpPr>
        <p:spPr>
          <a:xfrm>
            <a:off x="5092925" y="545075"/>
            <a:ext cx="3798900" cy="45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Oswald"/>
                <a:ea typeface="Oswald"/>
                <a:cs typeface="Oswald"/>
                <a:sym typeface="Oswald"/>
              </a:rPr>
              <a:t>SUMMARY OF SCORES:-</a:t>
            </a:r>
            <a:endParaRPr sz="1500" b="1">
              <a:solidFill>
                <a:schemeClr val="lt1"/>
              </a:solidFill>
              <a:latin typeface="Oswald"/>
              <a:ea typeface="Oswald"/>
              <a:cs typeface="Oswald"/>
              <a:sym typeface="Oswald"/>
            </a:endParaRPr>
          </a:p>
          <a:p>
            <a:pPr marL="0" lvl="0" indent="0" algn="l" rtl="0">
              <a:spcBef>
                <a:spcPts val="0"/>
              </a:spcBef>
              <a:spcAft>
                <a:spcPts val="0"/>
              </a:spcAft>
              <a:buNone/>
            </a:pPr>
            <a:endParaRPr sz="1500">
              <a:solidFill>
                <a:schemeClr val="lt1"/>
              </a:solidFill>
              <a:latin typeface="Oswald"/>
              <a:ea typeface="Oswald"/>
              <a:cs typeface="Oswald"/>
              <a:sym typeface="Oswald"/>
            </a:endParaRPr>
          </a:p>
          <a:p>
            <a:pPr marL="0" lvl="0" indent="0" algn="l" rtl="0">
              <a:spcBef>
                <a:spcPts val="0"/>
              </a:spcBef>
              <a:spcAft>
                <a:spcPts val="0"/>
              </a:spcAft>
              <a:buNone/>
            </a:pPr>
            <a:r>
              <a:rPr lang="en" sz="1500">
                <a:solidFill>
                  <a:schemeClr val="lt1"/>
                </a:solidFill>
                <a:latin typeface="Oswald"/>
                <a:ea typeface="Oswald"/>
                <a:cs typeface="Oswald"/>
                <a:sym typeface="Oswald"/>
              </a:rPr>
              <a:t>The higher the scores are, better the country is performing, for the outcome. </a:t>
            </a:r>
            <a:endParaRPr sz="1500">
              <a:solidFill>
                <a:schemeClr val="lt1"/>
              </a:solidFill>
              <a:latin typeface="Oswald"/>
              <a:ea typeface="Oswald"/>
              <a:cs typeface="Oswald"/>
              <a:sym typeface="Oswald"/>
            </a:endParaRPr>
          </a:p>
          <a:p>
            <a:pPr marL="0" lvl="0" indent="0" algn="l" rtl="0">
              <a:spcBef>
                <a:spcPts val="0"/>
              </a:spcBef>
              <a:spcAft>
                <a:spcPts val="0"/>
              </a:spcAft>
              <a:buNone/>
            </a:pPr>
            <a:endParaRPr sz="1500">
              <a:solidFill>
                <a:schemeClr val="lt1"/>
              </a:solidFill>
              <a:latin typeface="Oswald"/>
              <a:ea typeface="Oswald"/>
              <a:cs typeface="Oswald"/>
              <a:sym typeface="Oswald"/>
            </a:endParaRPr>
          </a:p>
          <a:p>
            <a:pPr marL="0" lvl="0" indent="0" algn="l" rtl="0">
              <a:spcBef>
                <a:spcPts val="0"/>
              </a:spcBef>
              <a:spcAft>
                <a:spcPts val="0"/>
              </a:spcAft>
              <a:buNone/>
            </a:pPr>
            <a:r>
              <a:rPr lang="en" sz="1500">
                <a:solidFill>
                  <a:schemeClr val="lt1"/>
                </a:solidFill>
                <a:latin typeface="Oswald"/>
                <a:ea typeface="Oswald"/>
                <a:cs typeface="Oswald"/>
                <a:sym typeface="Oswald"/>
              </a:rPr>
              <a:t>Maximum score:</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Females at birth: Indonesia(464)</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Males at birth: Indonesia(469)</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Infant mortality rate: Japan(1107)</a:t>
            </a:r>
            <a:endParaRPr sz="1500">
              <a:solidFill>
                <a:schemeClr val="lt1"/>
              </a:solidFill>
              <a:latin typeface="Oswald"/>
              <a:ea typeface="Oswald"/>
              <a:cs typeface="Oswald"/>
              <a:sym typeface="Oswald"/>
            </a:endParaRPr>
          </a:p>
          <a:p>
            <a:pPr marL="457200" lvl="0" indent="0" algn="l" rtl="0">
              <a:spcBef>
                <a:spcPts val="0"/>
              </a:spcBef>
              <a:spcAft>
                <a:spcPts val="0"/>
              </a:spcAft>
              <a:buNone/>
            </a:pPr>
            <a:endParaRPr sz="1500">
              <a:solidFill>
                <a:schemeClr val="lt1"/>
              </a:solidFill>
              <a:latin typeface="Oswald"/>
              <a:ea typeface="Oswald"/>
              <a:cs typeface="Oswald"/>
              <a:sym typeface="Oswald"/>
            </a:endParaRPr>
          </a:p>
          <a:p>
            <a:pPr marL="0" lvl="0" indent="0" algn="l" rtl="0">
              <a:spcBef>
                <a:spcPts val="0"/>
              </a:spcBef>
              <a:spcAft>
                <a:spcPts val="0"/>
              </a:spcAft>
              <a:buNone/>
            </a:pPr>
            <a:r>
              <a:rPr lang="en" sz="1500">
                <a:solidFill>
                  <a:schemeClr val="lt1"/>
                </a:solidFill>
                <a:latin typeface="Oswald"/>
                <a:ea typeface="Oswald"/>
                <a:cs typeface="Oswald"/>
                <a:sym typeface="Oswald"/>
              </a:rPr>
              <a:t>Minimum score:</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Females at birth: USA(93)</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Males at birth: USA(93)</a:t>
            </a:r>
            <a:endParaRPr sz="1500">
              <a:solidFill>
                <a:schemeClr val="lt1"/>
              </a:solidFill>
              <a:latin typeface="Oswald"/>
              <a:ea typeface="Oswald"/>
              <a:cs typeface="Oswald"/>
              <a:sym typeface="Oswald"/>
            </a:endParaRPr>
          </a:p>
          <a:p>
            <a:pPr marL="457200" lvl="0" indent="-323850" algn="l" rtl="0">
              <a:spcBef>
                <a:spcPts val="0"/>
              </a:spcBef>
              <a:spcAft>
                <a:spcPts val="0"/>
              </a:spcAft>
              <a:buClr>
                <a:schemeClr val="lt1"/>
              </a:buClr>
              <a:buSzPts val="1500"/>
              <a:buFont typeface="Oswald"/>
              <a:buAutoNum type="arabicPeriod"/>
            </a:pPr>
            <a:r>
              <a:rPr lang="en" sz="1500">
                <a:solidFill>
                  <a:schemeClr val="lt1"/>
                </a:solidFill>
                <a:latin typeface="Oswald"/>
                <a:ea typeface="Oswald"/>
                <a:cs typeface="Oswald"/>
                <a:sym typeface="Oswald"/>
              </a:rPr>
              <a:t>Infant mortality rate: India(18)</a:t>
            </a:r>
            <a:endParaRPr sz="1500">
              <a:solidFill>
                <a:schemeClr val="lt1"/>
              </a:solidFill>
              <a:latin typeface="Oswald"/>
              <a:ea typeface="Oswald"/>
              <a:cs typeface="Oswald"/>
              <a:sym typeface="Oswald"/>
            </a:endParaRPr>
          </a:p>
          <a:p>
            <a:pPr marL="0" lvl="0" indent="0" algn="l" rtl="0">
              <a:spcBef>
                <a:spcPts val="0"/>
              </a:spcBef>
              <a:spcAft>
                <a:spcPts val="0"/>
              </a:spcAft>
              <a:buNone/>
            </a:pPr>
            <a:endParaRPr sz="1500">
              <a:solidFill>
                <a:schemeClr val="lt1"/>
              </a:solidFill>
              <a:latin typeface="Oswald"/>
              <a:ea typeface="Oswald"/>
              <a:cs typeface="Oswald"/>
              <a:sym typeface="Oswald"/>
            </a:endParaRPr>
          </a:p>
          <a:p>
            <a:pPr marL="0" lvl="0" indent="0" algn="l" rtl="0">
              <a:spcBef>
                <a:spcPts val="0"/>
              </a:spcBef>
              <a:spcAft>
                <a:spcPts val="0"/>
              </a:spcAft>
              <a:buNone/>
            </a:pPr>
            <a:r>
              <a:rPr lang="en" sz="1500" b="1">
                <a:solidFill>
                  <a:schemeClr val="lt1"/>
                </a:solidFill>
                <a:latin typeface="Oswald"/>
                <a:ea typeface="Oswald"/>
                <a:cs typeface="Oswald"/>
                <a:sym typeface="Oswald"/>
              </a:rPr>
              <a:t>USA performs least on Life expectancy whereas India performs least on Infant mortality</a:t>
            </a:r>
            <a:endParaRPr sz="1500" b="1">
              <a:solidFill>
                <a:schemeClr val="lt1"/>
              </a:solidFill>
              <a:latin typeface="Oswald"/>
              <a:ea typeface="Oswald"/>
              <a:cs typeface="Oswald"/>
              <a:sym typeface="Oswald"/>
            </a:endParaRPr>
          </a:p>
          <a:p>
            <a:pPr marL="0" lvl="0" indent="0" algn="l" rtl="0">
              <a:spcBef>
                <a:spcPts val="0"/>
              </a:spcBef>
              <a:spcAft>
                <a:spcPts val="0"/>
              </a:spcAft>
              <a:buNone/>
            </a:pPr>
            <a:endParaRPr sz="900">
              <a:solidFill>
                <a:schemeClr val="lt1"/>
              </a:solidFill>
              <a:latin typeface="Oswald"/>
              <a:ea typeface="Oswald"/>
              <a:cs typeface="Oswald"/>
              <a:sym typeface="Oswald"/>
            </a:endParaRPr>
          </a:p>
          <a:p>
            <a:pPr marL="457200" lvl="0" indent="0" algn="l" rtl="0">
              <a:spcBef>
                <a:spcPts val="0"/>
              </a:spcBef>
              <a:spcAft>
                <a:spcPts val="0"/>
              </a:spcAft>
              <a:buNone/>
            </a:pPr>
            <a:endParaRPr sz="1600">
              <a:solidFill>
                <a:schemeClr val="lt1"/>
              </a:solidFill>
              <a:latin typeface="Oswald"/>
              <a:ea typeface="Oswald"/>
              <a:cs typeface="Oswald"/>
              <a:sym typeface="Oswald"/>
            </a:endParaRPr>
          </a:p>
          <a:p>
            <a:pPr marL="0" lvl="0" indent="0" algn="l" rtl="0">
              <a:spcBef>
                <a:spcPts val="0"/>
              </a:spcBef>
              <a:spcAft>
                <a:spcPts val="0"/>
              </a:spcAft>
              <a:buNone/>
            </a:pPr>
            <a:endParaRPr sz="1600">
              <a:solidFill>
                <a:schemeClr val="lt1"/>
              </a:solidFill>
              <a:latin typeface="Oswald"/>
              <a:ea typeface="Oswald"/>
              <a:cs typeface="Oswald"/>
              <a:sym typeface="Oswald"/>
            </a:endParaRPr>
          </a:p>
        </p:txBody>
      </p:sp>
      <p:sp>
        <p:nvSpPr>
          <p:cNvPr id="163" name="Google Shape;163;p25"/>
          <p:cNvSpPr txBox="1"/>
          <p:nvPr/>
        </p:nvSpPr>
        <p:spPr>
          <a:xfrm>
            <a:off x="413350" y="545075"/>
            <a:ext cx="2442000" cy="1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rPr>
              <a:t>Female life Expectancy</a:t>
            </a:r>
            <a:endParaRPr sz="1500" b="1">
              <a:solidFill>
                <a:schemeClr val="lt1"/>
              </a:solidFill>
            </a:endParaRPr>
          </a:p>
        </p:txBody>
      </p:sp>
      <p:pic>
        <p:nvPicPr>
          <p:cNvPr id="164" name="Google Shape;164;p25"/>
          <p:cNvPicPr preferRelativeResize="0"/>
          <p:nvPr/>
        </p:nvPicPr>
        <p:blipFill>
          <a:blip r:embed="rId3">
            <a:alphaModFix/>
          </a:blip>
          <a:stretch>
            <a:fillRect/>
          </a:stretch>
        </p:blipFill>
        <p:spPr>
          <a:xfrm>
            <a:off x="201150" y="911425"/>
            <a:ext cx="3265425" cy="4001900"/>
          </a:xfrm>
          <a:prstGeom prst="rect">
            <a:avLst/>
          </a:prstGeom>
          <a:noFill/>
          <a:ln>
            <a:noFill/>
          </a:ln>
        </p:spPr>
      </p:pic>
      <p:sp>
        <p:nvSpPr>
          <p:cNvPr id="165" name="Google Shape;165;p25"/>
          <p:cNvSpPr txBox="1"/>
          <p:nvPr/>
        </p:nvSpPr>
        <p:spPr>
          <a:xfrm>
            <a:off x="3642725" y="1440450"/>
            <a:ext cx="1450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Oswald"/>
                <a:ea typeface="Oswald"/>
                <a:cs typeface="Oswald"/>
                <a:sym typeface="Oswald"/>
              </a:rPr>
              <a:t>The rankings are created based on obtained score for different outcomes. The one for Female life expectancy is shown here</a:t>
            </a:r>
            <a:endParaRPr/>
          </a:p>
        </p:txBody>
      </p:sp>
      <p:sp>
        <p:nvSpPr>
          <p:cNvPr id="166" name="Google Shape;166;p25"/>
          <p:cNvSpPr/>
          <p:nvPr/>
        </p:nvSpPr>
        <p:spPr>
          <a:xfrm>
            <a:off x="3466575" y="3495625"/>
            <a:ext cx="1033500" cy="760200"/>
          </a:xfrm>
          <a:prstGeom prst="bentUpArrow">
            <a:avLst>
              <a:gd name="adj1" fmla="val 50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474300" y="1566300"/>
            <a:ext cx="8222400" cy="201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300" dirty="0">
                <a:solidFill>
                  <a:schemeClr val="dk1"/>
                </a:solidFill>
                <a:latin typeface="Oswald"/>
                <a:ea typeface="Oswald"/>
                <a:cs typeface="Oswald"/>
                <a:sym typeface="Oswald"/>
              </a:rPr>
              <a:t>Impact Of Internet Usage On Health Outcomes</a:t>
            </a:r>
            <a:endParaRPr sz="4100" dirty="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143400" y="121300"/>
            <a:ext cx="8688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Survey Data Description</a:t>
            </a:r>
            <a:endParaRPr/>
          </a:p>
        </p:txBody>
      </p:sp>
      <p:sp>
        <p:nvSpPr>
          <p:cNvPr id="177" name="Google Shape;177;p27"/>
          <p:cNvSpPr txBox="1">
            <a:spLocks noGrp="1"/>
          </p:cNvSpPr>
          <p:nvPr>
            <p:ph type="body" idx="1"/>
          </p:nvPr>
        </p:nvSpPr>
        <p:spPr>
          <a:xfrm>
            <a:off x="143400" y="602350"/>
            <a:ext cx="8718900" cy="43881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1200"/>
              </a:spcBef>
              <a:spcAft>
                <a:spcPts val="0"/>
              </a:spcAft>
              <a:buNone/>
            </a:pPr>
            <a:r>
              <a:rPr lang="en" sz="5415" b="1" dirty="0">
                <a:solidFill>
                  <a:schemeClr val="dk1"/>
                </a:solidFill>
                <a:latin typeface="Oswald"/>
                <a:ea typeface="Oswald"/>
                <a:cs typeface="Oswald"/>
                <a:sym typeface="Oswald"/>
              </a:rPr>
              <a:t>Data Types and Missing Values</a:t>
            </a:r>
            <a:endParaRPr sz="5415" b="1" dirty="0">
              <a:solidFill>
                <a:schemeClr val="dk1"/>
              </a:solidFill>
              <a:latin typeface="Oswald"/>
              <a:ea typeface="Oswald"/>
              <a:cs typeface="Oswald"/>
              <a:sym typeface="Oswald"/>
            </a:endParaRPr>
          </a:p>
          <a:p>
            <a:pPr marL="457200" lvl="0" indent="-314569" algn="l" rtl="0">
              <a:spcBef>
                <a:spcPts val="200"/>
              </a:spcBef>
              <a:spcAft>
                <a:spcPts val="0"/>
              </a:spcAft>
              <a:buClr>
                <a:schemeClr val="dk1"/>
              </a:buClr>
              <a:buSzPct val="100000"/>
              <a:buFont typeface="Oswald"/>
              <a:buChar char="●"/>
            </a:pPr>
            <a:r>
              <a:rPr lang="en" sz="5415" dirty="0">
                <a:solidFill>
                  <a:schemeClr val="dk1"/>
                </a:solidFill>
                <a:latin typeface="Oswald"/>
                <a:ea typeface="Oswald"/>
                <a:cs typeface="Oswald"/>
                <a:sym typeface="Oswald"/>
              </a:rPr>
              <a:t>The dataset has 6252 entries and data cleaning has been performed on all the columns relevant to our analysis.</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Char char="●"/>
            </a:pPr>
            <a:r>
              <a:rPr lang="en" sz="5415" dirty="0">
                <a:solidFill>
                  <a:schemeClr val="dk1"/>
                </a:solidFill>
                <a:latin typeface="Oswald"/>
                <a:ea typeface="Oswald"/>
                <a:cs typeface="Oswald"/>
                <a:sym typeface="Oswald"/>
              </a:rPr>
              <a:t>Data types for our columns of interest are categorical, which is expected for survey data.</a:t>
            </a:r>
            <a:endParaRPr sz="5415" dirty="0">
              <a:solidFill>
                <a:schemeClr val="dk1"/>
              </a:solidFill>
              <a:latin typeface="Oswald"/>
              <a:ea typeface="Oswald"/>
              <a:cs typeface="Oswald"/>
              <a:sym typeface="Oswald"/>
            </a:endParaRPr>
          </a:p>
          <a:p>
            <a:pPr marL="0" lvl="0" indent="0" algn="l" rtl="0">
              <a:lnSpc>
                <a:spcPct val="150000"/>
              </a:lnSpc>
              <a:spcBef>
                <a:spcPts val="1200"/>
              </a:spcBef>
              <a:spcAft>
                <a:spcPts val="0"/>
              </a:spcAft>
              <a:buNone/>
            </a:pPr>
            <a:r>
              <a:rPr lang="en" sz="5415" b="1" dirty="0">
                <a:solidFill>
                  <a:schemeClr val="dk1"/>
                </a:solidFill>
                <a:latin typeface="Oswald"/>
                <a:ea typeface="Oswald"/>
                <a:cs typeface="Oswald"/>
                <a:sym typeface="Oswald"/>
              </a:rPr>
              <a:t>Selected Columns for Analysis:</a:t>
            </a:r>
            <a:endParaRPr sz="5415" b="1" dirty="0">
              <a:solidFill>
                <a:schemeClr val="dk1"/>
              </a:solidFill>
              <a:latin typeface="Oswald"/>
              <a:ea typeface="Oswald"/>
              <a:cs typeface="Oswald"/>
              <a:sym typeface="Oswald"/>
            </a:endParaRPr>
          </a:p>
          <a:p>
            <a:pPr marL="457200" lvl="0" indent="-314569" algn="l" rtl="0">
              <a:spcBef>
                <a:spcPts val="200"/>
              </a:spcBef>
              <a:spcAft>
                <a:spcPts val="0"/>
              </a:spcAft>
              <a:buClr>
                <a:schemeClr val="dk1"/>
              </a:buClr>
              <a:buSzPct val="100000"/>
              <a:buFont typeface="Oswald"/>
              <a:buAutoNum type="arabicPeriod"/>
            </a:pPr>
            <a:r>
              <a:rPr lang="en" sz="5415" dirty="0">
                <a:solidFill>
                  <a:schemeClr val="dk1"/>
                </a:solidFill>
                <a:latin typeface="Oswald"/>
                <a:ea typeface="Oswald"/>
                <a:cs typeface="Oswald"/>
                <a:sym typeface="Oswald"/>
              </a:rPr>
              <a:t>InternetConnection, ConfidentInternetHealth, Electronic2_HealthInfo, Electronic2_MessageDoc: These variables measure different aspects of internet usage related to health.</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AutoNum type="arabicPeriod"/>
            </a:pPr>
            <a:r>
              <a:rPr lang="en" sz="5415" dirty="0">
                <a:solidFill>
                  <a:schemeClr val="dk1"/>
                </a:solidFill>
                <a:latin typeface="Oswald"/>
                <a:ea typeface="Oswald"/>
                <a:cs typeface="Oswald"/>
                <a:sym typeface="Oswald"/>
              </a:rPr>
              <a:t>ReceiveTelehealthCare, Telehealth_GoodCare: Directly related to health outcomes and satisfaction from telehealth services.</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AutoNum type="arabicPeriod"/>
            </a:pPr>
            <a:r>
              <a:rPr lang="en" sz="5415" dirty="0">
                <a:solidFill>
                  <a:schemeClr val="dk1"/>
                </a:solidFill>
                <a:latin typeface="Oswald"/>
                <a:ea typeface="Oswald"/>
                <a:cs typeface="Oswald"/>
                <a:sym typeface="Oswald"/>
              </a:rPr>
              <a:t>CancerConcernedQuality, LifeHasMeaning, ClearSenseDir, DeepFulfillment, Hopeless, Nervous, Worrying, FeelIsolated, LittleInterest : Measure different aspects of perceived health quality and life satisfaction.</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AutoNum type="arabicPeriod"/>
            </a:pPr>
            <a:r>
              <a:rPr lang="en" sz="5415" dirty="0">
                <a:solidFill>
                  <a:schemeClr val="dk1"/>
                </a:solidFill>
                <a:latin typeface="Oswald"/>
                <a:ea typeface="Oswald"/>
                <a:cs typeface="Oswald"/>
                <a:sym typeface="Oswald"/>
              </a:rPr>
              <a:t>AgeGrpA, Education, RACE_CAT2, HHInc: Demographic variables that we'll control for in the analysis.</a:t>
            </a:r>
            <a:endParaRPr sz="5415" dirty="0">
              <a:solidFill>
                <a:schemeClr val="dk1"/>
              </a:solidFill>
              <a:latin typeface="Oswald"/>
              <a:ea typeface="Oswald"/>
              <a:cs typeface="Oswald"/>
              <a:sym typeface="Oswald"/>
            </a:endParaRPr>
          </a:p>
          <a:p>
            <a:pPr marL="0" lvl="0" indent="0" algn="l" rtl="0">
              <a:lnSpc>
                <a:spcPct val="160000"/>
              </a:lnSpc>
              <a:spcBef>
                <a:spcPts val="1400"/>
              </a:spcBef>
              <a:spcAft>
                <a:spcPts val="0"/>
              </a:spcAft>
              <a:buNone/>
            </a:pPr>
            <a:r>
              <a:rPr lang="en" sz="5415" b="1" dirty="0">
                <a:solidFill>
                  <a:schemeClr val="dk1"/>
                </a:solidFill>
                <a:latin typeface="Oswald"/>
                <a:ea typeface="Oswald"/>
                <a:cs typeface="Oswald"/>
                <a:sym typeface="Oswald"/>
              </a:rPr>
              <a:t>Descriptive Statistics</a:t>
            </a:r>
            <a:endParaRPr sz="5415" b="1" dirty="0">
              <a:solidFill>
                <a:schemeClr val="dk1"/>
              </a:solidFill>
              <a:latin typeface="Oswald"/>
              <a:ea typeface="Oswald"/>
              <a:cs typeface="Oswald"/>
              <a:sym typeface="Oswald"/>
            </a:endParaRPr>
          </a:p>
          <a:p>
            <a:pPr marL="457200" lvl="0" indent="-314569" algn="l" rtl="0">
              <a:spcBef>
                <a:spcPts val="400"/>
              </a:spcBef>
              <a:spcAft>
                <a:spcPts val="0"/>
              </a:spcAft>
              <a:buClr>
                <a:schemeClr val="dk1"/>
              </a:buClr>
              <a:buSzPct val="100000"/>
              <a:buFont typeface="Oswald"/>
              <a:buChar char="●"/>
            </a:pPr>
            <a:r>
              <a:rPr lang="en" sz="5415" dirty="0">
                <a:solidFill>
                  <a:schemeClr val="dk1"/>
                </a:solidFill>
                <a:latin typeface="Oswald"/>
                <a:ea typeface="Oswald"/>
                <a:cs typeface="Oswald"/>
                <a:sym typeface="Oswald"/>
              </a:rPr>
              <a:t>Internet Usage: Variables like InternetConnection and Electronic2_HealthInfo indicate high internet connectivity and usage, which is important for our analysis.</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Char char="●"/>
            </a:pPr>
            <a:r>
              <a:rPr lang="en" sz="5415" dirty="0">
                <a:solidFill>
                  <a:schemeClr val="dk1"/>
                </a:solidFill>
                <a:latin typeface="Oswald"/>
                <a:ea typeface="Oswald"/>
                <a:cs typeface="Oswald"/>
                <a:sym typeface="Oswald"/>
              </a:rPr>
              <a:t>Health Outcomes: Variables like Telehealth_GoodCare show varying levels of satisfaction with telehealth, a direct measure of health outcome satisfaction.</a:t>
            </a:r>
            <a:endParaRPr sz="5415" dirty="0">
              <a:solidFill>
                <a:schemeClr val="dk1"/>
              </a:solidFill>
              <a:latin typeface="Oswald"/>
              <a:ea typeface="Oswald"/>
              <a:cs typeface="Oswald"/>
              <a:sym typeface="Oswald"/>
            </a:endParaRPr>
          </a:p>
          <a:p>
            <a:pPr marL="457200" lvl="0" indent="-314569" algn="l" rtl="0">
              <a:spcBef>
                <a:spcPts val="0"/>
              </a:spcBef>
              <a:spcAft>
                <a:spcPts val="0"/>
              </a:spcAft>
              <a:buClr>
                <a:schemeClr val="dk1"/>
              </a:buClr>
              <a:buSzPct val="100000"/>
              <a:buFont typeface="Oswald"/>
              <a:buChar char="●"/>
            </a:pPr>
            <a:r>
              <a:rPr lang="en" sz="5415" dirty="0">
                <a:solidFill>
                  <a:schemeClr val="dk1"/>
                </a:solidFill>
                <a:latin typeface="Oswald"/>
                <a:ea typeface="Oswald"/>
                <a:cs typeface="Oswald"/>
                <a:sym typeface="Oswald"/>
              </a:rPr>
              <a:t>Demographics: Wide range in age, education, race, and income, which will help us control for these factors in our analysis.</a:t>
            </a:r>
            <a:endParaRPr sz="5415" dirty="0">
              <a:solidFill>
                <a:schemeClr val="dk1"/>
              </a:solidFill>
              <a:latin typeface="Oswald"/>
              <a:ea typeface="Oswald"/>
              <a:cs typeface="Oswald"/>
              <a:sym typeface="Oswald"/>
            </a:endParaRPr>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344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Analytical Methods Used</a:t>
            </a:r>
            <a:endParaRPr/>
          </a:p>
        </p:txBody>
      </p:sp>
      <p:sp>
        <p:nvSpPr>
          <p:cNvPr id="183" name="Google Shape;183;p28"/>
          <p:cNvSpPr txBox="1">
            <a:spLocks noGrp="1"/>
          </p:cNvSpPr>
          <p:nvPr>
            <p:ph type="body" idx="1"/>
          </p:nvPr>
        </p:nvSpPr>
        <p:spPr>
          <a:xfrm>
            <a:off x="275725" y="917000"/>
            <a:ext cx="8520600" cy="395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Oswald"/>
                <a:ea typeface="Oswald"/>
                <a:cs typeface="Oswald"/>
                <a:sym typeface="Oswald"/>
              </a:rPr>
              <a:t>In order to examine how internet use affects health outcomes, two different kinds of regression models will be set up:</a:t>
            </a:r>
            <a:endParaRPr>
              <a:solidFill>
                <a:schemeClr val="dk1"/>
              </a:solidFill>
              <a:latin typeface="Oswald"/>
              <a:ea typeface="Oswald"/>
              <a:cs typeface="Oswald"/>
              <a:sym typeface="Oswald"/>
            </a:endParaRPr>
          </a:p>
          <a:p>
            <a:pPr marL="0" lvl="0" indent="0" algn="l" rtl="0">
              <a:spcBef>
                <a:spcPts val="1200"/>
              </a:spcBef>
              <a:spcAft>
                <a:spcPts val="0"/>
              </a:spcAft>
              <a:buNone/>
            </a:pPr>
            <a:r>
              <a:rPr lang="en">
                <a:solidFill>
                  <a:schemeClr val="dk1"/>
                </a:solidFill>
                <a:latin typeface="Oswald"/>
                <a:ea typeface="Oswald"/>
                <a:cs typeface="Oswald"/>
                <a:sym typeface="Oswald"/>
              </a:rPr>
              <a:t>Multiple Regression Model: Given our emphasis on internet usage, this model will concentrate on a single health outcome, Telehealth_GoodCare, which is a direct measure of satisfaction with telehealth services.</a:t>
            </a:r>
            <a:endParaRPr>
              <a:solidFill>
                <a:schemeClr val="dk1"/>
              </a:solidFill>
              <a:latin typeface="Oswald"/>
              <a:ea typeface="Oswald"/>
              <a:cs typeface="Oswald"/>
              <a:sym typeface="Oswald"/>
            </a:endParaRPr>
          </a:p>
          <a:p>
            <a:pPr marL="0" lvl="0" indent="0" algn="l" rtl="0">
              <a:spcBef>
                <a:spcPts val="1200"/>
              </a:spcBef>
              <a:spcAft>
                <a:spcPts val="1200"/>
              </a:spcAft>
              <a:buNone/>
            </a:pPr>
            <a:r>
              <a:rPr lang="en">
                <a:solidFill>
                  <a:schemeClr val="dk1"/>
                </a:solidFill>
                <a:latin typeface="Oswald"/>
                <a:ea typeface="Oswald"/>
                <a:cs typeface="Oswald"/>
                <a:sym typeface="Oswald"/>
              </a:rPr>
              <a:t>Multiple Outcomes Regression Model: To examine the relationship between internet usage and other aspects of health and wellbeing, we will integrate a number of health outcome variables (CancerConcernedQuality, Nervous, Hopeless, LifeHasMeaning, ClearSenseDir, and DeepFulfillment) into a more comprehensive model.</a:t>
            </a:r>
            <a:endParaRPr>
              <a:solidFill>
                <a:schemeClr val="dk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150050" y="458475"/>
            <a:ext cx="1922100" cy="331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600"/>
              <a:t>The plot illustrates how confidence in using the internet for health-related information varies with actual usage. </a:t>
            </a:r>
            <a:endParaRPr sz="1600"/>
          </a:p>
          <a:p>
            <a:pPr marL="0" lvl="0" indent="0" algn="l" rtl="0">
              <a:spcBef>
                <a:spcPts val="0"/>
              </a:spcBef>
              <a:spcAft>
                <a:spcPts val="0"/>
              </a:spcAft>
              <a:buSzPts val="990"/>
              <a:buNone/>
            </a:pPr>
            <a:endParaRPr sz="1600"/>
          </a:p>
          <a:p>
            <a:pPr marL="0" lvl="0" indent="0" algn="ctr" rtl="0">
              <a:spcBef>
                <a:spcPts val="0"/>
              </a:spcBef>
              <a:spcAft>
                <a:spcPts val="0"/>
              </a:spcAft>
              <a:buSzPts val="990"/>
              <a:buNone/>
            </a:pPr>
            <a:r>
              <a:rPr lang="en" sz="1600"/>
              <a:t>Higher confidence generally correlates with more frequent usage of health information online.</a:t>
            </a:r>
            <a:endParaRPr sz="1600"/>
          </a:p>
        </p:txBody>
      </p:sp>
      <p:pic>
        <p:nvPicPr>
          <p:cNvPr id="189" name="Google Shape;189;p29"/>
          <p:cNvPicPr preferRelativeResize="0"/>
          <p:nvPr/>
        </p:nvPicPr>
        <p:blipFill>
          <a:blip r:embed="rId3">
            <a:alphaModFix/>
          </a:blip>
          <a:stretch>
            <a:fillRect/>
          </a:stretch>
        </p:blipFill>
        <p:spPr>
          <a:xfrm>
            <a:off x="0" y="336625"/>
            <a:ext cx="7049976" cy="412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2297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Telehealth Care Satisfaction</a:t>
            </a:r>
            <a:endParaRPr/>
          </a:p>
        </p:txBody>
      </p:sp>
      <p:pic>
        <p:nvPicPr>
          <p:cNvPr id="195" name="Google Shape;195;p30"/>
          <p:cNvPicPr preferRelativeResize="0"/>
          <p:nvPr/>
        </p:nvPicPr>
        <p:blipFill>
          <a:blip r:embed="rId3">
            <a:alphaModFix/>
          </a:blip>
          <a:stretch>
            <a:fillRect/>
          </a:stretch>
        </p:blipFill>
        <p:spPr>
          <a:xfrm>
            <a:off x="229775" y="1068075"/>
            <a:ext cx="5870001" cy="3874500"/>
          </a:xfrm>
          <a:prstGeom prst="rect">
            <a:avLst/>
          </a:prstGeom>
          <a:noFill/>
          <a:ln>
            <a:noFill/>
          </a:ln>
        </p:spPr>
      </p:pic>
      <p:sp>
        <p:nvSpPr>
          <p:cNvPr id="196" name="Google Shape;196;p30"/>
          <p:cNvSpPr txBox="1"/>
          <p:nvPr/>
        </p:nvSpPr>
        <p:spPr>
          <a:xfrm>
            <a:off x="6099775" y="1017725"/>
            <a:ext cx="3157800" cy="38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swald"/>
                <a:ea typeface="Oswald"/>
                <a:cs typeface="Oswald"/>
                <a:sym typeface="Oswald"/>
              </a:rPr>
              <a:t>The plot shows the relationship between satisfaction with internet connection and satisfaction with telehealth care. </a:t>
            </a:r>
            <a:endParaRPr sz="1800">
              <a:solidFill>
                <a:schemeClr val="dk1"/>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Oswald"/>
              <a:ea typeface="Oswald"/>
              <a:cs typeface="Oswald"/>
              <a:sym typeface="Oswald"/>
            </a:endParaRPr>
          </a:p>
          <a:p>
            <a:pPr marL="0" lvl="0" indent="0" algn="l" rtl="0">
              <a:spcBef>
                <a:spcPts val="0"/>
              </a:spcBef>
              <a:spcAft>
                <a:spcPts val="0"/>
              </a:spcAft>
              <a:buNone/>
            </a:pPr>
            <a:r>
              <a:rPr lang="en" sz="1800">
                <a:solidFill>
                  <a:schemeClr val="dk1"/>
                </a:solidFill>
                <a:latin typeface="Oswald"/>
                <a:ea typeface="Oswald"/>
                <a:cs typeface="Oswald"/>
                <a:sym typeface="Oswald"/>
              </a:rPr>
              <a:t>A very satisfied internet connection seems to correlate with higher satisfaction levels in telehealth care, which may indicate a dependency on quality internet for satisfactory telehealth services.</a:t>
            </a:r>
            <a:endParaRPr sz="1800">
              <a:solidFill>
                <a:schemeClr val="dk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92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Sharing of Medical Records </a:t>
            </a:r>
            <a:endParaRPr/>
          </a:p>
        </p:txBody>
      </p:sp>
      <p:pic>
        <p:nvPicPr>
          <p:cNvPr id="202" name="Google Shape;202;p31"/>
          <p:cNvPicPr preferRelativeResize="0"/>
          <p:nvPr/>
        </p:nvPicPr>
        <p:blipFill>
          <a:blip r:embed="rId3">
            <a:alphaModFix/>
          </a:blip>
          <a:stretch>
            <a:fillRect/>
          </a:stretch>
        </p:blipFill>
        <p:spPr>
          <a:xfrm>
            <a:off x="311700" y="799862"/>
            <a:ext cx="5138025" cy="3934575"/>
          </a:xfrm>
          <a:prstGeom prst="rect">
            <a:avLst/>
          </a:prstGeom>
          <a:noFill/>
          <a:ln>
            <a:noFill/>
          </a:ln>
        </p:spPr>
      </p:pic>
      <p:sp>
        <p:nvSpPr>
          <p:cNvPr id="203" name="Google Shape;203;p31"/>
          <p:cNvSpPr txBox="1"/>
          <p:nvPr/>
        </p:nvSpPr>
        <p:spPr>
          <a:xfrm>
            <a:off x="5779975" y="861950"/>
            <a:ext cx="3135300" cy="37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Average"/>
                <a:ea typeface="Average"/>
                <a:cs typeface="Average"/>
                <a:sym typeface="Average"/>
              </a:rPr>
              <a:t>A Majority of population are </a:t>
            </a:r>
            <a:r>
              <a:rPr lang="en" sz="1800" b="1">
                <a:solidFill>
                  <a:schemeClr val="dk1"/>
                </a:solidFill>
                <a:latin typeface="Average"/>
                <a:ea typeface="Average"/>
                <a:cs typeface="Average"/>
                <a:sym typeface="Average"/>
              </a:rPr>
              <a:t>not at all</a:t>
            </a:r>
            <a:r>
              <a:rPr lang="en" sz="1800">
                <a:solidFill>
                  <a:schemeClr val="dk1"/>
                </a:solidFill>
                <a:latin typeface="Average"/>
                <a:ea typeface="Average"/>
                <a:cs typeface="Average"/>
                <a:sym typeface="Average"/>
              </a:rPr>
              <a:t> showing little interest if they are found to be not sharing medical records through portal to third parties.</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en" sz="1800">
                <a:solidFill>
                  <a:schemeClr val="dk1"/>
                </a:solidFill>
                <a:latin typeface="Average"/>
                <a:ea typeface="Average"/>
                <a:cs typeface="Average"/>
                <a:sym typeface="Average"/>
              </a:rPr>
              <a:t>This shows that not sharing medical info. to third parties improves mental health and makes people interested</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121725" y="430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Matrix</a:t>
            </a:r>
            <a:endParaRPr/>
          </a:p>
        </p:txBody>
      </p:sp>
      <p:sp>
        <p:nvSpPr>
          <p:cNvPr id="209" name="Google Shape;209;p32"/>
          <p:cNvSpPr txBox="1">
            <a:spLocks noGrp="1"/>
          </p:cNvSpPr>
          <p:nvPr>
            <p:ph type="body" idx="1"/>
          </p:nvPr>
        </p:nvSpPr>
        <p:spPr>
          <a:xfrm>
            <a:off x="7092500" y="1159675"/>
            <a:ext cx="2021400" cy="3730200"/>
          </a:xfrm>
          <a:prstGeom prst="rect">
            <a:avLst/>
          </a:prstGeom>
        </p:spPr>
        <p:txBody>
          <a:bodyPr spcFirstLastPara="1" wrap="square" lIns="91425" tIns="91425" rIns="91425" bIns="91425" anchor="t" anchorCtr="0">
            <a:normAutofit fontScale="40000" lnSpcReduction="10000"/>
          </a:bodyPr>
          <a:lstStyle/>
          <a:p>
            <a:pPr marL="457200" lvl="0" indent="-312173" algn="l" rtl="0">
              <a:spcBef>
                <a:spcPts val="0"/>
              </a:spcBef>
              <a:spcAft>
                <a:spcPts val="0"/>
              </a:spcAft>
              <a:buClr>
                <a:schemeClr val="dk1"/>
              </a:buClr>
              <a:buSzPct val="100000"/>
              <a:buFont typeface="Oswald"/>
              <a:buChar char="●"/>
            </a:pPr>
            <a:r>
              <a:rPr lang="en" sz="4049">
                <a:solidFill>
                  <a:schemeClr val="dk1"/>
                </a:solidFill>
                <a:latin typeface="Oswald"/>
                <a:ea typeface="Oswald"/>
                <a:cs typeface="Oswald"/>
                <a:sym typeface="Oswald"/>
              </a:rPr>
              <a:t>The heatmap provides an overview of how various encoded variables relate to each other. </a:t>
            </a:r>
            <a:endParaRPr sz="4049">
              <a:solidFill>
                <a:schemeClr val="dk1"/>
              </a:solidFill>
              <a:latin typeface="Oswald"/>
              <a:ea typeface="Oswald"/>
              <a:cs typeface="Oswald"/>
              <a:sym typeface="Oswald"/>
            </a:endParaRPr>
          </a:p>
          <a:p>
            <a:pPr marL="457200" lvl="0" indent="0" algn="l" rtl="0">
              <a:spcBef>
                <a:spcPts val="1200"/>
              </a:spcBef>
              <a:spcAft>
                <a:spcPts val="0"/>
              </a:spcAft>
              <a:buNone/>
            </a:pPr>
            <a:endParaRPr sz="4049">
              <a:solidFill>
                <a:schemeClr val="dk1"/>
              </a:solidFill>
              <a:latin typeface="Oswald"/>
              <a:ea typeface="Oswald"/>
              <a:cs typeface="Oswald"/>
              <a:sym typeface="Oswald"/>
            </a:endParaRPr>
          </a:p>
          <a:p>
            <a:pPr marL="457200" lvl="0" indent="-312173" algn="l" rtl="0">
              <a:spcBef>
                <a:spcPts val="1200"/>
              </a:spcBef>
              <a:spcAft>
                <a:spcPts val="0"/>
              </a:spcAft>
              <a:buClr>
                <a:schemeClr val="dk1"/>
              </a:buClr>
              <a:buSzPct val="100000"/>
              <a:buFont typeface="Oswald"/>
              <a:buChar char="●"/>
            </a:pPr>
            <a:r>
              <a:rPr lang="en" sz="4049">
                <a:solidFill>
                  <a:schemeClr val="dk1"/>
                </a:solidFill>
                <a:latin typeface="Oswald"/>
                <a:ea typeface="Oswald"/>
                <a:cs typeface="Oswald"/>
                <a:sym typeface="Oswald"/>
              </a:rPr>
              <a:t>Significant correlations might indicate relationships worth exploring further through regression analysis.</a:t>
            </a:r>
            <a:endParaRPr sz="4049">
              <a:solidFill>
                <a:schemeClr val="dk1"/>
              </a:solidFill>
              <a:latin typeface="Oswald"/>
              <a:ea typeface="Oswald"/>
              <a:cs typeface="Oswald"/>
              <a:sym typeface="Oswald"/>
            </a:endParaRPr>
          </a:p>
          <a:p>
            <a:pPr marL="0" lvl="0" indent="0" algn="l" rtl="0">
              <a:spcBef>
                <a:spcPts val="1200"/>
              </a:spcBef>
              <a:spcAft>
                <a:spcPts val="1200"/>
              </a:spcAft>
              <a:buNone/>
            </a:pPr>
            <a:endParaRPr/>
          </a:p>
        </p:txBody>
      </p:sp>
      <p:pic>
        <p:nvPicPr>
          <p:cNvPr id="210" name="Google Shape;210;p32"/>
          <p:cNvPicPr preferRelativeResize="0"/>
          <p:nvPr/>
        </p:nvPicPr>
        <p:blipFill>
          <a:blip r:embed="rId3">
            <a:alphaModFix/>
          </a:blip>
          <a:stretch>
            <a:fillRect/>
          </a:stretch>
        </p:blipFill>
        <p:spPr>
          <a:xfrm>
            <a:off x="121725" y="1159675"/>
            <a:ext cx="7391801" cy="3639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p:nvPr/>
        </p:nvSpPr>
        <p:spPr>
          <a:xfrm>
            <a:off x="100225" y="578450"/>
            <a:ext cx="8963400" cy="46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Oswald"/>
                <a:ea typeface="Oswald"/>
                <a:cs typeface="Oswald"/>
                <a:sym typeface="Oswald"/>
              </a:rPr>
              <a:t>Variables related to internet use and telehealth services show some degree of correlation, suggesting a potential link between how people use the internet for health and their satisfaction with health outcomes .</a:t>
            </a:r>
            <a:endParaRPr sz="1600">
              <a:solidFill>
                <a:schemeClr val="dk1"/>
              </a:solidFill>
              <a:latin typeface="Oswald"/>
              <a:ea typeface="Oswald"/>
              <a:cs typeface="Oswald"/>
              <a:sym typeface="Oswald"/>
            </a:endParaRPr>
          </a:p>
          <a:p>
            <a:pPr marL="0" lvl="0" indent="0" algn="l" rtl="0">
              <a:spcBef>
                <a:spcPts val="0"/>
              </a:spcBef>
              <a:spcAft>
                <a:spcPts val="0"/>
              </a:spcAft>
              <a:buNone/>
            </a:pP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a:solidFill>
                  <a:schemeClr val="dk1"/>
                </a:solidFill>
                <a:latin typeface="Oswald"/>
                <a:ea typeface="Oswald"/>
                <a:cs typeface="Oswald"/>
                <a:sym typeface="Oswald"/>
              </a:rPr>
              <a:t>Therefore we perform </a:t>
            </a:r>
            <a:r>
              <a:rPr lang="en" sz="1600" b="1">
                <a:solidFill>
                  <a:schemeClr val="dk1"/>
                </a:solidFill>
                <a:latin typeface="Oswald"/>
                <a:ea typeface="Oswald"/>
                <a:cs typeface="Oswald"/>
                <a:sym typeface="Oswald"/>
              </a:rPr>
              <a:t>Multiple Outcome Regression Model</a:t>
            </a:r>
            <a:r>
              <a:rPr lang="en" sz="1600">
                <a:solidFill>
                  <a:schemeClr val="dk1"/>
                </a:solidFill>
                <a:latin typeface="Oswald"/>
                <a:ea typeface="Oswald"/>
                <a:cs typeface="Oswald"/>
                <a:sym typeface="Oswald"/>
              </a:rPr>
              <a:t> analyses to see how internet usage relates to satisfaction with telehealth services, after controlling for demographics:</a:t>
            </a:r>
            <a:endParaRPr sz="1600">
              <a:solidFill>
                <a:schemeClr val="dk1"/>
              </a:solidFill>
              <a:latin typeface="Oswald"/>
              <a:ea typeface="Oswald"/>
              <a:cs typeface="Oswald"/>
              <a:sym typeface="Oswald"/>
            </a:endParaRPr>
          </a:p>
          <a:p>
            <a:pPr marL="0" lvl="0" indent="0" algn="l" rtl="0">
              <a:spcBef>
                <a:spcPts val="0"/>
              </a:spcBef>
              <a:spcAft>
                <a:spcPts val="0"/>
              </a:spcAft>
              <a:buNone/>
            </a:pP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b="1">
                <a:solidFill>
                  <a:schemeClr val="dk1"/>
                </a:solidFill>
                <a:latin typeface="Oswald"/>
                <a:ea typeface="Oswald"/>
                <a:cs typeface="Oswald"/>
                <a:sym typeface="Oswald"/>
              </a:rPr>
              <a:t>Internet Connection: </a:t>
            </a:r>
            <a:r>
              <a:rPr lang="en" sz="1600">
                <a:solidFill>
                  <a:schemeClr val="dk1"/>
                </a:solidFill>
                <a:latin typeface="Oswald"/>
                <a:ea typeface="Oswald"/>
                <a:cs typeface="Oswald"/>
                <a:sym typeface="Oswald"/>
              </a:rPr>
              <a:t>Has a coefficient of -0.0355, significant at the 5% level. This suggests that higher satisfaction with internet connection slightly decreases the odds of being more satisfied with telehealth care.</a:t>
            </a: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b="1">
                <a:solidFill>
                  <a:schemeClr val="dk1"/>
                </a:solidFill>
                <a:latin typeface="Oswald"/>
                <a:ea typeface="Oswald"/>
                <a:cs typeface="Oswald"/>
                <a:sym typeface="Oswald"/>
              </a:rPr>
              <a:t>Confident Internet Health:</a:t>
            </a:r>
            <a:r>
              <a:rPr lang="en" sz="1600">
                <a:solidFill>
                  <a:schemeClr val="dk1"/>
                </a:solidFill>
                <a:latin typeface="Oswald"/>
                <a:ea typeface="Oswald"/>
                <a:cs typeface="Oswald"/>
                <a:sym typeface="Oswald"/>
              </a:rPr>
              <a:t> Not statistically significant, indicating that confidence in using the internet for health information does not significantly affect telehealth satisfaction in this model.</a:t>
            </a: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b="1">
                <a:solidFill>
                  <a:schemeClr val="dk1"/>
                </a:solidFill>
                <a:latin typeface="Oswald"/>
                <a:ea typeface="Oswald"/>
                <a:cs typeface="Oswald"/>
                <a:sym typeface="Oswald"/>
              </a:rPr>
              <a:t>Electronic2_HealthInfo and Electronic2_MessageDoc</a:t>
            </a:r>
            <a:r>
              <a:rPr lang="en" sz="1600">
                <a:solidFill>
                  <a:schemeClr val="dk1"/>
                </a:solidFill>
                <a:latin typeface="Oswald"/>
                <a:ea typeface="Oswald"/>
                <a:cs typeface="Oswald"/>
                <a:sym typeface="Oswald"/>
              </a:rPr>
              <a:t>: Also do not show significant impact, though there's a hint that messaging doctors might slightly increase satisfaction (p-value close to significance).</a:t>
            </a: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b="1">
                <a:solidFill>
                  <a:schemeClr val="dk1"/>
                </a:solidFill>
                <a:latin typeface="Oswald"/>
                <a:ea typeface="Oswald"/>
                <a:cs typeface="Oswald"/>
                <a:sym typeface="Oswald"/>
              </a:rPr>
              <a:t>Receive Telehealth Care:</a:t>
            </a:r>
            <a:r>
              <a:rPr lang="en" sz="1600">
                <a:solidFill>
                  <a:schemeClr val="dk1"/>
                </a:solidFill>
                <a:latin typeface="Oswald"/>
                <a:ea typeface="Oswald"/>
                <a:cs typeface="Oswald"/>
                <a:sym typeface="Oswald"/>
              </a:rPr>
              <a:t> Strong positive coefficient of 0.6432, very significant. This indicates that having telehealth visits strongly increases the satisfaction compared to not having such visits.</a:t>
            </a:r>
            <a:endParaRPr sz="1600">
              <a:solidFill>
                <a:schemeClr val="dk1"/>
              </a:solidFill>
              <a:latin typeface="Oswald"/>
              <a:ea typeface="Oswald"/>
              <a:cs typeface="Oswald"/>
              <a:sym typeface="Oswald"/>
            </a:endParaRPr>
          </a:p>
          <a:p>
            <a:pPr marL="0" lvl="0" indent="0" algn="l" rtl="0">
              <a:spcBef>
                <a:spcPts val="0"/>
              </a:spcBef>
              <a:spcAft>
                <a:spcPts val="0"/>
              </a:spcAft>
              <a:buNone/>
            </a:pPr>
            <a:r>
              <a:rPr lang="en" sz="1600" b="1">
                <a:solidFill>
                  <a:schemeClr val="dk1"/>
                </a:solidFill>
                <a:latin typeface="Oswald"/>
                <a:ea typeface="Oswald"/>
                <a:cs typeface="Oswald"/>
                <a:sym typeface="Oswald"/>
              </a:rPr>
              <a:t>Demographics (Age, Education, Race, Income)</a:t>
            </a:r>
            <a:r>
              <a:rPr lang="en" sz="1600">
                <a:solidFill>
                  <a:schemeClr val="dk1"/>
                </a:solidFill>
                <a:latin typeface="Oswald"/>
                <a:ea typeface="Oswald"/>
                <a:cs typeface="Oswald"/>
                <a:sym typeface="Oswald"/>
              </a:rPr>
              <a:t>: Mostly non-significant, suggesting that the impact of internet usage on telehealth satisfaction is somewhat consistent across different demographic groups.</a:t>
            </a:r>
            <a:endParaRPr sz="16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Oswald"/>
              <a:ea typeface="Oswald"/>
              <a:cs typeface="Oswald"/>
              <a:sym typeface="Oswald"/>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
        <p:nvSpPr>
          <p:cNvPr id="216" name="Google Shape;216;p33"/>
          <p:cNvSpPr txBox="1"/>
          <p:nvPr/>
        </p:nvSpPr>
        <p:spPr>
          <a:xfrm>
            <a:off x="100225" y="134750"/>
            <a:ext cx="8790600" cy="4437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None/>
            </a:pPr>
            <a:r>
              <a:rPr lang="en" sz="1950" b="1">
                <a:solidFill>
                  <a:schemeClr val="dk1"/>
                </a:solidFill>
                <a:latin typeface="Oswald"/>
                <a:ea typeface="Oswald"/>
                <a:cs typeface="Oswald"/>
                <a:sym typeface="Oswald"/>
              </a:rPr>
              <a:t>Logistic Regression : Telehealth_GoodCare</a:t>
            </a:r>
            <a:endParaRPr sz="2850" b="1">
              <a:solidFill>
                <a:schemeClr val="dk1"/>
              </a:solidFill>
              <a:latin typeface="Oswald"/>
              <a:ea typeface="Oswald"/>
              <a:cs typeface="Oswald"/>
              <a:sym typeface="Oswald"/>
            </a:endParaRPr>
          </a:p>
          <a:p>
            <a:pPr marL="0" lvl="0" indent="0" algn="l" rtl="0">
              <a:spcBef>
                <a:spcPts val="400"/>
              </a:spcBef>
              <a:spcAft>
                <a:spcPts val="0"/>
              </a:spcAft>
              <a:buNone/>
            </a:pPr>
            <a:endParaRPr sz="18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143400" y="3533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50" b="1"/>
              <a:t>Logistic Regression : </a:t>
            </a:r>
            <a:r>
              <a:rPr lang="en" sz="2100"/>
              <a:t>LifeHasMeaning</a:t>
            </a:r>
            <a:endParaRPr sz="3900"/>
          </a:p>
        </p:txBody>
      </p:sp>
      <p:sp>
        <p:nvSpPr>
          <p:cNvPr id="222" name="Google Shape;222;p34"/>
          <p:cNvSpPr txBox="1">
            <a:spLocks noGrp="1"/>
          </p:cNvSpPr>
          <p:nvPr>
            <p:ph type="body" idx="1"/>
          </p:nvPr>
        </p:nvSpPr>
        <p:spPr>
          <a:xfrm>
            <a:off x="143400" y="926075"/>
            <a:ext cx="8913000" cy="39351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dirty="0">
                <a:solidFill>
                  <a:schemeClr val="dk1"/>
                </a:solidFill>
                <a:latin typeface="Oswald"/>
                <a:ea typeface="Oswald"/>
                <a:cs typeface="Oswald"/>
                <a:sym typeface="Oswald"/>
              </a:rPr>
              <a:t>Here are the coefficients from the logistic regression model where we dichotomized "LifeHasMeaning" into high and lower categories:</a:t>
            </a:r>
            <a:endParaRPr sz="2700" dirty="0">
              <a:solidFill>
                <a:schemeClr val="dk1"/>
              </a:solidFill>
              <a:latin typeface="Oswald"/>
              <a:ea typeface="Oswald"/>
              <a:cs typeface="Oswald"/>
              <a:sym typeface="Oswald"/>
            </a:endParaRPr>
          </a:p>
          <a:p>
            <a:pPr marL="457200" lvl="0" indent="-310038" algn="l" rtl="0">
              <a:spcBef>
                <a:spcPts val="150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InternetConnection: Coefficient of -0.0467 suggests that higher satisfaction with internet connection slightly reduces the likelihood of reporting high life meaning.</a:t>
            </a:r>
            <a:endParaRPr sz="2700" dirty="0">
              <a:solidFill>
                <a:schemeClr val="dk1"/>
              </a:solidFill>
              <a:latin typeface="Oswald"/>
              <a:ea typeface="Oswald"/>
              <a:cs typeface="Oswald"/>
              <a:sym typeface="Oswald"/>
            </a:endParaRPr>
          </a:p>
          <a:p>
            <a:pPr marL="457200" lvl="0" indent="-310038" algn="l" rtl="0">
              <a:spcBef>
                <a:spcPts val="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ConfidentInternetHealth: Coefficient of -0.0191 also indicates a minor negative association with reporting high life meaning.</a:t>
            </a:r>
            <a:endParaRPr sz="2700" dirty="0">
              <a:solidFill>
                <a:schemeClr val="dk1"/>
              </a:solidFill>
              <a:latin typeface="Oswald"/>
              <a:ea typeface="Oswald"/>
              <a:cs typeface="Oswald"/>
              <a:sym typeface="Oswald"/>
            </a:endParaRPr>
          </a:p>
          <a:p>
            <a:pPr marL="457200" lvl="0" indent="-310038" algn="l" rtl="0">
              <a:spcBef>
                <a:spcPts val="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Electronic2_HealthInfo: Coefficient of -0.0925 shows a more pronounced negative effect, suggesting that using the internet for health information is negatively associated with high life meaning.</a:t>
            </a:r>
            <a:endParaRPr sz="2700" dirty="0">
              <a:solidFill>
                <a:schemeClr val="dk1"/>
              </a:solidFill>
              <a:latin typeface="Oswald"/>
              <a:ea typeface="Oswald"/>
              <a:cs typeface="Oswald"/>
              <a:sym typeface="Oswald"/>
            </a:endParaRPr>
          </a:p>
          <a:p>
            <a:pPr marL="457200" lvl="0" indent="-310038" algn="l" rtl="0">
              <a:spcBef>
                <a:spcPts val="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Electronic2_MessageDoc: Coefficient of -0.0346, similar to other internet use variables, showing a negative association.</a:t>
            </a:r>
            <a:endParaRPr sz="2700" dirty="0">
              <a:solidFill>
                <a:schemeClr val="dk1"/>
              </a:solidFill>
              <a:latin typeface="Oswald"/>
              <a:ea typeface="Oswald"/>
              <a:cs typeface="Oswald"/>
              <a:sym typeface="Oswald"/>
            </a:endParaRPr>
          </a:p>
          <a:p>
            <a:pPr marL="457200" lvl="0" indent="-310038" algn="l" rtl="0">
              <a:spcBef>
                <a:spcPts val="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AgeGrpA: Coefficient of 0.0365, suggesting that older age groups are slightly more likely to report high life meaning.</a:t>
            </a:r>
            <a:endParaRPr sz="2700" dirty="0">
              <a:solidFill>
                <a:schemeClr val="dk1"/>
              </a:solidFill>
              <a:latin typeface="Oswald"/>
              <a:ea typeface="Oswald"/>
              <a:cs typeface="Oswald"/>
              <a:sym typeface="Oswald"/>
            </a:endParaRPr>
          </a:p>
          <a:p>
            <a:pPr marL="457200" lvl="0" indent="-310038" algn="l" rtl="0">
              <a:spcBef>
                <a:spcPts val="0"/>
              </a:spcBef>
              <a:spcAft>
                <a:spcPts val="0"/>
              </a:spcAft>
              <a:buClr>
                <a:schemeClr val="dk1"/>
              </a:buClr>
              <a:buSzPct val="100000"/>
              <a:buFont typeface="Oswald"/>
              <a:buChar char="●"/>
            </a:pPr>
            <a:r>
              <a:rPr lang="en" sz="2700" dirty="0">
                <a:solidFill>
                  <a:schemeClr val="dk1"/>
                </a:solidFill>
                <a:latin typeface="Oswald"/>
                <a:ea typeface="Oswald"/>
                <a:cs typeface="Oswald"/>
                <a:sym typeface="Oswald"/>
              </a:rPr>
              <a:t>Education: Coefficient of -0.0003, indicating nearly no effect from education level on life meaning in this simplified model.</a:t>
            </a:r>
            <a:endParaRPr sz="2700" dirty="0">
              <a:solidFill>
                <a:schemeClr val="dk1"/>
              </a:solidFill>
              <a:latin typeface="Oswald"/>
              <a:ea typeface="Oswald"/>
              <a:cs typeface="Oswald"/>
              <a:sym typeface="Oswald"/>
            </a:endParaRPr>
          </a:p>
          <a:p>
            <a:pPr marL="0" lvl="0" indent="0" algn="l" rtl="0">
              <a:spcBef>
                <a:spcPts val="1200"/>
              </a:spcBef>
              <a:spcAft>
                <a:spcPts val="0"/>
              </a:spcAft>
              <a:buNone/>
            </a:pPr>
            <a:r>
              <a:rPr lang="en" sz="2700" dirty="0">
                <a:solidFill>
                  <a:schemeClr val="dk1"/>
                </a:solidFill>
                <a:latin typeface="Oswald"/>
                <a:ea typeface="Oswald"/>
                <a:cs typeface="Oswald"/>
                <a:sym typeface="Oswald"/>
              </a:rPr>
              <a:t>These results suggest a generally negative association between extensive internet use for health-related purposes and perceived life meaning. This could imply that reliance on the internet for health concerns might not translate into a positive subjective well being or satisfaction with life's meaning, possibly reflecting concerns or anxieties about health.</a:t>
            </a:r>
            <a:endParaRPr sz="2700" dirty="0">
              <a:solidFill>
                <a:schemeClr val="dk1"/>
              </a:solidFill>
              <a:latin typeface="Oswald"/>
              <a:ea typeface="Oswald"/>
              <a:cs typeface="Oswald"/>
              <a:sym typeface="Oswald"/>
            </a:endParaRPr>
          </a:p>
          <a:p>
            <a:pPr marL="0" lvl="0" indent="0" algn="l" rtl="0">
              <a:spcBef>
                <a:spcPts val="1200"/>
              </a:spcBef>
              <a:spcAft>
                <a:spcPts val="0"/>
              </a:spcAft>
              <a:buNone/>
            </a:pPr>
            <a:endParaRPr sz="2700" dirty="0">
              <a:solidFill>
                <a:schemeClr val="dk1"/>
              </a:solidFill>
              <a:latin typeface="Oswald"/>
              <a:ea typeface="Oswald"/>
              <a:cs typeface="Oswald"/>
              <a:sym typeface="Oswald"/>
            </a:endParaRPr>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621100" y="390525"/>
            <a:ext cx="7901700" cy="70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Table of Contents: </a:t>
            </a:r>
            <a:endParaRPr sz="2700"/>
          </a:p>
        </p:txBody>
      </p:sp>
      <p:sp>
        <p:nvSpPr>
          <p:cNvPr id="103" name="Google Shape;103;p17"/>
          <p:cNvSpPr txBox="1">
            <a:spLocks noGrp="1"/>
          </p:cNvSpPr>
          <p:nvPr>
            <p:ph type="subTitle" idx="1"/>
          </p:nvPr>
        </p:nvSpPr>
        <p:spPr>
          <a:xfrm>
            <a:off x="859538" y="2285675"/>
            <a:ext cx="2610900" cy="501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SzPts val="605"/>
              <a:buNone/>
            </a:pPr>
            <a:r>
              <a:rPr lang="en" sz="1810"/>
              <a:t>US HealthCare vs Other Countries HealthCare</a:t>
            </a:r>
            <a:endParaRPr sz="1810"/>
          </a:p>
        </p:txBody>
      </p:sp>
      <p:sp>
        <p:nvSpPr>
          <p:cNvPr id="104" name="Google Shape;104;p17"/>
          <p:cNvSpPr txBox="1">
            <a:spLocks noGrp="1"/>
          </p:cNvSpPr>
          <p:nvPr>
            <p:ph type="title" idx="3"/>
          </p:nvPr>
        </p:nvSpPr>
        <p:spPr>
          <a:xfrm>
            <a:off x="1089988" y="1303025"/>
            <a:ext cx="1039200" cy="58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01</a:t>
            </a:r>
            <a:endParaRPr/>
          </a:p>
        </p:txBody>
      </p:sp>
      <p:sp>
        <p:nvSpPr>
          <p:cNvPr id="105" name="Google Shape;105;p17"/>
          <p:cNvSpPr txBox="1">
            <a:spLocks noGrp="1"/>
          </p:cNvSpPr>
          <p:nvPr>
            <p:ph type="subTitle" idx="4"/>
          </p:nvPr>
        </p:nvSpPr>
        <p:spPr>
          <a:xfrm>
            <a:off x="5133125" y="2219775"/>
            <a:ext cx="2610900" cy="501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SzPts val="605"/>
              <a:buNone/>
            </a:pPr>
            <a:r>
              <a:rPr lang="en" sz="1810"/>
              <a:t>Impact Of Internet Usage On Health outcomes</a:t>
            </a:r>
            <a:endParaRPr sz="1810"/>
          </a:p>
        </p:txBody>
      </p:sp>
      <p:sp>
        <p:nvSpPr>
          <p:cNvPr id="106" name="Google Shape;106;p17"/>
          <p:cNvSpPr txBox="1">
            <a:spLocks noGrp="1"/>
          </p:cNvSpPr>
          <p:nvPr>
            <p:ph type="title" idx="6"/>
          </p:nvPr>
        </p:nvSpPr>
        <p:spPr>
          <a:xfrm>
            <a:off x="5514600" y="1303025"/>
            <a:ext cx="1039200" cy="58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02</a:t>
            </a:r>
            <a:endParaRPr/>
          </a:p>
        </p:txBody>
      </p:sp>
      <p:sp>
        <p:nvSpPr>
          <p:cNvPr id="107" name="Google Shape;107;p17"/>
          <p:cNvSpPr txBox="1">
            <a:spLocks noGrp="1"/>
          </p:cNvSpPr>
          <p:nvPr>
            <p:ph type="subTitle" idx="7"/>
          </p:nvPr>
        </p:nvSpPr>
        <p:spPr>
          <a:xfrm>
            <a:off x="3470438" y="3255250"/>
            <a:ext cx="2610900" cy="501300"/>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None/>
            </a:pPr>
            <a:r>
              <a:rPr lang="en" sz="1800"/>
              <a:t>Conclusion</a:t>
            </a:r>
            <a:endParaRPr sz="1800"/>
          </a:p>
        </p:txBody>
      </p:sp>
      <p:sp>
        <p:nvSpPr>
          <p:cNvPr id="108" name="Google Shape;108;p17"/>
          <p:cNvSpPr txBox="1">
            <a:spLocks noGrp="1"/>
          </p:cNvSpPr>
          <p:nvPr>
            <p:ph type="title" idx="9"/>
          </p:nvPr>
        </p:nvSpPr>
        <p:spPr>
          <a:xfrm>
            <a:off x="2789163" y="3029275"/>
            <a:ext cx="1039200" cy="58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03</a:t>
            </a:r>
            <a:endParaRPr/>
          </a:p>
        </p:txBody>
      </p:sp>
      <p:sp>
        <p:nvSpPr>
          <p:cNvPr id="109" name="Google Shape;109;p17"/>
          <p:cNvSpPr/>
          <p:nvPr/>
        </p:nvSpPr>
        <p:spPr>
          <a:xfrm>
            <a:off x="7898150" y="2667038"/>
            <a:ext cx="942475" cy="906825"/>
          </a:xfrm>
          <a:custGeom>
            <a:avLst/>
            <a:gdLst/>
            <a:ahLst/>
            <a:cxnLst/>
            <a:rect l="l" t="t" r="r" b="b"/>
            <a:pathLst>
              <a:path w="37699" h="36273" extrusionOk="0">
                <a:moveTo>
                  <a:pt x="18145" y="1"/>
                </a:moveTo>
                <a:cubicBezTo>
                  <a:pt x="8124" y="1"/>
                  <a:pt x="12" y="8124"/>
                  <a:pt x="12" y="18134"/>
                </a:cubicBezTo>
                <a:cubicBezTo>
                  <a:pt x="1" y="25465"/>
                  <a:pt x="4426" y="32081"/>
                  <a:pt x="11193" y="34889"/>
                </a:cubicBezTo>
                <a:cubicBezTo>
                  <a:pt x="13438" y="35820"/>
                  <a:pt x="15797" y="36272"/>
                  <a:pt x="18136" y="36272"/>
                </a:cubicBezTo>
                <a:cubicBezTo>
                  <a:pt x="22857" y="36272"/>
                  <a:pt x="27497" y="34430"/>
                  <a:pt x="30964" y="30964"/>
                </a:cubicBezTo>
                <a:cubicBezTo>
                  <a:pt x="36148" y="25769"/>
                  <a:pt x="37698" y="17971"/>
                  <a:pt x="34890" y="11193"/>
                </a:cubicBezTo>
                <a:cubicBezTo>
                  <a:pt x="32091" y="4415"/>
                  <a:pt x="25476" y="1"/>
                  <a:pt x="181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196975" y="70950"/>
            <a:ext cx="8520600" cy="40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950" b="1" dirty="0"/>
              <a:t>Logistic Regression : </a:t>
            </a:r>
            <a:r>
              <a:rPr lang="en" sz="1800" dirty="0"/>
              <a:t>Cancer Concerned Quality</a:t>
            </a:r>
            <a:endParaRPr sz="3600" dirty="0"/>
          </a:p>
        </p:txBody>
      </p:sp>
      <p:sp>
        <p:nvSpPr>
          <p:cNvPr id="228" name="Google Shape;228;p35"/>
          <p:cNvSpPr txBox="1">
            <a:spLocks noGrp="1"/>
          </p:cNvSpPr>
          <p:nvPr>
            <p:ph type="body" idx="1"/>
          </p:nvPr>
        </p:nvSpPr>
        <p:spPr>
          <a:xfrm>
            <a:off x="146050" y="472950"/>
            <a:ext cx="8997975" cy="4670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This variable provides insights into how concerns about cancer quality are influenced by internet usage, a particularly relevant issue in health communications and public health. Below are the coefficients from the logistic regression model where we categorized "CancerConcernedQuality" into high and lower concern levels:</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InternetConnection: Coefficient of -0.0509, indicating a slight negative association with high concern about cancer quality. A better internet connection might reduce anxiety or concerns about cancer quality.</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ConfidentInternetHealth: Coefficient of -0.0999, suggesting that greater confidence in using the internet for health information correlates with less concern about cancer quality.</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Electronic2_HealthInfo: Coefficient of 0.5975, showing a strong positive association. This implies that individuals who frequently use the internet for health information might be more concerned about cancer quality, possibly due to increased awareness or exposure to information about cancer.</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Electronic2_MessageDoc: Coefficient of 0.1785, indicating that messaging doctors online is associated with increased concern about cancer quality, which might reflect more engagement with health issues.</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AgeGrpA: Coefficient of 0.0787, suggesting that older age groups tend to be more concerned about cancer quality.</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Education: Coefficient of 0.0558, indicating that higher education levels are associated with increased concern about cancer quality, possibly due to greater health literacy.</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r>
              <a:rPr lang="en" sz="1200" dirty="0">
                <a:solidFill>
                  <a:schemeClr val="dk1"/>
                </a:solidFill>
                <a:latin typeface="Oswald"/>
                <a:ea typeface="Oswald"/>
                <a:cs typeface="Oswald"/>
                <a:sym typeface="Oswald"/>
              </a:rPr>
              <a:t>The results suggest that active internet usage, particularly looking up health information, correlates with increased concern about cancer quality. This might be driven by greater access to and consumption of health-related content, which could heighten awareness and potentially anxiety about health issues like cancer.</a:t>
            </a:r>
            <a:endParaRPr sz="1200" dirty="0">
              <a:solidFill>
                <a:schemeClr val="dk1"/>
              </a:solidFill>
              <a:latin typeface="Oswald"/>
              <a:ea typeface="Oswald"/>
              <a:cs typeface="Oswald"/>
              <a:sym typeface="Oswald"/>
            </a:endParaRPr>
          </a:p>
          <a:p>
            <a:pPr marL="0" lvl="0" indent="0" algn="l" rtl="0">
              <a:spcBef>
                <a:spcPts val="1200"/>
              </a:spcBef>
              <a:spcAft>
                <a:spcPts val="0"/>
              </a:spcAft>
              <a:buNone/>
            </a:pPr>
            <a:endParaRPr sz="1200" dirty="0">
              <a:solidFill>
                <a:schemeClr val="dk1"/>
              </a:solidFill>
              <a:latin typeface="Oswald"/>
              <a:ea typeface="Oswald"/>
              <a:cs typeface="Oswald"/>
              <a:sym typeface="Oswald"/>
            </a:endParaRPr>
          </a:p>
          <a:p>
            <a:pPr marL="0" lvl="0" indent="0" algn="l" rtl="0">
              <a:spcBef>
                <a:spcPts val="1200"/>
              </a:spcBef>
              <a:spcAft>
                <a:spcPts val="0"/>
              </a:spcAft>
              <a:buNone/>
            </a:pPr>
            <a:endParaRPr sz="1200" dirty="0">
              <a:solidFill>
                <a:schemeClr val="dk1"/>
              </a:solidFill>
              <a:latin typeface="Oswald"/>
              <a:ea typeface="Oswald"/>
              <a:cs typeface="Oswald"/>
              <a:sym typeface="Oswald"/>
            </a:endParaRPr>
          </a:p>
          <a:p>
            <a:pPr marL="0" lvl="0" indent="0" algn="l" rtl="0">
              <a:spcBef>
                <a:spcPts val="1200"/>
              </a:spcBef>
              <a:spcAft>
                <a:spcPts val="1200"/>
              </a:spcAft>
              <a:buNone/>
            </a:pPr>
            <a:endParaRPr sz="1200" dirty="0">
              <a:solidFill>
                <a:schemeClr val="dk1"/>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75725" y="222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50" b="1"/>
              <a:t>Logistic Regression : </a:t>
            </a:r>
            <a:r>
              <a:rPr lang="en" sz="1800" b="1"/>
              <a:t>Deep Fulfillment</a:t>
            </a:r>
            <a:endParaRPr b="1"/>
          </a:p>
        </p:txBody>
      </p:sp>
      <p:sp>
        <p:nvSpPr>
          <p:cNvPr id="234" name="Google Shape;234;p36"/>
          <p:cNvSpPr txBox="1">
            <a:spLocks noGrp="1"/>
          </p:cNvSpPr>
          <p:nvPr>
            <p:ph type="body" idx="1"/>
          </p:nvPr>
        </p:nvSpPr>
        <p:spPr>
          <a:xfrm>
            <a:off x="275725" y="688650"/>
            <a:ext cx="8773500" cy="4359300"/>
          </a:xfrm>
          <a:prstGeom prst="rect">
            <a:avLst/>
          </a:prstGeom>
        </p:spPr>
        <p:txBody>
          <a:bodyPr spcFirstLastPara="1" wrap="square" lIns="91425" tIns="91425" rIns="91425" bIns="91425" anchor="t" anchorCtr="0">
            <a:normAutofit fontScale="92500"/>
          </a:bodyPr>
          <a:lstStyle/>
          <a:p>
            <a:pPr marL="0" lvl="0" indent="0" algn="l" rtl="0">
              <a:lnSpc>
                <a:spcPct val="95000"/>
              </a:lnSpc>
              <a:spcBef>
                <a:spcPts val="0"/>
              </a:spcBef>
              <a:spcAft>
                <a:spcPts val="0"/>
              </a:spcAft>
              <a:buSzPts val="770"/>
              <a:buNone/>
            </a:pPr>
            <a:r>
              <a:rPr lang="en" sz="1400" dirty="0">
                <a:solidFill>
                  <a:schemeClr val="dk1"/>
                </a:solidFill>
                <a:latin typeface="Oswald"/>
                <a:ea typeface="Oswald"/>
                <a:cs typeface="Oswald"/>
                <a:sym typeface="Oswald"/>
              </a:rPr>
              <a:t>This variable reflects a person's sense of fulfillment in life, potentially influenced by their health information behavior online.</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Below are the coefficients from the logistic regression model where we categorized "DeepFulfillment" into high and lower fulfillment levels:</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Internet Connection: Coefficient of -0.0505, suggesting a slight negative association with high deep fulfillment. This indicates that better internet connection might not necessarily correlate with greater life fulfillment.</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Confident Internet Health: Coefficient of 0.0440, showing a slight positive association. Greater confidence in using the internet for health information could slightly increase feelings of deep fulfillment.</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Electronic2_HealthInfo: Coefficient of 0.0636, indicating a small positive effect. Engaging with health information online might marginally contribute to feelings of deep fulfillment.</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Electronic2_MessageDoc: Coefficient of 0.0264, suggesting a modest positive link between messaging doctors and deep fulfillment, possibly due to better healthcare communication.</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AgeGrpA: Coefficient of 0.1920, showing a strong positive association. Older age groups tend to report higher deep fulfillment, which may reflect more contentment or satisfaction with life as age increases.</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r>
              <a:rPr lang="en" sz="1400" dirty="0">
                <a:solidFill>
                  <a:schemeClr val="dk1"/>
                </a:solidFill>
                <a:latin typeface="Oswald"/>
                <a:ea typeface="Oswald"/>
                <a:cs typeface="Oswald"/>
                <a:sym typeface="Oswald"/>
              </a:rPr>
              <a:t>Education: Coefficient of 0.0104, indicating a very minor effect from higher education levels on deep fulfillment.</a:t>
            </a:r>
            <a:endParaRPr sz="1400" dirty="0">
              <a:solidFill>
                <a:schemeClr val="dk1"/>
              </a:solidFill>
              <a:latin typeface="Oswald"/>
              <a:ea typeface="Oswald"/>
              <a:cs typeface="Oswald"/>
              <a:sym typeface="Oswald"/>
            </a:endParaRPr>
          </a:p>
          <a:p>
            <a:pPr marL="0" lvl="0" indent="0" algn="l" rtl="0">
              <a:spcBef>
                <a:spcPts val="1200"/>
              </a:spcBef>
              <a:spcAft>
                <a:spcPts val="0"/>
              </a:spcAft>
              <a:buNone/>
            </a:pPr>
            <a:r>
              <a:rPr lang="en" sz="1400" dirty="0">
                <a:solidFill>
                  <a:schemeClr val="dk1"/>
                </a:solidFill>
                <a:latin typeface="Oswald"/>
                <a:ea typeface="Oswald"/>
                <a:cs typeface="Oswald"/>
                <a:sym typeface="Oswald"/>
              </a:rPr>
              <a:t>These results hint that while the direct impacts of internet usage on deep fulfillment are relatively minor, the role of age is significant, suggesting deeper fulfillment among older adults. The positive associations with internet-based health interactions might reflect benefits from increased access to health information and better communication with healthcare providers.</a:t>
            </a: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770"/>
              <a:buNone/>
            </a:pPr>
            <a:endParaRPr sz="1400" dirty="0">
              <a:solidFill>
                <a:schemeClr val="dk1"/>
              </a:solidFill>
              <a:latin typeface="Oswald"/>
              <a:ea typeface="Oswald"/>
              <a:cs typeface="Oswald"/>
              <a:sym typeface="Oswald"/>
            </a:endParaRPr>
          </a:p>
          <a:p>
            <a:pPr marL="0" lvl="0" indent="0" algn="l" rtl="0">
              <a:lnSpc>
                <a:spcPct val="95000"/>
              </a:lnSpc>
              <a:spcBef>
                <a:spcPts val="1200"/>
              </a:spcBef>
              <a:spcAft>
                <a:spcPts val="1200"/>
              </a:spcAft>
              <a:buSzPts val="770"/>
              <a:buNone/>
            </a:pPr>
            <a:endParaRPr sz="1260" dirty="0">
              <a:solidFill>
                <a:schemeClr val="dk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82925" y="63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50" b="1"/>
              <a:t>Logistic Regression : </a:t>
            </a:r>
            <a:r>
              <a:rPr lang="en" sz="2100"/>
              <a:t>Clear Sense Dir</a:t>
            </a:r>
            <a:endParaRPr sz="3900"/>
          </a:p>
        </p:txBody>
      </p:sp>
      <p:sp>
        <p:nvSpPr>
          <p:cNvPr id="240" name="Google Shape;240;p37"/>
          <p:cNvSpPr txBox="1">
            <a:spLocks noGrp="1"/>
          </p:cNvSpPr>
          <p:nvPr>
            <p:ph type="body" idx="1"/>
          </p:nvPr>
        </p:nvSpPr>
        <p:spPr>
          <a:xfrm>
            <a:off x="282925" y="636450"/>
            <a:ext cx="8708700" cy="40356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400" dirty="0">
                <a:solidFill>
                  <a:schemeClr val="dk1"/>
                </a:solidFill>
                <a:latin typeface="Oswald"/>
                <a:ea typeface="Oswald"/>
                <a:cs typeface="Oswald"/>
                <a:sym typeface="Oswald"/>
              </a:rPr>
              <a:t>This variable is another aspect that can greatly influence an individual's life quality and overall well-being.</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Below are the coefficients from the logistic regression model where we categorized "ClearSenseDir" into high and lower sense of direction levels:</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Internet Connection: Coefficient of -0.0301, indicating a slight negative association with a clear sense of direction. This suggests that better internet connection might slightly detract from a clear sense of direction.</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Confident Internet Health: Coefficient of 0.0250, showing a minor positive relationship. Greater confidence in using the internet for health information correlates with a slightly clearer sense of direction.</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Electronic2_HealthInfo: Coefficient of -0.0060, suggesting a negligible negative effect. Using the internet for health information does not significantly affect one's sense of direction.</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Electronic2_MessageDoc: Coefficient of -0.0147, indicating a minor negative association. Messaging doctors online may slightly reduce the sense of clear direction, potentially reflecting more complex health interactions that could lead to uncertainty.</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AgeGrpA: Coefficient of 0.2583, showing a strong positive association. Older age groups tend to have a clearer sense of direction, possibly reflecting life experience and settled lifestyles.</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Education: Coefficient of 0.0134, indicating a small positive effect. Higher education levels contribute slightly to a clearer sense of direction.</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r>
              <a:rPr lang="en" sz="2400" dirty="0">
                <a:solidFill>
                  <a:schemeClr val="dk1"/>
                </a:solidFill>
                <a:latin typeface="Oswald"/>
                <a:ea typeface="Oswald"/>
                <a:cs typeface="Oswald"/>
                <a:sym typeface="Oswald"/>
              </a:rPr>
              <a:t>The results suggest that while the direct impacts of internet usage on a clear sense of direction are generally minor, age is a significant factor, with older adults reporting a clearer sense of direction. The internet's role seems mixed, with slight negative impacts from connectivity and communication but minor positive contributions from increased confidence in using internet health resources.</a:t>
            </a:r>
            <a:endParaRPr sz="2400" dirty="0">
              <a:solidFill>
                <a:schemeClr val="dk1"/>
              </a:solidFill>
              <a:latin typeface="Oswald"/>
              <a:ea typeface="Oswald"/>
              <a:cs typeface="Oswald"/>
              <a:sym typeface="Oswald"/>
            </a:endParaRPr>
          </a:p>
          <a:p>
            <a:pPr marL="0" lvl="0" indent="0" algn="l" rtl="0">
              <a:spcBef>
                <a:spcPts val="1200"/>
              </a:spcBef>
              <a:spcAft>
                <a:spcPts val="0"/>
              </a:spcAft>
              <a:buNone/>
            </a:pPr>
            <a:endParaRPr sz="1200" dirty="0">
              <a:solidFill>
                <a:schemeClr val="dk1"/>
              </a:solidFill>
              <a:latin typeface="Oswald"/>
              <a:ea typeface="Oswald"/>
              <a:cs typeface="Oswald"/>
              <a:sym typeface="Oswald"/>
            </a:endParaRPr>
          </a:p>
          <a:p>
            <a:pPr marL="0" lvl="0" indent="0" algn="l" rtl="0">
              <a:spcBef>
                <a:spcPts val="1200"/>
              </a:spcBef>
              <a:spcAft>
                <a:spcPts val="1200"/>
              </a:spcAft>
              <a:buNone/>
            </a:pPr>
            <a:endParaRPr sz="1200" dirty="0">
              <a:solidFill>
                <a:schemeClr val="dk1"/>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1932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950" b="1"/>
              <a:t>Logistic Regression :</a:t>
            </a:r>
            <a:r>
              <a:rPr lang="en" sz="1944" b="1"/>
              <a:t>Hopeless</a:t>
            </a:r>
            <a:endParaRPr sz="3444" b="1"/>
          </a:p>
        </p:txBody>
      </p:sp>
      <p:sp>
        <p:nvSpPr>
          <p:cNvPr id="246" name="Google Shape;246;p38"/>
          <p:cNvSpPr txBox="1">
            <a:spLocks noGrp="1"/>
          </p:cNvSpPr>
          <p:nvPr>
            <p:ph type="body" idx="1"/>
          </p:nvPr>
        </p:nvSpPr>
        <p:spPr>
          <a:xfrm>
            <a:off x="311700" y="659900"/>
            <a:ext cx="8520600" cy="4316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dirty="0">
                <a:solidFill>
                  <a:schemeClr val="dk1"/>
                </a:solidFill>
                <a:latin typeface="Oswald"/>
                <a:ea typeface="Oswald"/>
                <a:cs typeface="Oswald"/>
                <a:sym typeface="Oswald"/>
              </a:rPr>
              <a:t>"Hopeless", variable measures feelings of hopelessness and can be a significant indicator of mental health status.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Below are the coefficients from the logistic regression model where we categorized "Hopeless" into frequently feeling hopeless versus rarely:</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InternetConnection: Coefficient of -0.0111, indicating a very slight negative association with feelings of hopelessness. Better internet connectivity might slightly reduce feelings of hopelessness.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ConfidentInternetHealth: Coefficient of 0.0605, suggesting a moderate positive association. Greater confidence in using the internet for health information correlates with slightly increased feelings of hopelessness.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Electronic2_HealthInfo: Coefficient of 0.0480, showing a moderate positive effect. Using the internet for health information might slightly increase feelings of hopelessness.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Electronic2_MessageDoc: Coefficient of 0.0399, indicating a slight positive link between messaging doctors online and feelings of hopelessness, perhaps reflecting more engagement with health issues that could be worrisome.</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AgeGrpA: Coefficient of 0.2041, showing a strong positive association. Older age groups tend to report higher feelings of hopelessness, which could be influenced by a variety of life and health factors.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Education: Coefficient of 0.0165, indicating a minor positive effect. Higher education levels are slightly associated with increased feelings of hopelessness, potentially due to greater awareness of health and life challenges.</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r>
              <a:rPr lang="en" sz="4800" dirty="0">
                <a:solidFill>
                  <a:schemeClr val="dk1"/>
                </a:solidFill>
                <a:latin typeface="Oswald"/>
                <a:ea typeface="Oswald"/>
                <a:cs typeface="Oswald"/>
                <a:sym typeface="Oswald"/>
              </a:rPr>
              <a:t>These results indicate that while the direct impact of internet usage on feelings of hopelessness is generally modest, it tends to be slightly positive, suggesting that increased engagement with health information online might correlate with more frequent feelings of hopelessness. This could reflect the anxiety-inducing effect of accessing extensive health information.</a:t>
            </a:r>
            <a:endParaRPr sz="4800" dirty="0">
              <a:solidFill>
                <a:schemeClr val="dk1"/>
              </a:solidFill>
              <a:latin typeface="Oswald"/>
              <a:ea typeface="Oswald"/>
              <a:cs typeface="Oswald"/>
              <a:sym typeface="Oswald"/>
            </a:endParaRPr>
          </a:p>
          <a:p>
            <a:pPr marL="0" lvl="0" indent="0" algn="l" rtl="0">
              <a:spcBef>
                <a:spcPts val="1200"/>
              </a:spcBef>
              <a:spcAft>
                <a:spcPts val="0"/>
              </a:spcAft>
              <a:buNone/>
            </a:pPr>
            <a:endParaRPr sz="1629" dirty="0">
              <a:solidFill>
                <a:schemeClr val="dk1"/>
              </a:solidFill>
              <a:latin typeface="Oswald"/>
              <a:ea typeface="Oswald"/>
              <a:cs typeface="Oswald"/>
              <a:sym typeface="Oswald"/>
            </a:endParaRPr>
          </a:p>
          <a:p>
            <a:pPr marL="0" lvl="0" indent="0" algn="l" rtl="0">
              <a:spcBef>
                <a:spcPts val="1200"/>
              </a:spcBef>
              <a:spcAft>
                <a:spcPts val="1200"/>
              </a:spcAft>
              <a:buNone/>
            </a:pPr>
            <a:endParaRPr sz="1500" dirty="0">
              <a:solidFill>
                <a:schemeClr val="dk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75750" y="2220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950" b="1" dirty="0">
                <a:latin typeface="Roboto"/>
                <a:ea typeface="Roboto"/>
                <a:cs typeface="Roboto"/>
                <a:sym typeface="Roboto"/>
              </a:rPr>
              <a:t>Logistic Regression : </a:t>
            </a:r>
            <a:r>
              <a:rPr lang="en" sz="1944" b="1" dirty="0">
                <a:latin typeface="Roboto"/>
                <a:ea typeface="Roboto"/>
                <a:cs typeface="Roboto"/>
                <a:sym typeface="Roboto"/>
              </a:rPr>
              <a:t>AverageSleepNight</a:t>
            </a:r>
            <a:endParaRPr dirty="0"/>
          </a:p>
        </p:txBody>
      </p:sp>
      <p:sp>
        <p:nvSpPr>
          <p:cNvPr id="252" name="Google Shape;252;p39"/>
          <p:cNvSpPr txBox="1">
            <a:spLocks noGrp="1"/>
          </p:cNvSpPr>
          <p:nvPr>
            <p:ph type="body" idx="1"/>
          </p:nvPr>
        </p:nvSpPr>
        <p:spPr>
          <a:xfrm>
            <a:off x="275750" y="794700"/>
            <a:ext cx="8868300" cy="4433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97" dirty="0">
                <a:solidFill>
                  <a:schemeClr val="dk1"/>
                </a:solidFill>
                <a:latin typeface="Oswald" panose="00000500000000000000" pitchFamily="2" charset="0"/>
                <a:ea typeface="Roboto"/>
                <a:cs typeface="Roboto"/>
                <a:sym typeface="Roboto"/>
              </a:rPr>
              <a:t>Since sleep hours are typically numeric, we categorized this into 'adequate sleep' versus 'inadequate sleep' for simplicity. We considered less than 7 hours as inadequate and 7 or more as adequate, based on common health recommendations.</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The coefficients indicate how various factors are associated with the likelihood of getting adequate sleep (7 or more hours):</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InternetConnection : Has Coefficient of  -0.011079 which is slight negative coefficient suggesting that better internet connection might slightly reduce the likelihood of getting adequate sleep.</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ConfidentInternetHealth:  Has Coefficient of 0.060548 which is a positive coefficient indicating that higher confidence in using the internet for health information correlates with a greater likelihood of adequate sleep.</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Electronic2_HealthInfo &amp; Electronic2_MessageDoc: Has Coefficient of 0.047957 and 0.039920 which are both positive coefficients,  suggesting that engaging with health information and messaging doctors online might be associated with better sleep habits.</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AgeGrpA &amp; Education: Has Coefficient of 0.204078  and 0.016487,  both showing positive associations, indicating that older age groups and higher education levels are correlated with a higher likelihood of getting adequate sleep.</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r>
              <a:rPr lang="en" sz="1797" dirty="0">
                <a:solidFill>
                  <a:schemeClr val="dk1"/>
                </a:solidFill>
                <a:latin typeface="Oswald" panose="00000500000000000000" pitchFamily="2" charset="0"/>
                <a:ea typeface="Roboto"/>
                <a:cs typeface="Roboto"/>
                <a:sym typeface="Roboto"/>
              </a:rPr>
              <a:t>These results suggest complex interactions between internet use and sleep, with certain aspects of online engagement possibly supporting better sleep patterns.</a:t>
            </a:r>
            <a:endParaRPr sz="1797" dirty="0">
              <a:solidFill>
                <a:schemeClr val="dk1"/>
              </a:solidFill>
              <a:latin typeface="Oswald" panose="00000500000000000000" pitchFamily="2" charset="0"/>
              <a:ea typeface="Roboto"/>
              <a:cs typeface="Roboto"/>
              <a:sym typeface="Roboto"/>
            </a:endParaRPr>
          </a:p>
          <a:p>
            <a:pPr marL="0" lvl="0" indent="0" algn="l" rtl="0">
              <a:spcBef>
                <a:spcPts val="1200"/>
              </a:spcBef>
              <a:spcAft>
                <a:spcPts val="0"/>
              </a:spcAft>
              <a:buNone/>
            </a:pPr>
            <a:endParaRPr sz="1200" dirty="0">
              <a:solidFill>
                <a:schemeClr val="dk1"/>
              </a:solidFill>
              <a:latin typeface="Roboto"/>
              <a:ea typeface="Roboto"/>
              <a:cs typeface="Roboto"/>
              <a:sym typeface="Roboto"/>
            </a:endParaRPr>
          </a:p>
          <a:p>
            <a:pPr marL="0" lvl="0" indent="0" algn="l" rtl="0">
              <a:spcBef>
                <a:spcPts val="1200"/>
              </a:spcBef>
              <a:spcAft>
                <a:spcPts val="1200"/>
              </a:spcAft>
              <a:buNone/>
            </a:pPr>
            <a:endParaRPr sz="1200" dirty="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1218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Summary of Findings</a:t>
            </a:r>
            <a:endParaRPr dirty="0"/>
          </a:p>
        </p:txBody>
      </p:sp>
      <p:sp>
        <p:nvSpPr>
          <p:cNvPr id="258" name="Google Shape;258;p40"/>
          <p:cNvSpPr txBox="1">
            <a:spLocks noGrp="1"/>
          </p:cNvSpPr>
          <p:nvPr>
            <p:ph type="body" idx="1"/>
          </p:nvPr>
        </p:nvSpPr>
        <p:spPr>
          <a:xfrm>
            <a:off x="121825" y="530425"/>
            <a:ext cx="8710500" cy="4481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200" dirty="0">
                <a:solidFill>
                  <a:schemeClr val="dk1"/>
                </a:solidFill>
                <a:latin typeface="Oswald"/>
                <a:ea typeface="Oswald"/>
                <a:cs typeface="Oswald"/>
                <a:sym typeface="Oswald"/>
              </a:rPr>
              <a:t>Cancer Concerned Quality</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Active internet usage, particularly the search for health-related information, is associated with increased concerns about cancer quality. This correlation likely stems from greater access to health information, which while increasing awareness, may also amplify anxiety about health issues such as cancer.</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Life Has Meaning</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There is a generally negative association between extensive internet use for health purposes and perceived life meaning. The reliance on the internet for health information might not enhance subjective well-being or life satisfaction, potentially reflecting the anxieties or concerns generated by such information.</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Deep Fulfillment</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The direct impacts of internet usage on deep fulfillment are minor. However, age plays a significant role, with older adults experiencing deeper fulfillment. Positive associations may be due to improved access to health information and enhanced communication with healthcare providers, beneficial for older adults.</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Clear Sense of Direction</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Internet usage has minor direct impacts on having a clear sense of direction, with age being a significant factor. Older adults report a clearer sense of direction. The internet's role is mixed, with slight negative impacts from connectivity issues possibly offset by positive effects from increased confidence in using online health resources.</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Hopelessness</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0"/>
              </a:spcAft>
              <a:buSzPts val="605"/>
              <a:buNone/>
            </a:pPr>
            <a:r>
              <a:rPr lang="en" sz="1200" dirty="0">
                <a:solidFill>
                  <a:schemeClr val="dk1"/>
                </a:solidFill>
                <a:latin typeface="Oswald"/>
                <a:ea typeface="Oswald"/>
                <a:cs typeface="Oswald"/>
                <a:sym typeface="Oswald"/>
              </a:rPr>
              <a:t>The impact of internet usage on feelings of hopelessness is modestly positive, suggesting that increased engagement with online health information correlates with more frequent feelings of hopelessness. This could indicate that accessing extensive health information is anxiety-inducing.</a:t>
            </a:r>
            <a:endParaRPr sz="1200" dirty="0">
              <a:solidFill>
                <a:schemeClr val="dk1"/>
              </a:solidFill>
              <a:latin typeface="Oswald"/>
              <a:ea typeface="Oswald"/>
              <a:cs typeface="Oswald"/>
              <a:sym typeface="Oswald"/>
            </a:endParaRPr>
          </a:p>
          <a:p>
            <a:pPr marL="0" lvl="0" indent="0" algn="l" rtl="0">
              <a:lnSpc>
                <a:spcPct val="95000"/>
              </a:lnSpc>
              <a:spcBef>
                <a:spcPts val="1200"/>
              </a:spcBef>
              <a:spcAft>
                <a:spcPts val="1200"/>
              </a:spcAft>
              <a:buSzPts val="605"/>
              <a:buNone/>
            </a:pPr>
            <a:endParaRPr sz="760" dirty="0">
              <a:solidFill>
                <a:schemeClr val="dk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64" name="Google Shape;26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Oswald" panose="00000500000000000000" pitchFamily="2" charset="0"/>
              </a:rPr>
              <a:t>Internet usage, particularly the search for and engagement with health information online, has complex effects on health outcomes. While it can enhance knowledge and awareness, it also appears to heighten concerns and anxiety related to health issues. Age is a significant moderator in how internet use affects well-being, with older adults often seeing some benefits in terms of fulfillment and clarity, potentially due to different usage patterns or perspectives on the information found online. The findings underscore the need for careful consideration of how internet resources are utilized for health-related purposes and highlight the importance of managing the psychological impacts of such engagements.</a:t>
            </a:r>
            <a:endParaRPr dirty="0">
              <a:solidFill>
                <a:schemeClr val="dk1"/>
              </a:solidFill>
              <a:latin typeface="Oswald" panose="00000500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412400" y="1854075"/>
            <a:ext cx="8520600" cy="831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800"/>
              <a:t>THANK YOU</a:t>
            </a:r>
            <a:endParaRPr sz="3800"/>
          </a:p>
        </p:txBody>
      </p:sp>
      <p:sp>
        <p:nvSpPr>
          <p:cNvPr id="270" name="Google Shape;270;p42"/>
          <p:cNvSpPr txBox="1"/>
          <p:nvPr/>
        </p:nvSpPr>
        <p:spPr>
          <a:xfrm>
            <a:off x="311700" y="3150375"/>
            <a:ext cx="2580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45900" y="344550"/>
            <a:ext cx="7852200" cy="3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40"/>
              <a:t>US Healthcare system vs Other Countries Healthcare system</a:t>
            </a:r>
            <a:endParaRPr sz="2740"/>
          </a:p>
          <a:p>
            <a:pPr marL="0" lvl="0" indent="0" algn="l" rtl="0">
              <a:spcBef>
                <a:spcPts val="0"/>
              </a:spcBef>
              <a:spcAft>
                <a:spcPts val="0"/>
              </a:spcAft>
              <a:buNone/>
            </a:pPr>
            <a:r>
              <a:rPr lang="en" sz="1800">
                <a:latin typeface="Roboto"/>
                <a:ea typeface="Roboto"/>
                <a:cs typeface="Roboto"/>
                <a:sym typeface="Roboto"/>
              </a:rPr>
              <a:t>(Considering Life expectancy of Males at Birth)</a:t>
            </a:r>
            <a:endParaRPr sz="2740"/>
          </a:p>
        </p:txBody>
      </p:sp>
      <p:pic>
        <p:nvPicPr>
          <p:cNvPr id="115" name="Google Shape;115;p18"/>
          <p:cNvPicPr preferRelativeResize="0"/>
          <p:nvPr/>
        </p:nvPicPr>
        <p:blipFill>
          <a:blip r:embed="rId3">
            <a:alphaModFix/>
          </a:blip>
          <a:stretch>
            <a:fillRect/>
          </a:stretch>
        </p:blipFill>
        <p:spPr>
          <a:xfrm>
            <a:off x="1258875" y="861825"/>
            <a:ext cx="6035976" cy="41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645900" y="201475"/>
            <a:ext cx="7852200" cy="3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40"/>
              <a:t>US Healthcare system vs Other Countries Healthcare system</a:t>
            </a:r>
            <a:endParaRPr sz="2740"/>
          </a:p>
          <a:p>
            <a:pPr marL="0" lvl="0" indent="0" algn="l" rtl="0">
              <a:spcBef>
                <a:spcPts val="0"/>
              </a:spcBef>
              <a:spcAft>
                <a:spcPts val="0"/>
              </a:spcAft>
              <a:buNone/>
            </a:pPr>
            <a:r>
              <a:rPr lang="en" sz="1800">
                <a:latin typeface="Roboto"/>
                <a:ea typeface="Roboto"/>
                <a:cs typeface="Roboto"/>
                <a:sym typeface="Roboto"/>
              </a:rPr>
              <a:t>(Considering Life expectancy of Females at Birth)</a:t>
            </a:r>
            <a:endParaRPr sz="2740"/>
          </a:p>
        </p:txBody>
      </p:sp>
      <p:pic>
        <p:nvPicPr>
          <p:cNvPr id="121" name="Google Shape;121;p19"/>
          <p:cNvPicPr preferRelativeResize="0"/>
          <p:nvPr/>
        </p:nvPicPr>
        <p:blipFill>
          <a:blip r:embed="rId3">
            <a:alphaModFix/>
          </a:blip>
          <a:stretch>
            <a:fillRect/>
          </a:stretch>
        </p:blipFill>
        <p:spPr>
          <a:xfrm>
            <a:off x="1270600" y="1052350"/>
            <a:ext cx="5827374" cy="400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597175" y="208300"/>
            <a:ext cx="7852200" cy="3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40"/>
              <a:t>US Healthcare system vs Other Countries Healthcare system</a:t>
            </a:r>
            <a:endParaRPr sz="2740"/>
          </a:p>
          <a:p>
            <a:pPr marL="0" lvl="0" indent="0" algn="l" rtl="0">
              <a:spcBef>
                <a:spcPts val="0"/>
              </a:spcBef>
              <a:spcAft>
                <a:spcPts val="0"/>
              </a:spcAft>
              <a:buNone/>
            </a:pPr>
            <a:r>
              <a:rPr lang="en" sz="1800">
                <a:latin typeface="Roboto"/>
                <a:ea typeface="Roboto"/>
                <a:cs typeface="Roboto"/>
                <a:sym typeface="Roboto"/>
              </a:rPr>
              <a:t>(Considering Infant Mortality)</a:t>
            </a:r>
            <a:endParaRPr sz="2740"/>
          </a:p>
        </p:txBody>
      </p:sp>
      <p:pic>
        <p:nvPicPr>
          <p:cNvPr id="127" name="Google Shape;127;p20"/>
          <p:cNvPicPr preferRelativeResize="0"/>
          <p:nvPr/>
        </p:nvPicPr>
        <p:blipFill>
          <a:blip r:embed="rId3">
            <a:alphaModFix/>
          </a:blip>
          <a:stretch>
            <a:fillRect/>
          </a:stretch>
        </p:blipFill>
        <p:spPr>
          <a:xfrm>
            <a:off x="2160150" y="921800"/>
            <a:ext cx="4726250" cy="3440850"/>
          </a:xfrm>
          <a:prstGeom prst="rect">
            <a:avLst/>
          </a:prstGeom>
          <a:noFill/>
          <a:ln>
            <a:noFill/>
          </a:ln>
        </p:spPr>
      </p:pic>
      <p:sp>
        <p:nvSpPr>
          <p:cNvPr id="128" name="Google Shape;128;p20"/>
          <p:cNvSpPr txBox="1"/>
          <p:nvPr/>
        </p:nvSpPr>
        <p:spPr>
          <a:xfrm>
            <a:off x="331150" y="4478850"/>
            <a:ext cx="8501700" cy="6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Oswald"/>
                <a:ea typeface="Oswald"/>
                <a:cs typeface="Oswald"/>
                <a:sym typeface="Oswald"/>
              </a:rPr>
              <a:t>Visually, the United States is an outlier from other countries. With its GDP, it should ideally have better outcome values for all three metrics: females at birth, males at birth, and infant mortality rate</a:t>
            </a:r>
            <a:endParaRPr sz="15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949475" y="1144400"/>
            <a:ext cx="5181600" cy="1809750"/>
          </a:xfrm>
          <a:prstGeom prst="rect">
            <a:avLst/>
          </a:prstGeom>
          <a:noFill/>
          <a:ln>
            <a:noFill/>
          </a:ln>
        </p:spPr>
      </p:pic>
      <p:sp>
        <p:nvSpPr>
          <p:cNvPr id="134" name="Google Shape;134;p21"/>
          <p:cNvSpPr txBox="1"/>
          <p:nvPr/>
        </p:nvSpPr>
        <p:spPr>
          <a:xfrm>
            <a:off x="225475" y="98125"/>
            <a:ext cx="8678100" cy="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dirty="0">
                <a:solidFill>
                  <a:schemeClr val="dk1"/>
                </a:solidFill>
                <a:latin typeface="Oswald"/>
                <a:ea typeface="Oswald"/>
                <a:cs typeface="Oswald"/>
                <a:sym typeface="Oswald"/>
              </a:rPr>
              <a:t>How USA is different from other countries?</a:t>
            </a:r>
            <a:endParaRPr sz="2700" b="1" dirty="0">
              <a:solidFill>
                <a:schemeClr val="dk1"/>
              </a:solidFill>
              <a:latin typeface="Oswald"/>
              <a:ea typeface="Oswald"/>
              <a:cs typeface="Oswald"/>
              <a:sym typeface="Oswald"/>
            </a:endParaRPr>
          </a:p>
          <a:p>
            <a:pPr marL="0" lvl="0" indent="0" algn="l" rtl="0">
              <a:spcBef>
                <a:spcPts val="0"/>
              </a:spcBef>
              <a:spcAft>
                <a:spcPts val="0"/>
              </a:spcAft>
              <a:buNone/>
            </a:pPr>
            <a:r>
              <a:rPr lang="en" sz="1800" dirty="0">
                <a:solidFill>
                  <a:schemeClr val="dk1"/>
                </a:solidFill>
                <a:latin typeface="Oswald"/>
                <a:ea typeface="Oswald"/>
                <a:cs typeface="Oswald"/>
                <a:sym typeface="Oswald"/>
              </a:rPr>
              <a:t>(Considering Life expectancy of Females at birth)</a:t>
            </a:r>
            <a:endParaRPr sz="1800" dirty="0">
              <a:solidFill>
                <a:schemeClr val="dk1"/>
              </a:solidFill>
              <a:latin typeface="Oswald"/>
              <a:ea typeface="Oswald"/>
              <a:cs typeface="Oswald"/>
              <a:sym typeface="Oswald"/>
            </a:endParaRPr>
          </a:p>
        </p:txBody>
      </p:sp>
      <p:sp>
        <p:nvSpPr>
          <p:cNvPr id="135" name="Google Shape;135;p21"/>
          <p:cNvSpPr txBox="1"/>
          <p:nvPr/>
        </p:nvSpPr>
        <p:spPr>
          <a:xfrm>
            <a:off x="0" y="3111600"/>
            <a:ext cx="9091500" cy="1339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expected Life expectancy of females at birth in the US is approximately 88.57 </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actual life expectancy of females at birth in US from the data, averaged over years,  is 80.91</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United States has approximately 9.46% lower life expectancy than expected based on its GDP</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374150" y="1489226"/>
            <a:ext cx="8150424" cy="1239775"/>
          </a:xfrm>
          <a:prstGeom prst="rect">
            <a:avLst/>
          </a:prstGeom>
          <a:noFill/>
          <a:ln>
            <a:noFill/>
          </a:ln>
        </p:spPr>
      </p:pic>
      <p:sp>
        <p:nvSpPr>
          <p:cNvPr id="141" name="Google Shape;141;p22"/>
          <p:cNvSpPr txBox="1"/>
          <p:nvPr/>
        </p:nvSpPr>
        <p:spPr>
          <a:xfrm>
            <a:off x="251950" y="344725"/>
            <a:ext cx="8698800" cy="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dirty="0">
                <a:solidFill>
                  <a:schemeClr val="dk1"/>
                </a:solidFill>
                <a:latin typeface="Oswald"/>
                <a:ea typeface="Oswald"/>
                <a:cs typeface="Oswald"/>
                <a:sym typeface="Oswald"/>
              </a:rPr>
              <a:t>How USA is different from other countries?</a:t>
            </a:r>
            <a:endParaRPr sz="2700" b="1" dirty="0">
              <a:solidFill>
                <a:schemeClr val="dk1"/>
              </a:solidFill>
              <a:latin typeface="Oswald"/>
              <a:ea typeface="Oswald"/>
              <a:cs typeface="Oswald"/>
              <a:sym typeface="Oswald"/>
            </a:endParaRPr>
          </a:p>
          <a:p>
            <a:pPr marL="0" lvl="0" indent="0" algn="l" rtl="0">
              <a:spcBef>
                <a:spcPts val="0"/>
              </a:spcBef>
              <a:spcAft>
                <a:spcPts val="0"/>
              </a:spcAft>
              <a:buNone/>
            </a:pPr>
            <a:r>
              <a:rPr lang="en" sz="1800" dirty="0">
                <a:solidFill>
                  <a:schemeClr val="dk1"/>
                </a:solidFill>
                <a:latin typeface="Oswald"/>
                <a:ea typeface="Oswald"/>
                <a:cs typeface="Oswald"/>
                <a:sym typeface="Oswald"/>
              </a:rPr>
              <a:t>(Considering Infant Mortality Rate)</a:t>
            </a:r>
            <a:endParaRPr sz="1800" dirty="0">
              <a:solidFill>
                <a:schemeClr val="dk1"/>
              </a:solidFill>
              <a:latin typeface="Oswald"/>
              <a:ea typeface="Oswald"/>
              <a:cs typeface="Oswald"/>
              <a:sym typeface="Oswald"/>
            </a:endParaRPr>
          </a:p>
        </p:txBody>
      </p:sp>
      <p:sp>
        <p:nvSpPr>
          <p:cNvPr id="142" name="Google Shape;142;p22"/>
          <p:cNvSpPr txBox="1"/>
          <p:nvPr/>
        </p:nvSpPr>
        <p:spPr>
          <a:xfrm>
            <a:off x="368913" y="2950000"/>
            <a:ext cx="8160900" cy="1800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expected infant mortality rate in the US is calculated to be approximately -4.016. This seemingly negative value suggests that ideally, the US should not just have zero but negative deaths, which is not practically possible.</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actual infant mortality rate in the US from the data is 5.85 averaged over years</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US has 5.85% higher infant mortality than the expected number of 0</a:t>
            </a:r>
            <a:endParaRPr>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a:t>How USA is different from other countries?</a:t>
            </a:r>
            <a:endParaRPr sz="2700" b="1"/>
          </a:p>
          <a:p>
            <a:pPr marL="0" lvl="0" indent="0" algn="l" rtl="0">
              <a:spcBef>
                <a:spcPts val="0"/>
              </a:spcBef>
              <a:spcAft>
                <a:spcPts val="0"/>
              </a:spcAft>
              <a:buNone/>
            </a:pPr>
            <a:r>
              <a:rPr lang="en" sz="1800"/>
              <a:t>(Considering Life expectancy of Males at Birth)</a:t>
            </a:r>
            <a:endParaRPr sz="1800"/>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a:p>
        </p:txBody>
      </p:sp>
      <p:pic>
        <p:nvPicPr>
          <p:cNvPr id="148" name="Google Shape;148;p23"/>
          <p:cNvPicPr preferRelativeResize="0"/>
          <p:nvPr/>
        </p:nvPicPr>
        <p:blipFill>
          <a:blip r:embed="rId3">
            <a:alphaModFix/>
          </a:blip>
          <a:stretch>
            <a:fillRect/>
          </a:stretch>
        </p:blipFill>
        <p:spPr>
          <a:xfrm>
            <a:off x="1576250" y="1439575"/>
            <a:ext cx="5029200" cy="1562100"/>
          </a:xfrm>
          <a:prstGeom prst="rect">
            <a:avLst/>
          </a:prstGeom>
          <a:noFill/>
          <a:ln>
            <a:noFill/>
          </a:ln>
        </p:spPr>
      </p:pic>
      <p:sp>
        <p:nvSpPr>
          <p:cNvPr id="149" name="Google Shape;149;p23"/>
          <p:cNvSpPr txBox="1"/>
          <p:nvPr/>
        </p:nvSpPr>
        <p:spPr>
          <a:xfrm>
            <a:off x="108025" y="3342600"/>
            <a:ext cx="8983500" cy="1339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expected life expectancy of males at birth in the United States is approximately 84</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actual life expectancy of males at birth in US from the data, averaged over years,  is 75.88</a:t>
            </a:r>
            <a:endParaRPr sz="1500">
              <a:solidFill>
                <a:schemeClr val="dk1"/>
              </a:solidFill>
              <a:latin typeface="Oswald"/>
              <a:ea typeface="Oswald"/>
              <a:cs typeface="Oswald"/>
              <a:sym typeface="Oswald"/>
            </a:endParaRPr>
          </a:p>
          <a:p>
            <a:pPr marL="457200" lvl="0" indent="0" algn="l" rtl="0">
              <a:spcBef>
                <a:spcPts val="0"/>
              </a:spcBef>
              <a:spcAft>
                <a:spcPts val="0"/>
              </a:spcAft>
              <a:buNone/>
            </a:pP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The US has approximately 10.70% lower life expectancy than expected based on its GDP.</a:t>
            </a:r>
            <a:endParaRPr>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645900" y="2388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700"/>
              <a:t>Additional Insights: Health Care Effectiveness Score</a:t>
            </a:r>
            <a:endParaRPr sz="2700"/>
          </a:p>
        </p:txBody>
      </p:sp>
      <p:sp>
        <p:nvSpPr>
          <p:cNvPr id="155" name="Google Shape;155;p24"/>
          <p:cNvSpPr txBox="1"/>
          <p:nvPr/>
        </p:nvSpPr>
        <p:spPr>
          <a:xfrm>
            <a:off x="225475" y="1085075"/>
            <a:ext cx="8595900" cy="369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The Health Care effectiveness score is a KPI created to compare an outcome across countries. It indicates the efficiency of a country’s healthcare system</a:t>
            </a:r>
            <a:endParaRPr sz="1800">
              <a:solidFill>
                <a:schemeClr val="dk1"/>
              </a:solidFill>
              <a:latin typeface="Average"/>
              <a:ea typeface="Average"/>
              <a:cs typeface="Average"/>
              <a:sym typeface="Average"/>
            </a:endParaRPr>
          </a:p>
          <a:p>
            <a:pPr marL="457200" lvl="0" indent="0" algn="l" rtl="0">
              <a:spcBef>
                <a:spcPts val="0"/>
              </a:spcBef>
              <a:spcAft>
                <a:spcPts val="0"/>
              </a:spcAft>
              <a:buNone/>
            </a:pP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en" sz="1800" b="1">
                <a:solidFill>
                  <a:schemeClr val="dk1"/>
                </a:solidFill>
                <a:latin typeface="Average"/>
                <a:ea typeface="Average"/>
                <a:cs typeface="Average"/>
                <a:sym typeface="Average"/>
              </a:rPr>
              <a:t>Health Care effectiveness score = Normalized Outcome Value / Normalized GDP</a:t>
            </a:r>
            <a:endParaRPr sz="1800" b="1">
              <a:solidFill>
                <a:schemeClr val="dk1"/>
              </a:solidFill>
              <a:latin typeface="Average"/>
              <a:ea typeface="Average"/>
              <a:cs typeface="Average"/>
              <a:sym typeface="Average"/>
            </a:endParaRPr>
          </a:p>
          <a:p>
            <a:pPr marL="457200" lvl="0" indent="0" algn="l" rtl="0">
              <a:spcBef>
                <a:spcPts val="0"/>
              </a:spcBef>
              <a:spcAft>
                <a:spcPts val="0"/>
              </a:spcAft>
              <a:buNone/>
            </a:pP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Normalized GDP is calculated by ratio of GDP of a country and Maximum GDP among countries. Normalized Outcome value is calculated by ratio of Outcome value of the country and Maximum Outcome value across countries, for a specific outcome.</a:t>
            </a:r>
            <a:endParaRPr sz="1800">
              <a:solidFill>
                <a:schemeClr val="dk1"/>
              </a:solidFill>
              <a:latin typeface="Average"/>
              <a:ea typeface="Average"/>
              <a:cs typeface="Average"/>
              <a:sym typeface="Average"/>
            </a:endParaRPr>
          </a:p>
          <a:p>
            <a:pPr marL="457200" lvl="0" indent="0" algn="l" rtl="0">
              <a:spcBef>
                <a:spcPts val="0"/>
              </a:spcBef>
              <a:spcAft>
                <a:spcPts val="0"/>
              </a:spcAft>
              <a:buNone/>
            </a:pP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For Male and Female expectancy, the score is calculated using above equation. For Infant Mortality, the inverse of the equation is performed.  </a:t>
            </a:r>
            <a:endParaRPr sz="18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196D2B6749144BC2653F7C442C524" ma:contentTypeVersion="5" ma:contentTypeDescription="Create a new document." ma:contentTypeScope="" ma:versionID="e1c73156f8e5b6acc86f5a748edb2bdd">
  <xsd:schema xmlns:xsd="http://www.w3.org/2001/XMLSchema" xmlns:xs="http://www.w3.org/2001/XMLSchema" xmlns:p="http://schemas.microsoft.com/office/2006/metadata/properties" xmlns:ns3="383f25c3-ca80-4385-b520-8ce159c88617" targetNamespace="http://schemas.microsoft.com/office/2006/metadata/properties" ma:root="true" ma:fieldsID="9ef76e8a06ec1266851f556ca3359c1d" ns3:_="">
    <xsd:import namespace="383f25c3-ca80-4385-b520-8ce159c8861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f25c3-ca80-4385-b520-8ce159c88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29A78D-34E5-4B86-A684-E25B7AC00567}">
  <ds:schemaRefs>
    <ds:schemaRef ds:uri="http://schemas.microsoft.com/sharepoint/v3/contenttype/forms"/>
  </ds:schemaRefs>
</ds:datastoreItem>
</file>

<file path=customXml/itemProps2.xml><?xml version="1.0" encoding="utf-8"?>
<ds:datastoreItem xmlns:ds="http://schemas.openxmlformats.org/officeDocument/2006/customXml" ds:itemID="{840B9FFD-EFB3-4716-B736-60653FB8EEAA}">
  <ds:schemaRef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383f25c3-ca80-4385-b520-8ce159c88617"/>
    <ds:schemaRef ds:uri="http://purl.org/dc/dcmitype/"/>
  </ds:schemaRefs>
</ds:datastoreItem>
</file>

<file path=customXml/itemProps3.xml><?xml version="1.0" encoding="utf-8"?>
<ds:datastoreItem xmlns:ds="http://schemas.openxmlformats.org/officeDocument/2006/customXml" ds:itemID="{659E61B7-64AA-47AA-882B-35B715116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f25c3-ca80-4385-b520-8ce159c88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3410</Words>
  <Application>Microsoft Office PowerPoint</Application>
  <PresentationFormat>On-screen Show (16:9)</PresentationFormat>
  <Paragraphs>203</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Oswald</vt:lpstr>
      <vt:lpstr>Roboto</vt:lpstr>
      <vt:lpstr>Average</vt:lpstr>
      <vt:lpstr>Archivo SemiBold</vt:lpstr>
      <vt:lpstr>Slate</vt:lpstr>
      <vt:lpstr>Custom</vt:lpstr>
      <vt:lpstr>Final Project-GBH</vt:lpstr>
      <vt:lpstr>Table of Contents: </vt:lpstr>
      <vt:lpstr>US Healthcare system vs Other Countries Healthcare system (Considering Life expectancy of Males at Birth)</vt:lpstr>
      <vt:lpstr>US Healthcare system vs Other Countries Healthcare system (Considering Life expectancy of Females at Birth)</vt:lpstr>
      <vt:lpstr>US Healthcare system vs Other Countries Healthcare system (Considering Infant Mortality)</vt:lpstr>
      <vt:lpstr>PowerPoint Presentation</vt:lpstr>
      <vt:lpstr>PowerPoint Presentation</vt:lpstr>
      <vt:lpstr>How USA is different from other countries? (Considering Life expectancy of Males at Birth)  </vt:lpstr>
      <vt:lpstr>Additional Insights: Health Care Effectiveness Score</vt:lpstr>
      <vt:lpstr>Additional Insights: US HealthCare Vs Other Countries HealthCare</vt:lpstr>
      <vt:lpstr>PowerPoint Presentation</vt:lpstr>
      <vt:lpstr>Survey Data Description</vt:lpstr>
      <vt:lpstr>Analytical Methods Used</vt:lpstr>
      <vt:lpstr>The plot illustrates how confidence in using the internet for health-related information varies with actual usage.   Higher confidence generally correlates with more frequent usage of health information online.</vt:lpstr>
      <vt:lpstr>Telehealth Care Satisfaction</vt:lpstr>
      <vt:lpstr>Sharing of Medical Records </vt:lpstr>
      <vt:lpstr>Correlation Matrix</vt:lpstr>
      <vt:lpstr>PowerPoint Presentation</vt:lpstr>
      <vt:lpstr>Logistic Regression : LifeHasMeaning</vt:lpstr>
      <vt:lpstr>Logistic Regression : Cancer Concerned Quality</vt:lpstr>
      <vt:lpstr>Logistic Regression : Deep Fulfillment</vt:lpstr>
      <vt:lpstr>Logistic Regression : Clear Sense Dir</vt:lpstr>
      <vt:lpstr>Logistic Regression :Hopeless</vt:lpstr>
      <vt:lpstr>Logistic Regression : AverageSleepNight</vt:lpstr>
      <vt:lpstr>Summary of Findings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Project-GBH</dc:title>
  <dc:creator>SAGAR</dc:creator>
  <cp:lastModifiedBy>Sagar Rijhwani</cp:lastModifiedBy>
  <cp:revision>2</cp:revision>
  <dcterms:modified xsi:type="dcterms:W3CDTF">2024-04-24T03:52:56Z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0x0101009D9196D2B6749144BC2653F7C442C524</vt:lpwstr>
  </property>
</Properties>
</file>