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5" r:id="rId5"/>
    <p:sldId id="256" r:id="rId6"/>
    <p:sldId id="257" r:id="rId7"/>
    <p:sldId id="276" r:id="rId8"/>
    <p:sldId id="277" r:id="rId9"/>
    <p:sldId id="278" r:id="rId10"/>
    <p:sldId id="279" r:id="rId11"/>
    <p:sldId id="281" r:id="rId12"/>
    <p:sldId id="280" r:id="rId13"/>
    <p:sldId id="282" r:id="rId14"/>
    <p:sldId id="283" r:id="rId15"/>
    <p:sldId id="28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A88F9-8CCD-D5E0-1C74-38315D2DE48C}" v="649" dt="2024-01-28T14:35:19.507"/>
    <p1510:client id="{638AF1C3-B55A-3ADD-F2D7-AAF430D29C2F}" v="283" dt="2024-01-28T18:06:23.399"/>
    <p1510:client id="{9E770F04-A122-3352-15E4-C313C597CF58}" v="43" dt="2024-01-29T02:20:37.985"/>
    <p1510:client id="{DF89DD6E-5C6B-4945-B475-AF113E98DCAC}" v="603" dt="2024-01-27T20:36:14.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3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2/21/2024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2/21/2024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2/21/2024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2/21/2024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2/21/2024</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2/21/2024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2/21/2024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2/21/2024</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2/21/2024</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2/21/2024</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2/21/2024</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D6FE-9562-C760-CC4A-84A0623DC473}"/>
              </a:ext>
            </a:extLst>
          </p:cNvPr>
          <p:cNvSpPr>
            <a:spLocks noGrp="1"/>
          </p:cNvSpPr>
          <p:nvPr>
            <p:ph type="title"/>
          </p:nvPr>
        </p:nvSpPr>
        <p:spPr>
          <a:xfrm>
            <a:off x="1066850" y="-596661"/>
            <a:ext cx="9807937" cy="74733"/>
          </a:xfrm>
        </p:spPr>
        <p:txBody>
          <a:bodyPr/>
          <a:lstStyle/>
          <a:p>
            <a:endParaRPr lang="en-US"/>
          </a:p>
        </p:txBody>
      </p:sp>
      <p:pic>
        <p:nvPicPr>
          <p:cNvPr id="6" name="Content Placeholder 5" descr="A black and red text&#10;&#10;Description automatically generated">
            <a:extLst>
              <a:ext uri="{FF2B5EF4-FFF2-40B4-BE49-F238E27FC236}">
                <a16:creationId xmlns:a16="http://schemas.microsoft.com/office/drawing/2014/main" id="{6EFEC09F-C8E9-2F96-4373-6B43F17FADFA}"/>
              </a:ext>
            </a:extLst>
          </p:cNvPr>
          <p:cNvPicPr>
            <a:picLocks noGrp="1" noChangeAspect="1"/>
          </p:cNvPicPr>
          <p:nvPr>
            <p:ph idx="1"/>
          </p:nvPr>
        </p:nvPicPr>
        <p:blipFill>
          <a:blip r:embed="rId2"/>
          <a:stretch>
            <a:fillRect/>
          </a:stretch>
        </p:blipFill>
        <p:spPr>
          <a:xfrm>
            <a:off x="3635128" y="2310854"/>
            <a:ext cx="3564326" cy="2075551"/>
          </a:xfrm>
        </p:spPr>
      </p:pic>
      <p:sp>
        <p:nvSpPr>
          <p:cNvPr id="4" name="Footer Placeholder 3">
            <a:extLst>
              <a:ext uri="{FF2B5EF4-FFF2-40B4-BE49-F238E27FC236}">
                <a16:creationId xmlns:a16="http://schemas.microsoft.com/office/drawing/2014/main" id="{60F08CDC-7C27-597A-BCC9-C8CDFDAE6D01}"/>
              </a:ext>
            </a:extLst>
          </p:cNvPr>
          <p:cNvSpPr>
            <a:spLocks noGrp="1"/>
          </p:cNvSpPr>
          <p:nvPr>
            <p:ph type="ftr" sz="quarter" idx="3"/>
          </p:nvPr>
        </p:nvSpPr>
        <p:spPr>
          <a:xfrm>
            <a:off x="3362864" y="-2054405"/>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703E6AE4-4B79-493C-73B2-6A8AE65EA2AC}"/>
              </a:ext>
            </a:extLst>
          </p:cNvPr>
          <p:cNvSpPr>
            <a:spLocks noGrp="1"/>
          </p:cNvSpPr>
          <p:nvPr>
            <p:ph type="sldNum" sz="quarter" idx="4"/>
          </p:nvPr>
        </p:nvSpPr>
        <p:spPr/>
        <p:txBody>
          <a:bodyPr/>
          <a:lstStyle/>
          <a:p>
            <a:fld id="{294A09A9-5501-47C1-A89A-A340965A2BE2}" type="slidenum">
              <a:rPr lang="en-US" smtClean="0"/>
              <a:pPr/>
              <a:t>1</a:t>
            </a:fld>
            <a:endParaRPr lang="en-US"/>
          </a:p>
        </p:txBody>
      </p:sp>
    </p:spTree>
    <p:extLst>
      <p:ext uri="{BB962C8B-B14F-4D97-AF65-F5344CB8AC3E}">
        <p14:creationId xmlns:p14="http://schemas.microsoft.com/office/powerpoint/2010/main" val="3191763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5E9E-DD1D-702B-B6F0-C532E83879DD}"/>
              </a:ext>
            </a:extLst>
          </p:cNvPr>
          <p:cNvSpPr>
            <a:spLocks noGrp="1"/>
          </p:cNvSpPr>
          <p:nvPr>
            <p:ph type="title"/>
          </p:nvPr>
        </p:nvSpPr>
        <p:spPr>
          <a:xfrm flipV="1">
            <a:off x="1167492" y="-1154531"/>
            <a:ext cx="9807937" cy="629757"/>
          </a:xfrm>
        </p:spPr>
        <p:txBody>
          <a:bodyPr/>
          <a:lstStyle/>
          <a:p>
            <a:endParaRPr lang="en-US"/>
          </a:p>
        </p:txBody>
      </p:sp>
      <p:sp>
        <p:nvSpPr>
          <p:cNvPr id="3" name="Content Placeholder 2">
            <a:extLst>
              <a:ext uri="{FF2B5EF4-FFF2-40B4-BE49-F238E27FC236}">
                <a16:creationId xmlns:a16="http://schemas.microsoft.com/office/drawing/2014/main" id="{7E7BD969-128D-5433-877D-56B6A4842A0A}"/>
              </a:ext>
            </a:extLst>
          </p:cNvPr>
          <p:cNvSpPr>
            <a:spLocks noGrp="1"/>
          </p:cNvSpPr>
          <p:nvPr>
            <p:ph idx="1"/>
          </p:nvPr>
        </p:nvSpPr>
        <p:spPr>
          <a:xfrm>
            <a:off x="1167493" y="256581"/>
            <a:ext cx="4663440" cy="6020385"/>
          </a:xfrm>
        </p:spPr>
        <p:txBody>
          <a:bodyPr vert="horz" lIns="91440" tIns="45720" rIns="91440" bIns="45720" rtlCol="0" anchor="t">
            <a:noAutofit/>
          </a:bodyPr>
          <a:lstStyle/>
          <a:p>
            <a:r>
              <a:rPr lang="en-US" dirty="0">
                <a:ea typeface="+mn-lt"/>
                <a:cs typeface="+mn-lt"/>
              </a:rPr>
              <a:t>//Java Program to demonstrate the use of a static method.  </a:t>
            </a:r>
            <a:endParaRPr lang="en-US"/>
          </a:p>
          <a:p>
            <a:r>
              <a:rPr lang="en-US" dirty="0">
                <a:ea typeface="+mn-lt"/>
                <a:cs typeface="+mn-lt"/>
              </a:rPr>
              <a:t>class Student{  </a:t>
            </a:r>
            <a:endParaRPr lang="en-US"/>
          </a:p>
          <a:p>
            <a:r>
              <a:rPr lang="en-US" dirty="0">
                <a:ea typeface="+mn-lt"/>
                <a:cs typeface="+mn-lt"/>
              </a:rPr>
              <a:t>     int </a:t>
            </a:r>
            <a:r>
              <a:rPr lang="en-US" dirty="0" err="1">
                <a:ea typeface="+mn-lt"/>
                <a:cs typeface="+mn-lt"/>
              </a:rPr>
              <a:t>rollno</a:t>
            </a:r>
            <a:r>
              <a:rPr lang="en-US" dirty="0">
                <a:ea typeface="+mn-lt"/>
                <a:cs typeface="+mn-lt"/>
              </a:rPr>
              <a:t>;  </a:t>
            </a:r>
          </a:p>
          <a:p>
            <a:r>
              <a:rPr lang="en-US" dirty="0">
                <a:ea typeface="+mn-lt"/>
                <a:cs typeface="+mn-lt"/>
              </a:rPr>
              <a:t>     String name;  </a:t>
            </a:r>
            <a:endParaRPr lang="en-US" dirty="0"/>
          </a:p>
          <a:p>
            <a:r>
              <a:rPr lang="en-US" dirty="0">
                <a:ea typeface="+mn-lt"/>
                <a:cs typeface="+mn-lt"/>
              </a:rPr>
              <a:t>     static String college = "Gitam";  </a:t>
            </a:r>
            <a:endParaRPr lang="en-US" dirty="0"/>
          </a:p>
          <a:p>
            <a:r>
              <a:rPr lang="en-US" dirty="0">
                <a:ea typeface="+mn-lt"/>
                <a:cs typeface="+mn-lt"/>
              </a:rPr>
              <a:t>     //static method to change the value of static variable  </a:t>
            </a:r>
            <a:endParaRPr lang="en-US"/>
          </a:p>
          <a:p>
            <a:r>
              <a:rPr lang="en-US" dirty="0">
                <a:ea typeface="+mn-lt"/>
                <a:cs typeface="+mn-lt"/>
              </a:rPr>
              <a:t>     static void change(){  </a:t>
            </a:r>
            <a:endParaRPr lang="en-US"/>
          </a:p>
          <a:p>
            <a:r>
              <a:rPr lang="en-US" dirty="0">
                <a:ea typeface="+mn-lt"/>
                <a:cs typeface="+mn-lt"/>
              </a:rPr>
              <a:t>     college = "</a:t>
            </a:r>
            <a:r>
              <a:rPr lang="en-US" dirty="0" err="1">
                <a:ea typeface="+mn-lt"/>
                <a:cs typeface="+mn-lt"/>
              </a:rPr>
              <a:t>Mallareddy</a:t>
            </a:r>
            <a:r>
              <a:rPr lang="en-US" dirty="0">
                <a:ea typeface="+mn-lt"/>
                <a:cs typeface="+mn-lt"/>
              </a:rPr>
              <a:t> college";  </a:t>
            </a:r>
            <a:endParaRPr lang="en-US" dirty="0"/>
          </a:p>
          <a:p>
            <a:r>
              <a:rPr lang="en-US" dirty="0">
                <a:ea typeface="+mn-lt"/>
                <a:cs typeface="+mn-lt"/>
              </a:rPr>
              <a:t>     }  </a:t>
            </a:r>
            <a:endParaRPr lang="en-US"/>
          </a:p>
          <a:p>
            <a:r>
              <a:rPr lang="en-US" dirty="0">
                <a:ea typeface="+mn-lt"/>
                <a:cs typeface="+mn-lt"/>
              </a:rPr>
              <a:t>     //constructor to initialize the variable  </a:t>
            </a:r>
            <a:endParaRPr lang="en-US"/>
          </a:p>
          <a:p>
            <a:r>
              <a:rPr lang="en-US" dirty="0">
                <a:ea typeface="+mn-lt"/>
                <a:cs typeface="+mn-lt"/>
              </a:rPr>
              <a:t>     Student(int r, String n){  </a:t>
            </a:r>
            <a:endParaRPr lang="en-US"/>
          </a:p>
          <a:p>
            <a:r>
              <a:rPr lang="en-US" dirty="0">
                <a:ea typeface="+mn-lt"/>
                <a:cs typeface="+mn-lt"/>
              </a:rPr>
              <a:t>     </a:t>
            </a:r>
            <a:r>
              <a:rPr lang="en-US" dirty="0" err="1">
                <a:ea typeface="+mn-lt"/>
                <a:cs typeface="+mn-lt"/>
              </a:rPr>
              <a:t>rollno</a:t>
            </a:r>
            <a:r>
              <a:rPr lang="en-US" dirty="0">
                <a:ea typeface="+mn-lt"/>
                <a:cs typeface="+mn-lt"/>
              </a:rPr>
              <a:t> = r;  </a:t>
            </a:r>
            <a:endParaRPr lang="en-US"/>
          </a:p>
          <a:p>
            <a:r>
              <a:rPr lang="en-US" dirty="0">
                <a:ea typeface="+mn-lt"/>
                <a:cs typeface="+mn-lt"/>
              </a:rPr>
              <a:t>     name = n;  </a:t>
            </a:r>
            <a:endParaRPr lang="en-US"/>
          </a:p>
          <a:p>
            <a:r>
              <a:rPr lang="en-US" dirty="0">
                <a:ea typeface="+mn-lt"/>
                <a:cs typeface="+mn-lt"/>
              </a:rPr>
              <a:t>     }  </a:t>
            </a:r>
            <a:endParaRPr lang="en-US"/>
          </a:p>
        </p:txBody>
      </p:sp>
      <p:sp>
        <p:nvSpPr>
          <p:cNvPr id="4" name="Footer Placeholder 3">
            <a:extLst>
              <a:ext uri="{FF2B5EF4-FFF2-40B4-BE49-F238E27FC236}">
                <a16:creationId xmlns:a16="http://schemas.microsoft.com/office/drawing/2014/main" id="{DBF61B56-5E07-7B4F-A795-07E19D4871BE}"/>
              </a:ext>
            </a:extLst>
          </p:cNvPr>
          <p:cNvSpPr>
            <a:spLocks noGrp="1"/>
          </p:cNvSpPr>
          <p:nvPr>
            <p:ph type="ftr" sz="quarter" idx="3"/>
          </p:nvPr>
        </p:nvSpPr>
        <p:spPr>
          <a:xfrm>
            <a:off x="3161581" y="-153682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33115D2F-3658-54C7-5DAD-89D306AAA39C}"/>
              </a:ext>
            </a:extLst>
          </p:cNvPr>
          <p:cNvSpPr>
            <a:spLocks noGrp="1"/>
          </p:cNvSpPr>
          <p:nvPr>
            <p:ph type="sldNum" sz="quarter" idx="4"/>
          </p:nvPr>
        </p:nvSpPr>
        <p:spPr/>
        <p:txBody>
          <a:bodyPr/>
          <a:lstStyle/>
          <a:p>
            <a:fld id="{294A09A9-5501-47C1-A89A-A340965A2BE2}" type="slidenum">
              <a:rPr lang="en-US" dirty="0" smtClean="0"/>
              <a:pPr/>
              <a:t>10</a:t>
            </a:fld>
            <a:endParaRPr lang="en-US" dirty="0"/>
          </a:p>
        </p:txBody>
      </p:sp>
      <p:sp>
        <p:nvSpPr>
          <p:cNvPr id="6" name="Content Placeholder 5">
            <a:extLst>
              <a:ext uri="{FF2B5EF4-FFF2-40B4-BE49-F238E27FC236}">
                <a16:creationId xmlns:a16="http://schemas.microsoft.com/office/drawing/2014/main" id="{3F83E24A-B1BE-0404-D822-63B97817AEB5}"/>
              </a:ext>
            </a:extLst>
          </p:cNvPr>
          <p:cNvSpPr>
            <a:spLocks noGrp="1"/>
          </p:cNvSpPr>
          <p:nvPr>
            <p:ph idx="10"/>
          </p:nvPr>
        </p:nvSpPr>
        <p:spPr>
          <a:xfrm>
            <a:off x="6010066" y="256582"/>
            <a:ext cx="4979740" cy="5962875"/>
          </a:xfrm>
        </p:spPr>
        <p:txBody>
          <a:bodyPr vert="horz" lIns="91440" tIns="45720" rIns="91440" bIns="45720" rtlCol="0" anchor="t">
            <a:noAutofit/>
          </a:bodyPr>
          <a:lstStyle/>
          <a:p>
            <a:r>
              <a:rPr lang="en-US" dirty="0">
                <a:ea typeface="+mn-lt"/>
                <a:cs typeface="+mn-lt"/>
              </a:rPr>
              <a:t>//method to display values  </a:t>
            </a:r>
            <a:endParaRPr lang="en-US" dirty="0"/>
          </a:p>
          <a:p>
            <a:r>
              <a:rPr lang="en-US" dirty="0">
                <a:ea typeface="+mn-lt"/>
                <a:cs typeface="+mn-lt"/>
              </a:rPr>
              <a:t>     void display(){</a:t>
            </a:r>
            <a:r>
              <a:rPr lang="en-US" dirty="0" err="1">
                <a:ea typeface="+mn-lt"/>
                <a:cs typeface="+mn-lt"/>
              </a:rPr>
              <a:t>System.out.println</a:t>
            </a:r>
            <a:r>
              <a:rPr lang="en-US" dirty="0">
                <a:ea typeface="+mn-lt"/>
                <a:cs typeface="+mn-lt"/>
              </a:rPr>
              <a:t>(</a:t>
            </a:r>
            <a:r>
              <a:rPr lang="en-US" dirty="0" err="1">
                <a:ea typeface="+mn-lt"/>
                <a:cs typeface="+mn-lt"/>
              </a:rPr>
              <a:t>rollno</a:t>
            </a:r>
            <a:r>
              <a:rPr lang="en-US" dirty="0">
                <a:ea typeface="+mn-lt"/>
                <a:cs typeface="+mn-lt"/>
              </a:rPr>
              <a:t>+" "+name+" "+college);}  </a:t>
            </a:r>
            <a:endParaRPr lang="en-US" dirty="0"/>
          </a:p>
          <a:p>
            <a:r>
              <a:rPr lang="en-US" dirty="0">
                <a:ea typeface="+mn-lt"/>
                <a:cs typeface="+mn-lt"/>
              </a:rPr>
              <a:t>}  </a:t>
            </a:r>
            <a:endParaRPr lang="en-US" dirty="0"/>
          </a:p>
          <a:p>
            <a:r>
              <a:rPr lang="en-US" dirty="0">
                <a:ea typeface="+mn-lt"/>
                <a:cs typeface="+mn-lt"/>
              </a:rPr>
              <a:t>//Test class to create and display the values of object  </a:t>
            </a:r>
            <a:endParaRPr lang="en-US" dirty="0"/>
          </a:p>
          <a:p>
            <a:r>
              <a:rPr lang="en-US" dirty="0">
                <a:ea typeface="+mn-lt"/>
                <a:cs typeface="+mn-lt"/>
              </a:rPr>
              <a:t>public class </a:t>
            </a:r>
            <a:r>
              <a:rPr lang="en-US" dirty="0" err="1">
                <a:ea typeface="+mn-lt"/>
                <a:cs typeface="+mn-lt"/>
              </a:rPr>
              <a:t>TestStaticMethod</a:t>
            </a:r>
            <a:r>
              <a:rPr lang="en-US" dirty="0">
                <a:ea typeface="+mn-lt"/>
                <a:cs typeface="+mn-lt"/>
              </a:rPr>
              <a:t>{  </a:t>
            </a:r>
            <a:endParaRPr lang="en-US" dirty="0"/>
          </a:p>
          <a:p>
            <a:r>
              <a:rPr lang="en-US" dirty="0">
                <a:ea typeface="+mn-lt"/>
                <a:cs typeface="+mn-lt"/>
              </a:rPr>
              <a:t>    public static void main(String </a:t>
            </a:r>
            <a:r>
              <a:rPr lang="en-US" dirty="0" err="1">
                <a:ea typeface="+mn-lt"/>
                <a:cs typeface="+mn-lt"/>
              </a:rPr>
              <a:t>args</a:t>
            </a:r>
            <a:r>
              <a:rPr lang="en-US" dirty="0">
                <a:ea typeface="+mn-lt"/>
                <a:cs typeface="+mn-lt"/>
              </a:rPr>
              <a:t>[]){  </a:t>
            </a:r>
            <a:endParaRPr lang="en-US" dirty="0"/>
          </a:p>
          <a:p>
            <a:r>
              <a:rPr lang="en-US" dirty="0">
                <a:ea typeface="+mn-lt"/>
                <a:cs typeface="+mn-lt"/>
              </a:rPr>
              <a:t>    </a:t>
            </a:r>
            <a:r>
              <a:rPr lang="en-US" dirty="0" err="1">
                <a:ea typeface="+mn-lt"/>
                <a:cs typeface="+mn-lt"/>
              </a:rPr>
              <a:t>Student.change</a:t>
            </a:r>
            <a:r>
              <a:rPr lang="en-US" dirty="0">
                <a:ea typeface="+mn-lt"/>
                <a:cs typeface="+mn-lt"/>
              </a:rPr>
              <a:t>();//calling change method  </a:t>
            </a:r>
            <a:endParaRPr lang="en-US" dirty="0"/>
          </a:p>
          <a:p>
            <a:r>
              <a:rPr lang="en-US" dirty="0">
                <a:ea typeface="+mn-lt"/>
                <a:cs typeface="+mn-lt"/>
              </a:rPr>
              <a:t>    //creating objects  </a:t>
            </a:r>
            <a:endParaRPr lang="en-US" dirty="0"/>
          </a:p>
          <a:p>
            <a:r>
              <a:rPr lang="en-US" dirty="0">
                <a:ea typeface="+mn-lt"/>
                <a:cs typeface="+mn-lt"/>
              </a:rPr>
              <a:t>    Student s1 = new Student(01,"Pramod");  </a:t>
            </a:r>
            <a:endParaRPr lang="en-US" dirty="0"/>
          </a:p>
          <a:p>
            <a:r>
              <a:rPr lang="en-US" dirty="0">
                <a:ea typeface="+mn-lt"/>
                <a:cs typeface="+mn-lt"/>
              </a:rPr>
              <a:t>    Student s2 = new Student(02,"Naveen");  </a:t>
            </a:r>
            <a:endParaRPr lang="en-US" dirty="0"/>
          </a:p>
          <a:p>
            <a:r>
              <a:rPr lang="en-US" dirty="0">
                <a:ea typeface="+mn-lt"/>
                <a:cs typeface="+mn-lt"/>
              </a:rPr>
              <a:t>    Student s3 = new Student(03,"Shanmuk");  </a:t>
            </a:r>
            <a:endParaRPr lang="en-US" dirty="0"/>
          </a:p>
          <a:p>
            <a:r>
              <a:rPr lang="en-US">
                <a:ea typeface="+mn-lt"/>
                <a:cs typeface="+mn-lt"/>
              </a:rPr>
              <a:t>    </a:t>
            </a:r>
            <a:endParaRPr lang="en-US"/>
          </a:p>
        </p:txBody>
      </p:sp>
      <p:sp>
        <p:nvSpPr>
          <p:cNvPr id="7" name="Content Placeholder 6">
            <a:extLst>
              <a:ext uri="{FF2B5EF4-FFF2-40B4-BE49-F238E27FC236}">
                <a16:creationId xmlns:a16="http://schemas.microsoft.com/office/drawing/2014/main" id="{4F7CE442-FD30-4A20-A36A-C4E2ABE4A315}"/>
              </a:ext>
            </a:extLst>
          </p:cNvPr>
          <p:cNvSpPr>
            <a:spLocks noGrp="1"/>
          </p:cNvSpPr>
          <p:nvPr>
            <p:ph idx="11"/>
          </p:nvPr>
        </p:nvSpPr>
        <p:spPr>
          <a:xfrm>
            <a:off x="621153" y="-1861820"/>
            <a:ext cx="4663440" cy="522514"/>
          </a:xfrm>
        </p:spPr>
        <p:txBody>
          <a:bodyPr/>
          <a:lstStyle/>
          <a:p>
            <a:endParaRPr lang="en-US"/>
          </a:p>
        </p:txBody>
      </p:sp>
      <p:sp>
        <p:nvSpPr>
          <p:cNvPr id="8" name="Content Placeholder 7">
            <a:extLst>
              <a:ext uri="{FF2B5EF4-FFF2-40B4-BE49-F238E27FC236}">
                <a16:creationId xmlns:a16="http://schemas.microsoft.com/office/drawing/2014/main" id="{322ABE5F-C0CC-F24B-21E9-378954E5BB27}"/>
              </a:ext>
            </a:extLst>
          </p:cNvPr>
          <p:cNvSpPr>
            <a:spLocks noGrp="1"/>
          </p:cNvSpPr>
          <p:nvPr>
            <p:ph idx="12"/>
          </p:nvPr>
        </p:nvSpPr>
        <p:spPr>
          <a:xfrm>
            <a:off x="6815197" y="-2120613"/>
            <a:ext cx="4663440" cy="522514"/>
          </a:xfrm>
        </p:spPr>
        <p:txBody>
          <a:bodyPr/>
          <a:lstStyle/>
          <a:p>
            <a:endParaRPr lang="en-US"/>
          </a:p>
        </p:txBody>
      </p:sp>
    </p:spTree>
    <p:extLst>
      <p:ext uri="{BB962C8B-B14F-4D97-AF65-F5344CB8AC3E}">
        <p14:creationId xmlns:p14="http://schemas.microsoft.com/office/powerpoint/2010/main" val="342499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39DE-6611-7E11-F450-233B2B6AD3FB}"/>
              </a:ext>
            </a:extLst>
          </p:cNvPr>
          <p:cNvSpPr>
            <a:spLocks noGrp="1"/>
          </p:cNvSpPr>
          <p:nvPr>
            <p:ph type="title"/>
          </p:nvPr>
        </p:nvSpPr>
        <p:spPr/>
        <p:txBody>
          <a:bodyPr/>
          <a:lstStyle/>
          <a:p>
            <a:r>
              <a:rPr lang="en-US"/>
              <a:t>Static block</a:t>
            </a:r>
          </a:p>
        </p:txBody>
      </p:sp>
      <p:sp>
        <p:nvSpPr>
          <p:cNvPr id="3" name="Content Placeholder 2">
            <a:extLst>
              <a:ext uri="{FF2B5EF4-FFF2-40B4-BE49-F238E27FC236}">
                <a16:creationId xmlns:a16="http://schemas.microsoft.com/office/drawing/2014/main" id="{0424C83E-BFEA-F256-2FB1-E00E2DBD98FF}"/>
              </a:ext>
            </a:extLst>
          </p:cNvPr>
          <p:cNvSpPr>
            <a:spLocks noGrp="1"/>
          </p:cNvSpPr>
          <p:nvPr>
            <p:ph idx="1"/>
          </p:nvPr>
        </p:nvSpPr>
        <p:spPr/>
        <p:txBody>
          <a:bodyPr vert="horz" lIns="91440" tIns="45720" rIns="91440" bIns="45720" rtlCol="0" anchor="t">
            <a:noAutofit/>
          </a:bodyPr>
          <a:lstStyle/>
          <a:p>
            <a:pPr marL="457200" indent="-457200">
              <a:buFont typeface="Wingdings" panose="020B0604020202020204" pitchFamily="34" charset="0"/>
              <a:buChar char="§"/>
            </a:pPr>
            <a:r>
              <a:rPr lang="en-US" dirty="0">
                <a:ea typeface="+mn-lt"/>
                <a:cs typeface="+mn-lt"/>
              </a:rPr>
              <a:t>It is used to initialize the static data member.</a:t>
            </a:r>
            <a:endParaRPr lang="en-US" dirty="0"/>
          </a:p>
          <a:p>
            <a:pPr marL="457200" indent="-457200">
              <a:buFont typeface="Wingdings" panose="020B0604020202020204" pitchFamily="34" charset="0"/>
              <a:buChar char="§"/>
            </a:pPr>
            <a:endParaRPr lang="en-US" dirty="0">
              <a:ea typeface="+mn-lt"/>
              <a:cs typeface="+mn-lt"/>
            </a:endParaRPr>
          </a:p>
          <a:p>
            <a:pPr marL="457200" indent="-457200">
              <a:buFont typeface="Wingdings" panose="020B0604020202020204" pitchFamily="34" charset="0"/>
              <a:buChar char="§"/>
            </a:pPr>
            <a:r>
              <a:rPr lang="en-US" dirty="0">
                <a:ea typeface="+mn-lt"/>
                <a:cs typeface="+mn-lt"/>
              </a:rPr>
              <a:t>It is executed before the main method at the time of class loading.</a:t>
            </a:r>
            <a:endParaRPr lang="en-US" dirty="0"/>
          </a:p>
          <a:p>
            <a:pPr marL="457200" indent="-457200">
              <a:buFont typeface="Wingdings" panose="020B0604020202020204" pitchFamily="34" charset="0"/>
              <a:buChar char="§"/>
            </a:pPr>
            <a:endParaRPr lang="en-US"/>
          </a:p>
        </p:txBody>
      </p:sp>
      <p:sp>
        <p:nvSpPr>
          <p:cNvPr id="4" name="Footer Placeholder 3">
            <a:extLst>
              <a:ext uri="{FF2B5EF4-FFF2-40B4-BE49-F238E27FC236}">
                <a16:creationId xmlns:a16="http://schemas.microsoft.com/office/drawing/2014/main" id="{DF36E450-1362-03AE-FA39-543F45EF78E4}"/>
              </a:ext>
            </a:extLst>
          </p:cNvPr>
          <p:cNvSpPr>
            <a:spLocks noGrp="1"/>
          </p:cNvSpPr>
          <p:nvPr>
            <p:ph type="ftr" sz="quarter" idx="3"/>
          </p:nvPr>
        </p:nvSpPr>
        <p:spPr>
          <a:xfrm>
            <a:off x="2802147" y="-1292405"/>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C795709F-1595-AC7F-DCE7-CB845FED3617}"/>
              </a:ext>
            </a:extLst>
          </p:cNvPr>
          <p:cNvSpPr>
            <a:spLocks noGrp="1"/>
          </p:cNvSpPr>
          <p:nvPr>
            <p:ph type="sldNum" sz="quarter" idx="4"/>
          </p:nvPr>
        </p:nvSpPr>
        <p:spPr/>
        <p:txBody>
          <a:bodyPr/>
          <a:lstStyle/>
          <a:p>
            <a:fld id="{294A09A9-5501-47C1-A89A-A340965A2BE2}" type="slidenum">
              <a:rPr lang="en-US" smtClean="0"/>
              <a:pPr/>
              <a:t>11</a:t>
            </a:fld>
            <a:endParaRPr lang="en-US"/>
          </a:p>
        </p:txBody>
      </p:sp>
    </p:spTree>
    <p:extLst>
      <p:ext uri="{BB962C8B-B14F-4D97-AF65-F5344CB8AC3E}">
        <p14:creationId xmlns:p14="http://schemas.microsoft.com/office/powerpoint/2010/main" val="312900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F127-A03D-DBE0-3695-69BFD1D3CBF7}"/>
              </a:ext>
            </a:extLst>
          </p:cNvPr>
          <p:cNvSpPr>
            <a:spLocks noGrp="1"/>
          </p:cNvSpPr>
          <p:nvPr>
            <p:ph type="title"/>
          </p:nvPr>
        </p:nvSpPr>
        <p:spPr>
          <a:xfrm flipV="1">
            <a:off x="808058" y="-1643361"/>
            <a:ext cx="9807937" cy="97795"/>
          </a:xfrm>
        </p:spPr>
        <p:txBody>
          <a:bodyPr/>
          <a:lstStyle/>
          <a:p>
            <a:endParaRPr lang="en-US"/>
          </a:p>
        </p:txBody>
      </p:sp>
      <p:sp>
        <p:nvSpPr>
          <p:cNvPr id="3" name="Content Placeholder 2">
            <a:extLst>
              <a:ext uri="{FF2B5EF4-FFF2-40B4-BE49-F238E27FC236}">
                <a16:creationId xmlns:a16="http://schemas.microsoft.com/office/drawing/2014/main" id="{D96D7D0A-622C-F528-AE07-2FB5D3BA6C50}"/>
              </a:ext>
            </a:extLst>
          </p:cNvPr>
          <p:cNvSpPr>
            <a:spLocks noGrp="1"/>
          </p:cNvSpPr>
          <p:nvPr>
            <p:ph idx="1"/>
          </p:nvPr>
        </p:nvSpPr>
        <p:spPr>
          <a:xfrm>
            <a:off x="1167493" y="894241"/>
            <a:ext cx="9807936" cy="4560135"/>
          </a:xfrm>
        </p:spPr>
        <p:txBody>
          <a:bodyPr vert="horz" lIns="91440" tIns="45720" rIns="91440" bIns="45720" rtlCol="0" anchor="t">
            <a:noAutofit/>
          </a:bodyPr>
          <a:lstStyle/>
          <a:p>
            <a:r>
              <a:rPr lang="en-US" dirty="0">
                <a:ea typeface="+mn-lt"/>
                <a:cs typeface="+mn-lt"/>
              </a:rPr>
              <a:t>//Example for the static block</a:t>
            </a:r>
          </a:p>
          <a:p>
            <a:r>
              <a:rPr lang="en-US" dirty="0">
                <a:ea typeface="+mn-lt"/>
                <a:cs typeface="+mn-lt"/>
              </a:rPr>
              <a:t>class </a:t>
            </a:r>
            <a:r>
              <a:rPr lang="en-US" dirty="0" err="1">
                <a:ea typeface="+mn-lt"/>
                <a:cs typeface="+mn-lt"/>
              </a:rPr>
              <a:t>StaticBlock</a:t>
            </a:r>
            <a:r>
              <a:rPr lang="en-US" dirty="0">
                <a:ea typeface="+mn-lt"/>
                <a:cs typeface="+mn-lt"/>
              </a:rPr>
              <a:t>{  </a:t>
            </a:r>
            <a:endParaRPr lang="en-US" dirty="0"/>
          </a:p>
          <a:p>
            <a:r>
              <a:rPr lang="en-US" dirty="0">
                <a:ea typeface="+mn-lt"/>
                <a:cs typeface="+mn-lt"/>
              </a:rPr>
              <a:t>  static{</a:t>
            </a:r>
          </a:p>
          <a:p>
            <a:r>
              <a:rPr lang="en-US" dirty="0">
                <a:ea typeface="+mn-lt"/>
                <a:cs typeface="+mn-lt"/>
              </a:rPr>
              <a:t>          </a:t>
            </a:r>
            <a:r>
              <a:rPr lang="en-US" dirty="0" err="1">
                <a:ea typeface="+mn-lt"/>
                <a:cs typeface="+mn-lt"/>
              </a:rPr>
              <a:t>System.out.println</a:t>
            </a:r>
            <a:r>
              <a:rPr lang="en-US" dirty="0">
                <a:ea typeface="+mn-lt"/>
                <a:cs typeface="+mn-lt"/>
              </a:rPr>
              <a:t>("static block is invoked");</a:t>
            </a:r>
          </a:p>
          <a:p>
            <a:r>
              <a:rPr lang="en-US" dirty="0">
                <a:ea typeface="+mn-lt"/>
                <a:cs typeface="+mn-lt"/>
              </a:rPr>
              <a:t>        }  </a:t>
            </a:r>
            <a:endParaRPr lang="en-US" dirty="0"/>
          </a:p>
          <a:p>
            <a:r>
              <a:rPr lang="en-US" dirty="0">
                <a:ea typeface="+mn-lt"/>
                <a:cs typeface="+mn-lt"/>
              </a:rPr>
              <a:t>      public static void main(String </a:t>
            </a:r>
            <a:r>
              <a:rPr lang="en-US" dirty="0" err="1">
                <a:ea typeface="+mn-lt"/>
                <a:cs typeface="+mn-lt"/>
              </a:rPr>
              <a:t>args</a:t>
            </a:r>
            <a:r>
              <a:rPr lang="en-US" dirty="0">
                <a:ea typeface="+mn-lt"/>
                <a:cs typeface="+mn-lt"/>
              </a:rPr>
              <a:t>[]){  </a:t>
            </a:r>
            <a:endParaRPr lang="en-US" dirty="0"/>
          </a:p>
          <a:p>
            <a:r>
              <a:rPr lang="en-US" dirty="0">
                <a:ea typeface="+mn-lt"/>
                <a:cs typeface="+mn-lt"/>
              </a:rPr>
              <a:t>   </a:t>
            </a:r>
            <a:r>
              <a:rPr lang="en-US" dirty="0" err="1">
                <a:ea typeface="+mn-lt"/>
                <a:cs typeface="+mn-lt"/>
              </a:rPr>
              <a:t>System.out.println</a:t>
            </a:r>
            <a:r>
              <a:rPr lang="en-US" dirty="0">
                <a:ea typeface="+mn-lt"/>
                <a:cs typeface="+mn-lt"/>
              </a:rPr>
              <a:t>(" I'm  main Method");  </a:t>
            </a:r>
            <a:endParaRPr lang="en-US" dirty="0"/>
          </a:p>
          <a:p>
            <a:r>
              <a:rPr lang="en-US" dirty="0">
                <a:ea typeface="+mn-lt"/>
                <a:cs typeface="+mn-lt"/>
              </a:rPr>
              <a:t>  }  </a:t>
            </a:r>
            <a:endParaRPr lang="en-US" dirty="0"/>
          </a:p>
          <a:p>
            <a:r>
              <a:rPr lang="en-US" dirty="0">
                <a:ea typeface="+mn-lt"/>
                <a:cs typeface="+mn-lt"/>
              </a:rPr>
              <a:t>}  </a:t>
            </a:r>
            <a:endParaRPr lang="en-US" dirty="0"/>
          </a:p>
          <a:p>
            <a:endParaRPr lang="en-US"/>
          </a:p>
        </p:txBody>
      </p:sp>
      <p:sp>
        <p:nvSpPr>
          <p:cNvPr id="4" name="Footer Placeholder 3">
            <a:extLst>
              <a:ext uri="{FF2B5EF4-FFF2-40B4-BE49-F238E27FC236}">
                <a16:creationId xmlns:a16="http://schemas.microsoft.com/office/drawing/2014/main" id="{24C40B38-4911-65A6-C9EA-0A5DE52434FA}"/>
              </a:ext>
            </a:extLst>
          </p:cNvPr>
          <p:cNvSpPr>
            <a:spLocks noGrp="1"/>
          </p:cNvSpPr>
          <p:nvPr>
            <p:ph type="ftr" sz="quarter" idx="3"/>
          </p:nvPr>
        </p:nvSpPr>
        <p:spPr>
          <a:xfrm>
            <a:off x="2816525" y="-1464933"/>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97A52FDE-9CAC-E403-C65D-BB8B762B9F8C}"/>
              </a:ext>
            </a:extLst>
          </p:cNvPr>
          <p:cNvSpPr>
            <a:spLocks noGrp="1"/>
          </p:cNvSpPr>
          <p:nvPr>
            <p:ph type="sldNum" sz="quarter" idx="4"/>
          </p:nvPr>
        </p:nvSpPr>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53911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6590662" y="3362059"/>
            <a:ext cx="4805996" cy="952058"/>
          </a:xfrm>
        </p:spPr>
        <p:txBody>
          <a:bodyPr anchor="t">
            <a:normAutofit/>
          </a:bodyPr>
          <a:lstStyle/>
          <a:p>
            <a:r>
              <a:rPr lang="en-US" sz="4400" dirty="0">
                <a:solidFill>
                  <a:schemeClr val="tx2"/>
                </a:solidFill>
              </a:rPr>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4635645" y="-1718096"/>
            <a:ext cx="4805691" cy="838831"/>
          </a:xfrm>
        </p:spPr>
        <p:txBody>
          <a:bodyPr vert="horz" lIns="91440" tIns="45720" rIns="91440" bIns="45720" rtlCol="0" anchor="b">
            <a:normAutofit/>
          </a:bodyPr>
          <a:lstStyle/>
          <a:p>
            <a:endParaRPr lang="en-US" sz="2000">
              <a:solidFill>
                <a:schemeClr val="tx2"/>
              </a:solidFill>
            </a:endParaRPr>
          </a:p>
        </p:txBody>
      </p:sp>
      <p:pic>
        <p:nvPicPr>
          <p:cNvPr id="7" name="Graphic 6" descr="Smiling Face with No Fill">
            <a:extLst>
              <a:ext uri="{FF2B5EF4-FFF2-40B4-BE49-F238E27FC236}">
                <a16:creationId xmlns:a16="http://schemas.microsoft.com/office/drawing/2014/main" id="{6EBA2AFA-1238-6D5D-9638-C033434232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329766" y="1146412"/>
            <a:ext cx="9014348" cy="2402006"/>
          </a:xfrm>
        </p:spPr>
        <p:txBody>
          <a:bodyPr anchor="b">
            <a:normAutofit/>
          </a:bodyPr>
          <a:lstStyle/>
          <a:p>
            <a:r>
              <a:rPr lang="en-US" sz="4800"/>
              <a:t>Java Static Keyword</a:t>
            </a:r>
          </a:p>
        </p:txBody>
      </p:sp>
      <p:sp>
        <p:nvSpPr>
          <p:cNvPr id="21" name="Rectangle 2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042218" y="-2799165"/>
            <a:ext cx="6387155" cy="1078173"/>
          </a:xfrm>
        </p:spPr>
        <p:txBody>
          <a:bodyPr vert="horz" lIns="91440" tIns="45720" rIns="91440" bIns="45720" rtlCol="0" anchor="ctr">
            <a:normAutofit/>
          </a:bodyPr>
          <a:lstStyle/>
          <a:p>
            <a:endParaRPr lang="en-US">
              <a:solidFill>
                <a:srgbClr val="FFFFFF"/>
              </a:solidFill>
            </a:endParaRPr>
          </a:p>
        </p:txBody>
      </p:sp>
    </p:spTree>
    <p:extLst>
      <p:ext uri="{BB962C8B-B14F-4D97-AF65-F5344CB8AC3E}">
        <p14:creationId xmlns:p14="http://schemas.microsoft.com/office/powerpoint/2010/main" val="225930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a:t>What is Static Keyword</a:t>
            </a:r>
          </a:p>
          <a:p>
            <a:r>
              <a:rPr lang="en-US">
                <a:ea typeface="+mn-lt"/>
                <a:cs typeface="+mn-lt"/>
              </a:rPr>
              <a:t>Where we can apply Static Keyword</a:t>
            </a:r>
          </a:p>
          <a:p>
            <a:r>
              <a:rPr lang="en-US">
                <a:ea typeface="+mn-lt"/>
                <a:cs typeface="+mn-lt"/>
              </a:rPr>
              <a:t>What are Static members</a:t>
            </a:r>
          </a:p>
          <a:p>
            <a:r>
              <a:rPr lang="en-US"/>
              <a:t>What is Static Block</a:t>
            </a:r>
          </a:p>
          <a:p>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3880449" y="-1982518"/>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EC23-D655-973D-64FF-2B438662DD1B}"/>
              </a:ext>
            </a:extLst>
          </p:cNvPr>
          <p:cNvSpPr>
            <a:spLocks noGrp="1"/>
          </p:cNvSpPr>
          <p:nvPr>
            <p:ph type="title"/>
          </p:nvPr>
        </p:nvSpPr>
        <p:spPr>
          <a:xfrm>
            <a:off x="1167492" y="381000"/>
            <a:ext cx="9807937" cy="1196166"/>
          </a:xfrm>
        </p:spPr>
        <p:txBody>
          <a:bodyPr/>
          <a:lstStyle/>
          <a:p>
            <a:r>
              <a:rPr lang="en-US"/>
              <a:t>What is the use of static keyword and why?</a:t>
            </a:r>
          </a:p>
        </p:txBody>
      </p:sp>
      <p:sp>
        <p:nvSpPr>
          <p:cNvPr id="3" name="Content Placeholder 2">
            <a:extLst>
              <a:ext uri="{FF2B5EF4-FFF2-40B4-BE49-F238E27FC236}">
                <a16:creationId xmlns:a16="http://schemas.microsoft.com/office/drawing/2014/main" id="{BF10D358-E7EC-C964-59EC-65D25248E9F4}"/>
              </a:ext>
            </a:extLst>
          </p:cNvPr>
          <p:cNvSpPr>
            <a:spLocks noGrp="1"/>
          </p:cNvSpPr>
          <p:nvPr>
            <p:ph idx="1"/>
          </p:nvPr>
        </p:nvSpPr>
        <p:spPr/>
        <p:txBody>
          <a:bodyPr vert="horz" lIns="91440" tIns="45720" rIns="91440" bIns="45720" rtlCol="0" anchor="t">
            <a:noAutofit/>
          </a:bodyPr>
          <a:lstStyle/>
          <a:p>
            <a:pPr marL="457200" indent="-457200">
              <a:buFont typeface="Wingdings" panose="020B0604020202020204" pitchFamily="34" charset="0"/>
              <a:buChar char="§"/>
            </a:pPr>
            <a:r>
              <a:rPr lang="en-US" dirty="0"/>
              <a:t>The static keyword in java is used for memory management mainly.</a:t>
            </a:r>
          </a:p>
          <a:p>
            <a:pPr marL="457200" indent="-457200">
              <a:buFont typeface="Wingdings" panose="020B0604020202020204" pitchFamily="34" charset="0"/>
              <a:buChar char="§"/>
            </a:pPr>
            <a:endParaRPr lang="en-US"/>
          </a:p>
          <a:p>
            <a:pPr marL="457200" indent="-457200">
              <a:buFont typeface="Wingdings" panose="020B0604020202020204" pitchFamily="34" charset="0"/>
              <a:buChar char="§"/>
            </a:pPr>
            <a:r>
              <a:rPr lang="en-US" dirty="0"/>
              <a:t>Static keyword is used to save your time and typing.</a:t>
            </a:r>
          </a:p>
          <a:p>
            <a:pPr marL="457200" indent="-457200">
              <a:buFont typeface="Wingdings" panose="020B0604020202020204" pitchFamily="34" charset="0"/>
              <a:buChar char="§"/>
            </a:pPr>
            <a:endParaRPr lang="en-US"/>
          </a:p>
          <a:p>
            <a:pPr marL="457200" indent="-457200">
              <a:buFont typeface="Wingdings" panose="020B0604020202020204" pitchFamily="34" charset="0"/>
              <a:buChar char="§"/>
            </a:pPr>
            <a:r>
              <a:rPr lang="en-US" dirty="0"/>
              <a:t>All static members  belongs to the class and not to any instance of the class.</a:t>
            </a:r>
          </a:p>
        </p:txBody>
      </p:sp>
      <p:sp>
        <p:nvSpPr>
          <p:cNvPr id="4" name="Footer Placeholder 3">
            <a:extLst>
              <a:ext uri="{FF2B5EF4-FFF2-40B4-BE49-F238E27FC236}">
                <a16:creationId xmlns:a16="http://schemas.microsoft.com/office/drawing/2014/main" id="{CA0D3307-5907-7F72-0A05-D72D5A7F45DE}"/>
              </a:ext>
            </a:extLst>
          </p:cNvPr>
          <p:cNvSpPr>
            <a:spLocks noGrp="1"/>
          </p:cNvSpPr>
          <p:nvPr>
            <p:ph type="ftr" sz="quarter" idx="3"/>
          </p:nvPr>
        </p:nvSpPr>
        <p:spPr>
          <a:xfrm>
            <a:off x="3104072" y="-1464933"/>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306CC6CD-9206-A896-191A-8D64CF5E63EA}"/>
              </a:ext>
            </a:extLst>
          </p:cNvPr>
          <p:cNvSpPr>
            <a:spLocks noGrp="1"/>
          </p:cNvSpPr>
          <p:nvPr>
            <p:ph type="sldNum" sz="quarter" idx="4"/>
          </p:nvPr>
        </p:nvSpPr>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211978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B3EF-E2C6-3539-EFE0-4C12BF30BEC5}"/>
              </a:ext>
            </a:extLst>
          </p:cNvPr>
          <p:cNvSpPr>
            <a:spLocks noGrp="1"/>
          </p:cNvSpPr>
          <p:nvPr>
            <p:ph type="title"/>
          </p:nvPr>
        </p:nvSpPr>
        <p:spPr/>
        <p:txBody>
          <a:bodyPr/>
          <a:lstStyle/>
          <a:p>
            <a:r>
              <a:rPr lang="en-US"/>
              <a:t>The static can be:</a:t>
            </a:r>
          </a:p>
        </p:txBody>
      </p:sp>
      <p:pic>
        <p:nvPicPr>
          <p:cNvPr id="14" name="Content Placeholder 13" descr="A diagram of a company&#10;&#10;Description automatically generated">
            <a:extLst>
              <a:ext uri="{FF2B5EF4-FFF2-40B4-BE49-F238E27FC236}">
                <a16:creationId xmlns:a16="http://schemas.microsoft.com/office/drawing/2014/main" id="{6E6E7325-821C-EFCC-18DA-D83AE8C29D2E}"/>
              </a:ext>
            </a:extLst>
          </p:cNvPr>
          <p:cNvPicPr>
            <a:picLocks noGrp="1" noChangeAspect="1"/>
          </p:cNvPicPr>
          <p:nvPr>
            <p:ph idx="1"/>
          </p:nvPr>
        </p:nvPicPr>
        <p:blipFill>
          <a:blip r:embed="rId2"/>
          <a:stretch>
            <a:fillRect/>
          </a:stretch>
        </p:blipFill>
        <p:spPr>
          <a:xfrm>
            <a:off x="1422273" y="2300525"/>
            <a:ext cx="10448563" cy="3789151"/>
          </a:xfrm>
        </p:spPr>
      </p:pic>
      <p:sp>
        <p:nvSpPr>
          <p:cNvPr id="4" name="Footer Placeholder 3">
            <a:extLst>
              <a:ext uri="{FF2B5EF4-FFF2-40B4-BE49-F238E27FC236}">
                <a16:creationId xmlns:a16="http://schemas.microsoft.com/office/drawing/2014/main" id="{D23357DA-72FC-1570-A847-2ACC0950BFBC}"/>
              </a:ext>
            </a:extLst>
          </p:cNvPr>
          <p:cNvSpPr>
            <a:spLocks noGrp="1"/>
          </p:cNvSpPr>
          <p:nvPr>
            <p:ph type="ftr" sz="quarter" idx="3"/>
          </p:nvPr>
        </p:nvSpPr>
        <p:spPr>
          <a:xfrm>
            <a:off x="3348487" y="-1493688"/>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17815B8C-27D9-DC84-2693-ABD5957DC01C}"/>
              </a:ext>
            </a:extLst>
          </p:cNvPr>
          <p:cNvSpPr>
            <a:spLocks noGrp="1"/>
          </p:cNvSpPr>
          <p:nvPr>
            <p:ph type="sldNum" sz="quarter" idx="4"/>
          </p:nvPr>
        </p:nvSpPr>
        <p:spPr/>
        <p:txBody>
          <a:bodyPr/>
          <a:lstStyle/>
          <a:p>
            <a:fld id="{294A09A9-5501-47C1-A89A-A340965A2BE2}" type="slidenum">
              <a:rPr lang="en-US" dirty="0" smtClean="0"/>
              <a:pPr/>
              <a:t>5</a:t>
            </a:fld>
            <a:endParaRPr lang="en-US"/>
          </a:p>
        </p:txBody>
      </p:sp>
    </p:spTree>
    <p:extLst>
      <p:ext uri="{BB962C8B-B14F-4D97-AF65-F5344CB8AC3E}">
        <p14:creationId xmlns:p14="http://schemas.microsoft.com/office/powerpoint/2010/main" val="102016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ADB5-230B-0338-B3AB-D00219ED2CE9}"/>
              </a:ext>
            </a:extLst>
          </p:cNvPr>
          <p:cNvSpPr>
            <a:spLocks noGrp="1"/>
          </p:cNvSpPr>
          <p:nvPr>
            <p:ph type="title"/>
          </p:nvPr>
        </p:nvSpPr>
        <p:spPr/>
        <p:txBody>
          <a:bodyPr/>
          <a:lstStyle/>
          <a:p>
            <a:r>
              <a:rPr lang="en-US"/>
              <a:t>Static variable</a:t>
            </a:r>
          </a:p>
        </p:txBody>
      </p:sp>
      <p:sp>
        <p:nvSpPr>
          <p:cNvPr id="3" name="Content Placeholder 2">
            <a:extLst>
              <a:ext uri="{FF2B5EF4-FFF2-40B4-BE49-F238E27FC236}">
                <a16:creationId xmlns:a16="http://schemas.microsoft.com/office/drawing/2014/main" id="{2E4483BA-984C-1548-BD3E-5B2345737CAA}"/>
              </a:ext>
            </a:extLst>
          </p:cNvPr>
          <p:cNvSpPr>
            <a:spLocks noGrp="1"/>
          </p:cNvSpPr>
          <p:nvPr>
            <p:ph idx="1"/>
          </p:nvPr>
        </p:nvSpPr>
        <p:spPr/>
        <p:txBody>
          <a:bodyPr vert="horz" lIns="91440" tIns="45720" rIns="91440" bIns="45720" rtlCol="0" anchor="t">
            <a:noAutofit/>
          </a:bodyPr>
          <a:lstStyle/>
          <a:p>
            <a:pPr marL="457200" indent="-457200">
              <a:buFont typeface="Wingdings" panose="020B0604020202020204" pitchFamily="34" charset="0"/>
              <a:buChar char="§"/>
            </a:pPr>
            <a:r>
              <a:rPr lang="en-US" dirty="0">
                <a:latin typeface="Arial"/>
                <a:cs typeface="Arial"/>
              </a:rPr>
              <a:t>If you declare any variable as static, it is known as static variable.</a:t>
            </a:r>
            <a:endParaRPr lang="en-US" dirty="0"/>
          </a:p>
          <a:p>
            <a:pPr marL="457200" indent="-457200">
              <a:buFont typeface="Wingdings" panose="020B0604020202020204" pitchFamily="34" charset="0"/>
              <a:buChar char="§"/>
            </a:pPr>
            <a:endParaRPr lang="en-US" dirty="0">
              <a:latin typeface="Arial"/>
              <a:cs typeface="Arial"/>
            </a:endParaRPr>
          </a:p>
          <a:p>
            <a:pPr marL="457200" indent="-457200">
              <a:buFont typeface="Wingdings" panose="020B0604020202020204" pitchFamily="34" charset="0"/>
              <a:buChar char="§"/>
            </a:pPr>
            <a:r>
              <a:rPr lang="en-US" dirty="0">
                <a:latin typeface="Arial"/>
                <a:cs typeface="Arial"/>
              </a:rPr>
              <a:t>The static  variable can be used to refer the common property of all the objects.</a:t>
            </a:r>
            <a:endParaRPr lang="en-US" dirty="0">
              <a:latin typeface="Arial"/>
              <a:ea typeface="+mn-lt"/>
              <a:cs typeface="Arial"/>
            </a:endParaRPr>
          </a:p>
        </p:txBody>
      </p:sp>
      <p:sp>
        <p:nvSpPr>
          <p:cNvPr id="4" name="Footer Placeholder 3">
            <a:extLst>
              <a:ext uri="{FF2B5EF4-FFF2-40B4-BE49-F238E27FC236}">
                <a16:creationId xmlns:a16="http://schemas.microsoft.com/office/drawing/2014/main" id="{E31643DC-CF65-8E82-56AE-4224E12E6EB1}"/>
              </a:ext>
            </a:extLst>
          </p:cNvPr>
          <p:cNvSpPr>
            <a:spLocks noGrp="1"/>
          </p:cNvSpPr>
          <p:nvPr>
            <p:ph type="ftr" sz="quarter" idx="3"/>
          </p:nvPr>
        </p:nvSpPr>
        <p:spPr>
          <a:xfrm>
            <a:off x="3521015" y="-1393046"/>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0C0BF541-5497-F6F6-0AFF-BA0D2744CD7F}"/>
              </a:ext>
            </a:extLst>
          </p:cNvPr>
          <p:cNvSpPr>
            <a:spLocks noGrp="1"/>
          </p:cNvSpPr>
          <p:nvPr>
            <p:ph type="sldNum" sz="quarter" idx="4"/>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64723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1E93-AEB8-0925-D7A4-418765022FE4}"/>
              </a:ext>
            </a:extLst>
          </p:cNvPr>
          <p:cNvSpPr>
            <a:spLocks noGrp="1"/>
          </p:cNvSpPr>
          <p:nvPr>
            <p:ph type="title"/>
          </p:nvPr>
        </p:nvSpPr>
        <p:spPr>
          <a:xfrm>
            <a:off x="923077" y="-1545566"/>
            <a:ext cx="9807937" cy="678581"/>
          </a:xfrm>
        </p:spPr>
        <p:txBody>
          <a:bodyPr/>
          <a:lstStyle/>
          <a:p>
            <a:endParaRPr lang="en-US"/>
          </a:p>
        </p:txBody>
      </p:sp>
      <p:sp>
        <p:nvSpPr>
          <p:cNvPr id="3" name="Content Placeholder 2">
            <a:extLst>
              <a:ext uri="{FF2B5EF4-FFF2-40B4-BE49-F238E27FC236}">
                <a16:creationId xmlns:a16="http://schemas.microsoft.com/office/drawing/2014/main" id="{6B80D914-EDAE-1100-CF0C-E9A265E9BC3B}"/>
              </a:ext>
            </a:extLst>
          </p:cNvPr>
          <p:cNvSpPr>
            <a:spLocks noGrp="1"/>
          </p:cNvSpPr>
          <p:nvPr>
            <p:ph idx="1"/>
          </p:nvPr>
        </p:nvSpPr>
        <p:spPr>
          <a:xfrm>
            <a:off x="1167493" y="966128"/>
            <a:ext cx="9807936" cy="4962700"/>
          </a:xfrm>
        </p:spPr>
        <p:txBody>
          <a:bodyPr vert="horz" lIns="91440" tIns="45720" rIns="91440" bIns="45720" rtlCol="0" anchor="t">
            <a:noAutofit/>
          </a:bodyPr>
          <a:lstStyle/>
          <a:p>
            <a:r>
              <a:rPr lang="en-US" dirty="0">
                <a:latin typeface="Arial"/>
                <a:cs typeface="Arial"/>
              </a:rPr>
              <a:t>Example: In a college with 500 students, each student has a unique name and roll number. For this, the instance data for members is good. but college refers to the common property of all objects. If you make it static, this field will get the memory only once.</a:t>
            </a:r>
          </a:p>
          <a:p>
            <a:endParaRPr lang="en-US">
              <a:latin typeface="Arial"/>
              <a:cs typeface="Arial"/>
            </a:endParaRPr>
          </a:p>
          <a:p>
            <a:r>
              <a:rPr lang="en-US" dirty="0">
                <a:latin typeface="Arial"/>
                <a:cs typeface="Arial"/>
              </a:rPr>
              <a:t>Class Student{</a:t>
            </a:r>
          </a:p>
          <a:p>
            <a:r>
              <a:rPr lang="en-US" dirty="0">
                <a:latin typeface="Arial"/>
                <a:cs typeface="Arial"/>
              </a:rPr>
              <a:t>   int </a:t>
            </a:r>
            <a:r>
              <a:rPr lang="en-US" dirty="0" err="1">
                <a:latin typeface="Arial"/>
                <a:cs typeface="Arial"/>
              </a:rPr>
              <a:t>rollno</a:t>
            </a:r>
            <a:r>
              <a:rPr lang="en-US" dirty="0">
                <a:latin typeface="Arial"/>
                <a:cs typeface="Arial"/>
              </a:rPr>
              <a:t>;</a:t>
            </a:r>
          </a:p>
          <a:p>
            <a:r>
              <a:rPr lang="en-US" dirty="0">
                <a:latin typeface="Arial"/>
                <a:cs typeface="Arial"/>
              </a:rPr>
              <a:t>   String name;</a:t>
            </a:r>
          </a:p>
          <a:p>
            <a:r>
              <a:rPr lang="en-US" dirty="0">
                <a:latin typeface="Arial"/>
                <a:cs typeface="Arial"/>
              </a:rPr>
              <a:t>   String college ="Gitam";</a:t>
            </a:r>
          </a:p>
          <a:p>
            <a:r>
              <a:rPr lang="en-US" dirty="0">
                <a:latin typeface="Arial"/>
                <a:cs typeface="Arial"/>
              </a:rPr>
              <a:t>}</a:t>
            </a:r>
          </a:p>
          <a:p>
            <a:endParaRPr lang="en-US">
              <a:latin typeface="Arial"/>
              <a:cs typeface="Arial"/>
            </a:endParaRPr>
          </a:p>
          <a:p>
            <a:endParaRPr lang="en-US">
              <a:latin typeface="Arial"/>
              <a:cs typeface="Arial"/>
            </a:endParaRPr>
          </a:p>
          <a:p>
            <a:endParaRPr lang="en-US">
              <a:latin typeface="Arial"/>
              <a:cs typeface="Arial"/>
            </a:endParaRPr>
          </a:p>
          <a:p>
            <a:endParaRPr lang="en-US">
              <a:latin typeface="Arial"/>
              <a:cs typeface="Arial"/>
            </a:endParaRPr>
          </a:p>
          <a:p>
            <a:endParaRPr lang="en-US"/>
          </a:p>
        </p:txBody>
      </p:sp>
      <p:sp>
        <p:nvSpPr>
          <p:cNvPr id="4" name="Footer Placeholder 3">
            <a:extLst>
              <a:ext uri="{FF2B5EF4-FFF2-40B4-BE49-F238E27FC236}">
                <a16:creationId xmlns:a16="http://schemas.microsoft.com/office/drawing/2014/main" id="{31EF72E1-317B-3E98-6BFE-EDBFAC5ADD60}"/>
              </a:ext>
            </a:extLst>
          </p:cNvPr>
          <p:cNvSpPr>
            <a:spLocks noGrp="1"/>
          </p:cNvSpPr>
          <p:nvPr>
            <p:ph type="ftr" sz="quarter" idx="3"/>
          </p:nvPr>
        </p:nvSpPr>
        <p:spPr>
          <a:xfrm>
            <a:off x="3765430" y="-104799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75126EB4-67D3-4428-0A5E-2076CF53886F}"/>
              </a:ext>
            </a:extLst>
          </p:cNvPr>
          <p:cNvSpPr>
            <a:spLocks noGrp="1"/>
          </p:cNvSpPr>
          <p:nvPr>
            <p:ph type="sldNum" sz="quarter" idx="4"/>
          </p:nvPr>
        </p:nvSpPr>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147880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947B-E784-738B-F787-143C739DCA09}"/>
              </a:ext>
            </a:extLst>
          </p:cNvPr>
          <p:cNvSpPr>
            <a:spLocks noGrp="1"/>
          </p:cNvSpPr>
          <p:nvPr>
            <p:ph type="title"/>
          </p:nvPr>
        </p:nvSpPr>
        <p:spPr>
          <a:xfrm>
            <a:off x="1009341" y="-1272396"/>
            <a:ext cx="9807937" cy="74733"/>
          </a:xfrm>
        </p:spPr>
        <p:txBody>
          <a:bodyPr/>
          <a:lstStyle/>
          <a:p>
            <a:endParaRPr lang="en-US"/>
          </a:p>
        </p:txBody>
      </p:sp>
      <p:sp>
        <p:nvSpPr>
          <p:cNvPr id="3" name="Content Placeholder 2">
            <a:extLst>
              <a:ext uri="{FF2B5EF4-FFF2-40B4-BE49-F238E27FC236}">
                <a16:creationId xmlns:a16="http://schemas.microsoft.com/office/drawing/2014/main" id="{17F0B5F7-391D-3DA4-8C82-2420DBAC768D}"/>
              </a:ext>
            </a:extLst>
          </p:cNvPr>
          <p:cNvSpPr>
            <a:spLocks noGrp="1"/>
          </p:cNvSpPr>
          <p:nvPr>
            <p:ph idx="1"/>
          </p:nvPr>
        </p:nvSpPr>
        <p:spPr>
          <a:xfrm>
            <a:off x="1167493" y="644770"/>
            <a:ext cx="4663440" cy="5704083"/>
          </a:xfrm>
        </p:spPr>
        <p:txBody>
          <a:bodyPr vert="horz" lIns="91440" tIns="45720" rIns="91440" bIns="45720" rtlCol="0" anchor="t">
            <a:noAutofit/>
          </a:bodyPr>
          <a:lstStyle/>
          <a:p>
            <a:r>
              <a:rPr lang="en-US" dirty="0">
                <a:ea typeface="+mn-lt"/>
                <a:cs typeface="+mn-lt"/>
              </a:rPr>
              <a:t>//Java Program to demonstrate the use of static variable  </a:t>
            </a:r>
            <a:endParaRPr lang="en-US"/>
          </a:p>
          <a:p>
            <a:r>
              <a:rPr lang="en-US" dirty="0">
                <a:ea typeface="+mn-lt"/>
                <a:cs typeface="+mn-lt"/>
              </a:rPr>
              <a:t>class Student{  </a:t>
            </a:r>
            <a:endParaRPr lang="en-US"/>
          </a:p>
          <a:p>
            <a:r>
              <a:rPr lang="en-US" dirty="0">
                <a:ea typeface="+mn-lt"/>
                <a:cs typeface="+mn-lt"/>
              </a:rPr>
              <a:t>   int </a:t>
            </a:r>
            <a:r>
              <a:rPr lang="en-US" dirty="0" err="1">
                <a:ea typeface="+mn-lt"/>
                <a:cs typeface="+mn-lt"/>
              </a:rPr>
              <a:t>rollno</a:t>
            </a:r>
            <a:r>
              <a:rPr lang="en-US" dirty="0">
                <a:ea typeface="+mn-lt"/>
                <a:cs typeface="+mn-lt"/>
              </a:rPr>
              <a:t>;//instance variable  </a:t>
            </a:r>
          </a:p>
          <a:p>
            <a:r>
              <a:rPr lang="en-US" dirty="0">
                <a:ea typeface="+mn-lt"/>
                <a:cs typeface="+mn-lt"/>
              </a:rPr>
              <a:t>   String name;  </a:t>
            </a:r>
            <a:endParaRPr lang="en-US" dirty="0"/>
          </a:p>
          <a:p>
            <a:r>
              <a:rPr lang="en-US" dirty="0">
                <a:ea typeface="+mn-lt"/>
                <a:cs typeface="+mn-lt"/>
              </a:rPr>
              <a:t>   static String college ="Gitam";//static variable  </a:t>
            </a:r>
            <a:endParaRPr lang="en-US" dirty="0"/>
          </a:p>
          <a:p>
            <a:r>
              <a:rPr lang="en-US" dirty="0">
                <a:ea typeface="+mn-lt"/>
                <a:cs typeface="+mn-lt"/>
              </a:rPr>
              <a:t>   //constructor  </a:t>
            </a:r>
            <a:endParaRPr lang="en-US" dirty="0"/>
          </a:p>
          <a:p>
            <a:r>
              <a:rPr lang="en-US" dirty="0">
                <a:ea typeface="+mn-lt"/>
                <a:cs typeface="+mn-lt"/>
              </a:rPr>
              <a:t>   Student(int r, String n){  </a:t>
            </a:r>
            <a:endParaRPr lang="en-US" dirty="0"/>
          </a:p>
          <a:p>
            <a:r>
              <a:rPr lang="en-US" dirty="0">
                <a:ea typeface="+mn-lt"/>
                <a:cs typeface="+mn-lt"/>
              </a:rPr>
              <a:t>   </a:t>
            </a:r>
            <a:r>
              <a:rPr lang="en-US" dirty="0" err="1">
                <a:ea typeface="+mn-lt"/>
                <a:cs typeface="+mn-lt"/>
              </a:rPr>
              <a:t>rollno</a:t>
            </a:r>
            <a:r>
              <a:rPr lang="en-US" dirty="0">
                <a:ea typeface="+mn-lt"/>
                <a:cs typeface="+mn-lt"/>
              </a:rPr>
              <a:t> = r;  </a:t>
            </a:r>
            <a:endParaRPr lang="en-US" dirty="0"/>
          </a:p>
          <a:p>
            <a:r>
              <a:rPr lang="en-US" dirty="0">
                <a:ea typeface="+mn-lt"/>
                <a:cs typeface="+mn-lt"/>
              </a:rPr>
              <a:t>   name = n;  </a:t>
            </a:r>
            <a:endParaRPr lang="en-US" dirty="0"/>
          </a:p>
          <a:p>
            <a:r>
              <a:rPr lang="en-US" dirty="0">
                <a:ea typeface="+mn-lt"/>
                <a:cs typeface="+mn-lt"/>
              </a:rPr>
              <a:t>   }  </a:t>
            </a:r>
            <a:endParaRPr lang="en-US" dirty="0"/>
          </a:p>
          <a:p>
            <a:r>
              <a:rPr lang="en-US" dirty="0">
                <a:ea typeface="+mn-lt"/>
                <a:cs typeface="+mn-lt"/>
              </a:rPr>
              <a:t>   //method to display the values  </a:t>
            </a:r>
            <a:endParaRPr lang="en-US" dirty="0"/>
          </a:p>
          <a:p>
            <a:r>
              <a:rPr lang="en-US" dirty="0">
                <a:ea typeface="+mn-lt"/>
                <a:cs typeface="+mn-lt"/>
              </a:rPr>
              <a:t>   void display (){</a:t>
            </a:r>
            <a:r>
              <a:rPr lang="en-US" dirty="0" err="1">
                <a:ea typeface="+mn-lt"/>
                <a:cs typeface="+mn-lt"/>
              </a:rPr>
              <a:t>System.out.println</a:t>
            </a:r>
            <a:r>
              <a:rPr lang="en-US" dirty="0">
                <a:ea typeface="+mn-lt"/>
                <a:cs typeface="+mn-lt"/>
              </a:rPr>
              <a:t>(</a:t>
            </a:r>
            <a:r>
              <a:rPr lang="en-US" dirty="0" err="1">
                <a:ea typeface="+mn-lt"/>
                <a:cs typeface="+mn-lt"/>
              </a:rPr>
              <a:t>rollno</a:t>
            </a:r>
            <a:r>
              <a:rPr lang="en-US" dirty="0">
                <a:ea typeface="+mn-lt"/>
                <a:cs typeface="+mn-lt"/>
              </a:rPr>
              <a:t>+" "+name+" "+college);}  </a:t>
            </a:r>
            <a:endParaRPr lang="en-US" dirty="0"/>
          </a:p>
          <a:p>
            <a:r>
              <a:rPr lang="en-US" dirty="0">
                <a:ea typeface="+mn-lt"/>
                <a:cs typeface="+mn-lt"/>
              </a:rPr>
              <a:t>}  </a:t>
            </a:r>
            <a:endParaRPr lang="en-US" dirty="0"/>
          </a:p>
        </p:txBody>
      </p:sp>
      <p:sp>
        <p:nvSpPr>
          <p:cNvPr id="4" name="Footer Placeholder 3">
            <a:extLst>
              <a:ext uri="{FF2B5EF4-FFF2-40B4-BE49-F238E27FC236}">
                <a16:creationId xmlns:a16="http://schemas.microsoft.com/office/drawing/2014/main" id="{0943CCDB-A63A-C091-5EB6-2F95F904A3DC}"/>
              </a:ext>
            </a:extLst>
          </p:cNvPr>
          <p:cNvSpPr>
            <a:spLocks noGrp="1"/>
          </p:cNvSpPr>
          <p:nvPr>
            <p:ph type="ftr" sz="quarter" idx="3"/>
          </p:nvPr>
        </p:nvSpPr>
        <p:spPr>
          <a:xfrm>
            <a:off x="3391619" y="-1651839"/>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14224037-4AEF-ECB8-40E7-68A4C3E631F7}"/>
              </a:ext>
            </a:extLst>
          </p:cNvPr>
          <p:cNvSpPr>
            <a:spLocks noGrp="1"/>
          </p:cNvSpPr>
          <p:nvPr>
            <p:ph type="sldNum" sz="quarter" idx="4"/>
          </p:nvPr>
        </p:nvSpPr>
        <p:spPr/>
        <p:txBody>
          <a:bodyPr/>
          <a:lstStyle/>
          <a:p>
            <a:fld id="{294A09A9-5501-47C1-A89A-A340965A2BE2}" type="slidenum">
              <a:rPr lang="en-US" smtClean="0"/>
              <a:pPr/>
              <a:t>8</a:t>
            </a:fld>
            <a:endParaRPr lang="en-US"/>
          </a:p>
        </p:txBody>
      </p:sp>
      <p:sp>
        <p:nvSpPr>
          <p:cNvPr id="6" name="Content Placeholder 5">
            <a:extLst>
              <a:ext uri="{FF2B5EF4-FFF2-40B4-BE49-F238E27FC236}">
                <a16:creationId xmlns:a16="http://schemas.microsoft.com/office/drawing/2014/main" id="{8DA083CA-34B1-CB1B-A5F8-A7BC69B4DCA0}"/>
              </a:ext>
            </a:extLst>
          </p:cNvPr>
          <p:cNvSpPr>
            <a:spLocks noGrp="1"/>
          </p:cNvSpPr>
          <p:nvPr>
            <p:ph idx="10"/>
          </p:nvPr>
        </p:nvSpPr>
        <p:spPr>
          <a:xfrm>
            <a:off x="6283235" y="644770"/>
            <a:ext cx="4706571" cy="5704083"/>
          </a:xfrm>
        </p:spPr>
        <p:txBody>
          <a:bodyPr vert="horz" lIns="91440" tIns="45720" rIns="91440" bIns="45720" rtlCol="0" anchor="t">
            <a:noAutofit/>
          </a:bodyPr>
          <a:lstStyle/>
          <a:p>
            <a:r>
              <a:rPr lang="en-US" dirty="0">
                <a:ea typeface="+mn-lt"/>
                <a:cs typeface="+mn-lt"/>
              </a:rPr>
              <a:t>//Test class to show the values of objects  </a:t>
            </a:r>
            <a:endParaRPr lang="en-US"/>
          </a:p>
          <a:p>
            <a:r>
              <a:rPr lang="en-US" dirty="0">
                <a:ea typeface="+mn-lt"/>
                <a:cs typeface="+mn-lt"/>
              </a:rPr>
              <a:t>public class TestStaticVariable1{  </a:t>
            </a:r>
            <a:endParaRPr lang="en-US" dirty="0"/>
          </a:p>
          <a:p>
            <a:r>
              <a:rPr lang="en-US" dirty="0">
                <a:ea typeface="+mn-lt"/>
                <a:cs typeface="+mn-lt"/>
              </a:rPr>
              <a:t>public static void main(String </a:t>
            </a:r>
            <a:r>
              <a:rPr lang="en-US" dirty="0" err="1">
                <a:ea typeface="+mn-lt"/>
                <a:cs typeface="+mn-lt"/>
              </a:rPr>
              <a:t>args</a:t>
            </a:r>
            <a:r>
              <a:rPr lang="en-US" dirty="0">
                <a:ea typeface="+mn-lt"/>
                <a:cs typeface="+mn-lt"/>
              </a:rPr>
              <a:t>[]){  </a:t>
            </a:r>
            <a:endParaRPr lang="en-US"/>
          </a:p>
          <a:p>
            <a:r>
              <a:rPr lang="en-US" dirty="0">
                <a:ea typeface="+mn-lt"/>
                <a:cs typeface="+mn-lt"/>
              </a:rPr>
              <a:t>Student s1 = new Student(01,"Pramod");  </a:t>
            </a:r>
            <a:endParaRPr lang="en-US" dirty="0"/>
          </a:p>
          <a:p>
            <a:r>
              <a:rPr lang="en-US" dirty="0">
                <a:ea typeface="+mn-lt"/>
                <a:cs typeface="+mn-lt"/>
              </a:rPr>
              <a:t>Student s2 = new Student(02,"Naveen");  </a:t>
            </a:r>
            <a:endParaRPr lang="en-US" dirty="0"/>
          </a:p>
          <a:p>
            <a:r>
              <a:rPr lang="en-US" dirty="0">
                <a:ea typeface="+mn-lt"/>
                <a:cs typeface="+mn-lt"/>
              </a:rPr>
              <a:t>//we can change the college of all objects by the single line of code  </a:t>
            </a:r>
            <a:endParaRPr lang="en-US"/>
          </a:p>
          <a:p>
            <a:r>
              <a:rPr lang="en-US" dirty="0">
                <a:ea typeface="+mn-lt"/>
                <a:cs typeface="+mn-lt"/>
              </a:rPr>
              <a:t>//</a:t>
            </a:r>
            <a:r>
              <a:rPr lang="en-US" dirty="0" err="1">
                <a:ea typeface="+mn-lt"/>
                <a:cs typeface="+mn-lt"/>
              </a:rPr>
              <a:t>Student.college</a:t>
            </a:r>
            <a:r>
              <a:rPr lang="en-US" dirty="0">
                <a:ea typeface="+mn-lt"/>
                <a:cs typeface="+mn-lt"/>
              </a:rPr>
              <a:t>="</a:t>
            </a:r>
            <a:r>
              <a:rPr lang="en-US" dirty="0" err="1">
                <a:ea typeface="+mn-lt"/>
                <a:cs typeface="+mn-lt"/>
              </a:rPr>
              <a:t>mallareddy</a:t>
            </a:r>
            <a:r>
              <a:rPr lang="en-US" dirty="0">
                <a:ea typeface="+mn-lt"/>
                <a:cs typeface="+mn-lt"/>
              </a:rPr>
              <a:t> college";  </a:t>
            </a:r>
            <a:endParaRPr lang="en-US" dirty="0"/>
          </a:p>
          <a:p>
            <a:r>
              <a:rPr lang="en-US" dirty="0">
                <a:ea typeface="+mn-lt"/>
                <a:cs typeface="+mn-lt"/>
              </a:rPr>
              <a:t>s1.display();  </a:t>
            </a:r>
            <a:endParaRPr lang="en-US" dirty="0"/>
          </a:p>
          <a:p>
            <a:r>
              <a:rPr lang="en-US" dirty="0">
                <a:ea typeface="+mn-lt"/>
                <a:cs typeface="+mn-lt"/>
              </a:rPr>
              <a:t>s2.display();  </a:t>
            </a:r>
            <a:endParaRPr lang="en-US"/>
          </a:p>
          <a:p>
            <a:r>
              <a:rPr lang="en-US" dirty="0">
                <a:ea typeface="+mn-lt"/>
                <a:cs typeface="+mn-lt"/>
              </a:rPr>
              <a:t>}  </a:t>
            </a:r>
            <a:endParaRPr lang="en-US"/>
          </a:p>
          <a:p>
            <a:r>
              <a:rPr lang="en-US" dirty="0">
                <a:ea typeface="+mn-lt"/>
                <a:cs typeface="+mn-lt"/>
              </a:rPr>
              <a:t>}  </a:t>
            </a:r>
            <a:endParaRPr lang="en-US"/>
          </a:p>
        </p:txBody>
      </p:sp>
      <p:sp>
        <p:nvSpPr>
          <p:cNvPr id="7" name="Content Placeholder 6">
            <a:extLst>
              <a:ext uri="{FF2B5EF4-FFF2-40B4-BE49-F238E27FC236}">
                <a16:creationId xmlns:a16="http://schemas.microsoft.com/office/drawing/2014/main" id="{E6DDEA3C-29FF-C8F4-0702-E22A63989481}"/>
              </a:ext>
            </a:extLst>
          </p:cNvPr>
          <p:cNvSpPr>
            <a:spLocks noGrp="1"/>
          </p:cNvSpPr>
          <p:nvPr>
            <p:ph idx="11"/>
          </p:nvPr>
        </p:nvSpPr>
        <p:spPr>
          <a:xfrm>
            <a:off x="592399" y="-1890575"/>
            <a:ext cx="4605931" cy="666287"/>
          </a:xfrm>
        </p:spPr>
        <p:txBody>
          <a:bodyPr/>
          <a:lstStyle/>
          <a:p>
            <a:endParaRPr lang="en-US"/>
          </a:p>
        </p:txBody>
      </p:sp>
      <p:sp>
        <p:nvSpPr>
          <p:cNvPr id="8" name="Content Placeholder 7">
            <a:extLst>
              <a:ext uri="{FF2B5EF4-FFF2-40B4-BE49-F238E27FC236}">
                <a16:creationId xmlns:a16="http://schemas.microsoft.com/office/drawing/2014/main" id="{6366DEEF-1F84-F30F-A7F2-B9998261E58A}"/>
              </a:ext>
            </a:extLst>
          </p:cNvPr>
          <p:cNvSpPr>
            <a:spLocks noGrp="1"/>
          </p:cNvSpPr>
          <p:nvPr>
            <p:ph idx="12"/>
          </p:nvPr>
        </p:nvSpPr>
        <p:spPr>
          <a:xfrm>
            <a:off x="6211348" y="-1890575"/>
            <a:ext cx="4663440" cy="522514"/>
          </a:xfrm>
        </p:spPr>
        <p:txBody>
          <a:bodyPr/>
          <a:lstStyle/>
          <a:p>
            <a:endParaRPr lang="en-US"/>
          </a:p>
        </p:txBody>
      </p:sp>
    </p:spTree>
    <p:extLst>
      <p:ext uri="{BB962C8B-B14F-4D97-AF65-F5344CB8AC3E}">
        <p14:creationId xmlns:p14="http://schemas.microsoft.com/office/powerpoint/2010/main" val="406842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C229-544C-6B17-3073-A5A840283E25}"/>
              </a:ext>
            </a:extLst>
          </p:cNvPr>
          <p:cNvSpPr>
            <a:spLocks noGrp="1"/>
          </p:cNvSpPr>
          <p:nvPr>
            <p:ph type="title"/>
          </p:nvPr>
        </p:nvSpPr>
        <p:spPr/>
        <p:txBody>
          <a:bodyPr/>
          <a:lstStyle/>
          <a:p>
            <a:r>
              <a:rPr lang="en-US"/>
              <a:t>Static Method</a:t>
            </a:r>
          </a:p>
        </p:txBody>
      </p:sp>
      <p:sp>
        <p:nvSpPr>
          <p:cNvPr id="3" name="Content Placeholder 2">
            <a:extLst>
              <a:ext uri="{FF2B5EF4-FFF2-40B4-BE49-F238E27FC236}">
                <a16:creationId xmlns:a16="http://schemas.microsoft.com/office/drawing/2014/main" id="{B07991AC-F91F-96A1-E68E-8490D3BC062E}"/>
              </a:ext>
            </a:extLst>
          </p:cNvPr>
          <p:cNvSpPr>
            <a:spLocks noGrp="1"/>
          </p:cNvSpPr>
          <p:nvPr>
            <p:ph idx="1"/>
          </p:nvPr>
        </p:nvSpPr>
        <p:spPr/>
        <p:txBody>
          <a:bodyPr vert="horz" lIns="91440" tIns="45720" rIns="91440" bIns="45720" rtlCol="0" anchor="t">
            <a:noAutofit/>
          </a:bodyPr>
          <a:lstStyle/>
          <a:p>
            <a:pPr marL="457200" indent="-457200">
              <a:buFont typeface="Wingdings" panose="020B0604020202020204" pitchFamily="34" charset="0"/>
              <a:buChar char="§"/>
            </a:pPr>
            <a:r>
              <a:rPr lang="en-US" dirty="0">
                <a:latin typeface="Arial"/>
                <a:ea typeface="+mn-lt"/>
                <a:cs typeface="+mn-lt"/>
              </a:rPr>
              <a:t>If you apply static keyword with any method, it is known as static method.</a:t>
            </a:r>
            <a:endParaRPr lang="en-US" dirty="0">
              <a:latin typeface="Tenorite"/>
              <a:ea typeface="+mn-lt"/>
              <a:cs typeface="+mn-lt"/>
            </a:endParaRPr>
          </a:p>
          <a:p>
            <a:pPr marL="457200" indent="-457200">
              <a:buFont typeface="Wingdings" panose="020B0604020202020204" pitchFamily="34" charset="0"/>
              <a:buChar char="§"/>
            </a:pPr>
            <a:r>
              <a:rPr lang="en-US" dirty="0">
                <a:latin typeface="Arial"/>
                <a:ea typeface="+mn-lt"/>
                <a:cs typeface="+mn-lt"/>
              </a:rPr>
              <a:t>A static method belongs to the class rather than the object of a class.</a:t>
            </a:r>
            <a:endParaRPr lang="en-US" dirty="0">
              <a:latin typeface="Arial"/>
              <a:cs typeface="Arial"/>
            </a:endParaRPr>
          </a:p>
          <a:p>
            <a:pPr marL="457200" indent="-457200">
              <a:buFont typeface="Wingdings" panose="020B0604020202020204" pitchFamily="34" charset="0"/>
              <a:buChar char="§"/>
            </a:pPr>
            <a:r>
              <a:rPr lang="en-US" dirty="0">
                <a:latin typeface="Arial"/>
                <a:ea typeface="+mn-lt"/>
                <a:cs typeface="+mn-lt"/>
              </a:rPr>
              <a:t>A static method can be invoked without the need for creating an instance of a class.</a:t>
            </a:r>
            <a:endParaRPr lang="en-US" dirty="0">
              <a:latin typeface="Arial"/>
              <a:cs typeface="Arial"/>
            </a:endParaRPr>
          </a:p>
        </p:txBody>
      </p:sp>
      <p:sp>
        <p:nvSpPr>
          <p:cNvPr id="4" name="Footer Placeholder 3">
            <a:extLst>
              <a:ext uri="{FF2B5EF4-FFF2-40B4-BE49-F238E27FC236}">
                <a16:creationId xmlns:a16="http://schemas.microsoft.com/office/drawing/2014/main" id="{2707D838-13B9-C0DA-8092-7B715C9A4877}"/>
              </a:ext>
            </a:extLst>
          </p:cNvPr>
          <p:cNvSpPr>
            <a:spLocks noGrp="1"/>
          </p:cNvSpPr>
          <p:nvPr>
            <p:ph type="ftr" sz="quarter" idx="3"/>
          </p:nvPr>
        </p:nvSpPr>
        <p:spPr>
          <a:xfrm>
            <a:off x="3592902" y="-1738103"/>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3F9C2F9E-3C2F-52D5-A0BE-FDCE727113D3}"/>
              </a:ext>
            </a:extLst>
          </p:cNvPr>
          <p:cNvSpPr>
            <a:spLocks noGrp="1"/>
          </p:cNvSpPr>
          <p:nvPr>
            <p:ph type="sldNum" sz="quarter" idx="4"/>
          </p:nvPr>
        </p:nvSpPr>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34872421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1C465B7-820B-4DEA-AB4B-5167C1BE907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677</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Tenorite</vt:lpstr>
      <vt:lpstr>Wingdings</vt:lpstr>
      <vt:lpstr>Office Theme</vt:lpstr>
      <vt:lpstr>PowerPoint Presentation</vt:lpstr>
      <vt:lpstr>Java Static Keyword</vt:lpstr>
      <vt:lpstr>Agenda</vt:lpstr>
      <vt:lpstr>What is the use of static keyword and why?</vt:lpstr>
      <vt:lpstr>The static can be:</vt:lpstr>
      <vt:lpstr>Static variable</vt:lpstr>
      <vt:lpstr>PowerPoint Presentation</vt:lpstr>
      <vt:lpstr>PowerPoint Presentation</vt:lpstr>
      <vt:lpstr>Static Method</vt:lpstr>
      <vt:lpstr>PowerPoint Presentation</vt:lpstr>
      <vt:lpstr>Static block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Sagar Medipelly</cp:lastModifiedBy>
  <cp:revision>130</cp:revision>
  <dcterms:created xsi:type="dcterms:W3CDTF">2024-01-27T19:48:53Z</dcterms:created>
  <dcterms:modified xsi:type="dcterms:W3CDTF">2024-02-21T11:08:06Z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