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20"/>
  </p:notesMasterIdLst>
  <p:sldIdLst>
    <p:sldId id="256" r:id="rId9"/>
    <p:sldId id="290" r:id="rId10"/>
    <p:sldId id="291" r:id="rId11"/>
    <p:sldId id="292" r:id="rId12"/>
    <p:sldId id="293" r:id="rId13"/>
    <p:sldId id="295" r:id="rId14"/>
    <p:sldId id="296" r:id="rId15"/>
    <p:sldId id="297" r:id="rId16"/>
    <p:sldId id="298" r:id="rId17"/>
    <p:sldId id="299"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6"/>
    <p:restoredTop sz="94632"/>
  </p:normalViewPr>
  <p:slideViewPr>
    <p:cSldViewPr snapToGrid="0" snapToObjects="1">
      <p:cViewPr varScale="1">
        <p:scale>
          <a:sx n="89" d="100"/>
          <a:sy n="89" d="100"/>
        </p:scale>
        <p:origin x="1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2/16/2024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74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FF6B00-AC0F-DCA4-8872-38ACE72E8B73}"/>
              </a:ext>
            </a:extLst>
          </p:cNvPr>
          <p:cNvSpPr>
            <a:spLocks noGrp="1"/>
          </p:cNvSpPr>
          <p:nvPr>
            <p:ph type="sldNum" sz="quarter" idx="10"/>
          </p:nvPr>
        </p:nvSpPr>
        <p:spPr/>
        <p:txBody>
          <a:bodyPr/>
          <a:lstStyle/>
          <a:p>
            <a:fld id="{58B792A5-9BAE-6942-BFE1-9FCDB51EA51E}" type="slidenum">
              <a:rPr lang="en-US" smtClean="0"/>
              <a:pPr/>
              <a:t>10</a:t>
            </a:fld>
            <a:endParaRPr lang="en-US" dirty="0"/>
          </a:p>
        </p:txBody>
      </p:sp>
      <p:sp>
        <p:nvSpPr>
          <p:cNvPr id="3" name="TextBox 2">
            <a:extLst>
              <a:ext uri="{FF2B5EF4-FFF2-40B4-BE49-F238E27FC236}">
                <a16:creationId xmlns:a16="http://schemas.microsoft.com/office/drawing/2014/main" id="{57024D6E-7396-E2BE-35BF-CF19785CD0AC}"/>
              </a:ext>
            </a:extLst>
          </p:cNvPr>
          <p:cNvSpPr txBox="1"/>
          <p:nvPr/>
        </p:nvSpPr>
        <p:spPr>
          <a:xfrm>
            <a:off x="535781" y="557213"/>
            <a:ext cx="10967371" cy="1111202"/>
          </a:xfrm>
          <a:prstGeom prst="rect">
            <a:avLst/>
          </a:prstGeom>
          <a:noFill/>
        </p:spPr>
        <p:txBody>
          <a:bodyPr wrap="square" rtlCol="0">
            <a:spAutoFit/>
          </a:bodyPr>
          <a:lstStyle/>
          <a:p>
            <a:pPr algn="just">
              <a:lnSpc>
                <a:spcPct val="150000"/>
              </a:lnSpc>
            </a:pPr>
            <a:r>
              <a:rPr lang="en-US" sz="2800" dirty="0">
                <a:solidFill>
                  <a:srgbClr val="FF0000"/>
                </a:solidFill>
                <a:latin typeface="Calibri" panose="020F0502020204030204" pitchFamily="34" charset="0"/>
                <a:ea typeface="Calibri" panose="020F0502020204030204" pitchFamily="34" charset="0"/>
                <a:cs typeface="Calibri" panose="020F0502020204030204" pitchFamily="34" charset="0"/>
              </a:rPr>
              <a:t>Variables:</a:t>
            </a:r>
          </a:p>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Variables hold data values used within the script. They are assigned using the syntax </a:t>
            </a:r>
            <a:r>
              <a:rPr lang="en-US" dirty="0" err="1">
                <a:latin typeface="Calibri" panose="020F0502020204030204" pitchFamily="34" charset="0"/>
                <a:ea typeface="Calibri" panose="020F0502020204030204" pitchFamily="34" charset="0"/>
                <a:cs typeface="Calibri" panose="020F0502020204030204" pitchFamily="34" charset="0"/>
              </a:rPr>
              <a:t>variable_name</a:t>
            </a:r>
            <a:r>
              <a:rPr lang="en-US" dirty="0">
                <a:latin typeface="Calibri" panose="020F0502020204030204" pitchFamily="34" charset="0"/>
                <a:ea typeface="Calibri" panose="020F0502020204030204" pitchFamily="34" charset="0"/>
                <a:cs typeface="Calibri" panose="020F0502020204030204" pitchFamily="34" charset="0"/>
              </a:rPr>
              <a:t>=value.</a:t>
            </a:r>
          </a:p>
        </p:txBody>
      </p:sp>
      <p:pic>
        <p:nvPicPr>
          <p:cNvPr id="6" name="Picture 5">
            <a:extLst>
              <a:ext uri="{FF2B5EF4-FFF2-40B4-BE49-F238E27FC236}">
                <a16:creationId xmlns:a16="http://schemas.microsoft.com/office/drawing/2014/main" id="{1FAE4C59-BDAC-8B2F-1C43-1E17DA5FC455}"/>
              </a:ext>
            </a:extLst>
          </p:cNvPr>
          <p:cNvPicPr>
            <a:picLocks noChangeAspect="1"/>
          </p:cNvPicPr>
          <p:nvPr/>
        </p:nvPicPr>
        <p:blipFill>
          <a:blip r:embed="rId2"/>
          <a:stretch>
            <a:fillRect/>
          </a:stretch>
        </p:blipFill>
        <p:spPr>
          <a:xfrm>
            <a:off x="1061868" y="1910543"/>
            <a:ext cx="6553537" cy="508026"/>
          </a:xfrm>
          <a:prstGeom prst="rect">
            <a:avLst/>
          </a:prstGeom>
        </p:spPr>
      </p:pic>
      <p:sp>
        <p:nvSpPr>
          <p:cNvPr id="7" name="TextBox 6">
            <a:extLst>
              <a:ext uri="{FF2B5EF4-FFF2-40B4-BE49-F238E27FC236}">
                <a16:creationId xmlns:a16="http://schemas.microsoft.com/office/drawing/2014/main" id="{5A620CB5-1479-299B-5F40-D96243685A63}"/>
              </a:ext>
            </a:extLst>
          </p:cNvPr>
          <p:cNvSpPr txBox="1"/>
          <p:nvPr/>
        </p:nvSpPr>
        <p:spPr>
          <a:xfrm>
            <a:off x="535781" y="2911669"/>
            <a:ext cx="11022806" cy="1526700"/>
          </a:xfrm>
          <a:prstGeom prst="rect">
            <a:avLst/>
          </a:prstGeom>
          <a:noFill/>
        </p:spPr>
        <p:txBody>
          <a:bodyPr wrap="square" rtlCol="0">
            <a:spAutoFit/>
          </a:bodyPr>
          <a:lstStyle/>
          <a:p>
            <a:pPr>
              <a:lnSpc>
                <a:spcPct val="150000"/>
              </a:lnSpc>
            </a:pPr>
            <a:r>
              <a:rPr lang="en-US" sz="2800" dirty="0">
                <a:solidFill>
                  <a:srgbClr val="FF0000"/>
                </a:solidFill>
                <a:latin typeface="Calibri" panose="020F0502020204030204" pitchFamily="34" charset="0"/>
                <a:ea typeface="Calibri" panose="020F0502020204030204" pitchFamily="34" charset="0"/>
                <a:cs typeface="Calibri" panose="020F0502020204030204" pitchFamily="34" charset="0"/>
              </a:rPr>
              <a:t>Control Structures:</a:t>
            </a:r>
          </a:p>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 Shell scripts use control structures like loops (for, while, until) and conditionals (if, case) to control the flow of execution.</a:t>
            </a:r>
          </a:p>
        </p:txBody>
      </p:sp>
      <p:pic>
        <p:nvPicPr>
          <p:cNvPr id="12" name="Picture 11">
            <a:extLst>
              <a:ext uri="{FF2B5EF4-FFF2-40B4-BE49-F238E27FC236}">
                <a16:creationId xmlns:a16="http://schemas.microsoft.com/office/drawing/2014/main" id="{3B7F4256-024D-1047-1E35-F8AA45111928}"/>
              </a:ext>
            </a:extLst>
          </p:cNvPr>
          <p:cNvPicPr>
            <a:picLocks noChangeAspect="1"/>
          </p:cNvPicPr>
          <p:nvPr/>
        </p:nvPicPr>
        <p:blipFill>
          <a:blip r:embed="rId3"/>
          <a:stretch>
            <a:fillRect/>
          </a:stretch>
        </p:blipFill>
        <p:spPr>
          <a:xfrm>
            <a:off x="1061867" y="4690972"/>
            <a:ext cx="6553537" cy="990651"/>
          </a:xfrm>
          <a:prstGeom prst="rect">
            <a:avLst/>
          </a:prstGeom>
        </p:spPr>
      </p:pic>
    </p:spTree>
    <p:extLst>
      <p:ext uri="{BB962C8B-B14F-4D97-AF65-F5344CB8AC3E}">
        <p14:creationId xmlns:p14="http://schemas.microsoft.com/office/powerpoint/2010/main" val="270627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E551-5501-A4F0-0309-4B554BA0F5F2}"/>
              </a:ext>
            </a:extLst>
          </p:cNvPr>
          <p:cNvSpPr>
            <a:spLocks noGrp="1"/>
          </p:cNvSpPr>
          <p:nvPr>
            <p:ph type="ctrTitle"/>
          </p:nvPr>
        </p:nvSpPr>
        <p:spPr/>
        <p:txBody>
          <a:bodyPr/>
          <a:lstStyle/>
          <a:p>
            <a:r>
              <a:rPr lang="en-US" dirty="0"/>
              <a:t>Shell Scripting</a:t>
            </a:r>
          </a:p>
        </p:txBody>
      </p:sp>
      <p:sp>
        <p:nvSpPr>
          <p:cNvPr id="3" name="Subtitle 2">
            <a:extLst>
              <a:ext uri="{FF2B5EF4-FFF2-40B4-BE49-F238E27FC236}">
                <a16:creationId xmlns:a16="http://schemas.microsoft.com/office/drawing/2014/main" id="{25A47302-AA0F-0FB1-7000-C956B3DBE806}"/>
              </a:ext>
            </a:extLst>
          </p:cNvPr>
          <p:cNvSpPr>
            <a:spLocks noGrp="1"/>
          </p:cNvSpPr>
          <p:nvPr>
            <p:ph type="subTitle" idx="1"/>
          </p:nvPr>
        </p:nvSpPr>
        <p:spPr/>
        <p:txBody>
          <a:bodyPr/>
          <a:lstStyle/>
          <a:p>
            <a:r>
              <a:rPr lang="en-US" dirty="0"/>
              <a:t>FEB 16,2024</a:t>
            </a:r>
          </a:p>
        </p:txBody>
      </p:sp>
      <p:sp>
        <p:nvSpPr>
          <p:cNvPr id="4" name="Slide Number Placeholder 3">
            <a:extLst>
              <a:ext uri="{FF2B5EF4-FFF2-40B4-BE49-F238E27FC236}">
                <a16:creationId xmlns:a16="http://schemas.microsoft.com/office/drawing/2014/main" id="{395B9311-4BEA-2241-95B7-C66CDD4D160F}"/>
              </a:ext>
            </a:extLst>
          </p:cNvPr>
          <p:cNvSpPr>
            <a:spLocks noGrp="1"/>
          </p:cNvSpPr>
          <p:nvPr>
            <p:ph type="sldNum" sz="quarter" idx="10"/>
          </p:nvPr>
        </p:nvSpPr>
        <p:spPr/>
        <p:txBody>
          <a:bodyPr/>
          <a:lstStyle/>
          <a:p>
            <a:fld id="{58B792A5-9BAE-6942-BFE1-9FCDB51EA51E}" type="slidenum">
              <a:rPr lang="en-US" smtClean="0"/>
              <a:pPr/>
              <a:t>2</a:t>
            </a:fld>
            <a:endParaRPr lang="en-US" dirty="0"/>
          </a:p>
        </p:txBody>
      </p:sp>
    </p:spTree>
    <p:extLst>
      <p:ext uri="{BB962C8B-B14F-4D97-AF65-F5344CB8AC3E}">
        <p14:creationId xmlns:p14="http://schemas.microsoft.com/office/powerpoint/2010/main" val="138349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8326-B0B6-1162-C6D7-FBEFD1A41FF9}"/>
              </a:ext>
            </a:extLst>
          </p:cNvPr>
          <p:cNvSpPr>
            <a:spLocks noGrp="1"/>
          </p:cNvSpPr>
          <p:nvPr>
            <p:ph type="title"/>
          </p:nvPr>
        </p:nvSpPr>
        <p:spPr/>
        <p:txBody>
          <a:bodyPr/>
          <a:lstStyle/>
          <a:p>
            <a:r>
              <a:rPr lang="en-US" sz="320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What is a Shell?</a:t>
            </a:r>
            <a:br>
              <a:rPr lang="en-US" b="1" i="0" dirty="0">
                <a:solidFill>
                  <a:srgbClr val="0D0D0D"/>
                </a:solidFill>
                <a:effectLst/>
                <a:latin typeface="Söhne"/>
              </a:rPr>
            </a:br>
            <a:endParaRPr lang="en-US" dirty="0"/>
          </a:p>
        </p:txBody>
      </p:sp>
      <p:sp>
        <p:nvSpPr>
          <p:cNvPr id="3" name="Slide Number Placeholder 2">
            <a:extLst>
              <a:ext uri="{FF2B5EF4-FFF2-40B4-BE49-F238E27FC236}">
                <a16:creationId xmlns:a16="http://schemas.microsoft.com/office/drawing/2014/main" id="{4383AFF5-8D15-3B0C-EAD5-819DC8B4EAD6}"/>
              </a:ext>
            </a:extLst>
          </p:cNvPr>
          <p:cNvSpPr>
            <a:spLocks noGrp="1"/>
          </p:cNvSpPr>
          <p:nvPr>
            <p:ph type="sldNum" sz="quarter" idx="10"/>
          </p:nvPr>
        </p:nvSpPr>
        <p:spPr/>
        <p:txBody>
          <a:bodyPr/>
          <a:lstStyle/>
          <a:p>
            <a:fld id="{58B792A5-9BAE-6942-BFE1-9FCDB51EA51E}" type="slidenum">
              <a:rPr lang="en-US" smtClean="0"/>
              <a:pPr/>
              <a:t>3</a:t>
            </a:fld>
            <a:endParaRPr lang="en-US" dirty="0"/>
          </a:p>
        </p:txBody>
      </p:sp>
      <p:sp>
        <p:nvSpPr>
          <p:cNvPr id="4" name="TextBox 3">
            <a:extLst>
              <a:ext uri="{FF2B5EF4-FFF2-40B4-BE49-F238E27FC236}">
                <a16:creationId xmlns:a16="http://schemas.microsoft.com/office/drawing/2014/main" id="{844A6640-B88A-2145-4AFD-9DE58D99E77B}"/>
              </a:ext>
            </a:extLst>
          </p:cNvPr>
          <p:cNvSpPr txBox="1"/>
          <p:nvPr/>
        </p:nvSpPr>
        <p:spPr>
          <a:xfrm>
            <a:off x="685800" y="1907381"/>
            <a:ext cx="10687050" cy="337130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Söhne"/>
              </a:rPr>
              <a:t>A shell is a command-line interpreter that provides a user interface to the operating system.</a:t>
            </a:r>
          </a:p>
          <a:p>
            <a:pPr marL="285750" indent="-285750">
              <a:buFont typeface="Arial" panose="020B0604020202020204" pitchFamily="34" charset="0"/>
              <a:buChar char="•"/>
            </a:pPr>
            <a:endParaRPr lang="en-US" dirty="0">
              <a:solidFill>
                <a:srgbClr val="0D0D0D"/>
              </a:solidFill>
              <a:latin typeface="Söhne"/>
            </a:endParaRPr>
          </a:p>
          <a:p>
            <a:pPr marL="285750" indent="-285750">
              <a:buFont typeface="Arial" panose="020B0604020202020204" pitchFamily="34" charset="0"/>
              <a:buChar char="•"/>
            </a:pPr>
            <a:r>
              <a:rPr lang="en-US" b="0" i="0" dirty="0">
                <a:solidFill>
                  <a:srgbClr val="0D0D0D"/>
                </a:solidFill>
                <a:effectLst/>
                <a:latin typeface="Söhne"/>
              </a:rPr>
              <a:t>It interprets user commands and executes them.</a:t>
            </a:r>
          </a:p>
          <a:p>
            <a:pPr marL="285750" indent="-285750">
              <a:buFont typeface="Arial" panose="020B0604020202020204" pitchFamily="34" charset="0"/>
              <a:buChar char="•"/>
            </a:pPr>
            <a:endParaRPr lang="en-US" dirty="0">
              <a:solidFill>
                <a:srgbClr val="0D0D0D"/>
              </a:solidFill>
              <a:latin typeface="Söhne"/>
            </a:endParaRPr>
          </a:p>
          <a:p>
            <a:pPr marL="285750" indent="-285750">
              <a:buFont typeface="Arial" panose="020B0604020202020204" pitchFamily="34" charset="0"/>
              <a:buChar char="•"/>
            </a:pPr>
            <a:r>
              <a:rPr lang="en-US" b="0" i="0" dirty="0">
                <a:solidFill>
                  <a:srgbClr val="0D0D0D"/>
                </a:solidFill>
                <a:effectLst/>
                <a:latin typeface="Söhne"/>
              </a:rPr>
              <a:t>Common Unix/Linux shells include</a:t>
            </a:r>
          </a:p>
          <a:p>
            <a:endParaRPr lang="en-US" dirty="0">
              <a:solidFill>
                <a:srgbClr val="0D0D0D"/>
              </a:solidFill>
              <a:latin typeface="Söhne"/>
            </a:endParaRPr>
          </a:p>
          <a:p>
            <a:pPr algn="just">
              <a:lnSpc>
                <a:spcPct val="150000"/>
              </a:lnSpc>
            </a:pPr>
            <a:r>
              <a:rPr lang="en-US" b="0" i="0" dirty="0">
                <a:solidFill>
                  <a:srgbClr val="0D0D0D"/>
                </a:solidFill>
                <a:effectLst/>
                <a:latin typeface="Söhne"/>
              </a:rPr>
              <a:t>        </a:t>
            </a:r>
            <a:r>
              <a:rPr lang="en-US" dirty="0" err="1">
                <a:solidFill>
                  <a:srgbClr val="0D0D0D"/>
                </a:solidFill>
                <a:latin typeface="Söhne"/>
              </a:rPr>
              <a:t>i</a:t>
            </a:r>
            <a:r>
              <a:rPr lang="en-US" dirty="0">
                <a:solidFill>
                  <a:srgbClr val="0D0D0D"/>
                </a:solidFill>
                <a:latin typeface="Söhne"/>
              </a:rPr>
              <a:t>. </a:t>
            </a:r>
            <a:r>
              <a:rPr lang="en-US" b="0" i="0" dirty="0">
                <a:solidFill>
                  <a:srgbClr val="0D0D0D"/>
                </a:solidFill>
                <a:effectLst/>
                <a:latin typeface="Söhne"/>
              </a:rPr>
              <a:t>Bash (</a:t>
            </a:r>
            <a:r>
              <a:rPr lang="en-US" b="0" i="0" dirty="0" err="1">
                <a:solidFill>
                  <a:srgbClr val="0D0D0D"/>
                </a:solidFill>
                <a:effectLst/>
                <a:latin typeface="Söhne"/>
              </a:rPr>
              <a:t>Bourne</a:t>
            </a:r>
            <a:r>
              <a:rPr lang="en-US" b="0" i="0" dirty="0">
                <a:solidFill>
                  <a:srgbClr val="0D0D0D"/>
                </a:solidFill>
                <a:effectLst/>
                <a:latin typeface="Söhne"/>
              </a:rPr>
              <a:t> Again </a:t>
            </a:r>
            <a:r>
              <a:rPr lang="en-US" b="0" i="0" dirty="0" err="1">
                <a:solidFill>
                  <a:srgbClr val="0D0D0D"/>
                </a:solidFill>
                <a:effectLst/>
                <a:latin typeface="Söhne"/>
              </a:rPr>
              <a:t>SHell</a:t>
            </a:r>
            <a:r>
              <a:rPr lang="en-US" b="0" i="0" dirty="0">
                <a:solidFill>
                  <a:srgbClr val="0D0D0D"/>
                </a:solidFill>
                <a:effectLst/>
                <a:latin typeface="Söhne"/>
              </a:rPr>
              <a:t>)</a:t>
            </a:r>
          </a:p>
          <a:p>
            <a:pPr algn="just">
              <a:lnSpc>
                <a:spcPct val="150000"/>
              </a:lnSpc>
            </a:pPr>
            <a:r>
              <a:rPr lang="en-US" dirty="0">
                <a:solidFill>
                  <a:srgbClr val="0D0D0D"/>
                </a:solidFill>
                <a:latin typeface="Söhne"/>
              </a:rPr>
              <a:t>        ii. </a:t>
            </a:r>
            <a:r>
              <a:rPr lang="en-US" b="0" i="0" dirty="0" err="1">
                <a:solidFill>
                  <a:srgbClr val="0D0D0D"/>
                </a:solidFill>
                <a:effectLst/>
                <a:latin typeface="Söhne"/>
              </a:rPr>
              <a:t>sh</a:t>
            </a:r>
            <a:r>
              <a:rPr lang="en-US" b="0" i="0" dirty="0">
                <a:solidFill>
                  <a:srgbClr val="0D0D0D"/>
                </a:solidFill>
                <a:effectLst/>
                <a:latin typeface="Söhne"/>
              </a:rPr>
              <a:t> (</a:t>
            </a:r>
            <a:r>
              <a:rPr lang="en-US" b="0" i="0" dirty="0" err="1">
                <a:solidFill>
                  <a:srgbClr val="0D0D0D"/>
                </a:solidFill>
                <a:effectLst/>
                <a:latin typeface="Söhne"/>
              </a:rPr>
              <a:t>Bourne</a:t>
            </a:r>
            <a:r>
              <a:rPr lang="en-US" b="0" i="0" dirty="0">
                <a:solidFill>
                  <a:srgbClr val="0D0D0D"/>
                </a:solidFill>
                <a:effectLst/>
                <a:latin typeface="Söhne"/>
              </a:rPr>
              <a:t> Shell)</a:t>
            </a:r>
          </a:p>
          <a:p>
            <a:pPr algn="just">
              <a:lnSpc>
                <a:spcPct val="150000"/>
              </a:lnSpc>
            </a:pPr>
            <a:r>
              <a:rPr lang="en-US" dirty="0">
                <a:solidFill>
                  <a:srgbClr val="0D0D0D"/>
                </a:solidFill>
                <a:latin typeface="Söhne"/>
              </a:rPr>
              <a:t>        iii. </a:t>
            </a:r>
            <a:r>
              <a:rPr lang="en-US" b="0" i="0" dirty="0" err="1">
                <a:solidFill>
                  <a:srgbClr val="0D0D0D"/>
                </a:solidFill>
                <a:effectLst/>
                <a:latin typeface="Söhne"/>
              </a:rPr>
              <a:t>csh</a:t>
            </a:r>
            <a:r>
              <a:rPr lang="en-US" b="0" i="0" dirty="0">
                <a:solidFill>
                  <a:srgbClr val="0D0D0D"/>
                </a:solidFill>
                <a:effectLst/>
                <a:latin typeface="Söhne"/>
              </a:rPr>
              <a:t> (C Shell)</a:t>
            </a:r>
          </a:p>
          <a:p>
            <a:pPr algn="just">
              <a:lnSpc>
                <a:spcPct val="150000"/>
              </a:lnSpc>
            </a:pPr>
            <a:r>
              <a:rPr lang="en-US" dirty="0">
                <a:solidFill>
                  <a:srgbClr val="0D0D0D"/>
                </a:solidFill>
                <a:latin typeface="Söhne"/>
              </a:rPr>
              <a:t>        iv. </a:t>
            </a:r>
            <a:r>
              <a:rPr lang="en-US" b="0" i="0" dirty="0" err="1">
                <a:solidFill>
                  <a:srgbClr val="0D0D0D"/>
                </a:solidFill>
                <a:effectLst/>
                <a:latin typeface="Söhne"/>
              </a:rPr>
              <a:t>zsh</a:t>
            </a:r>
            <a:r>
              <a:rPr lang="en-US" b="0" i="0" dirty="0">
                <a:solidFill>
                  <a:srgbClr val="0D0D0D"/>
                </a:solidFill>
                <a:effectLst/>
                <a:latin typeface="Söhne"/>
              </a:rPr>
              <a:t> (Z Shell)</a:t>
            </a:r>
            <a:endParaRPr lang="en-US" dirty="0"/>
          </a:p>
        </p:txBody>
      </p:sp>
    </p:spTree>
    <p:extLst>
      <p:ext uri="{BB962C8B-B14F-4D97-AF65-F5344CB8AC3E}">
        <p14:creationId xmlns:p14="http://schemas.microsoft.com/office/powerpoint/2010/main" val="2688945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1840-B091-C343-4EE6-7774694BDEE0}"/>
              </a:ext>
            </a:extLst>
          </p:cNvPr>
          <p:cNvSpPr>
            <a:spLocks noGrp="1"/>
          </p:cNvSpPr>
          <p:nvPr>
            <p:ph type="title"/>
          </p:nvPr>
        </p:nvSpPr>
        <p:spPr/>
        <p:txBody>
          <a:bodyPr/>
          <a:lstStyle/>
          <a:p>
            <a:r>
              <a:rPr lang="en-US" sz="320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What is Shell Scripting?</a:t>
            </a:r>
            <a:br>
              <a:rPr lang="en-US" b="1" i="0" dirty="0">
                <a:solidFill>
                  <a:srgbClr val="0D0D0D"/>
                </a:solidFill>
                <a:effectLst/>
                <a:latin typeface="Söhne"/>
              </a:rPr>
            </a:br>
            <a:endParaRPr lang="en-US" dirty="0"/>
          </a:p>
        </p:txBody>
      </p:sp>
      <p:sp>
        <p:nvSpPr>
          <p:cNvPr id="3" name="Slide Number Placeholder 2">
            <a:extLst>
              <a:ext uri="{FF2B5EF4-FFF2-40B4-BE49-F238E27FC236}">
                <a16:creationId xmlns:a16="http://schemas.microsoft.com/office/drawing/2014/main" id="{A43F95C4-1E36-23A4-2F56-D4F25ECBF33B}"/>
              </a:ext>
            </a:extLst>
          </p:cNvPr>
          <p:cNvSpPr>
            <a:spLocks noGrp="1"/>
          </p:cNvSpPr>
          <p:nvPr>
            <p:ph type="sldNum" sz="quarter" idx="10"/>
          </p:nvPr>
        </p:nvSpPr>
        <p:spPr/>
        <p:txBody>
          <a:bodyPr/>
          <a:lstStyle/>
          <a:p>
            <a:fld id="{58B792A5-9BAE-6942-BFE1-9FCDB51EA51E}" type="slidenum">
              <a:rPr lang="en-US" smtClean="0"/>
              <a:pPr/>
              <a:t>4</a:t>
            </a:fld>
            <a:endParaRPr lang="en-US" dirty="0"/>
          </a:p>
        </p:txBody>
      </p:sp>
      <p:sp>
        <p:nvSpPr>
          <p:cNvPr id="4" name="TextBox 3">
            <a:extLst>
              <a:ext uri="{FF2B5EF4-FFF2-40B4-BE49-F238E27FC236}">
                <a16:creationId xmlns:a16="http://schemas.microsoft.com/office/drawing/2014/main" id="{1B11F0AF-92B9-D8F1-83B6-331FB27A76D2}"/>
              </a:ext>
            </a:extLst>
          </p:cNvPr>
          <p:cNvSpPr txBox="1"/>
          <p:nvPr/>
        </p:nvSpPr>
        <p:spPr>
          <a:xfrm>
            <a:off x="685800" y="1707356"/>
            <a:ext cx="10543032" cy="1754326"/>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Söhne"/>
              </a:rPr>
              <a:t>Shell scripting is the process of writing scripts (programs) for the shell to execute.</a:t>
            </a:r>
          </a:p>
          <a:p>
            <a:pPr marL="285750" indent="-285750">
              <a:buFont typeface="Arial" panose="020B0604020202020204" pitchFamily="34" charset="0"/>
              <a:buChar char="•"/>
            </a:pPr>
            <a:endParaRPr lang="en-US" dirty="0">
              <a:solidFill>
                <a:srgbClr val="0D0D0D"/>
              </a:solidFill>
              <a:latin typeface="Söhne"/>
            </a:endParaRP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It involves writing sequences of shell commands in a plain text file, often with a .</a:t>
            </a:r>
            <a:r>
              <a:rPr lang="en-US" dirty="0" err="1">
                <a:latin typeface="Calibri" panose="020F0502020204030204" pitchFamily="34" charset="0"/>
                <a:ea typeface="Calibri" panose="020F0502020204030204" pitchFamily="34" charset="0"/>
                <a:cs typeface="Calibri" panose="020F0502020204030204" pitchFamily="34" charset="0"/>
              </a:rPr>
              <a:t>sh</a:t>
            </a:r>
            <a:r>
              <a:rPr lang="en-US" dirty="0">
                <a:latin typeface="Calibri" panose="020F0502020204030204" pitchFamily="34" charset="0"/>
                <a:ea typeface="Calibri" panose="020F0502020204030204" pitchFamily="34" charset="0"/>
                <a:cs typeface="Calibri" panose="020F0502020204030204" pitchFamily="34" charset="0"/>
              </a:rPr>
              <a:t> extension.</a:t>
            </a:r>
          </a:p>
          <a:p>
            <a:pPr marL="285750" indent="-28575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These scripts can include variable assignments, control structures (like loops and conditionals), and function definitions.</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437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9D6C-B1DA-4BD5-5BC3-AD0A880592B9}"/>
              </a:ext>
            </a:extLst>
          </p:cNvPr>
          <p:cNvSpPr>
            <a:spLocks noGrp="1"/>
          </p:cNvSpPr>
          <p:nvPr>
            <p:ph type="title"/>
          </p:nvPr>
        </p:nvSpPr>
        <p:spPr/>
        <p:txBody>
          <a:bodyPr/>
          <a:lstStyle/>
          <a:p>
            <a:r>
              <a:rPr lang="en-US" sz="320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Basic Components of a Shell Script:</a:t>
            </a:r>
            <a:br>
              <a:rPr lang="en-US" b="1" i="0" dirty="0">
                <a:solidFill>
                  <a:srgbClr val="0D0D0D"/>
                </a:solidFill>
                <a:effectLst/>
                <a:latin typeface="Söhne"/>
              </a:rPr>
            </a:br>
            <a:endParaRPr lang="en-US" dirty="0"/>
          </a:p>
        </p:txBody>
      </p:sp>
      <p:sp>
        <p:nvSpPr>
          <p:cNvPr id="3" name="Slide Number Placeholder 2">
            <a:extLst>
              <a:ext uri="{FF2B5EF4-FFF2-40B4-BE49-F238E27FC236}">
                <a16:creationId xmlns:a16="http://schemas.microsoft.com/office/drawing/2014/main" id="{9B841647-2B15-5551-2C71-FB96AC863F7E}"/>
              </a:ext>
            </a:extLst>
          </p:cNvPr>
          <p:cNvSpPr>
            <a:spLocks noGrp="1"/>
          </p:cNvSpPr>
          <p:nvPr>
            <p:ph type="sldNum" sz="quarter" idx="10"/>
          </p:nvPr>
        </p:nvSpPr>
        <p:spPr/>
        <p:txBody>
          <a:bodyPr/>
          <a:lstStyle/>
          <a:p>
            <a:fld id="{58B792A5-9BAE-6942-BFE1-9FCDB51EA51E}" type="slidenum">
              <a:rPr lang="en-US" smtClean="0"/>
              <a:pPr/>
              <a:t>5</a:t>
            </a:fld>
            <a:endParaRPr lang="en-US" dirty="0"/>
          </a:p>
        </p:txBody>
      </p:sp>
      <p:sp>
        <p:nvSpPr>
          <p:cNvPr id="4" name="TextBox 3">
            <a:extLst>
              <a:ext uri="{FF2B5EF4-FFF2-40B4-BE49-F238E27FC236}">
                <a16:creationId xmlns:a16="http://schemas.microsoft.com/office/drawing/2014/main" id="{94F51C77-E439-24CF-C73C-1F4B2A3C3A9A}"/>
              </a:ext>
            </a:extLst>
          </p:cNvPr>
          <p:cNvSpPr txBox="1"/>
          <p:nvPr/>
        </p:nvSpPr>
        <p:spPr>
          <a:xfrm>
            <a:off x="685800" y="1557338"/>
            <a:ext cx="10236994" cy="1711366"/>
          </a:xfrm>
          <a:prstGeom prst="rect">
            <a:avLst/>
          </a:prstGeom>
          <a:noFill/>
        </p:spPr>
        <p:txBody>
          <a:bodyPr wrap="square" rtlCol="0">
            <a:spAutoFit/>
          </a:bodyPr>
          <a:lstStyle/>
          <a:p>
            <a:pPr marL="342900" indent="-342900">
              <a:lnSpc>
                <a:spcPct val="150000"/>
              </a:lnSpc>
              <a:buFont typeface="+mj-lt"/>
              <a:buAutoNum type="arabicPeriod"/>
            </a:pPr>
            <a:r>
              <a:rPr lang="en-US" b="1" i="0" dirty="0">
                <a:solidFill>
                  <a:srgbClr val="0D0D0D"/>
                </a:solidFill>
                <a:effectLst/>
                <a:latin typeface="Söhne"/>
              </a:rPr>
              <a:t>Comments</a:t>
            </a:r>
          </a:p>
          <a:p>
            <a:pPr marL="342900" indent="-342900">
              <a:lnSpc>
                <a:spcPct val="150000"/>
              </a:lnSpc>
              <a:buFont typeface="+mj-lt"/>
              <a:buAutoNum type="arabicPeriod"/>
            </a:pPr>
            <a:r>
              <a:rPr lang="en-US" b="1" i="0" dirty="0">
                <a:solidFill>
                  <a:srgbClr val="0D0D0D"/>
                </a:solidFill>
                <a:effectLst/>
                <a:latin typeface="Söhne"/>
              </a:rPr>
              <a:t>Commands</a:t>
            </a:r>
            <a:endParaRPr lang="en-US" b="1" dirty="0">
              <a:solidFill>
                <a:srgbClr val="0D0D0D"/>
              </a:solidFill>
              <a:latin typeface="Söhne"/>
            </a:endParaRPr>
          </a:p>
          <a:p>
            <a:pPr marL="342900" indent="-342900">
              <a:lnSpc>
                <a:spcPct val="150000"/>
              </a:lnSpc>
              <a:buFont typeface="+mj-lt"/>
              <a:buAutoNum type="arabicPeriod"/>
            </a:pPr>
            <a:r>
              <a:rPr lang="en-US" b="1" i="0" dirty="0">
                <a:solidFill>
                  <a:srgbClr val="0D0D0D"/>
                </a:solidFill>
                <a:effectLst/>
                <a:latin typeface="Söhne"/>
              </a:rPr>
              <a:t>Variables</a:t>
            </a:r>
          </a:p>
          <a:p>
            <a:pPr marL="342900" indent="-342900">
              <a:lnSpc>
                <a:spcPct val="150000"/>
              </a:lnSpc>
              <a:buFont typeface="+mj-lt"/>
              <a:buAutoNum type="arabicPeriod"/>
            </a:pPr>
            <a:r>
              <a:rPr lang="en-US" b="1" i="0" dirty="0">
                <a:solidFill>
                  <a:srgbClr val="0D0D0D"/>
                </a:solidFill>
                <a:effectLst/>
                <a:latin typeface="Söhne"/>
              </a:rPr>
              <a:t>Control Structures</a:t>
            </a:r>
            <a:endParaRPr lang="en-US" b="1" dirty="0">
              <a:solidFill>
                <a:srgbClr val="0D0D0D"/>
              </a:solidFill>
              <a:latin typeface="Söhne"/>
            </a:endParaRPr>
          </a:p>
        </p:txBody>
      </p:sp>
    </p:spTree>
    <p:extLst>
      <p:ext uri="{BB962C8B-B14F-4D97-AF65-F5344CB8AC3E}">
        <p14:creationId xmlns:p14="http://schemas.microsoft.com/office/powerpoint/2010/main" val="11525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121531-6E88-DFC5-B63E-D5540876B088}"/>
              </a:ext>
            </a:extLst>
          </p:cNvPr>
          <p:cNvSpPr>
            <a:spLocks noGrp="1"/>
          </p:cNvSpPr>
          <p:nvPr>
            <p:ph type="sldNum" sz="quarter" idx="10"/>
          </p:nvPr>
        </p:nvSpPr>
        <p:spPr/>
        <p:txBody>
          <a:bodyPr/>
          <a:lstStyle/>
          <a:p>
            <a:fld id="{58B792A5-9BAE-6942-BFE1-9FCDB51EA51E}" type="slidenum">
              <a:rPr lang="en-US" smtClean="0"/>
              <a:pPr/>
              <a:t>6</a:t>
            </a:fld>
            <a:endParaRPr lang="en-US" dirty="0"/>
          </a:p>
        </p:txBody>
      </p:sp>
      <p:sp>
        <p:nvSpPr>
          <p:cNvPr id="3" name="TextBox 2">
            <a:extLst>
              <a:ext uri="{FF2B5EF4-FFF2-40B4-BE49-F238E27FC236}">
                <a16:creationId xmlns:a16="http://schemas.microsoft.com/office/drawing/2014/main" id="{A0649366-56EF-C800-4DC7-AC0F91174A32}"/>
              </a:ext>
            </a:extLst>
          </p:cNvPr>
          <p:cNvSpPr txBox="1"/>
          <p:nvPr/>
        </p:nvSpPr>
        <p:spPr>
          <a:xfrm>
            <a:off x="471488" y="707231"/>
            <a:ext cx="2393156" cy="800219"/>
          </a:xfrm>
          <a:prstGeom prst="rect">
            <a:avLst/>
          </a:prstGeom>
          <a:noFill/>
        </p:spPr>
        <p:txBody>
          <a:bodyPr wrap="square" rtlCol="0">
            <a:spAutoFit/>
          </a:bodyPr>
          <a:lstStyle/>
          <a:p>
            <a:r>
              <a:rPr lang="en-US" sz="2800" b="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Comments:</a:t>
            </a:r>
          </a:p>
          <a:p>
            <a:endParaRPr lang="en-US" dirty="0"/>
          </a:p>
        </p:txBody>
      </p:sp>
      <p:sp>
        <p:nvSpPr>
          <p:cNvPr id="5" name="TextBox 4">
            <a:extLst>
              <a:ext uri="{FF2B5EF4-FFF2-40B4-BE49-F238E27FC236}">
                <a16:creationId xmlns:a16="http://schemas.microsoft.com/office/drawing/2014/main" id="{CFC53716-D66B-D2D8-9407-BB47AE795A21}"/>
              </a:ext>
            </a:extLst>
          </p:cNvPr>
          <p:cNvSpPr txBox="1"/>
          <p:nvPr/>
        </p:nvSpPr>
        <p:spPr>
          <a:xfrm>
            <a:off x="484346" y="1692116"/>
            <a:ext cx="1088164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Comments in shell scripts start with #. They are used for documentation and explanatory notes.</a:t>
            </a:r>
          </a:p>
        </p:txBody>
      </p:sp>
      <p:pic>
        <p:nvPicPr>
          <p:cNvPr id="8" name="Picture 7">
            <a:extLst>
              <a:ext uri="{FF2B5EF4-FFF2-40B4-BE49-F238E27FC236}">
                <a16:creationId xmlns:a16="http://schemas.microsoft.com/office/drawing/2014/main" id="{CE833382-84AF-16E9-42BD-A521FAF7030C}"/>
              </a:ext>
            </a:extLst>
          </p:cNvPr>
          <p:cNvPicPr>
            <a:picLocks noChangeAspect="1"/>
          </p:cNvPicPr>
          <p:nvPr/>
        </p:nvPicPr>
        <p:blipFill>
          <a:blip r:embed="rId2"/>
          <a:stretch>
            <a:fillRect/>
          </a:stretch>
        </p:blipFill>
        <p:spPr>
          <a:xfrm>
            <a:off x="640389" y="2496496"/>
            <a:ext cx="7103436" cy="712006"/>
          </a:xfrm>
          <a:prstGeom prst="rect">
            <a:avLst/>
          </a:prstGeom>
        </p:spPr>
      </p:pic>
      <p:sp>
        <p:nvSpPr>
          <p:cNvPr id="10" name="TextBox 9">
            <a:extLst>
              <a:ext uri="{FF2B5EF4-FFF2-40B4-BE49-F238E27FC236}">
                <a16:creationId xmlns:a16="http://schemas.microsoft.com/office/drawing/2014/main" id="{25BD0168-6D6A-78EF-06FE-757DA33BCB73}"/>
              </a:ext>
            </a:extLst>
          </p:cNvPr>
          <p:cNvSpPr txBox="1"/>
          <p:nvPr/>
        </p:nvSpPr>
        <p:spPr>
          <a:xfrm>
            <a:off x="471488" y="3857626"/>
            <a:ext cx="2794635" cy="800219"/>
          </a:xfrm>
          <a:prstGeom prst="rect">
            <a:avLst/>
          </a:prstGeom>
          <a:noFill/>
        </p:spPr>
        <p:txBody>
          <a:bodyPr wrap="square" rtlCol="0">
            <a:spAutoFit/>
          </a:bodyPr>
          <a:lstStyle/>
          <a:p>
            <a:r>
              <a:rPr lang="en-US" sz="280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Commands</a:t>
            </a:r>
            <a:endParaRPr lang="en-US" sz="28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11" name="TextBox 10">
            <a:extLst>
              <a:ext uri="{FF2B5EF4-FFF2-40B4-BE49-F238E27FC236}">
                <a16:creationId xmlns:a16="http://schemas.microsoft.com/office/drawing/2014/main" id="{C7FC5D6C-9761-6E86-FC0D-257EB4E3607F}"/>
              </a:ext>
            </a:extLst>
          </p:cNvPr>
          <p:cNvSpPr txBox="1"/>
          <p:nvPr/>
        </p:nvSpPr>
        <p:spPr>
          <a:xfrm>
            <a:off x="640389" y="4657845"/>
            <a:ext cx="11080123" cy="8803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 shell scripting, there are several commands that are commonly used due to their versatility and usefulness in various tasks. Here are some of the most frequently used commands in shell scripting.</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005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9B4362-9D8A-5E3F-367C-B576C936218E}"/>
              </a:ext>
            </a:extLst>
          </p:cNvPr>
          <p:cNvSpPr>
            <a:spLocks noGrp="1"/>
          </p:cNvSpPr>
          <p:nvPr>
            <p:ph type="sldNum" sz="quarter" idx="10"/>
          </p:nvPr>
        </p:nvSpPr>
        <p:spPr/>
        <p:txBody>
          <a:bodyPr/>
          <a:lstStyle/>
          <a:p>
            <a:fld id="{58B792A5-9BAE-6942-BFE1-9FCDB51EA51E}" type="slidenum">
              <a:rPr lang="en-US" smtClean="0"/>
              <a:pPr/>
              <a:t>7</a:t>
            </a:fld>
            <a:endParaRPr lang="en-US" dirty="0"/>
          </a:p>
        </p:txBody>
      </p:sp>
      <p:sp>
        <p:nvSpPr>
          <p:cNvPr id="3" name="TextBox 2">
            <a:extLst>
              <a:ext uri="{FF2B5EF4-FFF2-40B4-BE49-F238E27FC236}">
                <a16:creationId xmlns:a16="http://schemas.microsoft.com/office/drawing/2014/main" id="{8794E82A-45B5-0B6A-583A-0F4994CE50A0}"/>
              </a:ext>
            </a:extLst>
          </p:cNvPr>
          <p:cNvSpPr txBox="1"/>
          <p:nvPr/>
        </p:nvSpPr>
        <p:spPr>
          <a:xfrm>
            <a:off x="607219" y="564356"/>
            <a:ext cx="2557462" cy="523220"/>
          </a:xfrm>
          <a:prstGeom prst="rect">
            <a:avLst/>
          </a:prstGeom>
          <a:noFill/>
        </p:spPr>
        <p:txBody>
          <a:bodyPr wrap="square" rtlCol="0">
            <a:spAutoFit/>
          </a:bodyPr>
          <a:lstStyle/>
          <a:p>
            <a:r>
              <a:rPr lang="en-US" sz="280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echo:</a:t>
            </a:r>
            <a:endParaRPr lang="en-US" sz="28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35148A9-81ED-B188-EB11-36AD123AEBBC}"/>
              </a:ext>
            </a:extLst>
          </p:cNvPr>
          <p:cNvSpPr txBox="1"/>
          <p:nvPr/>
        </p:nvSpPr>
        <p:spPr>
          <a:xfrm>
            <a:off x="607219" y="1314450"/>
            <a:ext cx="9251156" cy="36933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Used to display text or variables on the terminal.</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E8EDAA2-577A-5B12-082B-3CAF01812DC9}"/>
              </a:ext>
            </a:extLst>
          </p:cNvPr>
          <p:cNvPicPr>
            <a:picLocks noChangeAspect="1"/>
          </p:cNvPicPr>
          <p:nvPr/>
        </p:nvPicPr>
        <p:blipFill>
          <a:blip r:embed="rId2"/>
          <a:stretch>
            <a:fillRect/>
          </a:stretch>
        </p:blipFill>
        <p:spPr>
          <a:xfrm>
            <a:off x="731669" y="2106596"/>
            <a:ext cx="7055019" cy="772336"/>
          </a:xfrm>
          <a:prstGeom prst="rect">
            <a:avLst/>
          </a:prstGeom>
        </p:spPr>
      </p:pic>
      <p:sp>
        <p:nvSpPr>
          <p:cNvPr id="7" name="TextBox 6">
            <a:extLst>
              <a:ext uri="{FF2B5EF4-FFF2-40B4-BE49-F238E27FC236}">
                <a16:creationId xmlns:a16="http://schemas.microsoft.com/office/drawing/2014/main" id="{4AF165B9-7BBE-9DE6-3BC0-51E1152B9908}"/>
              </a:ext>
            </a:extLst>
          </p:cNvPr>
          <p:cNvSpPr txBox="1"/>
          <p:nvPr/>
        </p:nvSpPr>
        <p:spPr>
          <a:xfrm>
            <a:off x="607219" y="3429000"/>
            <a:ext cx="1940094" cy="523220"/>
          </a:xfrm>
          <a:prstGeom prst="rect">
            <a:avLst/>
          </a:prstGeom>
          <a:noFill/>
        </p:spPr>
        <p:txBody>
          <a:bodyPr wrap="square" rtlCol="0">
            <a:spAutoFit/>
          </a:bodyPr>
          <a:lstStyle/>
          <a:p>
            <a:r>
              <a:rPr lang="en-US" sz="280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cd:</a:t>
            </a:r>
            <a:endParaRPr lang="en-US" sz="28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6FE7FB7-8C21-F37C-E380-9EE2A478F520}"/>
              </a:ext>
            </a:extLst>
          </p:cNvPr>
          <p:cNvSpPr txBox="1"/>
          <p:nvPr/>
        </p:nvSpPr>
        <p:spPr>
          <a:xfrm>
            <a:off x="607219" y="4254818"/>
            <a:ext cx="9076700" cy="36933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Used to change the current directory.</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16FE90CA-3960-FCC6-0DA4-16404ECC3787}"/>
              </a:ext>
            </a:extLst>
          </p:cNvPr>
          <p:cNvPicPr>
            <a:picLocks noChangeAspect="1"/>
          </p:cNvPicPr>
          <p:nvPr/>
        </p:nvPicPr>
        <p:blipFill>
          <a:blip r:embed="rId3"/>
          <a:stretch>
            <a:fillRect/>
          </a:stretch>
        </p:blipFill>
        <p:spPr>
          <a:xfrm>
            <a:off x="731669" y="5003812"/>
            <a:ext cx="7055019" cy="768338"/>
          </a:xfrm>
          <a:prstGeom prst="rect">
            <a:avLst/>
          </a:prstGeom>
        </p:spPr>
      </p:pic>
    </p:spTree>
    <p:extLst>
      <p:ext uri="{BB962C8B-B14F-4D97-AF65-F5344CB8AC3E}">
        <p14:creationId xmlns:p14="http://schemas.microsoft.com/office/powerpoint/2010/main" val="755438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A3B77C-C3B5-7A43-F373-96D1AF420E44}"/>
              </a:ext>
            </a:extLst>
          </p:cNvPr>
          <p:cNvSpPr>
            <a:spLocks noGrp="1"/>
          </p:cNvSpPr>
          <p:nvPr>
            <p:ph type="sldNum" sz="quarter" idx="10"/>
          </p:nvPr>
        </p:nvSpPr>
        <p:spPr/>
        <p:txBody>
          <a:bodyPr/>
          <a:lstStyle/>
          <a:p>
            <a:fld id="{58B792A5-9BAE-6942-BFE1-9FCDB51EA51E}" type="slidenum">
              <a:rPr lang="en-US" smtClean="0"/>
              <a:pPr/>
              <a:t>8</a:t>
            </a:fld>
            <a:endParaRPr lang="en-US" dirty="0"/>
          </a:p>
        </p:txBody>
      </p:sp>
      <p:sp>
        <p:nvSpPr>
          <p:cNvPr id="3" name="TextBox 2">
            <a:extLst>
              <a:ext uri="{FF2B5EF4-FFF2-40B4-BE49-F238E27FC236}">
                <a16:creationId xmlns:a16="http://schemas.microsoft.com/office/drawing/2014/main" id="{B3651B8A-A27B-97D1-53A6-221C5C3347A4}"/>
              </a:ext>
            </a:extLst>
          </p:cNvPr>
          <p:cNvSpPr txBox="1"/>
          <p:nvPr/>
        </p:nvSpPr>
        <p:spPr>
          <a:xfrm>
            <a:off x="478631" y="457200"/>
            <a:ext cx="11458575" cy="523220"/>
          </a:xfrm>
          <a:prstGeom prst="rect">
            <a:avLst/>
          </a:prstGeom>
          <a:noFill/>
        </p:spPr>
        <p:txBody>
          <a:bodyPr wrap="square" rtlCol="0">
            <a:spAutoFit/>
          </a:bodyPr>
          <a:lstStyle/>
          <a:p>
            <a:r>
              <a:rPr lang="en-US" sz="280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ls: </a:t>
            </a:r>
            <a:r>
              <a:rPr lang="en-US" b="0" i="0" dirty="0">
                <a:solidFill>
                  <a:srgbClr val="0D0D0D"/>
                </a:solidFill>
                <a:effectLst/>
                <a:latin typeface="Söhne"/>
              </a:rPr>
              <a:t>Used to list directory contents.</a:t>
            </a:r>
            <a:endParaRPr lang="en-US" dirty="0"/>
          </a:p>
        </p:txBody>
      </p:sp>
      <p:sp>
        <p:nvSpPr>
          <p:cNvPr id="4" name="TextBox 3">
            <a:extLst>
              <a:ext uri="{FF2B5EF4-FFF2-40B4-BE49-F238E27FC236}">
                <a16:creationId xmlns:a16="http://schemas.microsoft.com/office/drawing/2014/main" id="{AA2D535E-5425-A047-C556-2ED147DD5FC7}"/>
              </a:ext>
            </a:extLst>
          </p:cNvPr>
          <p:cNvSpPr txBox="1"/>
          <p:nvPr/>
        </p:nvSpPr>
        <p:spPr>
          <a:xfrm>
            <a:off x="478631" y="1465832"/>
            <a:ext cx="10787063" cy="523220"/>
          </a:xfrm>
          <a:prstGeom prst="rect">
            <a:avLst/>
          </a:prstGeom>
          <a:noFill/>
        </p:spPr>
        <p:txBody>
          <a:bodyPr wrap="square" rtlCol="0">
            <a:spAutoFit/>
          </a:bodyPr>
          <a:lstStyle/>
          <a:p>
            <a:r>
              <a:rPr lang="en-US" sz="280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cp: </a:t>
            </a:r>
            <a:r>
              <a:rPr lang="en-US" b="0" i="0" dirty="0">
                <a:solidFill>
                  <a:srgbClr val="0D0D0D"/>
                </a:solidFill>
                <a:effectLst/>
                <a:latin typeface="Söhne"/>
              </a:rPr>
              <a:t>Used to copy files or directories.</a:t>
            </a:r>
            <a:endParaRPr lang="en-US" dirty="0"/>
          </a:p>
        </p:txBody>
      </p:sp>
      <p:sp>
        <p:nvSpPr>
          <p:cNvPr id="5" name="TextBox 4">
            <a:extLst>
              <a:ext uri="{FF2B5EF4-FFF2-40B4-BE49-F238E27FC236}">
                <a16:creationId xmlns:a16="http://schemas.microsoft.com/office/drawing/2014/main" id="{E73F8E4D-A8BC-9DAB-F3E4-F284912157EE}"/>
              </a:ext>
            </a:extLst>
          </p:cNvPr>
          <p:cNvSpPr txBox="1"/>
          <p:nvPr/>
        </p:nvSpPr>
        <p:spPr>
          <a:xfrm>
            <a:off x="478631" y="2654987"/>
            <a:ext cx="11072813" cy="523220"/>
          </a:xfrm>
          <a:prstGeom prst="rect">
            <a:avLst/>
          </a:prstGeom>
          <a:noFill/>
        </p:spPr>
        <p:txBody>
          <a:bodyPr wrap="square" rtlCol="0">
            <a:spAutoFit/>
          </a:bodyPr>
          <a:lstStyle/>
          <a:p>
            <a:r>
              <a:rPr lang="en-US" sz="280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mv: </a:t>
            </a:r>
            <a:r>
              <a:rPr lang="en-US" b="0" i="0" dirty="0">
                <a:solidFill>
                  <a:srgbClr val="0D0D0D"/>
                </a:solidFill>
                <a:effectLst/>
                <a:latin typeface="Söhne"/>
              </a:rPr>
              <a:t>Used to move/rename files or directories.</a:t>
            </a:r>
            <a:endParaRPr lang="en-US" dirty="0"/>
          </a:p>
        </p:txBody>
      </p:sp>
      <p:sp>
        <p:nvSpPr>
          <p:cNvPr id="6" name="TextBox 5">
            <a:extLst>
              <a:ext uri="{FF2B5EF4-FFF2-40B4-BE49-F238E27FC236}">
                <a16:creationId xmlns:a16="http://schemas.microsoft.com/office/drawing/2014/main" id="{91DCBA4E-E465-9397-9A62-8F6F08A37895}"/>
              </a:ext>
            </a:extLst>
          </p:cNvPr>
          <p:cNvSpPr txBox="1"/>
          <p:nvPr/>
        </p:nvSpPr>
        <p:spPr>
          <a:xfrm>
            <a:off x="478631" y="3900623"/>
            <a:ext cx="11072813" cy="523220"/>
          </a:xfrm>
          <a:prstGeom prst="rect">
            <a:avLst/>
          </a:prstGeom>
          <a:noFill/>
        </p:spPr>
        <p:txBody>
          <a:bodyPr wrap="square" rtlCol="0">
            <a:spAutoFit/>
          </a:bodyPr>
          <a:lstStyle/>
          <a:p>
            <a:r>
              <a:rPr lang="en-US" sz="280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rm: </a:t>
            </a:r>
            <a:r>
              <a:rPr lang="en-US" b="0" i="0" dirty="0">
                <a:solidFill>
                  <a:srgbClr val="0D0D0D"/>
                </a:solidFill>
                <a:effectLst/>
                <a:latin typeface="Söhne"/>
              </a:rPr>
              <a:t>Used to remove files or directories.</a:t>
            </a:r>
            <a:endParaRPr lang="en-US" dirty="0"/>
          </a:p>
        </p:txBody>
      </p:sp>
      <p:sp>
        <p:nvSpPr>
          <p:cNvPr id="7" name="TextBox 6">
            <a:extLst>
              <a:ext uri="{FF2B5EF4-FFF2-40B4-BE49-F238E27FC236}">
                <a16:creationId xmlns:a16="http://schemas.microsoft.com/office/drawing/2014/main" id="{A255D0DD-53C3-DDE4-A960-7AB136BDCDC3}"/>
              </a:ext>
            </a:extLst>
          </p:cNvPr>
          <p:cNvSpPr txBox="1"/>
          <p:nvPr/>
        </p:nvSpPr>
        <p:spPr>
          <a:xfrm>
            <a:off x="478631" y="5189583"/>
            <a:ext cx="11308557" cy="523220"/>
          </a:xfrm>
          <a:prstGeom prst="rect">
            <a:avLst/>
          </a:prstGeom>
          <a:noFill/>
        </p:spPr>
        <p:txBody>
          <a:bodyPr wrap="square" rtlCol="0">
            <a:spAutoFit/>
          </a:bodyPr>
          <a:lstStyle/>
          <a:p>
            <a:r>
              <a:rPr lang="en-US" sz="2800" i="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mkdir</a:t>
            </a:r>
            <a:r>
              <a:rPr lang="en-US" sz="280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0D0D0D"/>
                </a:solidFill>
                <a:effectLst/>
                <a:latin typeface="Söhne"/>
              </a:rPr>
              <a:t>Used to create directories.</a:t>
            </a:r>
            <a:endParaRPr lang="en-US" dirty="0"/>
          </a:p>
        </p:txBody>
      </p:sp>
      <p:pic>
        <p:nvPicPr>
          <p:cNvPr id="9" name="Picture 8">
            <a:extLst>
              <a:ext uri="{FF2B5EF4-FFF2-40B4-BE49-F238E27FC236}">
                <a16:creationId xmlns:a16="http://schemas.microsoft.com/office/drawing/2014/main" id="{5559BDC6-1F6E-3A5F-6DBD-89077C3C55B4}"/>
              </a:ext>
            </a:extLst>
          </p:cNvPr>
          <p:cNvPicPr>
            <a:picLocks noChangeAspect="1"/>
          </p:cNvPicPr>
          <p:nvPr/>
        </p:nvPicPr>
        <p:blipFill>
          <a:blip r:embed="rId2"/>
          <a:stretch>
            <a:fillRect/>
          </a:stretch>
        </p:blipFill>
        <p:spPr>
          <a:xfrm>
            <a:off x="1178035" y="992668"/>
            <a:ext cx="6521785" cy="457223"/>
          </a:xfrm>
          <a:prstGeom prst="rect">
            <a:avLst/>
          </a:prstGeom>
        </p:spPr>
      </p:pic>
      <p:pic>
        <p:nvPicPr>
          <p:cNvPr id="11" name="Picture 10">
            <a:extLst>
              <a:ext uri="{FF2B5EF4-FFF2-40B4-BE49-F238E27FC236}">
                <a16:creationId xmlns:a16="http://schemas.microsoft.com/office/drawing/2014/main" id="{50238E53-179B-85A1-F870-8920DAD8D0F7}"/>
              </a:ext>
            </a:extLst>
          </p:cNvPr>
          <p:cNvPicPr>
            <a:picLocks noChangeAspect="1"/>
          </p:cNvPicPr>
          <p:nvPr/>
        </p:nvPicPr>
        <p:blipFill>
          <a:blip r:embed="rId3"/>
          <a:stretch>
            <a:fillRect/>
          </a:stretch>
        </p:blipFill>
        <p:spPr>
          <a:xfrm>
            <a:off x="1178035" y="2121721"/>
            <a:ext cx="6509085" cy="501676"/>
          </a:xfrm>
          <a:prstGeom prst="rect">
            <a:avLst/>
          </a:prstGeom>
        </p:spPr>
      </p:pic>
      <p:pic>
        <p:nvPicPr>
          <p:cNvPr id="13" name="Picture 12">
            <a:extLst>
              <a:ext uri="{FF2B5EF4-FFF2-40B4-BE49-F238E27FC236}">
                <a16:creationId xmlns:a16="http://schemas.microsoft.com/office/drawing/2014/main" id="{57CBADBB-0B8E-44EE-D7DE-F7033CD7B3B4}"/>
              </a:ext>
            </a:extLst>
          </p:cNvPr>
          <p:cNvPicPr>
            <a:picLocks noChangeAspect="1"/>
          </p:cNvPicPr>
          <p:nvPr/>
        </p:nvPicPr>
        <p:blipFill>
          <a:blip r:embed="rId4"/>
          <a:stretch>
            <a:fillRect/>
          </a:stretch>
        </p:blipFill>
        <p:spPr>
          <a:xfrm>
            <a:off x="1178035" y="3253578"/>
            <a:ext cx="6521785" cy="514376"/>
          </a:xfrm>
          <a:prstGeom prst="rect">
            <a:avLst/>
          </a:prstGeom>
        </p:spPr>
      </p:pic>
      <p:pic>
        <p:nvPicPr>
          <p:cNvPr id="15" name="Picture 14">
            <a:extLst>
              <a:ext uri="{FF2B5EF4-FFF2-40B4-BE49-F238E27FC236}">
                <a16:creationId xmlns:a16="http://schemas.microsoft.com/office/drawing/2014/main" id="{3B68A9EE-EE39-0C8D-E644-BDCD99F9585C}"/>
              </a:ext>
            </a:extLst>
          </p:cNvPr>
          <p:cNvPicPr>
            <a:picLocks noChangeAspect="1"/>
          </p:cNvPicPr>
          <p:nvPr/>
        </p:nvPicPr>
        <p:blipFill>
          <a:blip r:embed="rId5"/>
          <a:stretch>
            <a:fillRect/>
          </a:stretch>
        </p:blipFill>
        <p:spPr>
          <a:xfrm>
            <a:off x="1187560" y="4556512"/>
            <a:ext cx="6490034" cy="514376"/>
          </a:xfrm>
          <a:prstGeom prst="rect">
            <a:avLst/>
          </a:prstGeom>
        </p:spPr>
      </p:pic>
      <p:pic>
        <p:nvPicPr>
          <p:cNvPr id="17" name="Picture 16">
            <a:extLst>
              <a:ext uri="{FF2B5EF4-FFF2-40B4-BE49-F238E27FC236}">
                <a16:creationId xmlns:a16="http://schemas.microsoft.com/office/drawing/2014/main" id="{BCAC5E0B-B0B8-9F97-0CE2-7A82EC9C5324}"/>
              </a:ext>
            </a:extLst>
          </p:cNvPr>
          <p:cNvPicPr>
            <a:picLocks noChangeAspect="1"/>
          </p:cNvPicPr>
          <p:nvPr/>
        </p:nvPicPr>
        <p:blipFill>
          <a:blip r:embed="rId6"/>
          <a:stretch>
            <a:fillRect/>
          </a:stretch>
        </p:blipFill>
        <p:spPr>
          <a:xfrm>
            <a:off x="1178035" y="5877538"/>
            <a:ext cx="6566237" cy="523220"/>
          </a:xfrm>
          <a:prstGeom prst="rect">
            <a:avLst/>
          </a:prstGeom>
        </p:spPr>
      </p:pic>
    </p:spTree>
    <p:extLst>
      <p:ext uri="{BB962C8B-B14F-4D97-AF65-F5344CB8AC3E}">
        <p14:creationId xmlns:p14="http://schemas.microsoft.com/office/powerpoint/2010/main" val="184322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CAFE7F-70A0-74A3-44D1-CD97D7DF3779}"/>
              </a:ext>
            </a:extLst>
          </p:cNvPr>
          <p:cNvSpPr>
            <a:spLocks noGrp="1"/>
          </p:cNvSpPr>
          <p:nvPr>
            <p:ph type="sldNum" sz="quarter" idx="10"/>
          </p:nvPr>
        </p:nvSpPr>
        <p:spPr/>
        <p:txBody>
          <a:bodyPr/>
          <a:lstStyle/>
          <a:p>
            <a:fld id="{58B792A5-9BAE-6942-BFE1-9FCDB51EA51E}" type="slidenum">
              <a:rPr lang="en-US" smtClean="0"/>
              <a:pPr/>
              <a:t>9</a:t>
            </a:fld>
            <a:endParaRPr lang="en-US" dirty="0"/>
          </a:p>
        </p:txBody>
      </p:sp>
      <p:sp>
        <p:nvSpPr>
          <p:cNvPr id="3" name="TextBox 2">
            <a:extLst>
              <a:ext uri="{FF2B5EF4-FFF2-40B4-BE49-F238E27FC236}">
                <a16:creationId xmlns:a16="http://schemas.microsoft.com/office/drawing/2014/main" id="{0148B57F-27FD-3904-AD77-F2E967CA1F05}"/>
              </a:ext>
            </a:extLst>
          </p:cNvPr>
          <p:cNvSpPr txBox="1"/>
          <p:nvPr/>
        </p:nvSpPr>
        <p:spPr>
          <a:xfrm>
            <a:off x="550069" y="521494"/>
            <a:ext cx="7050881" cy="523220"/>
          </a:xfrm>
          <a:prstGeom prst="rect">
            <a:avLst/>
          </a:prstGeom>
          <a:noFill/>
        </p:spPr>
        <p:txBody>
          <a:bodyPr wrap="square" rtlCol="0">
            <a:spAutoFit/>
          </a:bodyPr>
          <a:lstStyle/>
          <a:p>
            <a:r>
              <a:rPr lang="en-US" sz="280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touch: </a:t>
            </a:r>
            <a:r>
              <a:rPr lang="en-US" b="0" i="0" dirty="0">
                <a:solidFill>
                  <a:srgbClr val="0D0D0D"/>
                </a:solidFill>
                <a:effectLst/>
                <a:latin typeface="Söhne"/>
              </a:rPr>
              <a:t>Used to create empty files or update file timestamps.</a:t>
            </a:r>
            <a:endParaRPr lang="en-US" dirty="0"/>
          </a:p>
        </p:txBody>
      </p:sp>
      <p:sp>
        <p:nvSpPr>
          <p:cNvPr id="5" name="TextBox 4">
            <a:extLst>
              <a:ext uri="{FF2B5EF4-FFF2-40B4-BE49-F238E27FC236}">
                <a16:creationId xmlns:a16="http://schemas.microsoft.com/office/drawing/2014/main" id="{FC9F8AF7-4116-8F74-A1AC-88EC5C753488}"/>
              </a:ext>
            </a:extLst>
          </p:cNvPr>
          <p:cNvSpPr txBox="1"/>
          <p:nvPr/>
        </p:nvSpPr>
        <p:spPr>
          <a:xfrm>
            <a:off x="550070" y="3452999"/>
            <a:ext cx="9294018" cy="523220"/>
          </a:xfrm>
          <a:prstGeom prst="rect">
            <a:avLst/>
          </a:prstGeom>
          <a:noFill/>
        </p:spPr>
        <p:txBody>
          <a:bodyPr wrap="square" rtlCol="0">
            <a:spAutoFit/>
          </a:bodyPr>
          <a:lstStyle/>
          <a:p>
            <a:r>
              <a:rPr lang="en-US" sz="280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wc: </a:t>
            </a:r>
            <a:r>
              <a:rPr lang="en-US" b="0" i="0" dirty="0">
                <a:solidFill>
                  <a:srgbClr val="0D0D0D"/>
                </a:solidFill>
                <a:effectLst/>
                <a:latin typeface="Söhne"/>
              </a:rPr>
              <a:t>Used to count lines, words, and characters in a file.</a:t>
            </a:r>
            <a:endParaRPr lang="en-US" dirty="0"/>
          </a:p>
        </p:txBody>
      </p:sp>
      <p:sp>
        <p:nvSpPr>
          <p:cNvPr id="6" name="TextBox 5">
            <a:extLst>
              <a:ext uri="{FF2B5EF4-FFF2-40B4-BE49-F238E27FC236}">
                <a16:creationId xmlns:a16="http://schemas.microsoft.com/office/drawing/2014/main" id="{5D2E3839-4E95-14BA-D0C6-4C9E74FB1CFB}"/>
              </a:ext>
            </a:extLst>
          </p:cNvPr>
          <p:cNvSpPr txBox="1"/>
          <p:nvPr/>
        </p:nvSpPr>
        <p:spPr>
          <a:xfrm>
            <a:off x="550069" y="1883807"/>
            <a:ext cx="9201150" cy="523220"/>
          </a:xfrm>
          <a:prstGeom prst="rect">
            <a:avLst/>
          </a:prstGeom>
          <a:noFill/>
        </p:spPr>
        <p:txBody>
          <a:bodyPr wrap="square" rtlCol="0">
            <a:spAutoFit/>
          </a:bodyPr>
          <a:lstStyle/>
          <a:p>
            <a:r>
              <a:rPr lang="en-US" sz="280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cat: </a:t>
            </a:r>
            <a:r>
              <a:rPr lang="en-US" b="0" i="0" dirty="0">
                <a:solidFill>
                  <a:srgbClr val="0D0D0D"/>
                </a:solidFill>
                <a:effectLst/>
                <a:latin typeface="Söhne"/>
              </a:rPr>
              <a:t>Used to concatenate and display the contents of files.</a:t>
            </a:r>
            <a:endParaRPr lang="en-US" dirty="0"/>
          </a:p>
        </p:txBody>
      </p:sp>
      <p:pic>
        <p:nvPicPr>
          <p:cNvPr id="9" name="Picture 8">
            <a:extLst>
              <a:ext uri="{FF2B5EF4-FFF2-40B4-BE49-F238E27FC236}">
                <a16:creationId xmlns:a16="http://schemas.microsoft.com/office/drawing/2014/main" id="{B111FCD4-7B45-4BD9-58F0-CB94D7CC05F4}"/>
              </a:ext>
            </a:extLst>
          </p:cNvPr>
          <p:cNvPicPr>
            <a:picLocks noChangeAspect="1"/>
          </p:cNvPicPr>
          <p:nvPr/>
        </p:nvPicPr>
        <p:blipFill>
          <a:blip r:embed="rId2"/>
          <a:stretch>
            <a:fillRect/>
          </a:stretch>
        </p:blipFill>
        <p:spPr>
          <a:xfrm>
            <a:off x="1376988" y="1210247"/>
            <a:ext cx="6509085" cy="508026"/>
          </a:xfrm>
          <a:prstGeom prst="rect">
            <a:avLst/>
          </a:prstGeom>
        </p:spPr>
      </p:pic>
      <p:pic>
        <p:nvPicPr>
          <p:cNvPr id="11" name="Picture 10">
            <a:extLst>
              <a:ext uri="{FF2B5EF4-FFF2-40B4-BE49-F238E27FC236}">
                <a16:creationId xmlns:a16="http://schemas.microsoft.com/office/drawing/2014/main" id="{80D07D09-D7E4-70AA-D51C-E1749AB2A538}"/>
              </a:ext>
            </a:extLst>
          </p:cNvPr>
          <p:cNvPicPr>
            <a:picLocks noChangeAspect="1"/>
          </p:cNvPicPr>
          <p:nvPr/>
        </p:nvPicPr>
        <p:blipFill>
          <a:blip r:embed="rId3"/>
          <a:stretch>
            <a:fillRect/>
          </a:stretch>
        </p:blipFill>
        <p:spPr>
          <a:xfrm>
            <a:off x="1376988" y="2609854"/>
            <a:ext cx="6521785" cy="597882"/>
          </a:xfrm>
          <a:prstGeom prst="rect">
            <a:avLst/>
          </a:prstGeom>
        </p:spPr>
      </p:pic>
      <p:pic>
        <p:nvPicPr>
          <p:cNvPr id="13" name="Picture 12">
            <a:extLst>
              <a:ext uri="{FF2B5EF4-FFF2-40B4-BE49-F238E27FC236}">
                <a16:creationId xmlns:a16="http://schemas.microsoft.com/office/drawing/2014/main" id="{6137441A-4994-08C6-2E60-535D10DC923B}"/>
              </a:ext>
            </a:extLst>
          </p:cNvPr>
          <p:cNvPicPr>
            <a:picLocks noChangeAspect="1"/>
          </p:cNvPicPr>
          <p:nvPr/>
        </p:nvPicPr>
        <p:blipFill>
          <a:blip r:embed="rId4"/>
          <a:stretch>
            <a:fillRect/>
          </a:stretch>
        </p:blipFill>
        <p:spPr>
          <a:xfrm>
            <a:off x="1376988" y="4120082"/>
            <a:ext cx="6490034" cy="527077"/>
          </a:xfrm>
          <a:prstGeom prst="rect">
            <a:avLst/>
          </a:prstGeom>
        </p:spPr>
      </p:pic>
    </p:spTree>
    <p:extLst>
      <p:ext uri="{BB962C8B-B14F-4D97-AF65-F5344CB8AC3E}">
        <p14:creationId xmlns:p14="http://schemas.microsoft.com/office/powerpoint/2010/main" val="29126950"/>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370</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11</vt:i4>
      </vt:variant>
    </vt:vector>
  </HeadingPairs>
  <TitlesOfParts>
    <vt:vector size="26" baseType="lpstr">
      <vt:lpstr>Arial</vt:lpstr>
      <vt:lpstr>Calibri</vt:lpstr>
      <vt:lpstr>Futura Next Book</vt:lpstr>
      <vt:lpstr>Futura Next DemiBold</vt:lpstr>
      <vt:lpstr>Futura Next Medium</vt:lpstr>
      <vt:lpstr>Minion Pro</vt:lpstr>
      <vt:lpstr>Söhne</vt:lpstr>
      <vt:lpstr>Brand Mark</vt:lpstr>
      <vt:lpstr>Cover</vt:lpstr>
      <vt:lpstr>Agenda</vt:lpstr>
      <vt:lpstr>Divider</vt:lpstr>
      <vt:lpstr>Quote</vt:lpstr>
      <vt:lpstr>Voice</vt:lpstr>
      <vt:lpstr>Content</vt:lpstr>
      <vt:lpstr>Back Cover</vt:lpstr>
      <vt:lpstr>PowerPoint Presentation</vt:lpstr>
      <vt:lpstr>Shell Scripting</vt:lpstr>
      <vt:lpstr>What is a Shell? </vt:lpstr>
      <vt:lpstr>What is Shell Scripting? </vt:lpstr>
      <vt:lpstr>Basic Components of a Shell Script: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Sagar Medipelly</cp:lastModifiedBy>
  <cp:revision>103</cp:revision>
  <dcterms:created xsi:type="dcterms:W3CDTF">2018-11-16T01:56:21Z</dcterms:created>
  <dcterms:modified xsi:type="dcterms:W3CDTF">2024-02-15T22:16:21Z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nilsaini</vt:lpwstr>
  </property>
  <property fmtid="{D5CDD505-2E9C-101B-9397-08002B2CF9AE}" pid="5" name="Jive_VersionGuid">
    <vt:lpwstr>6f690e84-c1be-4313-bab2-227353a5d8e1</vt:lpwstr>
  </property>
  <property fmtid="{D5CDD505-2E9C-101B-9397-08002B2CF9AE}" pid="6" name="Offisync_UpdateToken">
    <vt:lpwstr>8</vt:lpwstr>
  </property>
  <property fmtid="{D5CDD505-2E9C-101B-9397-08002B2CF9AE}" pid="7" name="Offisync_ProviderInitializationData">
    <vt:lpwstr>https://vox.publicissapient.com</vt:lpwstr>
  </property>
</Properties>
</file>