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7" r:id="rId5"/>
    <p:sldId id="289" r:id="rId6"/>
    <p:sldId id="267" r:id="rId7"/>
    <p:sldId id="268" r:id="rId8"/>
    <p:sldId id="269" r:id="rId9"/>
    <p:sldId id="270" r:id="rId10"/>
    <p:sldId id="294" r:id="rId11"/>
    <p:sldId id="285" r:id="rId12"/>
    <p:sldId id="271" r:id="rId13"/>
    <p:sldId id="286" r:id="rId14"/>
    <p:sldId id="272" r:id="rId15"/>
    <p:sldId id="273" r:id="rId16"/>
    <p:sldId id="274" r:id="rId17"/>
    <p:sldId id="275" r:id="rId18"/>
    <p:sldId id="295" r:id="rId19"/>
    <p:sldId id="276" r:id="rId20"/>
    <p:sldId id="290" r:id="rId21"/>
    <p:sldId id="277" r:id="rId22"/>
    <p:sldId id="279" r:id="rId23"/>
    <p:sldId id="280" r:id="rId24"/>
    <p:sldId id="281" r:id="rId25"/>
    <p:sldId id="282" r:id="rId26"/>
    <p:sldId id="288" r:id="rId27"/>
    <p:sldId id="283" r:id="rId28"/>
    <p:sldId id="265" r:id="rId29"/>
    <p:sldId id="291" r:id="rId30"/>
    <p:sldId id="284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sagar Parimi" userId="59578352ce5c4a74" providerId="LiveId" clId="{A1924115-044E-4BEA-986B-5226994C2FA4}"/>
    <pc:docChg chg="custSel modSld">
      <pc:chgData name="Sivasagar Parimi" userId="59578352ce5c4a74" providerId="LiveId" clId="{A1924115-044E-4BEA-986B-5226994C2FA4}" dt="2025-03-02T05:26:30.447" v="238" actId="20577"/>
      <pc:docMkLst>
        <pc:docMk/>
      </pc:docMkLst>
      <pc:sldChg chg="modSp mod">
        <pc:chgData name="Sivasagar Parimi" userId="59578352ce5c4a74" providerId="LiveId" clId="{A1924115-044E-4BEA-986B-5226994C2FA4}" dt="2025-03-02T05:26:30.447" v="238" actId="20577"/>
        <pc:sldMkLst>
          <pc:docMk/>
          <pc:sldMk cId="0" sldId="256"/>
        </pc:sldMkLst>
        <pc:spChg chg="mod">
          <ac:chgData name="Sivasagar Parimi" userId="59578352ce5c4a74" providerId="LiveId" clId="{A1924115-044E-4BEA-986B-5226994C2FA4}" dt="2025-03-02T05:26:30.447" v="238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F0152-62BD-47F0-A256-1E0AE956904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127C9-D284-4A7D-BF35-DA165243CF76}">
      <dgm:prSet/>
      <dgm:spPr/>
      <dgm:t>
        <a:bodyPr/>
        <a:lstStyle/>
        <a:p>
          <a:pPr rtl="0"/>
          <a:r>
            <a:rPr lang="en-GB" b="1" dirty="0"/>
            <a:t>Data Collection:</a:t>
          </a:r>
          <a:r>
            <a:rPr lang="en-GB" dirty="0"/>
            <a:t> Acquired datasets from Kepler and TESS missions.</a:t>
          </a:r>
          <a:endParaRPr lang="en-IN" dirty="0"/>
        </a:p>
      </dgm:t>
    </dgm:pt>
    <dgm:pt modelId="{79A7BC23-D679-4C36-880A-530931B8A4E8}" type="parTrans" cxnId="{D2ABE9D4-61EF-46EC-98F2-F41CFF7A48C2}">
      <dgm:prSet/>
      <dgm:spPr/>
      <dgm:t>
        <a:bodyPr/>
        <a:lstStyle/>
        <a:p>
          <a:endParaRPr lang="en-US"/>
        </a:p>
      </dgm:t>
    </dgm:pt>
    <dgm:pt modelId="{538A1ED9-76B0-4E51-9F19-9F4F04AB9DA3}" type="sibTrans" cxnId="{D2ABE9D4-61EF-46EC-98F2-F41CFF7A48C2}">
      <dgm:prSet/>
      <dgm:spPr/>
      <dgm:t>
        <a:bodyPr/>
        <a:lstStyle/>
        <a:p>
          <a:endParaRPr lang="en-US"/>
        </a:p>
      </dgm:t>
    </dgm:pt>
    <dgm:pt modelId="{F2707BAD-E695-4C1E-A7E6-086487331325}">
      <dgm:prSet/>
      <dgm:spPr/>
      <dgm:t>
        <a:bodyPr/>
        <a:lstStyle/>
        <a:p>
          <a:pPr rtl="0"/>
          <a:r>
            <a:rPr lang="en-GB" b="1"/>
            <a:t>Data Preprocessing:</a:t>
          </a:r>
          <a:r>
            <a:rPr lang="en-GB"/>
            <a:t> Addressed missing values, normalized features, and selected relevant attributes.</a:t>
          </a:r>
          <a:endParaRPr lang="en-IN"/>
        </a:p>
      </dgm:t>
    </dgm:pt>
    <dgm:pt modelId="{68CDCE45-1FD8-4087-816F-83C43C1BDD11}" type="parTrans" cxnId="{1B55497B-D3AF-462F-9A62-366DA632FB8B}">
      <dgm:prSet/>
      <dgm:spPr/>
      <dgm:t>
        <a:bodyPr/>
        <a:lstStyle/>
        <a:p>
          <a:endParaRPr lang="en-US"/>
        </a:p>
      </dgm:t>
    </dgm:pt>
    <dgm:pt modelId="{A2E8EB2B-7A6B-4F4F-8112-DC8D15AF4857}" type="sibTrans" cxnId="{1B55497B-D3AF-462F-9A62-366DA632FB8B}">
      <dgm:prSet/>
      <dgm:spPr/>
      <dgm:t>
        <a:bodyPr/>
        <a:lstStyle/>
        <a:p>
          <a:endParaRPr lang="en-US"/>
        </a:p>
      </dgm:t>
    </dgm:pt>
    <dgm:pt modelId="{1B08373E-64E5-489B-8C30-86F221C43045}">
      <dgm:prSet/>
      <dgm:spPr/>
      <dgm:t>
        <a:bodyPr/>
        <a:lstStyle/>
        <a:p>
          <a:pPr rtl="0"/>
          <a:r>
            <a:rPr lang="en-GB" b="1"/>
            <a:t>Model Training:</a:t>
          </a:r>
          <a:r>
            <a:rPr lang="en-GB"/>
            <a:t> Employed various machine learning models, including Random Forest and LightGBM.</a:t>
          </a:r>
          <a:endParaRPr lang="en-IN"/>
        </a:p>
      </dgm:t>
    </dgm:pt>
    <dgm:pt modelId="{ABABD005-51CE-4097-83AE-EA02D7CDD52D}" type="parTrans" cxnId="{91AC788A-4E75-4352-87BA-E895365F7B0A}">
      <dgm:prSet/>
      <dgm:spPr/>
      <dgm:t>
        <a:bodyPr/>
        <a:lstStyle/>
        <a:p>
          <a:endParaRPr lang="en-US"/>
        </a:p>
      </dgm:t>
    </dgm:pt>
    <dgm:pt modelId="{3AEE4C83-4EDB-4214-A761-367647816B8E}" type="sibTrans" cxnId="{91AC788A-4E75-4352-87BA-E895365F7B0A}">
      <dgm:prSet/>
      <dgm:spPr/>
      <dgm:t>
        <a:bodyPr/>
        <a:lstStyle/>
        <a:p>
          <a:endParaRPr lang="en-US"/>
        </a:p>
      </dgm:t>
    </dgm:pt>
    <dgm:pt modelId="{85EFE2F3-3090-487A-9872-37061AAE425A}">
      <dgm:prSet/>
      <dgm:spPr/>
      <dgm:t>
        <a:bodyPr/>
        <a:lstStyle/>
        <a:p>
          <a:pPr rtl="0"/>
          <a:r>
            <a:rPr lang="en-GB" b="1"/>
            <a:t>Model Evaluation:</a:t>
          </a:r>
          <a:r>
            <a:rPr lang="en-GB"/>
            <a:t> Assessed performance using metrics such as accuracy, precision, recall, and F1-score.</a:t>
          </a:r>
          <a:endParaRPr lang="en-IN"/>
        </a:p>
      </dgm:t>
    </dgm:pt>
    <dgm:pt modelId="{76C989C4-1154-45F7-B2A1-0D80C3A5B269}" type="parTrans" cxnId="{03FAB943-2DF5-4F74-9062-964212692B49}">
      <dgm:prSet/>
      <dgm:spPr/>
      <dgm:t>
        <a:bodyPr/>
        <a:lstStyle/>
        <a:p>
          <a:endParaRPr lang="en-US"/>
        </a:p>
      </dgm:t>
    </dgm:pt>
    <dgm:pt modelId="{08D9F8C5-03B1-47D6-B240-61BBBCDC25CD}" type="sibTrans" cxnId="{03FAB943-2DF5-4F74-9062-964212692B49}">
      <dgm:prSet/>
      <dgm:spPr/>
      <dgm:t>
        <a:bodyPr/>
        <a:lstStyle/>
        <a:p>
          <a:endParaRPr lang="en-US"/>
        </a:p>
      </dgm:t>
    </dgm:pt>
    <dgm:pt modelId="{F5F4B6B0-8D59-40AD-88F6-A58FE54736AC}">
      <dgm:prSet/>
      <dgm:spPr/>
      <dgm:t>
        <a:bodyPr/>
        <a:lstStyle/>
        <a:p>
          <a:pPr rtl="0"/>
          <a:r>
            <a:rPr lang="en-GB" b="1"/>
            <a:t>Results Analysis:</a:t>
          </a:r>
          <a:r>
            <a:rPr lang="en-GB"/>
            <a:t> Compared model performances and interpreted findings to draw conclusions.</a:t>
          </a:r>
          <a:endParaRPr lang="en-IN"/>
        </a:p>
      </dgm:t>
    </dgm:pt>
    <dgm:pt modelId="{6F540757-61C3-4B91-AC58-7FBC9AE3A8CD}" type="parTrans" cxnId="{A0C9F7EC-3595-45F4-9DDB-7B3CDDB89758}">
      <dgm:prSet/>
      <dgm:spPr/>
      <dgm:t>
        <a:bodyPr/>
        <a:lstStyle/>
        <a:p>
          <a:endParaRPr lang="en-US"/>
        </a:p>
      </dgm:t>
    </dgm:pt>
    <dgm:pt modelId="{F0086FD1-0D72-45D2-A4CB-CFBA528B566A}" type="sibTrans" cxnId="{A0C9F7EC-3595-45F4-9DDB-7B3CDDB89758}">
      <dgm:prSet/>
      <dgm:spPr/>
      <dgm:t>
        <a:bodyPr/>
        <a:lstStyle/>
        <a:p>
          <a:endParaRPr lang="en-US"/>
        </a:p>
      </dgm:t>
    </dgm:pt>
    <dgm:pt modelId="{51E6A940-03A5-41E1-89B9-F86519E08632}" type="pres">
      <dgm:prSet presAssocID="{8BCF0152-62BD-47F0-A256-1E0AE956904E}" presName="CompostProcess" presStyleCnt="0">
        <dgm:presLayoutVars>
          <dgm:dir/>
          <dgm:resizeHandles val="exact"/>
        </dgm:presLayoutVars>
      </dgm:prSet>
      <dgm:spPr/>
    </dgm:pt>
    <dgm:pt modelId="{615BFE9D-6940-4B2F-BC1C-C94DE0895CED}" type="pres">
      <dgm:prSet presAssocID="{8BCF0152-62BD-47F0-A256-1E0AE956904E}" presName="arrow" presStyleLbl="bgShp" presStyleIdx="0" presStyleCnt="1"/>
      <dgm:spPr/>
    </dgm:pt>
    <dgm:pt modelId="{4A9B975E-1343-4C3B-A3FB-57D4145A16B7}" type="pres">
      <dgm:prSet presAssocID="{8BCF0152-62BD-47F0-A256-1E0AE956904E}" presName="linearProcess" presStyleCnt="0"/>
      <dgm:spPr/>
    </dgm:pt>
    <dgm:pt modelId="{59687DB8-0306-4E14-99F6-57AACB8B9118}" type="pres">
      <dgm:prSet presAssocID="{FA6127C9-D284-4A7D-BF35-DA165243CF76}" presName="textNode" presStyleLbl="node1" presStyleIdx="0" presStyleCnt="5">
        <dgm:presLayoutVars>
          <dgm:bulletEnabled val="1"/>
        </dgm:presLayoutVars>
      </dgm:prSet>
      <dgm:spPr/>
    </dgm:pt>
    <dgm:pt modelId="{122494BD-801C-4FA2-B117-BF354F3F7B9E}" type="pres">
      <dgm:prSet presAssocID="{538A1ED9-76B0-4E51-9F19-9F4F04AB9DA3}" presName="sibTrans" presStyleCnt="0"/>
      <dgm:spPr/>
    </dgm:pt>
    <dgm:pt modelId="{F63945F3-70A5-4EAC-ADC1-86660565926F}" type="pres">
      <dgm:prSet presAssocID="{F2707BAD-E695-4C1E-A7E6-086487331325}" presName="textNode" presStyleLbl="node1" presStyleIdx="1" presStyleCnt="5">
        <dgm:presLayoutVars>
          <dgm:bulletEnabled val="1"/>
        </dgm:presLayoutVars>
      </dgm:prSet>
      <dgm:spPr/>
    </dgm:pt>
    <dgm:pt modelId="{415FAD9E-27B8-4E56-BA61-FB05C72D52AB}" type="pres">
      <dgm:prSet presAssocID="{A2E8EB2B-7A6B-4F4F-8112-DC8D15AF4857}" presName="sibTrans" presStyleCnt="0"/>
      <dgm:spPr/>
    </dgm:pt>
    <dgm:pt modelId="{93F83ACF-33B0-4D34-A289-431B0C664DDD}" type="pres">
      <dgm:prSet presAssocID="{1B08373E-64E5-489B-8C30-86F221C43045}" presName="textNode" presStyleLbl="node1" presStyleIdx="2" presStyleCnt="5">
        <dgm:presLayoutVars>
          <dgm:bulletEnabled val="1"/>
        </dgm:presLayoutVars>
      </dgm:prSet>
      <dgm:spPr/>
    </dgm:pt>
    <dgm:pt modelId="{F22DFC28-3B08-47D0-8E15-AA7F5A1A3D83}" type="pres">
      <dgm:prSet presAssocID="{3AEE4C83-4EDB-4214-A761-367647816B8E}" presName="sibTrans" presStyleCnt="0"/>
      <dgm:spPr/>
    </dgm:pt>
    <dgm:pt modelId="{64EBA2CE-281D-47A3-BDB3-5085875D1917}" type="pres">
      <dgm:prSet presAssocID="{85EFE2F3-3090-487A-9872-37061AAE425A}" presName="textNode" presStyleLbl="node1" presStyleIdx="3" presStyleCnt="5">
        <dgm:presLayoutVars>
          <dgm:bulletEnabled val="1"/>
        </dgm:presLayoutVars>
      </dgm:prSet>
      <dgm:spPr/>
    </dgm:pt>
    <dgm:pt modelId="{385A4F7F-D8C6-422A-AD17-5924FA7C2164}" type="pres">
      <dgm:prSet presAssocID="{08D9F8C5-03B1-47D6-B240-61BBBCDC25CD}" presName="sibTrans" presStyleCnt="0"/>
      <dgm:spPr/>
    </dgm:pt>
    <dgm:pt modelId="{1D775D51-139E-4B25-B1E8-A91121CD3CBD}" type="pres">
      <dgm:prSet presAssocID="{F5F4B6B0-8D59-40AD-88F6-A58FE54736A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0F0E516-6002-4A04-AB9E-6A2E617AEC4F}" type="presOf" srcId="{F2707BAD-E695-4C1E-A7E6-086487331325}" destId="{F63945F3-70A5-4EAC-ADC1-86660565926F}" srcOrd="0" destOrd="0" presId="urn:microsoft.com/office/officeart/2005/8/layout/hProcess9"/>
    <dgm:cxn modelId="{03FAB943-2DF5-4F74-9062-964212692B49}" srcId="{8BCF0152-62BD-47F0-A256-1E0AE956904E}" destId="{85EFE2F3-3090-487A-9872-37061AAE425A}" srcOrd="3" destOrd="0" parTransId="{76C989C4-1154-45F7-B2A1-0D80C3A5B269}" sibTransId="{08D9F8C5-03B1-47D6-B240-61BBBCDC25CD}"/>
    <dgm:cxn modelId="{1B55497B-D3AF-462F-9A62-366DA632FB8B}" srcId="{8BCF0152-62BD-47F0-A256-1E0AE956904E}" destId="{F2707BAD-E695-4C1E-A7E6-086487331325}" srcOrd="1" destOrd="0" parTransId="{68CDCE45-1FD8-4087-816F-83C43C1BDD11}" sibTransId="{A2E8EB2B-7A6B-4F4F-8112-DC8D15AF4857}"/>
    <dgm:cxn modelId="{91AC788A-4E75-4352-87BA-E895365F7B0A}" srcId="{8BCF0152-62BD-47F0-A256-1E0AE956904E}" destId="{1B08373E-64E5-489B-8C30-86F221C43045}" srcOrd="2" destOrd="0" parTransId="{ABABD005-51CE-4097-83AE-EA02D7CDD52D}" sibTransId="{3AEE4C83-4EDB-4214-A761-367647816B8E}"/>
    <dgm:cxn modelId="{F094CFA1-2BA3-4A70-8FE1-17598957C14B}" type="presOf" srcId="{1B08373E-64E5-489B-8C30-86F221C43045}" destId="{93F83ACF-33B0-4D34-A289-431B0C664DDD}" srcOrd="0" destOrd="0" presId="urn:microsoft.com/office/officeart/2005/8/layout/hProcess9"/>
    <dgm:cxn modelId="{832A4FB8-45B6-45D0-9CBB-B29BF2D5A761}" type="presOf" srcId="{F5F4B6B0-8D59-40AD-88F6-A58FE54736AC}" destId="{1D775D51-139E-4B25-B1E8-A91121CD3CBD}" srcOrd="0" destOrd="0" presId="urn:microsoft.com/office/officeart/2005/8/layout/hProcess9"/>
    <dgm:cxn modelId="{5AD859C1-03DC-4D64-92CE-1C369098FFD1}" type="presOf" srcId="{FA6127C9-D284-4A7D-BF35-DA165243CF76}" destId="{59687DB8-0306-4E14-99F6-57AACB8B9118}" srcOrd="0" destOrd="0" presId="urn:microsoft.com/office/officeart/2005/8/layout/hProcess9"/>
    <dgm:cxn modelId="{D2ABE9D4-61EF-46EC-98F2-F41CFF7A48C2}" srcId="{8BCF0152-62BD-47F0-A256-1E0AE956904E}" destId="{FA6127C9-D284-4A7D-BF35-DA165243CF76}" srcOrd="0" destOrd="0" parTransId="{79A7BC23-D679-4C36-880A-530931B8A4E8}" sibTransId="{538A1ED9-76B0-4E51-9F19-9F4F04AB9DA3}"/>
    <dgm:cxn modelId="{EBBB64DA-5004-482D-B719-7BBDFB6C3B38}" type="presOf" srcId="{8BCF0152-62BD-47F0-A256-1E0AE956904E}" destId="{51E6A940-03A5-41E1-89B9-F86519E08632}" srcOrd="0" destOrd="0" presId="urn:microsoft.com/office/officeart/2005/8/layout/hProcess9"/>
    <dgm:cxn modelId="{5174D8EA-924D-421D-8EF4-AA196AE27AAD}" type="presOf" srcId="{85EFE2F3-3090-487A-9872-37061AAE425A}" destId="{64EBA2CE-281D-47A3-BDB3-5085875D1917}" srcOrd="0" destOrd="0" presId="urn:microsoft.com/office/officeart/2005/8/layout/hProcess9"/>
    <dgm:cxn modelId="{A0C9F7EC-3595-45F4-9DDB-7B3CDDB89758}" srcId="{8BCF0152-62BD-47F0-A256-1E0AE956904E}" destId="{F5F4B6B0-8D59-40AD-88F6-A58FE54736AC}" srcOrd="4" destOrd="0" parTransId="{6F540757-61C3-4B91-AC58-7FBC9AE3A8CD}" sibTransId="{F0086FD1-0D72-45D2-A4CB-CFBA528B566A}"/>
    <dgm:cxn modelId="{ACD96ED3-9F5C-48A3-B080-4744B6707D5D}" type="presParOf" srcId="{51E6A940-03A5-41E1-89B9-F86519E08632}" destId="{615BFE9D-6940-4B2F-BC1C-C94DE0895CED}" srcOrd="0" destOrd="0" presId="urn:microsoft.com/office/officeart/2005/8/layout/hProcess9"/>
    <dgm:cxn modelId="{DEECAFFD-D7FF-40AB-A1ED-148EC57BE481}" type="presParOf" srcId="{51E6A940-03A5-41E1-89B9-F86519E08632}" destId="{4A9B975E-1343-4C3B-A3FB-57D4145A16B7}" srcOrd="1" destOrd="0" presId="urn:microsoft.com/office/officeart/2005/8/layout/hProcess9"/>
    <dgm:cxn modelId="{506D345A-6824-45B2-B7B3-D153F51B29A7}" type="presParOf" srcId="{4A9B975E-1343-4C3B-A3FB-57D4145A16B7}" destId="{59687DB8-0306-4E14-99F6-57AACB8B9118}" srcOrd="0" destOrd="0" presId="urn:microsoft.com/office/officeart/2005/8/layout/hProcess9"/>
    <dgm:cxn modelId="{1D936611-4E0F-4496-8D7D-D2B5898F6030}" type="presParOf" srcId="{4A9B975E-1343-4C3B-A3FB-57D4145A16B7}" destId="{122494BD-801C-4FA2-B117-BF354F3F7B9E}" srcOrd="1" destOrd="0" presId="urn:microsoft.com/office/officeart/2005/8/layout/hProcess9"/>
    <dgm:cxn modelId="{CC153EDB-C172-42BC-BF2D-8FE61A4EC2EA}" type="presParOf" srcId="{4A9B975E-1343-4C3B-A3FB-57D4145A16B7}" destId="{F63945F3-70A5-4EAC-ADC1-86660565926F}" srcOrd="2" destOrd="0" presId="urn:microsoft.com/office/officeart/2005/8/layout/hProcess9"/>
    <dgm:cxn modelId="{9049BE34-71B1-475B-8DA9-211B42DC47E4}" type="presParOf" srcId="{4A9B975E-1343-4C3B-A3FB-57D4145A16B7}" destId="{415FAD9E-27B8-4E56-BA61-FB05C72D52AB}" srcOrd="3" destOrd="0" presId="urn:microsoft.com/office/officeart/2005/8/layout/hProcess9"/>
    <dgm:cxn modelId="{1D3411CB-CA77-4A3B-B549-6B00AF27909E}" type="presParOf" srcId="{4A9B975E-1343-4C3B-A3FB-57D4145A16B7}" destId="{93F83ACF-33B0-4D34-A289-431B0C664DDD}" srcOrd="4" destOrd="0" presId="urn:microsoft.com/office/officeart/2005/8/layout/hProcess9"/>
    <dgm:cxn modelId="{1E64A86F-528C-4965-BEDD-FB7301A3BC93}" type="presParOf" srcId="{4A9B975E-1343-4C3B-A3FB-57D4145A16B7}" destId="{F22DFC28-3B08-47D0-8E15-AA7F5A1A3D83}" srcOrd="5" destOrd="0" presId="urn:microsoft.com/office/officeart/2005/8/layout/hProcess9"/>
    <dgm:cxn modelId="{04BC8F54-7C2E-4494-8C4C-89E7A59D2E52}" type="presParOf" srcId="{4A9B975E-1343-4C3B-A3FB-57D4145A16B7}" destId="{64EBA2CE-281D-47A3-BDB3-5085875D1917}" srcOrd="6" destOrd="0" presId="urn:microsoft.com/office/officeart/2005/8/layout/hProcess9"/>
    <dgm:cxn modelId="{60E5807E-C151-4827-A7B1-52D663079126}" type="presParOf" srcId="{4A9B975E-1343-4C3B-A3FB-57D4145A16B7}" destId="{385A4F7F-D8C6-422A-AD17-5924FA7C2164}" srcOrd="7" destOrd="0" presId="urn:microsoft.com/office/officeart/2005/8/layout/hProcess9"/>
    <dgm:cxn modelId="{297EE290-5F5A-4226-BB48-B08ADB5B5CA9}" type="presParOf" srcId="{4A9B975E-1343-4C3B-A3FB-57D4145A16B7}" destId="{1D775D51-139E-4B25-B1E8-A91121CD3CB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138687-BD7F-4452-BCB7-544C2EB86CF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E9C8B7-EE9D-4A7E-A3A9-9C3E7D714549}">
      <dgm:prSet/>
      <dgm:spPr/>
      <dgm:t>
        <a:bodyPr/>
        <a:lstStyle/>
        <a:p>
          <a:pPr rtl="0"/>
          <a:r>
            <a:rPr lang="en-GB"/>
            <a:t>Data</a:t>
          </a:r>
          <a:endParaRPr lang="en-IN"/>
        </a:p>
      </dgm:t>
    </dgm:pt>
    <dgm:pt modelId="{7B4C73E8-C8D6-45A7-B6A9-7C9EA60CAE01}" type="parTrans" cxnId="{77094610-7237-4593-9D74-DA789662D68F}">
      <dgm:prSet/>
      <dgm:spPr/>
      <dgm:t>
        <a:bodyPr/>
        <a:lstStyle/>
        <a:p>
          <a:endParaRPr lang="en-US"/>
        </a:p>
      </dgm:t>
    </dgm:pt>
    <dgm:pt modelId="{2AE99446-CE2C-4D15-A021-BD2FEBED983A}" type="sibTrans" cxnId="{77094610-7237-4593-9D74-DA789662D68F}">
      <dgm:prSet/>
      <dgm:spPr/>
      <dgm:t>
        <a:bodyPr/>
        <a:lstStyle/>
        <a:p>
          <a:endParaRPr lang="en-US"/>
        </a:p>
      </dgm:t>
    </dgm:pt>
    <dgm:pt modelId="{037EFE2A-51D3-490A-B3E5-43376AB4472D}">
      <dgm:prSet/>
      <dgm:spPr/>
      <dgm:t>
        <a:bodyPr/>
        <a:lstStyle/>
        <a:p>
          <a:pPr rtl="0"/>
          <a:r>
            <a:rPr lang="en-GB"/>
            <a:t>Pre-processing</a:t>
          </a:r>
          <a:endParaRPr lang="en-IN"/>
        </a:p>
      </dgm:t>
    </dgm:pt>
    <dgm:pt modelId="{15BB825D-3186-4AE9-B2E8-A83B8531CA7B}" type="parTrans" cxnId="{45411ECF-09AA-404B-A2CA-195EA7D8D44E}">
      <dgm:prSet/>
      <dgm:spPr/>
      <dgm:t>
        <a:bodyPr/>
        <a:lstStyle/>
        <a:p>
          <a:endParaRPr lang="en-US"/>
        </a:p>
      </dgm:t>
    </dgm:pt>
    <dgm:pt modelId="{EC0FF30E-44EA-47B3-98ED-A2DC4D9DB09B}" type="sibTrans" cxnId="{45411ECF-09AA-404B-A2CA-195EA7D8D44E}">
      <dgm:prSet/>
      <dgm:spPr/>
      <dgm:t>
        <a:bodyPr/>
        <a:lstStyle/>
        <a:p>
          <a:endParaRPr lang="en-US"/>
        </a:p>
      </dgm:t>
    </dgm:pt>
    <dgm:pt modelId="{AD0B07A4-412E-4DBF-8983-E8E7ED2C77CE}">
      <dgm:prSet/>
      <dgm:spPr/>
      <dgm:t>
        <a:bodyPr/>
        <a:lstStyle/>
        <a:p>
          <a:pPr rtl="0"/>
          <a:r>
            <a:rPr lang="en-GB"/>
            <a:t>Model Training</a:t>
          </a:r>
          <a:endParaRPr lang="en-IN"/>
        </a:p>
      </dgm:t>
    </dgm:pt>
    <dgm:pt modelId="{5D234E18-A25E-4D92-A67D-674489A11646}" type="parTrans" cxnId="{CF1EE28D-D098-4E8D-91E9-035BF0387D3B}">
      <dgm:prSet/>
      <dgm:spPr/>
      <dgm:t>
        <a:bodyPr/>
        <a:lstStyle/>
        <a:p>
          <a:endParaRPr lang="en-US"/>
        </a:p>
      </dgm:t>
    </dgm:pt>
    <dgm:pt modelId="{E190C9FF-BFAB-46B6-9A3A-DB20C7659025}" type="sibTrans" cxnId="{CF1EE28D-D098-4E8D-91E9-035BF0387D3B}">
      <dgm:prSet/>
      <dgm:spPr/>
      <dgm:t>
        <a:bodyPr/>
        <a:lstStyle/>
        <a:p>
          <a:endParaRPr lang="en-US"/>
        </a:p>
      </dgm:t>
    </dgm:pt>
    <dgm:pt modelId="{90F38470-7CD9-4D20-99F8-9CAB4338E3F7}">
      <dgm:prSet/>
      <dgm:spPr/>
      <dgm:t>
        <a:bodyPr/>
        <a:lstStyle/>
        <a:p>
          <a:pPr rtl="0"/>
          <a:r>
            <a:rPr lang="en-GB"/>
            <a:t>Evaluation</a:t>
          </a:r>
          <a:endParaRPr lang="en-IN"/>
        </a:p>
      </dgm:t>
    </dgm:pt>
    <dgm:pt modelId="{2DE7B6A5-21A0-435A-BBBA-C77C62F3262A}" type="parTrans" cxnId="{49338775-846A-436B-A963-731206DEDAD1}">
      <dgm:prSet/>
      <dgm:spPr/>
      <dgm:t>
        <a:bodyPr/>
        <a:lstStyle/>
        <a:p>
          <a:endParaRPr lang="en-US"/>
        </a:p>
      </dgm:t>
    </dgm:pt>
    <dgm:pt modelId="{C0BC5A82-B2D8-4511-A476-0338ADD43497}" type="sibTrans" cxnId="{49338775-846A-436B-A963-731206DEDAD1}">
      <dgm:prSet/>
      <dgm:spPr/>
      <dgm:t>
        <a:bodyPr/>
        <a:lstStyle/>
        <a:p>
          <a:endParaRPr lang="en-US"/>
        </a:p>
      </dgm:t>
    </dgm:pt>
    <dgm:pt modelId="{20974B96-301A-4190-BE4A-FD13CDBA27D8}">
      <dgm:prSet/>
      <dgm:spPr/>
      <dgm:t>
        <a:bodyPr/>
        <a:lstStyle/>
        <a:p>
          <a:pPr rtl="0"/>
          <a:r>
            <a:rPr lang="en-GB"/>
            <a:t>Results.</a:t>
          </a:r>
          <a:endParaRPr lang="en-IN"/>
        </a:p>
      </dgm:t>
    </dgm:pt>
    <dgm:pt modelId="{189EB48B-843A-4AE3-AA75-EF1B0947978F}" type="parTrans" cxnId="{DEE437D5-727F-4889-8D15-88B2B9DF9422}">
      <dgm:prSet/>
      <dgm:spPr/>
      <dgm:t>
        <a:bodyPr/>
        <a:lstStyle/>
        <a:p>
          <a:endParaRPr lang="en-US"/>
        </a:p>
      </dgm:t>
    </dgm:pt>
    <dgm:pt modelId="{DDF6BAAB-CD4D-4978-9256-B279E41CA8AE}" type="sibTrans" cxnId="{DEE437D5-727F-4889-8D15-88B2B9DF9422}">
      <dgm:prSet/>
      <dgm:spPr/>
      <dgm:t>
        <a:bodyPr/>
        <a:lstStyle/>
        <a:p>
          <a:endParaRPr lang="en-US"/>
        </a:p>
      </dgm:t>
    </dgm:pt>
    <dgm:pt modelId="{AF2A0BD1-46E2-4395-872B-F632427260E4}" type="pres">
      <dgm:prSet presAssocID="{0E138687-BD7F-4452-BCB7-544C2EB86CFA}" presName="cycle" presStyleCnt="0">
        <dgm:presLayoutVars>
          <dgm:dir/>
          <dgm:resizeHandles val="exact"/>
        </dgm:presLayoutVars>
      </dgm:prSet>
      <dgm:spPr/>
    </dgm:pt>
    <dgm:pt modelId="{B30EDFAE-A770-47C6-AF99-FA05DD575741}" type="pres">
      <dgm:prSet presAssocID="{42E9C8B7-EE9D-4A7E-A3A9-9C3E7D714549}" presName="node" presStyleLbl="node1" presStyleIdx="0" presStyleCnt="5">
        <dgm:presLayoutVars>
          <dgm:bulletEnabled val="1"/>
        </dgm:presLayoutVars>
      </dgm:prSet>
      <dgm:spPr/>
    </dgm:pt>
    <dgm:pt modelId="{44C35C02-EE73-4591-A2AD-1D0E1825B001}" type="pres">
      <dgm:prSet presAssocID="{2AE99446-CE2C-4D15-A021-BD2FEBED983A}" presName="sibTrans" presStyleLbl="sibTrans2D1" presStyleIdx="0" presStyleCnt="5"/>
      <dgm:spPr/>
    </dgm:pt>
    <dgm:pt modelId="{678F8F58-F1E0-41C9-9B5B-07E9F458B1FA}" type="pres">
      <dgm:prSet presAssocID="{2AE99446-CE2C-4D15-A021-BD2FEBED983A}" presName="connectorText" presStyleLbl="sibTrans2D1" presStyleIdx="0" presStyleCnt="5"/>
      <dgm:spPr/>
    </dgm:pt>
    <dgm:pt modelId="{FF5E43DD-52BD-4ECC-BA97-A19BAE0D815B}" type="pres">
      <dgm:prSet presAssocID="{037EFE2A-51D3-490A-B3E5-43376AB4472D}" presName="node" presStyleLbl="node1" presStyleIdx="1" presStyleCnt="5">
        <dgm:presLayoutVars>
          <dgm:bulletEnabled val="1"/>
        </dgm:presLayoutVars>
      </dgm:prSet>
      <dgm:spPr/>
    </dgm:pt>
    <dgm:pt modelId="{C538DFD9-3472-47F4-9C01-160C6206F053}" type="pres">
      <dgm:prSet presAssocID="{EC0FF30E-44EA-47B3-98ED-A2DC4D9DB09B}" presName="sibTrans" presStyleLbl="sibTrans2D1" presStyleIdx="1" presStyleCnt="5"/>
      <dgm:spPr/>
    </dgm:pt>
    <dgm:pt modelId="{9DE5812E-AB84-4A9F-B998-F2D20BAB022F}" type="pres">
      <dgm:prSet presAssocID="{EC0FF30E-44EA-47B3-98ED-A2DC4D9DB09B}" presName="connectorText" presStyleLbl="sibTrans2D1" presStyleIdx="1" presStyleCnt="5"/>
      <dgm:spPr/>
    </dgm:pt>
    <dgm:pt modelId="{9BE8F10A-01F1-4074-992C-4A5C9110875C}" type="pres">
      <dgm:prSet presAssocID="{AD0B07A4-412E-4DBF-8983-E8E7ED2C77CE}" presName="node" presStyleLbl="node1" presStyleIdx="2" presStyleCnt="5">
        <dgm:presLayoutVars>
          <dgm:bulletEnabled val="1"/>
        </dgm:presLayoutVars>
      </dgm:prSet>
      <dgm:spPr/>
    </dgm:pt>
    <dgm:pt modelId="{1AF62DC6-D94B-42E1-9546-6E8CEC1FE4F4}" type="pres">
      <dgm:prSet presAssocID="{E190C9FF-BFAB-46B6-9A3A-DB20C7659025}" presName="sibTrans" presStyleLbl="sibTrans2D1" presStyleIdx="2" presStyleCnt="5"/>
      <dgm:spPr/>
    </dgm:pt>
    <dgm:pt modelId="{E9FE8276-28DE-4895-A36B-740C0B957491}" type="pres">
      <dgm:prSet presAssocID="{E190C9FF-BFAB-46B6-9A3A-DB20C7659025}" presName="connectorText" presStyleLbl="sibTrans2D1" presStyleIdx="2" presStyleCnt="5"/>
      <dgm:spPr/>
    </dgm:pt>
    <dgm:pt modelId="{45AC65C2-99B5-4EA7-9AD4-8C1799593A6A}" type="pres">
      <dgm:prSet presAssocID="{90F38470-7CD9-4D20-99F8-9CAB4338E3F7}" presName="node" presStyleLbl="node1" presStyleIdx="3" presStyleCnt="5">
        <dgm:presLayoutVars>
          <dgm:bulletEnabled val="1"/>
        </dgm:presLayoutVars>
      </dgm:prSet>
      <dgm:spPr/>
    </dgm:pt>
    <dgm:pt modelId="{1BA81BA1-1297-436E-A5AA-ADCD41B10D21}" type="pres">
      <dgm:prSet presAssocID="{C0BC5A82-B2D8-4511-A476-0338ADD43497}" presName="sibTrans" presStyleLbl="sibTrans2D1" presStyleIdx="3" presStyleCnt="5"/>
      <dgm:spPr/>
    </dgm:pt>
    <dgm:pt modelId="{7FB11E82-C1C9-4468-AA6B-24D694AEA1BE}" type="pres">
      <dgm:prSet presAssocID="{C0BC5A82-B2D8-4511-A476-0338ADD43497}" presName="connectorText" presStyleLbl="sibTrans2D1" presStyleIdx="3" presStyleCnt="5"/>
      <dgm:spPr/>
    </dgm:pt>
    <dgm:pt modelId="{CBDBD97B-E9FA-4F46-8B6B-E85DBD1B93A7}" type="pres">
      <dgm:prSet presAssocID="{20974B96-301A-4190-BE4A-FD13CDBA27D8}" presName="node" presStyleLbl="node1" presStyleIdx="4" presStyleCnt="5">
        <dgm:presLayoutVars>
          <dgm:bulletEnabled val="1"/>
        </dgm:presLayoutVars>
      </dgm:prSet>
      <dgm:spPr/>
    </dgm:pt>
    <dgm:pt modelId="{3861D5F5-9A53-451A-8787-CD3D39F7EA62}" type="pres">
      <dgm:prSet presAssocID="{DDF6BAAB-CD4D-4978-9256-B279E41CA8AE}" presName="sibTrans" presStyleLbl="sibTrans2D1" presStyleIdx="4" presStyleCnt="5"/>
      <dgm:spPr/>
    </dgm:pt>
    <dgm:pt modelId="{FCC96CA5-B671-4290-922E-D93CFAD633A5}" type="pres">
      <dgm:prSet presAssocID="{DDF6BAAB-CD4D-4978-9256-B279E41CA8AE}" presName="connectorText" presStyleLbl="sibTrans2D1" presStyleIdx="4" presStyleCnt="5"/>
      <dgm:spPr/>
    </dgm:pt>
  </dgm:ptLst>
  <dgm:cxnLst>
    <dgm:cxn modelId="{E33BE501-2CA3-4072-A1EE-3ADCF144C16A}" type="presOf" srcId="{2AE99446-CE2C-4D15-A021-BD2FEBED983A}" destId="{44C35C02-EE73-4591-A2AD-1D0E1825B001}" srcOrd="0" destOrd="0" presId="urn:microsoft.com/office/officeart/2005/8/layout/cycle2"/>
    <dgm:cxn modelId="{6A26FD09-CFDD-4E28-BF8C-E9590C437AB7}" type="presOf" srcId="{EC0FF30E-44EA-47B3-98ED-A2DC4D9DB09B}" destId="{C538DFD9-3472-47F4-9C01-160C6206F053}" srcOrd="0" destOrd="0" presId="urn:microsoft.com/office/officeart/2005/8/layout/cycle2"/>
    <dgm:cxn modelId="{77094610-7237-4593-9D74-DA789662D68F}" srcId="{0E138687-BD7F-4452-BCB7-544C2EB86CFA}" destId="{42E9C8B7-EE9D-4A7E-A3A9-9C3E7D714549}" srcOrd="0" destOrd="0" parTransId="{7B4C73E8-C8D6-45A7-B6A9-7C9EA60CAE01}" sibTransId="{2AE99446-CE2C-4D15-A021-BD2FEBED983A}"/>
    <dgm:cxn modelId="{03B19612-4343-42CB-953A-9604EB331099}" type="presOf" srcId="{DDF6BAAB-CD4D-4978-9256-B279E41CA8AE}" destId="{FCC96CA5-B671-4290-922E-D93CFAD633A5}" srcOrd="1" destOrd="0" presId="urn:microsoft.com/office/officeart/2005/8/layout/cycle2"/>
    <dgm:cxn modelId="{5A62221B-254F-42A6-90BE-9552A4EE1346}" type="presOf" srcId="{DDF6BAAB-CD4D-4978-9256-B279E41CA8AE}" destId="{3861D5F5-9A53-451A-8787-CD3D39F7EA62}" srcOrd="0" destOrd="0" presId="urn:microsoft.com/office/officeart/2005/8/layout/cycle2"/>
    <dgm:cxn modelId="{F8C04A6B-4695-4173-AF56-3C258EA08638}" type="presOf" srcId="{E190C9FF-BFAB-46B6-9A3A-DB20C7659025}" destId="{1AF62DC6-D94B-42E1-9546-6E8CEC1FE4F4}" srcOrd="0" destOrd="0" presId="urn:microsoft.com/office/officeart/2005/8/layout/cycle2"/>
    <dgm:cxn modelId="{49338775-846A-436B-A963-731206DEDAD1}" srcId="{0E138687-BD7F-4452-BCB7-544C2EB86CFA}" destId="{90F38470-7CD9-4D20-99F8-9CAB4338E3F7}" srcOrd="3" destOrd="0" parTransId="{2DE7B6A5-21A0-435A-BBBA-C77C62F3262A}" sibTransId="{C0BC5A82-B2D8-4511-A476-0338ADD43497}"/>
    <dgm:cxn modelId="{2995B355-7EE0-4917-BBE0-88A965FA861D}" type="presOf" srcId="{E190C9FF-BFAB-46B6-9A3A-DB20C7659025}" destId="{E9FE8276-28DE-4895-A36B-740C0B957491}" srcOrd="1" destOrd="0" presId="urn:microsoft.com/office/officeart/2005/8/layout/cycle2"/>
    <dgm:cxn modelId="{B0F7BA55-DCDF-4DF3-9BF0-9EDD5BB789BA}" type="presOf" srcId="{20974B96-301A-4190-BE4A-FD13CDBA27D8}" destId="{CBDBD97B-E9FA-4F46-8B6B-E85DBD1B93A7}" srcOrd="0" destOrd="0" presId="urn:microsoft.com/office/officeart/2005/8/layout/cycle2"/>
    <dgm:cxn modelId="{DE86F057-5809-4FC1-BB41-59F695009A18}" type="presOf" srcId="{2AE99446-CE2C-4D15-A021-BD2FEBED983A}" destId="{678F8F58-F1E0-41C9-9B5B-07E9F458B1FA}" srcOrd="1" destOrd="0" presId="urn:microsoft.com/office/officeart/2005/8/layout/cycle2"/>
    <dgm:cxn modelId="{D327E781-A30C-4168-A8D7-88E97DCDCF2A}" type="presOf" srcId="{90F38470-7CD9-4D20-99F8-9CAB4338E3F7}" destId="{45AC65C2-99B5-4EA7-9AD4-8C1799593A6A}" srcOrd="0" destOrd="0" presId="urn:microsoft.com/office/officeart/2005/8/layout/cycle2"/>
    <dgm:cxn modelId="{CF1EE28D-D098-4E8D-91E9-035BF0387D3B}" srcId="{0E138687-BD7F-4452-BCB7-544C2EB86CFA}" destId="{AD0B07A4-412E-4DBF-8983-E8E7ED2C77CE}" srcOrd="2" destOrd="0" parTransId="{5D234E18-A25E-4D92-A67D-674489A11646}" sibTransId="{E190C9FF-BFAB-46B6-9A3A-DB20C7659025}"/>
    <dgm:cxn modelId="{90D1C8BB-0176-471F-B1E0-6A6285C25FB3}" type="presOf" srcId="{0E138687-BD7F-4452-BCB7-544C2EB86CFA}" destId="{AF2A0BD1-46E2-4395-872B-F632427260E4}" srcOrd="0" destOrd="0" presId="urn:microsoft.com/office/officeart/2005/8/layout/cycle2"/>
    <dgm:cxn modelId="{0558B7C1-9341-4F1A-B4B9-209E82AC64E8}" type="presOf" srcId="{C0BC5A82-B2D8-4511-A476-0338ADD43497}" destId="{7FB11E82-C1C9-4468-AA6B-24D694AEA1BE}" srcOrd="1" destOrd="0" presId="urn:microsoft.com/office/officeart/2005/8/layout/cycle2"/>
    <dgm:cxn modelId="{45411ECF-09AA-404B-A2CA-195EA7D8D44E}" srcId="{0E138687-BD7F-4452-BCB7-544C2EB86CFA}" destId="{037EFE2A-51D3-490A-B3E5-43376AB4472D}" srcOrd="1" destOrd="0" parTransId="{15BB825D-3186-4AE9-B2E8-A83B8531CA7B}" sibTransId="{EC0FF30E-44EA-47B3-98ED-A2DC4D9DB09B}"/>
    <dgm:cxn modelId="{99DF47D2-BFA7-42E6-AC40-CF9AB229D9B4}" type="presOf" srcId="{EC0FF30E-44EA-47B3-98ED-A2DC4D9DB09B}" destId="{9DE5812E-AB84-4A9F-B998-F2D20BAB022F}" srcOrd="1" destOrd="0" presId="urn:microsoft.com/office/officeart/2005/8/layout/cycle2"/>
    <dgm:cxn modelId="{3D78F0D3-48CD-47D5-A356-CEAD2C56A8F4}" type="presOf" srcId="{42E9C8B7-EE9D-4A7E-A3A9-9C3E7D714549}" destId="{B30EDFAE-A770-47C6-AF99-FA05DD575741}" srcOrd="0" destOrd="0" presId="urn:microsoft.com/office/officeart/2005/8/layout/cycle2"/>
    <dgm:cxn modelId="{DEE437D5-727F-4889-8D15-88B2B9DF9422}" srcId="{0E138687-BD7F-4452-BCB7-544C2EB86CFA}" destId="{20974B96-301A-4190-BE4A-FD13CDBA27D8}" srcOrd="4" destOrd="0" parTransId="{189EB48B-843A-4AE3-AA75-EF1B0947978F}" sibTransId="{DDF6BAAB-CD4D-4978-9256-B279E41CA8AE}"/>
    <dgm:cxn modelId="{C0C3B7DA-9971-45DF-A05B-699B3C2227FE}" type="presOf" srcId="{AD0B07A4-412E-4DBF-8983-E8E7ED2C77CE}" destId="{9BE8F10A-01F1-4074-992C-4A5C9110875C}" srcOrd="0" destOrd="0" presId="urn:microsoft.com/office/officeart/2005/8/layout/cycle2"/>
    <dgm:cxn modelId="{4E94EBE1-CD34-47CF-9C49-95358E8A71A1}" type="presOf" srcId="{C0BC5A82-B2D8-4511-A476-0338ADD43497}" destId="{1BA81BA1-1297-436E-A5AA-ADCD41B10D21}" srcOrd="0" destOrd="0" presId="urn:microsoft.com/office/officeart/2005/8/layout/cycle2"/>
    <dgm:cxn modelId="{905C02FF-AFD1-45F8-8C44-6044CE84C6F2}" type="presOf" srcId="{037EFE2A-51D3-490A-B3E5-43376AB4472D}" destId="{FF5E43DD-52BD-4ECC-BA97-A19BAE0D815B}" srcOrd="0" destOrd="0" presId="urn:microsoft.com/office/officeart/2005/8/layout/cycle2"/>
    <dgm:cxn modelId="{88742EE3-6464-4F4D-92B2-9F6C3BE981C1}" type="presParOf" srcId="{AF2A0BD1-46E2-4395-872B-F632427260E4}" destId="{B30EDFAE-A770-47C6-AF99-FA05DD575741}" srcOrd="0" destOrd="0" presId="urn:microsoft.com/office/officeart/2005/8/layout/cycle2"/>
    <dgm:cxn modelId="{CB4E7D77-2D50-4651-BBDD-81B1E7D7762F}" type="presParOf" srcId="{AF2A0BD1-46E2-4395-872B-F632427260E4}" destId="{44C35C02-EE73-4591-A2AD-1D0E1825B001}" srcOrd="1" destOrd="0" presId="urn:microsoft.com/office/officeart/2005/8/layout/cycle2"/>
    <dgm:cxn modelId="{06B7FD70-F355-4702-94A9-1A71D93844E1}" type="presParOf" srcId="{44C35C02-EE73-4591-A2AD-1D0E1825B001}" destId="{678F8F58-F1E0-41C9-9B5B-07E9F458B1FA}" srcOrd="0" destOrd="0" presId="urn:microsoft.com/office/officeart/2005/8/layout/cycle2"/>
    <dgm:cxn modelId="{25C8BA8C-D6E3-4ABF-9FC0-E709B48D2EC7}" type="presParOf" srcId="{AF2A0BD1-46E2-4395-872B-F632427260E4}" destId="{FF5E43DD-52BD-4ECC-BA97-A19BAE0D815B}" srcOrd="2" destOrd="0" presId="urn:microsoft.com/office/officeart/2005/8/layout/cycle2"/>
    <dgm:cxn modelId="{705734E1-86FB-4154-8893-FBA54D33D57B}" type="presParOf" srcId="{AF2A0BD1-46E2-4395-872B-F632427260E4}" destId="{C538DFD9-3472-47F4-9C01-160C6206F053}" srcOrd="3" destOrd="0" presId="urn:microsoft.com/office/officeart/2005/8/layout/cycle2"/>
    <dgm:cxn modelId="{3EECD981-6360-4170-814B-5576F07B51A0}" type="presParOf" srcId="{C538DFD9-3472-47F4-9C01-160C6206F053}" destId="{9DE5812E-AB84-4A9F-B998-F2D20BAB022F}" srcOrd="0" destOrd="0" presId="urn:microsoft.com/office/officeart/2005/8/layout/cycle2"/>
    <dgm:cxn modelId="{9656DF89-D12D-4289-82B8-890F2705C96E}" type="presParOf" srcId="{AF2A0BD1-46E2-4395-872B-F632427260E4}" destId="{9BE8F10A-01F1-4074-992C-4A5C9110875C}" srcOrd="4" destOrd="0" presId="urn:microsoft.com/office/officeart/2005/8/layout/cycle2"/>
    <dgm:cxn modelId="{664DC86F-0535-4952-9733-4AD274EC3027}" type="presParOf" srcId="{AF2A0BD1-46E2-4395-872B-F632427260E4}" destId="{1AF62DC6-D94B-42E1-9546-6E8CEC1FE4F4}" srcOrd="5" destOrd="0" presId="urn:microsoft.com/office/officeart/2005/8/layout/cycle2"/>
    <dgm:cxn modelId="{0CFAD440-7377-46B7-AA67-243F754323A9}" type="presParOf" srcId="{1AF62DC6-D94B-42E1-9546-6E8CEC1FE4F4}" destId="{E9FE8276-28DE-4895-A36B-740C0B957491}" srcOrd="0" destOrd="0" presId="urn:microsoft.com/office/officeart/2005/8/layout/cycle2"/>
    <dgm:cxn modelId="{CB2B2B4B-BF32-4CE3-87B9-4873F05424DB}" type="presParOf" srcId="{AF2A0BD1-46E2-4395-872B-F632427260E4}" destId="{45AC65C2-99B5-4EA7-9AD4-8C1799593A6A}" srcOrd="6" destOrd="0" presId="urn:microsoft.com/office/officeart/2005/8/layout/cycle2"/>
    <dgm:cxn modelId="{AAC8A3F3-C824-4466-8912-49BF48AF7002}" type="presParOf" srcId="{AF2A0BD1-46E2-4395-872B-F632427260E4}" destId="{1BA81BA1-1297-436E-A5AA-ADCD41B10D21}" srcOrd="7" destOrd="0" presId="urn:microsoft.com/office/officeart/2005/8/layout/cycle2"/>
    <dgm:cxn modelId="{D44B1AF0-4270-4003-80F5-944A5B8AC464}" type="presParOf" srcId="{1BA81BA1-1297-436E-A5AA-ADCD41B10D21}" destId="{7FB11E82-C1C9-4468-AA6B-24D694AEA1BE}" srcOrd="0" destOrd="0" presId="urn:microsoft.com/office/officeart/2005/8/layout/cycle2"/>
    <dgm:cxn modelId="{8709B0A1-47F7-44DF-BBF7-0FB79B4AACC5}" type="presParOf" srcId="{AF2A0BD1-46E2-4395-872B-F632427260E4}" destId="{CBDBD97B-E9FA-4F46-8B6B-E85DBD1B93A7}" srcOrd="8" destOrd="0" presId="urn:microsoft.com/office/officeart/2005/8/layout/cycle2"/>
    <dgm:cxn modelId="{AB86F799-E32A-41D3-BE86-530A1B1A731D}" type="presParOf" srcId="{AF2A0BD1-46E2-4395-872B-F632427260E4}" destId="{3861D5F5-9A53-451A-8787-CD3D39F7EA62}" srcOrd="9" destOrd="0" presId="urn:microsoft.com/office/officeart/2005/8/layout/cycle2"/>
    <dgm:cxn modelId="{9065DBDE-4137-42CE-96FA-5E7228C58839}" type="presParOf" srcId="{3861D5F5-9A53-451A-8787-CD3D39F7EA62}" destId="{FCC96CA5-B671-4290-922E-D93CFAD633A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B9140F-8A32-435D-AC8F-A60A1FD33C4D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82E94B-3209-451D-98EB-AD5CD8AFCA4C}">
      <dgm:prSet/>
      <dgm:spPr/>
      <dgm:t>
        <a:bodyPr/>
        <a:lstStyle/>
        <a:p>
          <a:pPr rtl="0"/>
          <a:r>
            <a:rPr lang="en-US" b="1"/>
            <a:t>Model Selection Criteria:</a:t>
          </a:r>
          <a:endParaRPr lang="en-IN"/>
        </a:p>
      </dgm:t>
    </dgm:pt>
    <dgm:pt modelId="{9917C9F2-2425-4702-B5B3-B504E0293689}" type="parTrans" cxnId="{39428420-2038-4EDB-82B3-FE2FAC0DA9F0}">
      <dgm:prSet/>
      <dgm:spPr/>
      <dgm:t>
        <a:bodyPr/>
        <a:lstStyle/>
        <a:p>
          <a:endParaRPr lang="en-US"/>
        </a:p>
      </dgm:t>
    </dgm:pt>
    <dgm:pt modelId="{97A572CF-C206-4131-A603-B86F92EF8826}" type="sibTrans" cxnId="{39428420-2038-4EDB-82B3-FE2FAC0DA9F0}">
      <dgm:prSet/>
      <dgm:spPr/>
      <dgm:t>
        <a:bodyPr/>
        <a:lstStyle/>
        <a:p>
          <a:endParaRPr lang="en-US"/>
        </a:p>
      </dgm:t>
    </dgm:pt>
    <dgm:pt modelId="{79B5733E-ED9D-4CDD-B508-1D6F69E6DCE7}">
      <dgm:prSet/>
      <dgm:spPr/>
      <dgm:t>
        <a:bodyPr/>
        <a:lstStyle/>
        <a:p>
          <a:pPr rtl="0"/>
          <a:r>
            <a:rPr lang="en-US" dirty="0"/>
            <a:t>Ability to handle noisy data.</a:t>
          </a:r>
          <a:endParaRPr lang="en-IN" dirty="0"/>
        </a:p>
      </dgm:t>
    </dgm:pt>
    <dgm:pt modelId="{DEC95B74-9FA1-4878-9084-DC4FD2A3A38F}" type="parTrans" cxnId="{A23FCD63-4B7F-4656-B0A4-FB2367C49829}">
      <dgm:prSet/>
      <dgm:spPr/>
      <dgm:t>
        <a:bodyPr/>
        <a:lstStyle/>
        <a:p>
          <a:endParaRPr lang="en-US"/>
        </a:p>
      </dgm:t>
    </dgm:pt>
    <dgm:pt modelId="{B6A53996-A8FC-4919-BC61-4E8E329375DE}" type="sibTrans" cxnId="{A23FCD63-4B7F-4656-B0A4-FB2367C49829}">
      <dgm:prSet/>
      <dgm:spPr/>
      <dgm:t>
        <a:bodyPr/>
        <a:lstStyle/>
        <a:p>
          <a:endParaRPr lang="en-US"/>
        </a:p>
      </dgm:t>
    </dgm:pt>
    <dgm:pt modelId="{733ABA4D-4CF8-4E74-96BD-BF8D784129A0}">
      <dgm:prSet/>
      <dgm:spPr/>
      <dgm:t>
        <a:bodyPr/>
        <a:lstStyle/>
        <a:p>
          <a:pPr rtl="0"/>
          <a:r>
            <a:rPr lang="en-US"/>
            <a:t>Computational efficiency.</a:t>
          </a:r>
          <a:endParaRPr lang="en-IN"/>
        </a:p>
      </dgm:t>
    </dgm:pt>
    <dgm:pt modelId="{99440CB9-CB45-4430-A027-F08020BBAB38}" type="parTrans" cxnId="{88FCA090-81E5-420F-A245-D6305FCFEE31}">
      <dgm:prSet/>
      <dgm:spPr/>
      <dgm:t>
        <a:bodyPr/>
        <a:lstStyle/>
        <a:p>
          <a:endParaRPr lang="en-US"/>
        </a:p>
      </dgm:t>
    </dgm:pt>
    <dgm:pt modelId="{2B1B8CA1-8D7D-4ACA-BEA6-1721AB07CFE9}" type="sibTrans" cxnId="{88FCA090-81E5-420F-A245-D6305FCFEE31}">
      <dgm:prSet/>
      <dgm:spPr/>
      <dgm:t>
        <a:bodyPr/>
        <a:lstStyle/>
        <a:p>
          <a:endParaRPr lang="en-US"/>
        </a:p>
      </dgm:t>
    </dgm:pt>
    <dgm:pt modelId="{16C79F27-33B5-4096-8657-95A8018A8530}">
      <dgm:prSet/>
      <dgm:spPr/>
      <dgm:t>
        <a:bodyPr/>
        <a:lstStyle/>
        <a:p>
          <a:pPr rtl="0"/>
          <a:r>
            <a:rPr lang="en-US"/>
            <a:t>Performance on imbalanced datasets.</a:t>
          </a:r>
          <a:endParaRPr lang="en-IN"/>
        </a:p>
      </dgm:t>
    </dgm:pt>
    <dgm:pt modelId="{A8C243E6-F47B-45A9-A65C-27BEACAC0126}" type="parTrans" cxnId="{BD33036B-3578-4D91-94BC-E27EC5D89887}">
      <dgm:prSet/>
      <dgm:spPr/>
      <dgm:t>
        <a:bodyPr/>
        <a:lstStyle/>
        <a:p>
          <a:endParaRPr lang="en-US"/>
        </a:p>
      </dgm:t>
    </dgm:pt>
    <dgm:pt modelId="{58B11334-46E8-4A29-8A8E-135E62D2E6FA}" type="sibTrans" cxnId="{BD33036B-3578-4D91-94BC-E27EC5D89887}">
      <dgm:prSet/>
      <dgm:spPr/>
      <dgm:t>
        <a:bodyPr/>
        <a:lstStyle/>
        <a:p>
          <a:endParaRPr lang="en-US"/>
        </a:p>
      </dgm:t>
    </dgm:pt>
    <dgm:pt modelId="{EDF269AF-5490-47D3-9CA3-07E610375E7C}">
      <dgm:prSet/>
      <dgm:spPr/>
      <dgm:t>
        <a:bodyPr/>
        <a:lstStyle/>
        <a:p>
          <a:pPr rtl="0"/>
          <a:r>
            <a:rPr lang="en-US"/>
            <a:t>Interpretability of results.</a:t>
          </a:r>
          <a:endParaRPr lang="en-IN"/>
        </a:p>
      </dgm:t>
    </dgm:pt>
    <dgm:pt modelId="{DA478FC8-A523-4C7B-9CBA-A2B7F73F8129}" type="parTrans" cxnId="{48EB2469-FCFE-4F8B-BA6A-EC702A483325}">
      <dgm:prSet/>
      <dgm:spPr/>
      <dgm:t>
        <a:bodyPr/>
        <a:lstStyle/>
        <a:p>
          <a:endParaRPr lang="en-US"/>
        </a:p>
      </dgm:t>
    </dgm:pt>
    <dgm:pt modelId="{884F108C-4E74-43F1-94D1-FCDE7AE4E2E1}" type="sibTrans" cxnId="{48EB2469-FCFE-4F8B-BA6A-EC702A483325}">
      <dgm:prSet/>
      <dgm:spPr/>
      <dgm:t>
        <a:bodyPr/>
        <a:lstStyle/>
        <a:p>
          <a:endParaRPr lang="en-US"/>
        </a:p>
      </dgm:t>
    </dgm:pt>
    <dgm:pt modelId="{81B73BA5-639B-4F1D-9BA0-982A4915769E}" type="pres">
      <dgm:prSet presAssocID="{5FB9140F-8A32-435D-AC8F-A60A1FD33C4D}" presName="Name0" presStyleCnt="0">
        <dgm:presLayoutVars>
          <dgm:dir/>
          <dgm:resizeHandles val="exact"/>
        </dgm:presLayoutVars>
      </dgm:prSet>
      <dgm:spPr/>
    </dgm:pt>
    <dgm:pt modelId="{A09FCED0-B4E8-43E6-B1C4-E0D831542C5D}" type="pres">
      <dgm:prSet presAssocID="{B482E94B-3209-451D-98EB-AD5CD8AFCA4C}" presName="node" presStyleLbl="node1" presStyleIdx="0" presStyleCnt="1" custLinFactY="33548" custLinFactNeighborX="-49" custLinFactNeighborY="100000">
        <dgm:presLayoutVars>
          <dgm:bulletEnabled val="1"/>
        </dgm:presLayoutVars>
      </dgm:prSet>
      <dgm:spPr/>
    </dgm:pt>
  </dgm:ptLst>
  <dgm:cxnLst>
    <dgm:cxn modelId="{5DB8FE0A-0848-4BB9-99AC-78A9729887D8}" type="presOf" srcId="{B482E94B-3209-451D-98EB-AD5CD8AFCA4C}" destId="{A09FCED0-B4E8-43E6-B1C4-E0D831542C5D}" srcOrd="0" destOrd="0" presId="urn:microsoft.com/office/officeart/2005/8/layout/process1"/>
    <dgm:cxn modelId="{39428420-2038-4EDB-82B3-FE2FAC0DA9F0}" srcId="{5FB9140F-8A32-435D-AC8F-A60A1FD33C4D}" destId="{B482E94B-3209-451D-98EB-AD5CD8AFCA4C}" srcOrd="0" destOrd="0" parTransId="{9917C9F2-2425-4702-B5B3-B504E0293689}" sibTransId="{97A572CF-C206-4131-A603-B86F92EF8826}"/>
    <dgm:cxn modelId="{B87B4031-55A1-4D7B-98B2-DEC42CEA98B6}" type="presOf" srcId="{79B5733E-ED9D-4CDD-B508-1D6F69E6DCE7}" destId="{A09FCED0-B4E8-43E6-B1C4-E0D831542C5D}" srcOrd="0" destOrd="1" presId="urn:microsoft.com/office/officeart/2005/8/layout/process1"/>
    <dgm:cxn modelId="{A23FCD63-4B7F-4656-B0A4-FB2367C49829}" srcId="{B482E94B-3209-451D-98EB-AD5CD8AFCA4C}" destId="{79B5733E-ED9D-4CDD-B508-1D6F69E6DCE7}" srcOrd="0" destOrd="0" parTransId="{DEC95B74-9FA1-4878-9084-DC4FD2A3A38F}" sibTransId="{B6A53996-A8FC-4919-BC61-4E8E329375DE}"/>
    <dgm:cxn modelId="{48EB2469-FCFE-4F8B-BA6A-EC702A483325}" srcId="{B482E94B-3209-451D-98EB-AD5CD8AFCA4C}" destId="{EDF269AF-5490-47D3-9CA3-07E610375E7C}" srcOrd="3" destOrd="0" parTransId="{DA478FC8-A523-4C7B-9CBA-A2B7F73F8129}" sibTransId="{884F108C-4E74-43F1-94D1-FCDE7AE4E2E1}"/>
    <dgm:cxn modelId="{BD33036B-3578-4D91-94BC-E27EC5D89887}" srcId="{B482E94B-3209-451D-98EB-AD5CD8AFCA4C}" destId="{16C79F27-33B5-4096-8657-95A8018A8530}" srcOrd="2" destOrd="0" parTransId="{A8C243E6-F47B-45A9-A65C-27BEACAC0126}" sibTransId="{58B11334-46E8-4A29-8A8E-135E62D2E6FA}"/>
    <dgm:cxn modelId="{5514C653-154E-4579-A5C3-8E267413F00D}" type="presOf" srcId="{16C79F27-33B5-4096-8657-95A8018A8530}" destId="{A09FCED0-B4E8-43E6-B1C4-E0D831542C5D}" srcOrd="0" destOrd="3" presId="urn:microsoft.com/office/officeart/2005/8/layout/process1"/>
    <dgm:cxn modelId="{88FCA090-81E5-420F-A245-D6305FCFEE31}" srcId="{B482E94B-3209-451D-98EB-AD5CD8AFCA4C}" destId="{733ABA4D-4CF8-4E74-96BD-BF8D784129A0}" srcOrd="1" destOrd="0" parTransId="{99440CB9-CB45-4430-A027-F08020BBAB38}" sibTransId="{2B1B8CA1-8D7D-4ACA-BEA6-1721AB07CFE9}"/>
    <dgm:cxn modelId="{E2D27897-20E3-4918-B04F-9514FEF873E6}" type="presOf" srcId="{EDF269AF-5490-47D3-9CA3-07E610375E7C}" destId="{A09FCED0-B4E8-43E6-B1C4-E0D831542C5D}" srcOrd="0" destOrd="4" presId="urn:microsoft.com/office/officeart/2005/8/layout/process1"/>
    <dgm:cxn modelId="{5D4A29C0-0A20-4A9A-944B-BD3D064E4586}" type="presOf" srcId="{5FB9140F-8A32-435D-AC8F-A60A1FD33C4D}" destId="{81B73BA5-639B-4F1D-9BA0-982A4915769E}" srcOrd="0" destOrd="0" presId="urn:microsoft.com/office/officeart/2005/8/layout/process1"/>
    <dgm:cxn modelId="{0BE3A7EE-1A28-4472-87B3-7EFE94E0889A}" type="presOf" srcId="{733ABA4D-4CF8-4E74-96BD-BF8D784129A0}" destId="{A09FCED0-B4E8-43E6-B1C4-E0D831542C5D}" srcOrd="0" destOrd="2" presId="urn:microsoft.com/office/officeart/2005/8/layout/process1"/>
    <dgm:cxn modelId="{AB366C04-2689-4D58-ACCB-8AAB96A250D8}" type="presParOf" srcId="{81B73BA5-639B-4F1D-9BA0-982A4915769E}" destId="{A09FCED0-B4E8-43E6-B1C4-E0D831542C5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BFE9D-6940-4B2F-BC1C-C94DE0895CED}">
      <dsp:nvSpPr>
        <dsp:cNvPr id="0" name=""/>
        <dsp:cNvSpPr/>
      </dsp:nvSpPr>
      <dsp:spPr>
        <a:xfrm>
          <a:off x="822959" y="0"/>
          <a:ext cx="9326880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87DB8-0306-4E14-99F6-57AACB8B9118}">
      <dsp:nvSpPr>
        <dsp:cNvPr id="0" name=""/>
        <dsp:cNvSpPr/>
      </dsp:nvSpPr>
      <dsp:spPr>
        <a:xfrm>
          <a:off x="4822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Data Collection:</a:t>
          </a:r>
          <a:r>
            <a:rPr lang="en-GB" sz="1700" kern="1200" dirty="0"/>
            <a:t> Acquired datasets from Kepler and TESS missions.</a:t>
          </a:r>
          <a:endParaRPr lang="en-IN" sz="1700" kern="1200" dirty="0"/>
        </a:p>
      </dsp:txBody>
      <dsp:txXfrm>
        <a:off x="93198" y="1446164"/>
        <a:ext cx="1931547" cy="1633633"/>
      </dsp:txXfrm>
    </dsp:sp>
    <dsp:sp modelId="{F63945F3-70A5-4EAC-ADC1-86660565926F}">
      <dsp:nvSpPr>
        <dsp:cNvPr id="0" name=""/>
        <dsp:cNvSpPr/>
      </dsp:nvSpPr>
      <dsp:spPr>
        <a:xfrm>
          <a:off x="2218536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Data Preprocessing:</a:t>
          </a:r>
          <a:r>
            <a:rPr lang="en-GB" sz="1700" kern="1200"/>
            <a:t> Addressed missing values, normalized features, and selected relevant attributes.</a:t>
          </a:r>
          <a:endParaRPr lang="en-IN" sz="1700" kern="1200"/>
        </a:p>
      </dsp:txBody>
      <dsp:txXfrm>
        <a:off x="2306912" y="1446164"/>
        <a:ext cx="1931547" cy="1633633"/>
      </dsp:txXfrm>
    </dsp:sp>
    <dsp:sp modelId="{93F83ACF-33B0-4D34-A289-431B0C664DDD}">
      <dsp:nvSpPr>
        <dsp:cNvPr id="0" name=""/>
        <dsp:cNvSpPr/>
      </dsp:nvSpPr>
      <dsp:spPr>
        <a:xfrm>
          <a:off x="4432250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Model Training:</a:t>
          </a:r>
          <a:r>
            <a:rPr lang="en-GB" sz="1700" kern="1200"/>
            <a:t> Employed various machine learning models, including Random Forest and LightGBM.</a:t>
          </a:r>
          <a:endParaRPr lang="en-IN" sz="1700" kern="1200"/>
        </a:p>
      </dsp:txBody>
      <dsp:txXfrm>
        <a:off x="4520626" y="1446164"/>
        <a:ext cx="1931547" cy="1633633"/>
      </dsp:txXfrm>
    </dsp:sp>
    <dsp:sp modelId="{64EBA2CE-281D-47A3-BDB3-5085875D1917}">
      <dsp:nvSpPr>
        <dsp:cNvPr id="0" name=""/>
        <dsp:cNvSpPr/>
      </dsp:nvSpPr>
      <dsp:spPr>
        <a:xfrm>
          <a:off x="6645964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Model Evaluation:</a:t>
          </a:r>
          <a:r>
            <a:rPr lang="en-GB" sz="1700" kern="1200"/>
            <a:t> Assessed performance using metrics such as accuracy, precision, recall, and F1-score.</a:t>
          </a:r>
          <a:endParaRPr lang="en-IN" sz="1700" kern="1200"/>
        </a:p>
      </dsp:txBody>
      <dsp:txXfrm>
        <a:off x="6734340" y="1446164"/>
        <a:ext cx="1931547" cy="1633633"/>
      </dsp:txXfrm>
    </dsp:sp>
    <dsp:sp modelId="{1D775D51-139E-4B25-B1E8-A91121CD3CBD}">
      <dsp:nvSpPr>
        <dsp:cNvPr id="0" name=""/>
        <dsp:cNvSpPr/>
      </dsp:nvSpPr>
      <dsp:spPr>
        <a:xfrm>
          <a:off x="8859678" y="1357788"/>
          <a:ext cx="2108299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Results Analysis:</a:t>
          </a:r>
          <a:r>
            <a:rPr lang="en-GB" sz="1700" kern="1200"/>
            <a:t> Compared model performances and interpreted findings to draw conclusions.</a:t>
          </a:r>
          <a:endParaRPr lang="en-IN" sz="1700" kern="1200"/>
        </a:p>
      </dsp:txBody>
      <dsp:txXfrm>
        <a:off x="8948054" y="1446164"/>
        <a:ext cx="1931547" cy="1633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EDFAE-A770-47C6-AF99-FA05DD575741}">
      <dsp:nvSpPr>
        <dsp:cNvPr id="0" name=""/>
        <dsp:cNvSpPr/>
      </dsp:nvSpPr>
      <dsp:spPr>
        <a:xfrm>
          <a:off x="4803278" y="147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Data</a:t>
          </a:r>
          <a:endParaRPr lang="en-IN" sz="1600" kern="1200"/>
        </a:p>
      </dsp:txBody>
      <dsp:txXfrm>
        <a:off x="5003360" y="201555"/>
        <a:ext cx="966078" cy="966078"/>
      </dsp:txXfrm>
    </dsp:sp>
    <dsp:sp modelId="{44C35C02-EE73-4591-A2AD-1D0E1825B001}">
      <dsp:nvSpPr>
        <dsp:cNvPr id="0" name=""/>
        <dsp:cNvSpPr/>
      </dsp:nvSpPr>
      <dsp:spPr>
        <a:xfrm rot="2160000">
          <a:off x="6126326" y="1050890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136729" y="1111095"/>
        <a:ext cx="254192" cy="276664"/>
      </dsp:txXfrm>
    </dsp:sp>
    <dsp:sp modelId="{FF5E43DD-52BD-4ECC-BA97-A19BAE0D815B}">
      <dsp:nvSpPr>
        <dsp:cNvPr id="0" name=""/>
        <dsp:cNvSpPr/>
      </dsp:nvSpPr>
      <dsp:spPr>
        <a:xfrm>
          <a:off x="6462892" y="120725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Pre-processing</a:t>
          </a:r>
          <a:endParaRPr lang="en-IN" sz="1600" kern="1200"/>
        </a:p>
      </dsp:txBody>
      <dsp:txXfrm>
        <a:off x="6662974" y="1407335"/>
        <a:ext cx="966078" cy="966078"/>
      </dsp:txXfrm>
    </dsp:sp>
    <dsp:sp modelId="{C538DFD9-3472-47F4-9C01-160C6206F053}">
      <dsp:nvSpPr>
        <dsp:cNvPr id="0" name=""/>
        <dsp:cNvSpPr/>
      </dsp:nvSpPr>
      <dsp:spPr>
        <a:xfrm rot="6480000">
          <a:off x="6650666" y="2625543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6721968" y="2665960"/>
        <a:ext cx="254192" cy="276664"/>
      </dsp:txXfrm>
    </dsp:sp>
    <dsp:sp modelId="{9BE8F10A-01F1-4074-992C-4A5C9110875C}">
      <dsp:nvSpPr>
        <dsp:cNvPr id="0" name=""/>
        <dsp:cNvSpPr/>
      </dsp:nvSpPr>
      <dsp:spPr>
        <a:xfrm>
          <a:off x="5828976" y="3158247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Model Training</a:t>
          </a:r>
          <a:endParaRPr lang="en-IN" sz="1600" kern="1200"/>
        </a:p>
      </dsp:txBody>
      <dsp:txXfrm>
        <a:off x="6029058" y="3358329"/>
        <a:ext cx="966078" cy="966078"/>
      </dsp:txXfrm>
    </dsp:sp>
    <dsp:sp modelId="{1AF62DC6-D94B-42E1-9546-6E8CEC1FE4F4}">
      <dsp:nvSpPr>
        <dsp:cNvPr id="0" name=""/>
        <dsp:cNvSpPr/>
      </dsp:nvSpPr>
      <dsp:spPr>
        <a:xfrm rot="10800000">
          <a:off x="5315111" y="3610814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424050" y="3703035"/>
        <a:ext cx="254192" cy="276664"/>
      </dsp:txXfrm>
    </dsp:sp>
    <dsp:sp modelId="{45AC65C2-99B5-4EA7-9AD4-8C1799593A6A}">
      <dsp:nvSpPr>
        <dsp:cNvPr id="0" name=""/>
        <dsp:cNvSpPr/>
      </dsp:nvSpPr>
      <dsp:spPr>
        <a:xfrm>
          <a:off x="3777580" y="3158247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Evaluation</a:t>
          </a:r>
          <a:endParaRPr lang="en-IN" sz="1600" kern="1200"/>
        </a:p>
      </dsp:txBody>
      <dsp:txXfrm>
        <a:off x="3977662" y="3358329"/>
        <a:ext cx="966078" cy="966078"/>
      </dsp:txXfrm>
    </dsp:sp>
    <dsp:sp modelId="{1BA81BA1-1297-436E-A5AA-ADCD41B10D21}">
      <dsp:nvSpPr>
        <dsp:cNvPr id="0" name=""/>
        <dsp:cNvSpPr/>
      </dsp:nvSpPr>
      <dsp:spPr>
        <a:xfrm rot="15120000">
          <a:off x="3965354" y="2645092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036656" y="2789117"/>
        <a:ext cx="254192" cy="276664"/>
      </dsp:txXfrm>
    </dsp:sp>
    <dsp:sp modelId="{CBDBD97B-E9FA-4F46-8B6B-E85DBD1B93A7}">
      <dsp:nvSpPr>
        <dsp:cNvPr id="0" name=""/>
        <dsp:cNvSpPr/>
      </dsp:nvSpPr>
      <dsp:spPr>
        <a:xfrm>
          <a:off x="3143664" y="1207253"/>
          <a:ext cx="1366242" cy="1366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Results.</a:t>
          </a:r>
          <a:endParaRPr lang="en-IN" sz="1600" kern="1200"/>
        </a:p>
      </dsp:txBody>
      <dsp:txXfrm>
        <a:off x="3343746" y="1407335"/>
        <a:ext cx="966078" cy="966078"/>
      </dsp:txXfrm>
    </dsp:sp>
    <dsp:sp modelId="{3861D5F5-9A53-451A-8787-CD3D39F7EA62}">
      <dsp:nvSpPr>
        <dsp:cNvPr id="0" name=""/>
        <dsp:cNvSpPr/>
      </dsp:nvSpPr>
      <dsp:spPr>
        <a:xfrm rot="19440000">
          <a:off x="4466712" y="1062972"/>
          <a:ext cx="363131" cy="461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477115" y="1187209"/>
        <a:ext cx="254192" cy="276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FCED0-B4E8-43E6-B1C4-E0D831542C5D}">
      <dsp:nvSpPr>
        <dsp:cNvPr id="0" name=""/>
        <dsp:cNvSpPr/>
      </dsp:nvSpPr>
      <dsp:spPr>
        <a:xfrm>
          <a:off x="0" y="0"/>
          <a:ext cx="3612504" cy="17543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Model Selection Criteria:</a:t>
          </a:r>
          <a:endParaRPr lang="en-IN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Ability to handle noisy data.</a:t>
          </a:r>
          <a:endParaRPr lang="en-I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Computational efficiency.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Performance on imbalanced datasets.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Interpretability of results.</a:t>
          </a:r>
          <a:endParaRPr lang="en-IN" sz="1600" kern="1200"/>
        </a:p>
      </dsp:txBody>
      <dsp:txXfrm>
        <a:off x="51382" y="51382"/>
        <a:ext cx="3509740" cy="165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xoplanetmvp.streamlit.app/" TargetMode="External"/><Relationship Id="rId2" Type="http://schemas.openxmlformats.org/officeDocument/2006/relationships/hyperlink" Target="https://exoplanetdetection.streamlit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ndeepmopidevi/Exoplanet-Detection-in-Extraterrestrial-Space-Using-Machin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036" y="205821"/>
            <a:ext cx="9067800" cy="956163"/>
          </a:xfrm>
        </p:spPr>
        <p:txBody>
          <a:bodyPr>
            <a:noAutofit/>
          </a:bodyPr>
          <a:lstStyle/>
          <a:p>
            <a:r>
              <a:rPr lang="en-GB" sz="3600" dirty="0">
                <a:latin typeface="Times New Roman"/>
                <a:cs typeface="Times New Roman"/>
              </a:rPr>
              <a:t>Exoplanet Detection Using Machine Learning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5380" y="3024287"/>
            <a:ext cx="6428509" cy="10813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By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         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P. Siva Sagar               21481A05G4</a:t>
            </a:r>
          </a:p>
        </p:txBody>
      </p:sp>
      <p:pic>
        <p:nvPicPr>
          <p:cNvPr id="4" name="Picture 3" descr="Picsart_23-01-03_11-37-13-38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608" y="1233255"/>
            <a:ext cx="1964055" cy="1719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7999" y="5674034"/>
            <a:ext cx="6580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/>
              <a:t>Dr. T. </a:t>
            </a:r>
            <a:r>
              <a:rPr lang="en-US" sz="2000" b="1" dirty="0" err="1"/>
              <a:t>Srinivasa</a:t>
            </a:r>
            <a:r>
              <a:rPr lang="en-US" sz="2000" b="1" dirty="0"/>
              <a:t> Rao, | M.TECH, PhD</a:t>
            </a:r>
            <a:endParaRPr lang="en-IN" sz="2000" b="1" dirty="0"/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Department of Computer Science and Engineering.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0674"/>
            <a:ext cx="10972800" cy="1143000"/>
          </a:xfrm>
        </p:spPr>
        <p:txBody>
          <a:bodyPr>
            <a:normAutofit/>
          </a:bodyPr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KEPLER DATA COLUMN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4" y="1200439"/>
            <a:ext cx="4876800" cy="5578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Planetary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KepID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Kepler ID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KOI Name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Kepler Object of Interest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 Name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Confirmed Kepler Name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Archive Disposition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Disposition Score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Orbital Period (days)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Planet Radius (Earth radii)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Orbital Inclination (°)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Temp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Planet Temp (K)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Epoch (BJD/BKJD)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Impact Parameter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Depth (ppm)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Duration (hrs)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Ingress Duration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Ingress Time (hrs)</a:t>
            </a:r>
          </a:p>
          <a:p>
            <a:pPr lvl="1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Signal-to-Noise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 SNR</a:t>
            </a:r>
          </a:p>
        </p:txBody>
      </p:sp>
      <p:sp>
        <p:nvSpPr>
          <p:cNvPr id="4" name="Rectangle 3"/>
          <p:cNvSpPr/>
          <p:nvPr/>
        </p:nvSpPr>
        <p:spPr>
          <a:xfrm>
            <a:off x="5340927" y="123403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Properties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Temp (K)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Surface Gravity (log10 cm/s²)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Metallicity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Metallicity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Radius (Solar radii)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Mass (Solar mass)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Stellar Age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RA/Dec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Right Ascension/Declination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 Mag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Brightness in Kepler band</a:t>
            </a:r>
          </a:p>
          <a:p>
            <a:pPr lvl="1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Transit, Stellar, Centroid, Ephemeris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A735F7F-E3C9-96AF-3F42-942AA0383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08" y="942111"/>
            <a:ext cx="10888047" cy="5655220"/>
          </a:xfrm>
        </p:spPr>
      </p:pic>
      <p:sp>
        <p:nvSpPr>
          <p:cNvPr id="2" name="Rectangle 1"/>
          <p:cNvSpPr/>
          <p:nvPr/>
        </p:nvSpPr>
        <p:spPr>
          <a:xfrm>
            <a:off x="4544727" y="307170"/>
            <a:ext cx="3391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KEPLER DATASET</a:t>
            </a:r>
            <a:endParaRPr lang="en-GB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73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5A5D-212F-7BED-3152-A1B7364D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TESS DATASET</a:t>
            </a:r>
            <a:endParaRPr lang="en-GB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8A02-95AB-23C1-4893-AC168D096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96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 Source: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TESS mission (NASA).</a:t>
            </a:r>
          </a:p>
          <a:p>
            <a:pPr lvl="0" indent="-30861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260"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Duration: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Shorter light curves (~27 days per sector).</a:t>
            </a:r>
          </a:p>
          <a:p>
            <a:pPr lvl="0" indent="-30861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2260"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  <a:endParaRPr lang="en-GB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1960"/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-High noise levels due to short observation periods.</a:t>
            </a:r>
          </a:p>
          <a:p>
            <a:pPr marL="457200" lvl="1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1960"/>
              <a:buNone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-Imbalanced classes with fewer confirmed exoplanets.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TIC ID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Unique identifier for the star observed by the TESS mission.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Planet Radius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Estimated size of the candidate exoplanet in terms of Earth's radius.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Orbital Period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Time the exoplanet takes to complete one orbit around its star.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Stellar Parameters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Information about the host star, such as its radius, mass, and temperature.</a:t>
            </a:r>
          </a:p>
          <a:p>
            <a:pPr marL="0" lvl="0" indent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ts val="770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Transit Depth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: How much light the exoplanet blocks when passing in front of its star.</a:t>
            </a:r>
          </a:p>
        </p:txBody>
      </p:sp>
    </p:spTree>
    <p:extLst>
      <p:ext uri="{BB962C8B-B14F-4D97-AF65-F5344CB8AC3E}">
        <p14:creationId xmlns:p14="http://schemas.microsoft.com/office/powerpoint/2010/main" val="236992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spreadsheet&#10;&#10;Description automatically generated">
            <a:extLst>
              <a:ext uri="{FF2B5EF4-FFF2-40B4-BE49-F238E27FC236}">
                <a16:creationId xmlns:a16="http://schemas.microsoft.com/office/drawing/2014/main" id="{D7163661-0ECA-0A7E-950A-94A3326EB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20" y="1108364"/>
            <a:ext cx="11506098" cy="5361709"/>
          </a:xfrm>
        </p:spPr>
      </p:pic>
      <p:sp>
        <p:nvSpPr>
          <p:cNvPr id="2" name="Rectangle 1"/>
          <p:cNvSpPr/>
          <p:nvPr/>
        </p:nvSpPr>
        <p:spPr>
          <a:xfrm>
            <a:off x="4487014" y="293316"/>
            <a:ext cx="3540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TESS DATASET</a:t>
            </a:r>
            <a:endParaRPr lang="en-GB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83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C0F3F5-E772-F69D-6587-3539B7FF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3" y="731731"/>
            <a:ext cx="9444037" cy="954194"/>
          </a:xfrm>
        </p:spPr>
        <p:txBody>
          <a:bodyPr anchor="t"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DATASET COMPARISON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7CBE8A-1084-8375-0551-977977871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2785"/>
              </p:ext>
            </p:extLst>
          </p:nvPr>
        </p:nvGraphicFramePr>
        <p:xfrm>
          <a:off x="1668142" y="2125047"/>
          <a:ext cx="9154637" cy="3860116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3139555">
                  <a:extLst>
                    <a:ext uri="{9D8B030D-6E8A-4147-A177-3AD203B41FA5}">
                      <a16:colId xmlns:a16="http://schemas.microsoft.com/office/drawing/2014/main" val="2248705890"/>
                    </a:ext>
                  </a:extLst>
                </a:gridCol>
                <a:gridCol w="2263457">
                  <a:extLst>
                    <a:ext uri="{9D8B030D-6E8A-4147-A177-3AD203B41FA5}">
                      <a16:colId xmlns:a16="http://schemas.microsoft.com/office/drawing/2014/main" val="3067508134"/>
                    </a:ext>
                  </a:extLst>
                </a:gridCol>
                <a:gridCol w="3751625">
                  <a:extLst>
                    <a:ext uri="{9D8B030D-6E8A-4147-A177-3AD203B41FA5}">
                      <a16:colId xmlns:a16="http://schemas.microsoft.com/office/drawing/2014/main" val="1599225401"/>
                    </a:ext>
                  </a:extLst>
                </a:gridCol>
              </a:tblGrid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Feature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Kepler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TESS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135407312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Duration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~4 years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~27 days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744944582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Observations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Millions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~1 million/month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89215023"/>
                  </a:ext>
                </a:extLst>
              </a:tr>
              <a:tr h="965029">
                <a:tc>
                  <a:txBody>
                    <a:bodyPr/>
                    <a:lstStyle/>
                    <a:p>
                      <a:r>
                        <a:rPr lang="en-GB" sz="3300" dirty="0"/>
                        <a:t>Noise Level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Low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GB" sz="3300" dirty="0"/>
                        <a:t>High</a:t>
                      </a:r>
                      <a:endParaRPr lang="en-GB" sz="3300" dirty="0">
                        <a:latin typeface="Times New Roman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58515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74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FC6D-6012-5F28-55B4-DE278E49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PREPROCESSING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EEA3-1B6C-4E2B-07C5-CD51051D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Implemented:</a:t>
            </a:r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Imputed or removed to ensure data integrity.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Standardized numerical features to a common scale.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and retained relevant features using the Orange tool.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irrelevant columns and renamed for clarity.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TESS-Specific Adjustments: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"Confirmed" and "Candidate" columns to facilitate classification tasks.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advanced noise reduction techniques to address higher noise levels.</a:t>
            </a:r>
          </a:p>
        </p:txBody>
      </p:sp>
    </p:spTree>
    <p:extLst>
      <p:ext uri="{BB962C8B-B14F-4D97-AF65-F5344CB8AC3E}">
        <p14:creationId xmlns:p14="http://schemas.microsoft.com/office/powerpoint/2010/main" val="285733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E3F3-0E1F-A323-31D2-109D8139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FEATURE ENGINEERING FOR TESS DATA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10ED-533F-3E76-9CB8-EC5A6043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GB" sz="3600" b="1" dirty="0">
                <a:latin typeface="Times New Roman"/>
                <a:ea typeface="+mn-lt"/>
                <a:cs typeface="+mn-lt"/>
              </a:rPr>
              <a:t>New Columns:</a:t>
            </a:r>
            <a:endParaRPr lang="en-GB" sz="3600" dirty="0">
              <a:latin typeface="Times New Roman"/>
              <a:cs typeface="Times New Roman"/>
            </a:endParaRPr>
          </a:p>
          <a:p>
            <a:pPr lvl="1" algn="just"/>
            <a:r>
              <a:rPr lang="en-GB" sz="3600" dirty="0">
                <a:latin typeface="Times New Roman"/>
                <a:cs typeface="Times New Roman"/>
              </a:rPr>
              <a:t>Confirmed</a:t>
            </a:r>
            <a:r>
              <a:rPr lang="en-GB" sz="3600" dirty="0">
                <a:latin typeface="Times New Roman"/>
                <a:ea typeface="+mn-lt"/>
                <a:cs typeface="+mn-lt"/>
              </a:rPr>
              <a:t>: 1 for confirmed exoplanets, 0 otherwise.</a:t>
            </a:r>
            <a:endParaRPr lang="en-GB" sz="3600" dirty="0">
              <a:latin typeface="Times New Roman"/>
              <a:cs typeface="Times New Roman"/>
            </a:endParaRPr>
          </a:p>
          <a:p>
            <a:pPr lvl="1" algn="just"/>
            <a:r>
              <a:rPr lang="en-GB" sz="3600" dirty="0">
                <a:latin typeface="Times New Roman"/>
                <a:cs typeface="Times New Roman"/>
              </a:rPr>
              <a:t>Candidate</a:t>
            </a:r>
            <a:r>
              <a:rPr lang="en-GB" sz="3600" dirty="0">
                <a:latin typeface="Times New Roman"/>
                <a:ea typeface="+mn-lt"/>
                <a:cs typeface="+mn-lt"/>
              </a:rPr>
              <a:t>: 1 for planetary candidates, 0 otherwise.</a:t>
            </a:r>
            <a:endParaRPr lang="en-GB" sz="3600" dirty="0">
              <a:latin typeface="Times New Roman"/>
              <a:cs typeface="Times New Roman"/>
            </a:endParaRPr>
          </a:p>
          <a:p>
            <a:pPr algn="just"/>
            <a:r>
              <a:rPr lang="en-GB" sz="3600" dirty="0">
                <a:latin typeface="Times New Roman"/>
                <a:ea typeface="+mn-lt"/>
                <a:cs typeface="+mn-lt"/>
              </a:rPr>
              <a:t>Clean column names to remove special characters.</a:t>
            </a:r>
            <a:endParaRPr lang="en-GB" sz="36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GB" sz="36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65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8BF-1EDB-9150-6C3B-DFFDAD2A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METHODOLOGY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5599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8" y="145473"/>
            <a:ext cx="10972800" cy="1143000"/>
          </a:xfrm>
        </p:spPr>
        <p:txBody>
          <a:bodyPr>
            <a:normAutofit/>
          </a:bodyPr>
          <a:lstStyle/>
          <a:p>
            <a:r>
              <a:rPr lang="en-IN" dirty="0"/>
              <a:t>Work Flow</a:t>
            </a:r>
          </a:p>
        </p:txBody>
      </p:sp>
      <p:pic>
        <p:nvPicPr>
          <p:cNvPr id="1026" name="Picture 2" descr="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9" y="1052945"/>
            <a:ext cx="8610600" cy="558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66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2CD3-4CFF-AC91-211A-D0822401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FLOWCHART</a:t>
            </a:r>
            <a:endParaRPr lang="en-GB" dirty="0">
              <a:latin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899598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45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1B7E-4548-F473-379C-B863D3F9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/>
                <a:cs typeface="Times New Roman"/>
              </a:rPr>
              <a:t>OUTLINE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B875-B101-9B90-A838-E22A0DC3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1445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Abstract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Introduction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Calibri"/>
                <a:cs typeface="Calibri"/>
              </a:rPr>
              <a:t>Objectives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Literature Review</a:t>
            </a:r>
            <a:endParaRPr lang="en-GB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Dataset (Kepler &amp; TESS)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Preprocessing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Methodology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Machine Learning Models</a:t>
            </a:r>
            <a:endParaRPr lang="en-GB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/>
                <a:ea typeface="+mn-lt"/>
                <a:cs typeface="+mn-lt"/>
              </a:rPr>
              <a:t>Results</a:t>
            </a:r>
            <a:endParaRPr lang="en-GB" dirty="0">
              <a:latin typeface="Times New Roman"/>
              <a:cs typeface="Times New Roman"/>
            </a:endParaRPr>
          </a:p>
          <a:p>
            <a:endParaRPr lang="en-GB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24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MACHINE LEARNING MODELS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277859"/>
            <a:ext cx="74676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Explored: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binary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Effective for datasets with clear class boundaries.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interpretability through tree-like decision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ensemble method enhancing accuracy and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Sequential ensemble technique reducing bias and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Optimized gradient boosting implementation for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framework designed for speed and efficiency.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258523"/>
              </p:ext>
            </p:extLst>
          </p:nvPr>
        </p:nvGraphicFramePr>
        <p:xfrm>
          <a:off x="8285019" y="4618989"/>
          <a:ext cx="3616036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515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E09C-D5B1-1C3A-2100-32C6AF5B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COMPARING KEPLER AND TESS PIPELINES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45AD-D831-F753-38F8-1417F0AC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4000" b="1" dirty="0">
                <a:latin typeface="Times New Roman"/>
                <a:ea typeface="+mn-lt"/>
                <a:cs typeface="+mn-lt"/>
              </a:rPr>
              <a:t>KEPLER: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Longer light curves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lower noise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more consistent data.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2400" dirty="0">
              <a:latin typeface="Times New Roman"/>
              <a:cs typeface="Times New Roman"/>
            </a:endParaRPr>
          </a:p>
          <a:p>
            <a:r>
              <a:rPr lang="en-GB" b="1" dirty="0">
                <a:latin typeface="Times New Roman"/>
                <a:ea typeface="+mn-lt"/>
                <a:cs typeface="+mn-lt"/>
              </a:rPr>
              <a:t>TESS: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Shorter light curves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Noisier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/>
                <a:ea typeface="+mn-lt"/>
                <a:cs typeface="+mn-lt"/>
              </a:rPr>
              <a:t>more feature engineering required.</a:t>
            </a: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255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667B-480A-B496-C056-E58B177A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1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3160-B97B-4E7A-A25B-145E9268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b="1" dirty="0">
                <a:latin typeface="Times New Roman"/>
                <a:ea typeface="+mn-lt"/>
                <a:cs typeface="+mn-lt"/>
              </a:rPr>
              <a:t>Random Forest</a:t>
            </a:r>
            <a:endParaRPr lang="en-GB" sz="3600" dirty="0">
              <a:latin typeface="Times New Roman"/>
              <a:ea typeface="Calibri"/>
              <a:cs typeface="Calibri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Ensemble model combining multiple decision trees.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Advantages:</a:t>
            </a:r>
            <a:endParaRPr lang="en-GB" dirty="0">
              <a:latin typeface="Times New Roman"/>
              <a:cs typeface="Times New Roman"/>
            </a:endParaRPr>
          </a:p>
          <a:p>
            <a:pPr lvl="1"/>
            <a:r>
              <a:rPr lang="en-GB" sz="3200" dirty="0">
                <a:latin typeface="Times New Roman"/>
                <a:ea typeface="+mn-lt"/>
                <a:cs typeface="+mn-lt"/>
              </a:rPr>
              <a:t>Handles noisy data well.</a:t>
            </a:r>
            <a:endParaRPr lang="en-GB" sz="3200" dirty="0">
              <a:latin typeface="Times New Roman"/>
              <a:cs typeface="Times New Roman"/>
            </a:endParaRPr>
          </a:p>
          <a:p>
            <a:pPr lvl="1"/>
            <a:r>
              <a:rPr lang="en-GB" sz="3200" dirty="0">
                <a:latin typeface="Times New Roman"/>
                <a:ea typeface="+mn-lt"/>
                <a:cs typeface="+mn-lt"/>
              </a:rPr>
              <a:t>Robust and interpretable.</a:t>
            </a:r>
            <a:endParaRPr lang="en-GB" sz="3200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927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B4-3A1F-C719-4D2E-7CD9C1E8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FC58-62B6-6682-DCEE-D885873D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 err="1">
                <a:latin typeface="Times New Roman"/>
                <a:ea typeface="+mn-lt"/>
                <a:cs typeface="+mn-lt"/>
              </a:rPr>
              <a:t>LightGBM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Gradient boosting model optimized for speed and efficiency.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Advantages:</a:t>
            </a:r>
            <a:endParaRPr lang="en-GB" sz="2800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Handles large datasets.</a:t>
            </a:r>
            <a:endParaRPr lang="en-GB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Fast training and prediction times.</a:t>
            </a:r>
            <a:endParaRPr lang="en-GB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68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C232-DA7B-A783-CA70-D83DE9E5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</a:t>
            </a:r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020D-6B4C-45CE-9B88-E98CFE47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>
                <a:latin typeface="Times New Roman"/>
                <a:ea typeface="+mn-lt"/>
                <a:cs typeface="+mn-lt"/>
              </a:rPr>
              <a:t>Gradient Boosting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Sequential ensemble model reducing bias and variance.</a:t>
            </a:r>
          </a:p>
          <a:p>
            <a:r>
              <a:rPr lang="en-GB" sz="2800" dirty="0">
                <a:latin typeface="Times New Roman"/>
                <a:ea typeface="+mn-lt"/>
                <a:cs typeface="+mn-lt"/>
              </a:rPr>
              <a:t>Suitable for imbalanced datasets.</a:t>
            </a: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236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DA58-9083-13C7-F1F4-70010BAA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RESULTS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8CCF-CC62-1234-9A09-3BE8945E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971309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Kepler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96.16%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94.78%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96.26%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97.78%</a:t>
            </a:r>
          </a:p>
        </p:txBody>
      </p:sp>
      <p:pic>
        <p:nvPicPr>
          <p:cNvPr id="1026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72" y="1600201"/>
            <a:ext cx="5231108" cy="47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1546"/>
            <a:ext cx="5403273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Kepler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LightGBM Classifier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96.12%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95.39%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96.25%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97.12%</a:t>
            </a:r>
          </a:p>
        </p:txBody>
      </p:sp>
      <p:pic>
        <p:nvPicPr>
          <p:cNvPr id="2050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7205"/>
            <a:ext cx="5486400" cy="455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7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7F54-781E-8CAA-E2F1-645535A44E7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n-lt"/>
                <a:cs typeface="+mn-lt"/>
              </a:rPr>
              <a:t>TESS RESULTS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AB9D-3669-1D63-603D-324AA8E08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516582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GB" b="1" dirty="0">
                <a:latin typeface="Times New Roman"/>
                <a:ea typeface="+mn-lt"/>
                <a:cs typeface="+mn-lt"/>
              </a:rPr>
              <a:t>Random Forest achieved</a:t>
            </a:r>
          </a:p>
          <a:p>
            <a:pPr marL="0" indent="0" algn="ctr">
              <a:buNone/>
            </a:pPr>
            <a:endParaRPr lang="en-GB" sz="3600" b="1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Calibri"/>
                <a:cs typeface="Calibri"/>
              </a:rPr>
              <a:t>Model Accuracy for Confirmed: 99%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sz="2800" dirty="0">
                <a:latin typeface="Times New Roman"/>
                <a:ea typeface="Calibri"/>
                <a:cs typeface="Calibri"/>
              </a:rPr>
              <a:t>Model Accuracy for Candidate: 97%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085" t="18838" r="23902"/>
          <a:stretch/>
        </p:blipFill>
        <p:spPr>
          <a:xfrm>
            <a:off x="5126182" y="1417638"/>
            <a:ext cx="6303818" cy="524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9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GB" sz="2800" b="1" dirty="0">
                <a:latin typeface="Times New Roman"/>
                <a:cs typeface="Times New Roman"/>
              </a:rPr>
              <a:t>Conclusion: </a:t>
            </a:r>
            <a:r>
              <a:rPr lang="en-GB" sz="2800" dirty="0">
                <a:latin typeface="Times New Roman"/>
                <a:cs typeface="Times New Roman"/>
              </a:rPr>
              <a:t>Our machine learning models, particularly </a:t>
            </a:r>
            <a:r>
              <a:rPr lang="en-GB" sz="2800" dirty="0" err="1">
                <a:latin typeface="Times New Roman"/>
                <a:cs typeface="Times New Roman"/>
              </a:rPr>
              <a:t>LightGBM</a:t>
            </a:r>
            <a:r>
              <a:rPr lang="en-GB" sz="2800" dirty="0">
                <a:latin typeface="Times New Roman"/>
                <a:cs typeface="Times New Roman"/>
              </a:rPr>
              <a:t> and Random Forest, demonstrated excellent performance in detecting exoplanet candidates, achieving high accuracy, precision, and recall. Using the Orange tool for feature selection streamlined the process and enhanced model efficiency.</a:t>
            </a:r>
          </a:p>
          <a:p>
            <a:pPr algn="just"/>
            <a:endParaRPr lang="en-GB" sz="2800" dirty="0">
              <a:latin typeface="Times New Roman"/>
              <a:cs typeface="Times New Roman"/>
            </a:endParaRPr>
          </a:p>
          <a:p>
            <a:pPr algn="just"/>
            <a:r>
              <a:rPr lang="en-GB" sz="2800" b="1" dirty="0">
                <a:latin typeface="Times New Roman"/>
                <a:cs typeface="Times New Roman"/>
              </a:rPr>
              <a:t>Future Work: </a:t>
            </a:r>
            <a:r>
              <a:rPr lang="en-GB" sz="2800" dirty="0">
                <a:latin typeface="Times New Roman"/>
                <a:cs typeface="Times New Roman"/>
              </a:rPr>
              <a:t>We plan to apply this approach to larger datasets like TESS, improving model scalability. Additionally, exploring advanced feature selection methods and integrating real-time data will further enhance the system’s ability to detect exoplanets with greater precision and adaptability.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MINIMUM VIABLE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Here:-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https://exoplanetdetection.streamlit.app/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MVP:-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https://exoplanetmvp.streamlit.app/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Code:-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https://github.com/Sandeepmopidevi/Exoplanet-Detection-in-Extraterrestrial-Space-Using-Machine-Learning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01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947"/>
            <a:ext cx="10972800" cy="1143000"/>
          </a:xfrm>
        </p:spPr>
        <p:txBody>
          <a:bodyPr>
            <a:normAutofit/>
          </a:bodyPr>
          <a:lstStyle/>
          <a:p>
            <a:r>
              <a:rPr lang="en-IN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ABSTRACT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18204"/>
            <a:ext cx="7024256" cy="50133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sz="2600" dirty="0">
                <a:latin typeface="Times New Roman"/>
                <a:ea typeface="+mn-lt"/>
                <a:cs typeface="+mn-lt"/>
              </a:rPr>
              <a:t>We developed a machine learning approach for exoplanet detection using data from the Kepler Space Mission. Our method focuses on pre-processing light curve data and selecting the best features using the Orange tool. Various machine learning models were tested, including Logistic Regression, K-Nearest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Neighbors</a:t>
            </a:r>
            <a:r>
              <a:rPr lang="en-GB" sz="2600" dirty="0">
                <a:latin typeface="Times New Roman"/>
                <a:ea typeface="+mn-lt"/>
                <a:cs typeface="+mn-lt"/>
              </a:rPr>
              <a:t>, Decision Tree, Random Forest, Gradient Boosting,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XGBoost</a:t>
            </a:r>
            <a:r>
              <a:rPr lang="en-GB" sz="2600" dirty="0">
                <a:latin typeface="Times New Roman"/>
                <a:ea typeface="+mn-lt"/>
                <a:cs typeface="+mn-lt"/>
              </a:rPr>
              <a:t>, and </a:t>
            </a:r>
            <a:r>
              <a:rPr lang="en-GB" sz="2600" dirty="0" err="1">
                <a:latin typeface="Times New Roman"/>
                <a:ea typeface="+mn-lt"/>
                <a:cs typeface="+mn-lt"/>
              </a:rPr>
              <a:t>LightGBM</a:t>
            </a:r>
            <a:r>
              <a:rPr lang="en-GB" sz="2600" dirty="0">
                <a:latin typeface="Times New Roman"/>
                <a:ea typeface="+mn-lt"/>
                <a:cs typeface="+mn-lt"/>
              </a:rPr>
              <a:t>. This approach automates and enhances the detection process, offering a scalable solution for larger datasets like TESS, improving the accuracy and efficiency of exoplanet detection.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7827819" y="1750970"/>
            <a:ext cx="43641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/>
                <a:cs typeface="Times New Roman"/>
              </a:rPr>
              <a:t>Models Used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Logistic Regression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K-nearest </a:t>
            </a:r>
            <a:r>
              <a:rPr lang="en-IN" sz="2400" dirty="0" err="1">
                <a:latin typeface="Times New Roman"/>
                <a:cs typeface="Times New Roman"/>
              </a:rPr>
              <a:t>Neighbors</a:t>
            </a:r>
            <a:endParaRPr lang="en-IN" sz="2400" dirty="0">
              <a:latin typeface="Times New Roman"/>
              <a:cs typeface="Times New Roman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Decision Tree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Random Forest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Gradient Boosting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 err="1">
                <a:latin typeface="Times New Roman"/>
                <a:cs typeface="Times New Roman"/>
              </a:rPr>
              <a:t>Xgboost</a:t>
            </a:r>
            <a:r>
              <a:rPr lang="en-IN" sz="2400" dirty="0">
                <a:latin typeface="Times New Roman"/>
                <a:cs typeface="Times New Roman"/>
              </a:rPr>
              <a:t>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Times New Roman"/>
                <a:cs typeface="Times New Roman"/>
              </a:rPr>
              <a:t>Lightgbm Classifier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423B-DDE5-ACFF-A203-082F2022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+mj-lt"/>
                <a:cs typeface="+mj-lt"/>
              </a:rPr>
              <a:t>REFERENCES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0185-934A-84B8-A388-E63AF9DF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600" dirty="0">
                <a:latin typeface="Times New Roman"/>
                <a:ea typeface="+mn-lt"/>
                <a:cs typeface="+mn-lt"/>
              </a:rPr>
              <a:t>Cite key papers and tools used in the project</a:t>
            </a:r>
            <a:endParaRPr lang="en-GB" sz="3600" dirty="0">
              <a:latin typeface="Times New Roman"/>
              <a:ea typeface="Calibri"/>
              <a:cs typeface="Calibri"/>
            </a:endParaRPr>
          </a:p>
          <a:p>
            <a:r>
              <a:rPr lang="en-GB" sz="3600" dirty="0">
                <a:latin typeface="Times New Roman"/>
                <a:ea typeface="+mn-lt"/>
                <a:cs typeface="+mn-lt"/>
              </a:rPr>
              <a:t>Kepler and TESS datasets.</a:t>
            </a:r>
            <a:endParaRPr lang="en-GB" sz="3600" dirty="0">
              <a:latin typeface="Times New Roman"/>
              <a:cs typeface="Times New Roman"/>
            </a:endParaRPr>
          </a:p>
          <a:p>
            <a:r>
              <a:rPr lang="en-GB" sz="3600" dirty="0">
                <a:latin typeface="Times New Roman"/>
                <a:ea typeface="+mn-lt"/>
                <a:cs typeface="+mn-lt"/>
              </a:rPr>
              <a:t>ML libraries (scikit-learn, </a:t>
            </a:r>
            <a:r>
              <a:rPr lang="en-GB" sz="3600" dirty="0" err="1">
                <a:latin typeface="Times New Roman"/>
                <a:ea typeface="+mn-lt"/>
                <a:cs typeface="+mn-lt"/>
              </a:rPr>
              <a:t>LightGBM</a:t>
            </a:r>
            <a:r>
              <a:rPr lang="en-GB" sz="3600" dirty="0">
                <a:latin typeface="Times New Roman"/>
                <a:ea typeface="+mn-lt"/>
                <a:cs typeface="+mn-lt"/>
              </a:rPr>
              <a:t>, etc.).</a:t>
            </a:r>
            <a:endParaRPr lang="en-GB" sz="3600" dirty="0">
              <a:latin typeface="Times New Roman"/>
              <a:cs typeface="Times New Roman"/>
            </a:endParaRPr>
          </a:p>
          <a:p>
            <a:r>
              <a:rPr lang="en-GB" sz="3600" dirty="0">
                <a:latin typeface="Times New Roman"/>
                <a:ea typeface="+mn-lt"/>
                <a:cs typeface="+mn-lt"/>
              </a:rPr>
              <a:t>Hogg et al. (2018), Lai et al. (2020).</a:t>
            </a:r>
          </a:p>
          <a:p>
            <a:r>
              <a:rPr lang="en-US" dirty="0" err="1"/>
              <a:t>Nath-Ranga</a:t>
            </a:r>
            <a:r>
              <a:rPr lang="en-US" dirty="0"/>
              <a:t>, R., </a:t>
            </a:r>
            <a:r>
              <a:rPr lang="en-US" dirty="0" err="1"/>
              <a:t>Absil</a:t>
            </a:r>
            <a:r>
              <a:rPr lang="en-US" dirty="0"/>
              <a:t>, O., </a:t>
            </a:r>
            <a:r>
              <a:rPr lang="en-US" dirty="0" err="1"/>
              <a:t>Christiaens</a:t>
            </a:r>
            <a:r>
              <a:rPr lang="en-US" dirty="0"/>
              <a:t>, V., &amp; Garvin, E. O. (2024). "Machine Learning for Exoplanet Detection in High-Contrast Spectroscopy". Astronomy &amp; Astrophysics.</a:t>
            </a:r>
            <a:endParaRPr lang="en-GB" sz="3600" dirty="0">
              <a:latin typeface="Times New Roman"/>
              <a:cs typeface="Times New Roman"/>
            </a:endParaRPr>
          </a:p>
          <a:p>
            <a:endParaRPr lang="en-GB" sz="36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699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E42E4-D96E-B29A-614E-DEF7D04FE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INTRODUCTION TO EXOPLANET DETECTION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Exoplanets: Planets orbiting stars outside our solar system.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Kepler Space Mission: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Transit Method—detects brightness dips as planets transit stars.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 Insights into planetary systems and habitability potential.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Machine Learning: Automates classification, improves efficiency, and scales large datasets.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llustration of the different types of exoplan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5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4FE2-BFD3-CDBD-F10C-6C621BCA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OBJECTIVES</a:t>
            </a: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D78A-0739-1031-9A3C-8591B02B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analysis of light curve data for exoplanet detection.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detection accuracy and precision beyond traditional methods.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of various machine learning models on Kepler and TESS datasets.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scalable solution adaptable to future astronomical datasets.</a:t>
            </a:r>
          </a:p>
        </p:txBody>
      </p:sp>
    </p:spTree>
    <p:extLst>
      <p:ext uri="{BB962C8B-B14F-4D97-AF65-F5344CB8AC3E}">
        <p14:creationId xmlns:p14="http://schemas.microsoft.com/office/powerpoint/2010/main" val="203013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8DB6-1642-2EEE-93FC-AF9647EB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LITERATURE REVIEW 1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0FBA-8E37-3F63-6605-B0D84498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Hogg et al. (2018):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deep learning to Kepler data, achieving 95% accuracy.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 et al. (2020):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Utilized Support Vector Machines on noisy datasets, attaining high recall rates.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Oliviero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(2019):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Demonstrated robustness of Random Forests in exoplanet detection.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Advances: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Georgia (2023):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Leveraged AI to identify exoplanets, highlighting machine learning's potential in astronomical discoveries.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USRA (2021):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Discovered 69 new exoplanets using machine learning, marking a significant milestone in exploratory research.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5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ACFD-6127-4B4A-D7D1-2BDB54E0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cs typeface="Times New Roman"/>
              </a:rPr>
              <a:t>LITERATURE REVIEW 2</a:t>
            </a:r>
            <a:endParaRPr lang="en-GB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5EE2-39C9-78E8-6AF4-5FD2DCD7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Identified: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detection methods are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labor-intensive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time-consuming.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often struggle with noisy data, such as that from the TESS mission.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comparative analyses of different machine learning models across various datasets.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integration of synthetic data to enhance model training and detection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31313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633B-71F3-76EC-6567-FD55C31B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Calibri"/>
                <a:cs typeface="Calibri"/>
              </a:rPr>
              <a:t>DATASET</a:t>
            </a:r>
            <a:endParaRPr lang="en-GB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3A92-41A1-A217-BA02-05076C92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800" b="1" dirty="0">
                <a:latin typeface="Times New Roman"/>
                <a:ea typeface="+mn-lt"/>
                <a:cs typeface="+mn-lt"/>
              </a:rPr>
              <a:t> Kepler Dataset</a:t>
            </a:r>
            <a:endParaRPr lang="en-GB" sz="2800" dirty="0">
              <a:latin typeface="Times New Roman"/>
              <a:ea typeface="Calibri"/>
              <a:cs typeface="Calibri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Source: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Kepler mission (NASA).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Duration: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Collected over ~4 years.</a:t>
            </a:r>
            <a:endParaRPr lang="en-GB" sz="2800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Features:</a:t>
            </a:r>
            <a:endParaRPr lang="en-GB" sz="2800" dirty="0">
              <a:latin typeface="Times New Roman"/>
              <a:cs typeface="Times New Roman"/>
            </a:endParaRP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Orbital period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transit depth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planetary radius</a:t>
            </a:r>
          </a:p>
          <a:p>
            <a:pPr lvl="1"/>
            <a:r>
              <a:rPr lang="en-GB" dirty="0">
                <a:latin typeface="Times New Roman"/>
                <a:ea typeface="+mn-lt"/>
                <a:cs typeface="+mn-lt"/>
              </a:rPr>
              <a:t>stellar temperature.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sz="2800" b="1" dirty="0">
                <a:latin typeface="Times New Roman"/>
                <a:ea typeface="+mn-lt"/>
                <a:cs typeface="+mn-lt"/>
              </a:rPr>
              <a:t>Dataset Volume:</a:t>
            </a:r>
            <a:r>
              <a:rPr lang="en-GB" sz="2800" dirty="0">
                <a:latin typeface="Times New Roman"/>
                <a:ea typeface="+mn-lt"/>
                <a:cs typeface="+mn-lt"/>
              </a:rPr>
              <a:t> 15,000+ light curves.</a:t>
            </a:r>
            <a:endParaRPr lang="en-GB" sz="2800" dirty="0">
              <a:latin typeface="Times New Roman"/>
              <a:cs typeface="Times New Roman"/>
            </a:endParaRPr>
          </a:p>
          <a:p>
            <a:endParaRPr lang="en-GB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02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1454</Words>
  <Application>Microsoft Office PowerPoint</Application>
  <PresentationFormat>Widescreen</PresentationFormat>
  <Paragraphs>220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Wingdings</vt:lpstr>
      <vt:lpstr>Office Theme</vt:lpstr>
      <vt:lpstr>Exoplanet Detection Using Machine Learning</vt:lpstr>
      <vt:lpstr>OUTLINE</vt:lpstr>
      <vt:lpstr>ABSTRACT</vt:lpstr>
      <vt:lpstr>INTRODUCTION TO EXOPLANET DETECTION</vt:lpstr>
      <vt:lpstr>PowerPoint Presentation</vt:lpstr>
      <vt:lpstr>OBJECTIVES</vt:lpstr>
      <vt:lpstr>LITERATURE REVIEW 1</vt:lpstr>
      <vt:lpstr>LITERATURE REVIEW 2</vt:lpstr>
      <vt:lpstr>DATASET</vt:lpstr>
      <vt:lpstr>KEPLER DATA COLUMN DESCRIPTIONS</vt:lpstr>
      <vt:lpstr>PowerPoint Presentation</vt:lpstr>
      <vt:lpstr>TESS DATASET</vt:lpstr>
      <vt:lpstr>PowerPoint Presentation</vt:lpstr>
      <vt:lpstr>DATASET COMPARISON</vt:lpstr>
      <vt:lpstr>PREPROCESSING</vt:lpstr>
      <vt:lpstr>FEATURE ENGINEERING FOR TESS DATA</vt:lpstr>
      <vt:lpstr>METHODOLOGY</vt:lpstr>
      <vt:lpstr>Work Flow</vt:lpstr>
      <vt:lpstr>FLOWCHART</vt:lpstr>
      <vt:lpstr>MACHINE LEARNING MODELS</vt:lpstr>
      <vt:lpstr>COMPARING KEPLER AND TESS PIPELINES</vt:lpstr>
      <vt:lpstr>MODEL INTRODUCTION 1</vt:lpstr>
      <vt:lpstr>MODEL INTRODUCTION 2</vt:lpstr>
      <vt:lpstr>MODEL INTRODUCTION 3</vt:lpstr>
      <vt:lpstr>RESULTS</vt:lpstr>
      <vt:lpstr>RESULTS</vt:lpstr>
      <vt:lpstr>TESS RESULTS</vt:lpstr>
      <vt:lpstr>CONCLUSION AND FUTURE WORK</vt:lpstr>
      <vt:lpstr>MINIMUM VIABLE PRODUCT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 Detection in Extraterrestrial Space Using Machine Learning</dc:title>
  <dc:subject/>
  <dc:creator>SANDEEP_PC;Sandeep Mopidevi</dc:creator>
  <cp:keywords/>
  <dc:description>generated using python-pptx</dc:description>
  <cp:lastModifiedBy>Sivasagar Parimi</cp:lastModifiedBy>
  <cp:revision>521</cp:revision>
  <dcterms:created xsi:type="dcterms:W3CDTF">2013-01-27T09:14:16Z</dcterms:created>
  <dcterms:modified xsi:type="dcterms:W3CDTF">2025-03-02T05:26:31Z</dcterms:modified>
  <cp:category/>
</cp:coreProperties>
</file>