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4" r:id="rId5"/>
    <p:sldId id="283" r:id="rId6"/>
    <p:sldId id="281" r:id="rId7"/>
    <p:sldId id="282" r:id="rId8"/>
    <p:sldId id="294" r:id="rId9"/>
    <p:sldId id="292" r:id="rId10"/>
    <p:sldId id="295"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p:scale>
          <a:sx n="80" d="100"/>
          <a:sy n="80" d="100"/>
        </p:scale>
        <p:origin x="-342" y="168"/>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61838304091532"/>
          <c:y val="0.1543348758147681"/>
          <c:w val="0.68574848708476266"/>
          <c:h val="0.58949036207043315"/>
        </c:manualLayout>
      </c:layout>
      <c:barChart>
        <c:barDir val="bar"/>
        <c:grouping val="clustered"/>
        <c:varyColors val="0"/>
        <c:dLbls>
          <c:showLegendKey val="0"/>
          <c:showVal val="1"/>
          <c:showCatName val="0"/>
          <c:showSerName val="0"/>
          <c:showPercent val="0"/>
          <c:showBubbleSize val="0"/>
        </c:dLbls>
        <c:gapWidth val="182"/>
        <c:axId val="123924864"/>
        <c:axId val="123926400"/>
      </c:barChart>
      <c:catAx>
        <c:axId val="1239248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23926400"/>
        <c:crosses val="autoZero"/>
        <c:auto val="1"/>
        <c:lblAlgn val="ctr"/>
        <c:lblOffset val="100"/>
        <c:noMultiLvlLbl val="0"/>
      </c:catAx>
      <c:valAx>
        <c:axId val="123926400"/>
        <c:scaling>
          <c:orientation val="minMax"/>
        </c:scaling>
        <c:delete val="0"/>
        <c:axPos val="b"/>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23924864"/>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860D9-9D47-C0BB-B2B4-4B6F2B36CFCC}"/>
              </a:ext>
            </a:extLst>
          </p:cNvPr>
          <p:cNvSpPr>
            <a:spLocks noGrp="1"/>
          </p:cNvSpPr>
          <p:nvPr>
            <p:ph type="ctrTitle"/>
          </p:nvPr>
        </p:nvSpPr>
        <p:spPr>
          <a:xfrm>
            <a:off x="2529443" y="831273"/>
            <a:ext cx="7374577" cy="1662545"/>
          </a:xfrm>
        </p:spPr>
        <p:txBody>
          <a:bodyPr/>
          <a:lstStyle/>
          <a:p>
            <a:r>
              <a:rPr lang="en-US" sz="3600" dirty="0" smtClean="0"/>
              <a:t>Weather forecast gui application</a:t>
            </a:r>
            <a:r>
              <a:rPr lang="en-US" dirty="0"/>
              <a:t/>
            </a:r>
            <a:br>
              <a:rPr lang="en-US" dirty="0"/>
            </a:br>
            <a:endParaRPr lang="en-US" dirty="0"/>
          </a:p>
        </p:txBody>
      </p:sp>
      <p:sp>
        <p:nvSpPr>
          <p:cNvPr id="3" name="Subtitle 2">
            <a:extLst>
              <a:ext uri="{FF2B5EF4-FFF2-40B4-BE49-F238E27FC236}">
                <a16:creationId xmlns="" xmlns:a16="http://schemas.microsoft.com/office/drawing/2014/main" id="{86C1060B-300F-3CE3-E5AA-D8E29791C960}"/>
              </a:ext>
            </a:extLst>
          </p:cNvPr>
          <p:cNvSpPr>
            <a:spLocks noGrp="1"/>
          </p:cNvSpPr>
          <p:nvPr>
            <p:ph type="subTitle" idx="1"/>
          </p:nvPr>
        </p:nvSpPr>
        <p:spPr>
          <a:xfrm>
            <a:off x="4763470" y="2048492"/>
            <a:ext cx="3493008" cy="1947553"/>
          </a:xfrm>
        </p:spPr>
        <p:txBody>
          <a:bodyPr/>
          <a:lstStyle/>
          <a:p>
            <a:r>
              <a:rPr lang="en-US" dirty="0" smtClean="0">
                <a:latin typeface="Bahnschrift" panose="020B0502040204020203" pitchFamily="34" charset="0"/>
              </a:rPr>
              <a:t>SUBMITED BY</a:t>
            </a:r>
          </a:p>
          <a:p>
            <a:r>
              <a:rPr lang="en-US" dirty="0" smtClean="0">
                <a:latin typeface="Bahnschrift" panose="020B0502040204020203" pitchFamily="34" charset="0"/>
              </a:rPr>
              <a:t>NAME:AKASH MAHATO</a:t>
            </a:r>
          </a:p>
          <a:p>
            <a:r>
              <a:rPr lang="en-US" dirty="0" smtClean="0">
                <a:latin typeface="Bahnschrift" panose="020B0502040204020203" pitchFamily="34" charset="0"/>
              </a:rPr>
              <a:t>ROLL:2104006</a:t>
            </a:r>
          </a:p>
          <a:p>
            <a:endParaRPr lang="en-US" dirty="0">
              <a:latin typeface="Bahnschrift" panose="020B0502040204020203" pitchFamily="34"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711" y="3442235"/>
            <a:ext cx="1699779" cy="1699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23803" y="5486399"/>
            <a:ext cx="8965870" cy="1200329"/>
          </a:xfrm>
          <a:prstGeom prst="rect">
            <a:avLst/>
          </a:prstGeom>
          <a:noFill/>
        </p:spPr>
        <p:txBody>
          <a:bodyPr wrap="square" rtlCol="0">
            <a:spAutoFit/>
          </a:bodyPr>
          <a:lstStyle/>
          <a:p>
            <a:pPr algn="ctr"/>
            <a:r>
              <a:rPr lang="en-IN" sz="2400" b="1" dirty="0" smtClean="0">
                <a:solidFill>
                  <a:schemeClr val="bg1"/>
                </a:solidFill>
              </a:rPr>
              <a:t>DEPARTMENT OF COMPUTER SCIENCE AND ENGINEERING</a:t>
            </a:r>
          </a:p>
          <a:p>
            <a:pPr algn="ctr"/>
            <a:r>
              <a:rPr lang="en-IN" sz="2400" b="1" dirty="0" smtClean="0">
                <a:solidFill>
                  <a:schemeClr val="bg1"/>
                </a:solidFill>
              </a:rPr>
              <a:t>GITA, BHUBANESWAR,ODISHA</a:t>
            </a:r>
            <a:endParaRPr lang="en-US" sz="2400" dirty="0">
              <a:solidFill>
                <a:schemeClr val="bg1"/>
              </a:solidFill>
            </a:endParaRPr>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2A821-B416-8284-BBA8-CD57009A9DCA}"/>
              </a:ext>
            </a:extLst>
          </p:cNvPr>
          <p:cNvSpPr>
            <a:spLocks noGrp="1"/>
          </p:cNvSpPr>
          <p:nvPr>
            <p:ph type="title"/>
          </p:nvPr>
        </p:nvSpPr>
        <p:spPr>
          <a:xfrm>
            <a:off x="1737360" y="830424"/>
            <a:ext cx="6537960" cy="2187096"/>
          </a:xfrm>
        </p:spPr>
        <p:txBody>
          <a:bodyPr/>
          <a:lstStyle/>
          <a:p>
            <a:r>
              <a:rPr lang="en-IN" dirty="0"/>
              <a:t>reference</a:t>
            </a:r>
          </a:p>
        </p:txBody>
      </p:sp>
      <p:sp>
        <p:nvSpPr>
          <p:cNvPr id="3" name="Content Placeholder 2">
            <a:extLst>
              <a:ext uri="{FF2B5EF4-FFF2-40B4-BE49-F238E27FC236}">
                <a16:creationId xmlns="" xmlns:a16="http://schemas.microsoft.com/office/drawing/2014/main" id="{D494609E-C04D-05BB-2B9C-6638B7E44DE8}"/>
              </a:ext>
            </a:extLst>
          </p:cNvPr>
          <p:cNvSpPr>
            <a:spLocks noGrp="1"/>
          </p:cNvSpPr>
          <p:nvPr>
            <p:ph idx="1"/>
          </p:nvPr>
        </p:nvSpPr>
        <p:spPr>
          <a:xfrm>
            <a:off x="1163781" y="1819469"/>
            <a:ext cx="5949537" cy="3548177"/>
          </a:xfrm>
        </p:spPr>
        <p:txBody>
          <a:bodyPr/>
          <a:lstStyle/>
          <a:p>
            <a:pPr marL="285750" lvl="0" indent="-285750">
              <a:buFont typeface="Wingdings" panose="05000000000000000000" pitchFamily="2" charset="2"/>
              <a:buChar char="q"/>
            </a:pPr>
            <a:r>
              <a:rPr lang="en-US" sz="2400" dirty="0" err="1"/>
              <a:t>GeeksforGeeks</a:t>
            </a:r>
            <a:r>
              <a:rPr lang="en-US" sz="2400" dirty="0"/>
              <a:t>-A computer science portal for geeks</a:t>
            </a:r>
          </a:p>
          <a:p>
            <a:pPr marL="285750" lvl="0" indent="-285750">
              <a:buFont typeface="Wingdings" panose="05000000000000000000" pitchFamily="2" charset="2"/>
              <a:buChar char="q"/>
            </a:pPr>
            <a:r>
              <a:rPr lang="en-US" sz="2400" dirty="0"/>
              <a:t>StackOverflow.com</a:t>
            </a:r>
          </a:p>
          <a:p>
            <a:pPr marL="285750" lvl="0" indent="-285750">
              <a:buFont typeface="Wingdings" panose="05000000000000000000" pitchFamily="2" charset="2"/>
              <a:buChar char="q"/>
            </a:pPr>
            <a:r>
              <a:rPr lang="en-US" sz="2400" dirty="0"/>
              <a:t>Wikipedia</a:t>
            </a:r>
          </a:p>
          <a:p>
            <a:pPr marL="285750" lvl="0" indent="-285750">
              <a:buFont typeface="Wingdings" panose="05000000000000000000" pitchFamily="2" charset="2"/>
              <a:buChar char="q"/>
            </a:pPr>
            <a:r>
              <a:rPr lang="en-US" sz="2400" dirty="0"/>
              <a:t>Openweathermap.org</a:t>
            </a:r>
          </a:p>
          <a:p>
            <a:pPr marL="285750" lvl="0" indent="-285750">
              <a:buFont typeface="Wingdings" panose="05000000000000000000" pitchFamily="2" charset="2"/>
              <a:buChar char="q"/>
            </a:pPr>
            <a:r>
              <a:rPr lang="en-US" sz="2400" dirty="0"/>
              <a:t>docs.python.org</a:t>
            </a:r>
          </a:p>
          <a:p>
            <a:pPr marL="285750" lvl="0" indent="-285750">
              <a:buFont typeface="Wingdings" panose="05000000000000000000" pitchFamily="2" charset="2"/>
              <a:buChar char="q"/>
            </a:pPr>
            <a:r>
              <a:rPr lang="en-US" sz="2400" dirty="0"/>
              <a:t>pipy.org</a:t>
            </a:r>
          </a:p>
          <a:p>
            <a:pPr marL="285750" indent="-285750">
              <a:buFont typeface="Wingdings" panose="05000000000000000000" pitchFamily="2" charset="2"/>
              <a:buChar char="q"/>
            </a:pPr>
            <a:r>
              <a:rPr lang="en-IN" sz="2400" dirty="0"/>
              <a:t> </a:t>
            </a:r>
            <a:r>
              <a:rPr lang="en-IN" sz="2400" dirty="0" smtClean="0"/>
              <a:t>W3schools</a:t>
            </a:r>
            <a:endParaRPr lang="en-US" sz="24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p:txBody>
      </p:sp>
      <p:sp>
        <p:nvSpPr>
          <p:cNvPr id="4" name="Slide Number Placeholder 3">
            <a:extLst>
              <a:ext uri="{FF2B5EF4-FFF2-40B4-BE49-F238E27FC236}">
                <a16:creationId xmlns="" xmlns:a16="http://schemas.microsoft.com/office/drawing/2014/main" id="{A149991C-C764-B1A3-50F6-FBC695CC76A8}"/>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Footer Placeholder 4">
            <a:extLst>
              <a:ext uri="{FF2B5EF4-FFF2-40B4-BE49-F238E27FC236}">
                <a16:creationId xmlns="" xmlns:a16="http://schemas.microsoft.com/office/drawing/2014/main" id="{E786630B-98A0-E2A0-1905-3B17AAB95F15}"/>
              </a:ext>
            </a:extLst>
          </p:cNvPr>
          <p:cNvSpPr>
            <a:spLocks noGrp="1"/>
          </p:cNvSpPr>
          <p:nvPr>
            <p:ph type="ftr" sz="quarter" idx="13"/>
          </p:nvPr>
        </p:nvSpPr>
        <p:spPr/>
        <p:txBody>
          <a:bodyPr/>
          <a:lstStyle/>
          <a:p>
            <a:endParaRPr lang="en-US" dirty="0"/>
          </a:p>
          <a:p>
            <a:endParaRPr lang="en-US" dirty="0"/>
          </a:p>
        </p:txBody>
      </p:sp>
    </p:spTree>
    <p:extLst>
      <p:ext uri="{BB962C8B-B14F-4D97-AF65-F5344CB8AC3E}">
        <p14:creationId xmlns:p14="http://schemas.microsoft.com/office/powerpoint/2010/main" val="1394497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 xmlns:a16="http://schemas.microsoft.com/office/drawing/2014/main" id="{B787DFD8-D262-D485-B1F2-817C5A0928C5}"/>
              </a:ext>
            </a:extLst>
          </p:cNvPr>
          <p:cNvSpPr>
            <a:spLocks noGrp="1"/>
          </p:cNvSpPr>
          <p:nvPr>
            <p:ph type="subTitle" idx="1"/>
          </p:nvPr>
        </p:nvSpPr>
        <p:spPr/>
        <p:txBody>
          <a:bodyPr/>
          <a:lstStyle/>
          <a:p>
            <a:endParaRPr lang="en-US" dirty="0"/>
          </a:p>
          <a:p>
            <a:endParaRPr lang="en-US" dirty="0"/>
          </a:p>
          <a:p>
            <a:endParaRPr lang="en-US" dirty="0"/>
          </a:p>
        </p:txBody>
      </p:sp>
    </p:spTree>
    <p:extLst>
      <p:ext uri="{BB962C8B-B14F-4D97-AF65-F5344CB8AC3E}">
        <p14:creationId xmlns:p14="http://schemas.microsoft.com/office/powerpoint/2010/main" val="100396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050967" y="447803"/>
            <a:ext cx="5248893" cy="1203649"/>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050967" y="1746455"/>
            <a:ext cx="6344194" cy="4418563"/>
          </a:xfrm>
        </p:spPr>
        <p:txBody>
          <a:bodyPr/>
          <a:lstStyle/>
          <a:p>
            <a:pPr marL="514350" indent="-514350">
              <a:buFont typeface="+mj-lt"/>
              <a:buAutoNum type="arabicPeriod"/>
            </a:pPr>
            <a:r>
              <a:rPr lang="en-US" sz="2800" dirty="0"/>
              <a:t>Introduction</a:t>
            </a:r>
            <a:r>
              <a:rPr lang="en-US" sz="2800" dirty="0" smtClean="0"/>
              <a:t>​</a:t>
            </a:r>
          </a:p>
          <a:p>
            <a:pPr marL="514350" indent="-514350">
              <a:buFont typeface="+mj-lt"/>
              <a:buAutoNum type="arabicPeriod"/>
            </a:pPr>
            <a:r>
              <a:rPr lang="en-US" sz="2800" dirty="0" smtClean="0"/>
              <a:t>Technology Used</a:t>
            </a:r>
            <a:endParaRPr lang="en-US" sz="2800" dirty="0"/>
          </a:p>
          <a:p>
            <a:pPr marL="514350" indent="-514350">
              <a:buFont typeface="+mj-lt"/>
              <a:buAutoNum type="arabicPeriod"/>
            </a:pPr>
            <a:r>
              <a:rPr lang="en-US" sz="2800" dirty="0" smtClean="0"/>
              <a:t>Working Structure</a:t>
            </a:r>
            <a:endParaRPr lang="en-US" sz="2800" dirty="0"/>
          </a:p>
          <a:p>
            <a:pPr marL="514350" indent="-514350">
              <a:buFont typeface="+mj-lt"/>
              <a:buAutoNum type="arabicPeriod"/>
            </a:pPr>
            <a:r>
              <a:rPr lang="en-US" sz="2800" dirty="0" smtClean="0"/>
              <a:t>​Applications</a:t>
            </a:r>
            <a:endParaRPr lang="en-US" sz="2800" dirty="0"/>
          </a:p>
          <a:p>
            <a:pPr marL="514350" indent="-514350">
              <a:buFont typeface="+mj-lt"/>
              <a:buAutoNum type="arabicPeriod"/>
            </a:pPr>
            <a:r>
              <a:rPr lang="en-US" sz="2800" dirty="0"/>
              <a:t>Snapshot</a:t>
            </a:r>
          </a:p>
          <a:p>
            <a:pPr marL="514350" indent="-514350">
              <a:buFont typeface="+mj-lt"/>
              <a:buAutoNum type="arabicPeriod"/>
            </a:pPr>
            <a:r>
              <a:rPr lang="en-US" sz="2800" dirty="0"/>
              <a:t>​Conclusion</a:t>
            </a:r>
          </a:p>
          <a:p>
            <a:pPr marL="514350" indent="-514350">
              <a:buFont typeface="+mj-lt"/>
              <a:buAutoNum type="arabicPeriod"/>
            </a:pPr>
            <a:r>
              <a:rPr lang="en-US" sz="2800" dirty="0"/>
              <a:t>Reference</a:t>
            </a:r>
          </a:p>
          <a:p>
            <a:endParaRPr lang="en-US" dirty="0"/>
          </a:p>
        </p:txBody>
      </p:sp>
    </p:spTree>
    <p:extLst>
      <p:ext uri="{BB962C8B-B14F-4D97-AF65-F5344CB8AC3E}">
        <p14:creationId xmlns:p14="http://schemas.microsoft.com/office/powerpoint/2010/main" val="3855531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3732244" y="793111"/>
            <a:ext cx="5150499" cy="727788"/>
          </a:xfrm>
        </p:spPr>
        <p:txBody>
          <a:bodyPr/>
          <a:lstStyle/>
          <a:p>
            <a:r>
              <a:rPr lang="en-US" dirty="0"/>
              <a:t>Introduction</a:t>
            </a:r>
          </a:p>
        </p:txBody>
      </p:sp>
      <p:sp>
        <p:nvSpPr>
          <p:cNvPr id="3" name="Content Placeholder 2">
            <a:extLst>
              <a:ext uri="{FF2B5EF4-FFF2-40B4-BE49-F238E27FC236}">
                <a16:creationId xmlns="" xmlns:a16="http://schemas.microsoft.com/office/drawing/2014/main" id="{1E0B8C4B-3A3C-9FD1-59FB-1666C1F09376}"/>
              </a:ext>
            </a:extLst>
          </p:cNvPr>
          <p:cNvSpPr>
            <a:spLocks noGrp="1"/>
          </p:cNvSpPr>
          <p:nvPr>
            <p:ph idx="1"/>
          </p:nvPr>
        </p:nvSpPr>
        <p:spPr>
          <a:xfrm>
            <a:off x="3538847" y="1902488"/>
            <a:ext cx="7452241" cy="4771444"/>
          </a:xfrm>
        </p:spPr>
        <p:txBody>
          <a:bodyPr/>
          <a:lstStyle/>
          <a:p>
            <a:r>
              <a:rPr lang="en-US" sz="2400" dirty="0" smtClean="0"/>
              <a:t>Weather Forecast GUI application is Graphical User Interface application developed  for  getting the current weather conditions of a particular place as well as the seven days forecasted weather.</a:t>
            </a:r>
          </a:p>
          <a:p>
            <a:r>
              <a:rPr lang="en-US" sz="2400" dirty="0" smtClean="0"/>
              <a:t>It also contains a digital clock and time zone identifier.</a:t>
            </a:r>
          </a:p>
          <a:p>
            <a:r>
              <a:rPr lang="en-US" sz="2400" dirty="0" smtClean="0"/>
              <a:t>It makes the use of the python </a:t>
            </a:r>
            <a:r>
              <a:rPr lang="en-US" sz="2400" dirty="0" err="1" smtClean="0"/>
              <a:t>tkinter</a:t>
            </a:r>
            <a:r>
              <a:rPr lang="en-US" sz="2400" dirty="0" smtClean="0"/>
              <a:t> module for the development of the interface and other modules and packages to get the weather with the help of a open weather rest </a:t>
            </a:r>
            <a:r>
              <a:rPr lang="en-US" sz="2400" dirty="0" err="1" smtClean="0"/>
              <a:t>api</a:t>
            </a:r>
            <a:r>
              <a:rPr lang="en-US" sz="2400" dirty="0" smtClean="0"/>
              <a:t>.</a:t>
            </a:r>
          </a:p>
          <a:p>
            <a:endParaRPr lang="en-US" sz="2400" dirty="0" smtClean="0"/>
          </a:p>
          <a:p>
            <a:endParaRPr lang="en-US" sz="1800" dirty="0"/>
          </a:p>
        </p:txBody>
      </p:sp>
    </p:spTree>
    <p:extLst>
      <p:ext uri="{BB962C8B-B14F-4D97-AF65-F5344CB8AC3E}">
        <p14:creationId xmlns:p14="http://schemas.microsoft.com/office/powerpoint/2010/main" val="979622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7200"/>
            <a:ext cx="10671048" cy="768096"/>
          </a:xfrm>
        </p:spPr>
        <p:txBody>
          <a:bodyPr/>
          <a:lstStyle/>
          <a:p>
            <a:r>
              <a:rPr lang="en-US" dirty="0" smtClean="0">
                <a:latin typeface="Arial Black" panose="020B0604020202020204" pitchFamily="34" charset="0"/>
                <a:cs typeface="Arial Black" panose="020B0604020202020204" pitchFamily="34" charset="0"/>
              </a:rPr>
              <a:t>TECHNOLOGY USED</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 xmlns:a16="http://schemas.microsoft.com/office/drawing/2014/main" id="{E3DDDBC4-0975-087D-4D4C-802A23F98AE8}"/>
              </a:ext>
            </a:extLst>
          </p:cNvPr>
          <p:cNvSpPr>
            <a:spLocks noGrp="1"/>
          </p:cNvSpPr>
          <p:nvPr>
            <p:ph sz="half" idx="1"/>
          </p:nvPr>
        </p:nvSpPr>
        <p:spPr>
          <a:xfrm>
            <a:off x="2734974" y="1631900"/>
            <a:ext cx="8210394" cy="3784162"/>
          </a:xfrm>
        </p:spPr>
        <p:txBody>
          <a:bodyPr/>
          <a:lstStyle/>
          <a:p>
            <a:pPr>
              <a:buFont typeface="Wingdings" panose="05000000000000000000" pitchFamily="2" charset="2"/>
              <a:buChar char="q"/>
            </a:pPr>
            <a:r>
              <a:rPr lang="en-IN" sz="2400" dirty="0" smtClean="0"/>
              <a:t>Software used: IDLE (Python 3.10 64 bit)</a:t>
            </a:r>
          </a:p>
          <a:p>
            <a:pPr>
              <a:buFont typeface="Wingdings" panose="05000000000000000000" pitchFamily="2" charset="2"/>
              <a:buChar char="q"/>
            </a:pPr>
            <a:r>
              <a:rPr lang="en-IN" sz="2400" dirty="0" smtClean="0"/>
              <a:t>Modules and Packages used: 1)</a:t>
            </a:r>
            <a:r>
              <a:rPr lang="en-IN" sz="2400" dirty="0" err="1" smtClean="0"/>
              <a:t>tkinter</a:t>
            </a:r>
            <a:r>
              <a:rPr lang="en-IN" sz="2400" dirty="0" smtClean="0"/>
              <a:t> module</a:t>
            </a:r>
          </a:p>
          <a:p>
            <a:pPr marL="0" indent="0">
              <a:buNone/>
            </a:pPr>
            <a:r>
              <a:rPr lang="en-IN" sz="2400" dirty="0"/>
              <a:t>	</a:t>
            </a:r>
            <a:r>
              <a:rPr lang="en-IN" sz="2400" dirty="0" smtClean="0"/>
              <a:t>			  2)</a:t>
            </a:r>
            <a:r>
              <a:rPr lang="en-IN" sz="2400" dirty="0" err="1" smtClean="0"/>
              <a:t>geopy</a:t>
            </a:r>
            <a:r>
              <a:rPr lang="en-IN" sz="2400" dirty="0" smtClean="0"/>
              <a:t> module</a:t>
            </a:r>
          </a:p>
          <a:p>
            <a:pPr marL="0" indent="0">
              <a:buNone/>
            </a:pPr>
            <a:r>
              <a:rPr lang="en-IN" sz="2400" dirty="0"/>
              <a:t>	</a:t>
            </a:r>
            <a:r>
              <a:rPr lang="en-IN" sz="2400" dirty="0" smtClean="0"/>
              <a:t>			</a:t>
            </a:r>
            <a:r>
              <a:rPr lang="en-IN" sz="2400" smtClean="0"/>
              <a:t> </a:t>
            </a:r>
            <a:r>
              <a:rPr lang="en-IN" sz="2400" smtClean="0"/>
              <a:t> 3)</a:t>
            </a:r>
            <a:r>
              <a:rPr lang="en-IN" sz="2400" dirty="0" err="1" smtClean="0"/>
              <a:t>timezonefinder</a:t>
            </a:r>
            <a:r>
              <a:rPr lang="en-IN" sz="2400" dirty="0" smtClean="0"/>
              <a:t> </a:t>
            </a:r>
            <a:r>
              <a:rPr lang="en-IN" sz="2400" dirty="0" smtClean="0"/>
              <a:t>module</a:t>
            </a:r>
          </a:p>
          <a:p>
            <a:pPr marL="0" indent="0">
              <a:buNone/>
            </a:pPr>
            <a:r>
              <a:rPr lang="en-IN" sz="2400" dirty="0"/>
              <a:t>	</a:t>
            </a:r>
            <a:r>
              <a:rPr lang="en-IN" sz="2400" dirty="0" smtClean="0"/>
              <a:t>			 </a:t>
            </a:r>
            <a:r>
              <a:rPr lang="en-IN" sz="2400" dirty="0" smtClean="0"/>
              <a:t> 4)</a:t>
            </a:r>
            <a:r>
              <a:rPr lang="en-IN" sz="2400" dirty="0" err="1" smtClean="0"/>
              <a:t>datetime</a:t>
            </a:r>
            <a:r>
              <a:rPr lang="en-IN" sz="2400" dirty="0" smtClean="0"/>
              <a:t> </a:t>
            </a:r>
            <a:r>
              <a:rPr lang="en-IN" sz="2400" dirty="0" smtClean="0"/>
              <a:t>module</a:t>
            </a:r>
          </a:p>
          <a:p>
            <a:pPr marL="0" indent="0">
              <a:buNone/>
            </a:pPr>
            <a:r>
              <a:rPr lang="en-IN" sz="2400" dirty="0"/>
              <a:t>	</a:t>
            </a:r>
            <a:r>
              <a:rPr lang="en-IN" sz="2400" dirty="0" smtClean="0"/>
              <a:t>			  5)</a:t>
            </a:r>
            <a:r>
              <a:rPr lang="en-IN" sz="2400" dirty="0" err="1" smtClean="0"/>
              <a:t>pytz</a:t>
            </a:r>
            <a:r>
              <a:rPr lang="en-IN" sz="2400" dirty="0" smtClean="0"/>
              <a:t> package</a:t>
            </a:r>
          </a:p>
          <a:p>
            <a:pPr marL="0" indent="0">
              <a:buNone/>
            </a:pPr>
            <a:r>
              <a:rPr lang="en-IN" sz="2400" dirty="0"/>
              <a:t>	</a:t>
            </a:r>
            <a:r>
              <a:rPr lang="en-IN" sz="2400" dirty="0" smtClean="0"/>
              <a:t>			  6)PIL(Python imaging library)                       </a:t>
            </a:r>
          </a:p>
          <a:p>
            <a:pPr>
              <a:buFont typeface="Wingdings" panose="05000000000000000000" pitchFamily="2" charset="2"/>
              <a:buChar char="q"/>
            </a:pPr>
            <a:r>
              <a:rPr lang="en-IN" sz="2400" dirty="0" smtClean="0"/>
              <a:t>REST API </a:t>
            </a:r>
            <a:r>
              <a:rPr lang="en-IN" sz="2400" dirty="0" err="1" smtClean="0"/>
              <a:t>Used:openweathermap.org</a:t>
            </a:r>
            <a:endParaRPr lang="en-IN" sz="2400" dirty="0" smtClean="0"/>
          </a:p>
          <a:p>
            <a:pPr>
              <a:buFont typeface="Wingdings" panose="05000000000000000000" pitchFamily="2" charset="2"/>
              <a:buChar char="q"/>
            </a:pPr>
            <a:endParaRPr lang="en-IN" sz="2000" dirty="0" smtClean="0"/>
          </a:p>
          <a:p>
            <a:pPr>
              <a:buFont typeface="Wingdings" panose="05000000000000000000" pitchFamily="2" charset="2"/>
              <a:buChar char="q"/>
            </a:pPr>
            <a:endParaRPr lang="en-IN" dirty="0" smtClean="0"/>
          </a:p>
          <a:p>
            <a:pPr marL="0" indent="0">
              <a:buNone/>
            </a:pPr>
            <a:endParaRPr lang="en-IN" dirty="0" smtClean="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886474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684276" y="457200"/>
            <a:ext cx="10671048" cy="768096"/>
          </a:xfrm>
        </p:spPr>
        <p:txBody>
          <a:bodyPr/>
          <a:lstStyle/>
          <a:p>
            <a:r>
              <a:rPr lang="en-US" dirty="0" smtClean="0">
                <a:latin typeface="Arial Black" panose="020B0604020202020204" pitchFamily="34" charset="0"/>
                <a:cs typeface="Arial Black" panose="020B0604020202020204" pitchFamily="34" charset="0"/>
              </a:rPr>
              <a:t>Working structure</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5" name="Content Placeholder 5" descr="Bar chart">
            <a:extLst>
              <a:ext uri="{FF2B5EF4-FFF2-40B4-BE49-F238E27FC236}">
                <a16:creationId xmlns=""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4018593509"/>
              </p:ext>
            </p:extLst>
          </p:nvPr>
        </p:nvGraphicFramePr>
        <p:xfrm>
          <a:off x="8362950" y="3281397"/>
          <a:ext cx="2876161" cy="2598576"/>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4" name="TextBox 3">
            <a:extLst>
              <a:ext uri="{FF2B5EF4-FFF2-40B4-BE49-F238E27FC236}">
                <a16:creationId xmlns="" xmlns:a16="http://schemas.microsoft.com/office/drawing/2014/main" id="{996E5FA9-4DDE-15DD-B82B-9EE8C4FDF5BD}"/>
              </a:ext>
            </a:extLst>
          </p:cNvPr>
          <p:cNvSpPr txBox="1"/>
          <p:nvPr/>
        </p:nvSpPr>
        <p:spPr>
          <a:xfrm>
            <a:off x="1254369" y="1225296"/>
            <a:ext cx="9437077" cy="5847755"/>
          </a:xfrm>
          <a:prstGeom prst="rect">
            <a:avLst/>
          </a:prstGeom>
          <a:noFill/>
        </p:spPr>
        <p:txBody>
          <a:bodyPr wrap="square" rtlCol="0">
            <a:spAutoFit/>
          </a:bodyPr>
          <a:lstStyle/>
          <a:p>
            <a:endParaRPr lang="en-IN" dirty="0">
              <a:solidFill>
                <a:srgbClr val="FF0000"/>
              </a:solidFill>
            </a:endParaRPr>
          </a:p>
          <a:p>
            <a:r>
              <a:rPr lang="en-IN" sz="2000" dirty="0">
                <a:solidFill>
                  <a:schemeClr val="accent6"/>
                </a:solidFill>
              </a:rPr>
              <a:t>The working of the Weather GUI Application can be explained in 6 simple steps</a:t>
            </a:r>
            <a:r>
              <a:rPr lang="en-IN" sz="2000" dirty="0" smtClean="0">
                <a:solidFill>
                  <a:schemeClr val="accent6"/>
                </a:solidFill>
              </a:rPr>
              <a:t>:-</a:t>
            </a:r>
          </a:p>
          <a:p>
            <a:endParaRPr lang="en-US" sz="2000" dirty="0">
              <a:solidFill>
                <a:schemeClr val="accent6"/>
              </a:solidFill>
            </a:endParaRPr>
          </a:p>
          <a:p>
            <a:r>
              <a:rPr lang="en-IN" sz="2000" dirty="0">
                <a:solidFill>
                  <a:schemeClr val="accent6"/>
                </a:solidFill>
              </a:rPr>
              <a:t>Step-1:Taking the name of the </a:t>
            </a:r>
            <a:r>
              <a:rPr lang="en-IN" sz="2000" dirty="0" smtClean="0">
                <a:solidFill>
                  <a:schemeClr val="accent6"/>
                </a:solidFill>
              </a:rPr>
              <a:t>place </a:t>
            </a:r>
            <a:r>
              <a:rPr lang="en-IN" sz="2000" dirty="0">
                <a:solidFill>
                  <a:schemeClr val="accent6"/>
                </a:solidFill>
              </a:rPr>
              <a:t>as input using the python </a:t>
            </a:r>
            <a:r>
              <a:rPr lang="en-IN" sz="2000" dirty="0" err="1">
                <a:solidFill>
                  <a:schemeClr val="accent6"/>
                </a:solidFill>
              </a:rPr>
              <a:t>tkinter</a:t>
            </a:r>
            <a:r>
              <a:rPr lang="en-IN" sz="2000" dirty="0">
                <a:solidFill>
                  <a:schemeClr val="accent6"/>
                </a:solidFill>
              </a:rPr>
              <a:t> entry object</a:t>
            </a:r>
            <a:r>
              <a:rPr lang="en-IN" sz="2000" dirty="0" smtClean="0">
                <a:solidFill>
                  <a:schemeClr val="accent6"/>
                </a:solidFill>
              </a:rPr>
              <a:t>.</a:t>
            </a:r>
          </a:p>
          <a:p>
            <a:endParaRPr lang="en-US" sz="2000" dirty="0">
              <a:solidFill>
                <a:schemeClr val="accent6"/>
              </a:solidFill>
            </a:endParaRPr>
          </a:p>
          <a:p>
            <a:r>
              <a:rPr lang="en-IN" sz="2000" dirty="0">
                <a:solidFill>
                  <a:schemeClr val="accent6"/>
                </a:solidFill>
              </a:rPr>
              <a:t>Step-2:Calculate the latitude and longitude of the place using the </a:t>
            </a:r>
            <a:r>
              <a:rPr lang="en-IN" sz="2000" dirty="0" err="1">
                <a:solidFill>
                  <a:schemeClr val="accent6"/>
                </a:solidFill>
              </a:rPr>
              <a:t>geopy</a:t>
            </a:r>
            <a:r>
              <a:rPr lang="en-IN" sz="2000" dirty="0">
                <a:solidFill>
                  <a:schemeClr val="accent6"/>
                </a:solidFill>
              </a:rPr>
              <a:t> </a:t>
            </a:r>
            <a:r>
              <a:rPr lang="en-IN" sz="2000" dirty="0" smtClean="0">
                <a:solidFill>
                  <a:schemeClr val="accent6"/>
                </a:solidFill>
              </a:rPr>
              <a:t>module and </a:t>
            </a:r>
            <a:r>
              <a:rPr lang="en-IN" sz="2000" dirty="0" err="1" smtClean="0">
                <a:solidFill>
                  <a:schemeClr val="accent6"/>
                </a:solidFill>
              </a:rPr>
              <a:t>nominatim</a:t>
            </a:r>
            <a:r>
              <a:rPr lang="en-IN" sz="2000" dirty="0" smtClean="0">
                <a:solidFill>
                  <a:schemeClr val="accent6"/>
                </a:solidFill>
              </a:rPr>
              <a:t>.</a:t>
            </a:r>
          </a:p>
          <a:p>
            <a:endParaRPr lang="en-US" sz="2000" dirty="0">
              <a:solidFill>
                <a:schemeClr val="accent6"/>
              </a:solidFill>
            </a:endParaRPr>
          </a:p>
          <a:p>
            <a:r>
              <a:rPr lang="en-IN" sz="2000" dirty="0">
                <a:solidFill>
                  <a:schemeClr val="accent6"/>
                </a:solidFill>
              </a:rPr>
              <a:t>Step-3:find out the </a:t>
            </a:r>
            <a:r>
              <a:rPr lang="en-IN" sz="2000" dirty="0" smtClean="0">
                <a:solidFill>
                  <a:schemeClr val="accent6"/>
                </a:solidFill>
              </a:rPr>
              <a:t>time zone </a:t>
            </a:r>
            <a:r>
              <a:rPr lang="en-IN" sz="2000" dirty="0">
                <a:solidFill>
                  <a:schemeClr val="accent6"/>
                </a:solidFill>
              </a:rPr>
              <a:t>using the </a:t>
            </a:r>
            <a:r>
              <a:rPr lang="en-IN" sz="2000" dirty="0" err="1" smtClean="0">
                <a:solidFill>
                  <a:schemeClr val="accent6"/>
                </a:solidFill>
              </a:rPr>
              <a:t>timezonefinder</a:t>
            </a:r>
            <a:r>
              <a:rPr lang="en-IN" sz="2000" dirty="0" smtClean="0">
                <a:solidFill>
                  <a:schemeClr val="accent6"/>
                </a:solidFill>
              </a:rPr>
              <a:t> </a:t>
            </a:r>
            <a:r>
              <a:rPr lang="en-IN" sz="2000" dirty="0">
                <a:solidFill>
                  <a:schemeClr val="accent6"/>
                </a:solidFill>
              </a:rPr>
              <a:t>module</a:t>
            </a:r>
            <a:r>
              <a:rPr lang="en-IN" sz="2000" dirty="0" smtClean="0">
                <a:solidFill>
                  <a:schemeClr val="accent6"/>
                </a:solidFill>
              </a:rPr>
              <a:t>.</a:t>
            </a:r>
          </a:p>
          <a:p>
            <a:endParaRPr lang="en-US" sz="2000" dirty="0">
              <a:solidFill>
                <a:schemeClr val="accent6"/>
              </a:solidFill>
            </a:endParaRPr>
          </a:p>
          <a:p>
            <a:r>
              <a:rPr lang="en-IN" sz="2000" dirty="0">
                <a:solidFill>
                  <a:schemeClr val="accent6"/>
                </a:solidFill>
              </a:rPr>
              <a:t>Step-4:Use the latitude and longitude in </a:t>
            </a:r>
            <a:r>
              <a:rPr lang="en-IN" sz="2000" dirty="0" err="1">
                <a:solidFill>
                  <a:schemeClr val="accent6"/>
                </a:solidFill>
              </a:rPr>
              <a:t>api</a:t>
            </a:r>
            <a:r>
              <a:rPr lang="en-IN" sz="2000" dirty="0">
                <a:solidFill>
                  <a:schemeClr val="accent6"/>
                </a:solidFill>
              </a:rPr>
              <a:t> link to get data from </a:t>
            </a:r>
            <a:r>
              <a:rPr lang="en-IN" sz="2000" dirty="0" err="1">
                <a:solidFill>
                  <a:schemeClr val="accent6"/>
                </a:solidFill>
              </a:rPr>
              <a:t>openweather</a:t>
            </a:r>
            <a:r>
              <a:rPr lang="en-IN" sz="2000" dirty="0">
                <a:solidFill>
                  <a:schemeClr val="accent6"/>
                </a:solidFill>
              </a:rPr>
              <a:t> </a:t>
            </a:r>
            <a:r>
              <a:rPr lang="en-IN" sz="2000" dirty="0" err="1">
                <a:solidFill>
                  <a:schemeClr val="accent6"/>
                </a:solidFill>
              </a:rPr>
              <a:t>api</a:t>
            </a:r>
            <a:r>
              <a:rPr lang="en-IN" sz="2000" dirty="0">
                <a:solidFill>
                  <a:schemeClr val="accent6"/>
                </a:solidFill>
              </a:rPr>
              <a:t> using the requests </a:t>
            </a:r>
            <a:r>
              <a:rPr lang="en-IN" sz="2000" dirty="0" smtClean="0">
                <a:solidFill>
                  <a:schemeClr val="accent6"/>
                </a:solidFill>
              </a:rPr>
              <a:t>module.</a:t>
            </a:r>
          </a:p>
          <a:p>
            <a:endParaRPr lang="en-US" sz="2000" dirty="0">
              <a:solidFill>
                <a:schemeClr val="accent6"/>
              </a:solidFill>
            </a:endParaRPr>
          </a:p>
          <a:p>
            <a:r>
              <a:rPr lang="en-IN" sz="2000" dirty="0">
                <a:solidFill>
                  <a:schemeClr val="accent6"/>
                </a:solidFill>
              </a:rPr>
              <a:t>Sep-5:We can import data like  temperature ,climate ,wind speed ,pressure, cloud, humidity and many </a:t>
            </a:r>
            <a:r>
              <a:rPr lang="en-IN" sz="2000" dirty="0" smtClean="0">
                <a:solidFill>
                  <a:schemeClr val="accent6"/>
                </a:solidFill>
              </a:rPr>
              <a:t>more</a:t>
            </a:r>
            <a:r>
              <a:rPr lang="en-IN" sz="2000" dirty="0">
                <a:solidFill>
                  <a:schemeClr val="accent6"/>
                </a:solidFill>
              </a:rPr>
              <a:t> </a:t>
            </a:r>
            <a:r>
              <a:rPr lang="en-IN" sz="2000" dirty="0" smtClean="0">
                <a:solidFill>
                  <a:schemeClr val="accent6"/>
                </a:solidFill>
              </a:rPr>
              <a:t>from the </a:t>
            </a:r>
            <a:r>
              <a:rPr lang="en-IN" sz="2000" dirty="0" err="1" smtClean="0">
                <a:solidFill>
                  <a:schemeClr val="accent6"/>
                </a:solidFill>
              </a:rPr>
              <a:t>ouptput</a:t>
            </a:r>
            <a:r>
              <a:rPr lang="en-IN" sz="2000" dirty="0" smtClean="0">
                <a:solidFill>
                  <a:schemeClr val="accent6"/>
                </a:solidFill>
              </a:rPr>
              <a:t> of the </a:t>
            </a:r>
            <a:r>
              <a:rPr lang="en-IN" sz="2000" dirty="0" err="1" smtClean="0">
                <a:solidFill>
                  <a:schemeClr val="accent6"/>
                </a:solidFill>
              </a:rPr>
              <a:t>api</a:t>
            </a:r>
            <a:r>
              <a:rPr lang="en-IN" sz="2000" dirty="0" smtClean="0">
                <a:solidFill>
                  <a:schemeClr val="accent6"/>
                </a:solidFill>
              </a:rPr>
              <a:t>.</a:t>
            </a:r>
          </a:p>
          <a:p>
            <a:endParaRPr lang="en-US" sz="2000" dirty="0">
              <a:solidFill>
                <a:schemeClr val="accent6"/>
              </a:solidFill>
            </a:endParaRPr>
          </a:p>
          <a:p>
            <a:r>
              <a:rPr lang="en-IN" sz="2000" dirty="0">
                <a:solidFill>
                  <a:schemeClr val="accent6"/>
                </a:solidFill>
              </a:rPr>
              <a:t>Step-6:Use the </a:t>
            </a:r>
            <a:r>
              <a:rPr lang="en-IN" sz="2000" dirty="0" err="1" smtClean="0">
                <a:solidFill>
                  <a:schemeClr val="accent6"/>
                </a:solidFill>
              </a:rPr>
              <a:t>datetime</a:t>
            </a:r>
            <a:r>
              <a:rPr lang="en-IN" sz="2000" dirty="0" smtClean="0">
                <a:solidFill>
                  <a:schemeClr val="accent6"/>
                </a:solidFill>
              </a:rPr>
              <a:t> </a:t>
            </a:r>
            <a:r>
              <a:rPr lang="en-IN" sz="2000" dirty="0">
                <a:solidFill>
                  <a:schemeClr val="accent6"/>
                </a:solidFill>
              </a:rPr>
              <a:t>module to get the day name.</a:t>
            </a:r>
            <a:endParaRPr lang="en-US" sz="2000" dirty="0">
              <a:solidFill>
                <a:schemeClr val="accent6"/>
              </a:solidFill>
            </a:endParaRPr>
          </a:p>
          <a:p>
            <a:endParaRPr lang="en-IN" dirty="0">
              <a:solidFill>
                <a:srgbClr val="002060"/>
              </a:solidFill>
            </a:endParaRPr>
          </a:p>
          <a:p>
            <a:pPr marL="285750" indent="-285750">
              <a:buFont typeface="Wingdings" panose="05000000000000000000" pitchFamily="2" charset="2"/>
              <a:buChar char="q"/>
            </a:pPr>
            <a:endParaRPr lang="en-IN" dirty="0">
              <a:solidFill>
                <a:srgbClr val="002060"/>
              </a:solidFill>
            </a:endParaRPr>
          </a:p>
        </p:txBody>
      </p:sp>
    </p:spTree>
    <p:extLst>
      <p:ext uri="{BB962C8B-B14F-4D97-AF65-F5344CB8AC3E}">
        <p14:creationId xmlns:p14="http://schemas.microsoft.com/office/powerpoint/2010/main" val="2903841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2662336" y="476998"/>
            <a:ext cx="6634064" cy="1184987"/>
          </a:xfrm>
        </p:spPr>
        <p:txBody>
          <a:bodyPr/>
          <a:lstStyle/>
          <a:p>
            <a:r>
              <a:rPr lang="en-US" sz="4400" b="1" dirty="0" smtClean="0">
                <a:solidFill>
                  <a:schemeClr val="accent6"/>
                </a:solidFill>
                <a:latin typeface="Arial Black" panose="020B0604020202020204" pitchFamily="34" charset="0"/>
                <a:cs typeface="Arial Black" panose="020B0604020202020204" pitchFamily="34" charset="0"/>
              </a:rPr>
              <a:t>WORK FLOW</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38" y="2004813"/>
            <a:ext cx="6575787" cy="4395987"/>
          </a:xfrm>
          <a:prstGeom prst="rect">
            <a:avLst/>
          </a:prstGeom>
        </p:spPr>
      </p:pic>
    </p:spTree>
    <p:extLst>
      <p:ext uri="{BB962C8B-B14F-4D97-AF65-F5344CB8AC3E}">
        <p14:creationId xmlns:p14="http://schemas.microsoft.com/office/powerpoint/2010/main" val="2952923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E8954-9BCB-7FD9-A210-38DC54382D45}"/>
              </a:ext>
            </a:extLst>
          </p:cNvPr>
          <p:cNvSpPr>
            <a:spLocks noGrp="1"/>
          </p:cNvSpPr>
          <p:nvPr>
            <p:ph type="title"/>
          </p:nvPr>
        </p:nvSpPr>
        <p:spPr>
          <a:xfrm>
            <a:off x="4689905" y="314644"/>
            <a:ext cx="3760237" cy="575937"/>
          </a:xfrm>
        </p:spPr>
        <p:txBody>
          <a:bodyPr/>
          <a:lstStyle/>
          <a:p>
            <a:r>
              <a:rPr lang="en-US" sz="4400" dirty="0"/>
              <a:t>snapshot</a:t>
            </a:r>
          </a:p>
        </p:txBody>
      </p:sp>
      <p:sp>
        <p:nvSpPr>
          <p:cNvPr id="6" name="Text Placeholder 5">
            <a:extLst>
              <a:ext uri="{FF2B5EF4-FFF2-40B4-BE49-F238E27FC236}">
                <a16:creationId xmlns="" xmlns:a16="http://schemas.microsoft.com/office/drawing/2014/main" id="{8E016EE4-D06F-BB48-F27D-14F290F0FE86}"/>
              </a:ext>
            </a:extLst>
          </p:cNvPr>
          <p:cNvSpPr>
            <a:spLocks noGrp="1"/>
          </p:cNvSpPr>
          <p:nvPr>
            <p:ph type="body" sz="quarter" idx="15"/>
          </p:nvPr>
        </p:nvSpPr>
        <p:spPr/>
        <p:txBody>
          <a:bodyPr/>
          <a:lstStyle/>
          <a:p>
            <a:endParaRPr lang="en-US" dirty="0"/>
          </a:p>
          <a:p>
            <a:endParaRPr lang="en-US" dirty="0"/>
          </a:p>
        </p:txBody>
      </p:sp>
      <p:sp>
        <p:nvSpPr>
          <p:cNvPr id="4" name="Text Placeholder 3">
            <a:extLst>
              <a:ext uri="{FF2B5EF4-FFF2-40B4-BE49-F238E27FC236}">
                <a16:creationId xmlns="" xmlns:a16="http://schemas.microsoft.com/office/drawing/2014/main" id="{D2BBD890-6A99-C160-C084-2916E2310718}"/>
              </a:ext>
            </a:extLst>
          </p:cNvPr>
          <p:cNvSpPr>
            <a:spLocks noGrp="1"/>
          </p:cNvSpPr>
          <p:nvPr>
            <p:ph type="body" sz="quarter" idx="13"/>
          </p:nvPr>
        </p:nvSpPr>
        <p:spPr/>
        <p:txBody>
          <a:bodyPr/>
          <a:lstStyle/>
          <a:p>
            <a:endParaRPr lang="en-US" dirty="0"/>
          </a:p>
          <a:p>
            <a:endParaRPr lang="en-US" dirty="0"/>
          </a:p>
        </p:txBody>
      </p:sp>
      <p:sp>
        <p:nvSpPr>
          <p:cNvPr id="5" name="Text Placeholder 4">
            <a:extLst>
              <a:ext uri="{FF2B5EF4-FFF2-40B4-BE49-F238E27FC236}">
                <a16:creationId xmlns="" xmlns:a16="http://schemas.microsoft.com/office/drawing/2014/main" id="{EEE736C0-59DE-A4DF-7A05-6F22D48CC0D3}"/>
              </a:ext>
            </a:extLst>
          </p:cNvPr>
          <p:cNvSpPr>
            <a:spLocks noGrp="1"/>
          </p:cNvSpPr>
          <p:nvPr>
            <p:ph type="body" sz="quarter" idx="14"/>
          </p:nvPr>
        </p:nvSpPr>
        <p:spPr/>
        <p:txBody>
          <a:bodyPr/>
          <a:lstStyle/>
          <a:p>
            <a:endParaRPr lang="en-US" dirty="0"/>
          </a:p>
          <a:p>
            <a:endParaRPr lang="en-US" dirty="0"/>
          </a:p>
        </p:txBody>
      </p:sp>
      <p:sp>
        <p:nvSpPr>
          <p:cNvPr id="23" name="Slide Number Placeholder 22">
            <a:extLst>
              <a:ext uri="{FF2B5EF4-FFF2-40B4-BE49-F238E27FC236}">
                <a16:creationId xmlns=""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333" y="1279770"/>
            <a:ext cx="8897592" cy="505848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685681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39D23-45C1-6699-B04E-CE6727B9EF17}"/>
              </a:ext>
            </a:extLst>
          </p:cNvPr>
          <p:cNvSpPr>
            <a:spLocks noGrp="1"/>
          </p:cNvSpPr>
          <p:nvPr>
            <p:ph type="title"/>
          </p:nvPr>
        </p:nvSpPr>
        <p:spPr>
          <a:xfrm>
            <a:off x="2571855" y="666714"/>
            <a:ext cx="6204857" cy="886409"/>
          </a:xfrm>
        </p:spPr>
        <p:txBody>
          <a:bodyPr/>
          <a:lstStyle/>
          <a:p>
            <a:pPr algn="ctr"/>
            <a:r>
              <a:rPr lang="en-IN" dirty="0" smtClean="0"/>
              <a:t>APPLICATIONS</a:t>
            </a:r>
            <a:endParaRPr lang="en-IN" dirty="0"/>
          </a:p>
        </p:txBody>
      </p:sp>
      <p:sp>
        <p:nvSpPr>
          <p:cNvPr id="3" name="Content Placeholder 2">
            <a:extLst>
              <a:ext uri="{FF2B5EF4-FFF2-40B4-BE49-F238E27FC236}">
                <a16:creationId xmlns="" xmlns:a16="http://schemas.microsoft.com/office/drawing/2014/main" id="{CA933E75-A0BA-EBAC-583A-AFFBBF973F17}"/>
              </a:ext>
            </a:extLst>
          </p:cNvPr>
          <p:cNvSpPr>
            <a:spLocks noGrp="1"/>
          </p:cNvSpPr>
          <p:nvPr>
            <p:ph idx="1"/>
          </p:nvPr>
        </p:nvSpPr>
        <p:spPr>
          <a:xfrm>
            <a:off x="1710048" y="1684600"/>
            <a:ext cx="8229599" cy="4702627"/>
          </a:xfrm>
        </p:spPr>
        <p:txBody>
          <a:bodyPr/>
          <a:lstStyle/>
          <a:p>
            <a:pPr marL="285750" indent="-285750">
              <a:buFont typeface="Wingdings" panose="05000000000000000000" pitchFamily="2" charset="2"/>
              <a:buChar char="q"/>
            </a:pPr>
            <a:r>
              <a:rPr lang="en-IN" dirty="0" smtClean="0"/>
              <a:t>Severe weather alerts and advisories which the national weather services issues in case of hazardous weather.</a:t>
            </a:r>
          </a:p>
          <a:p>
            <a:pPr marL="285750" indent="-285750">
              <a:buFont typeface="Wingdings" panose="05000000000000000000" pitchFamily="2" charset="2"/>
              <a:buChar char="q"/>
            </a:pPr>
            <a:r>
              <a:rPr lang="en-IN" dirty="0" smtClean="0"/>
              <a:t>Air and Maritime traffic control for regulations of the routes.</a:t>
            </a:r>
          </a:p>
          <a:p>
            <a:pPr marL="285750" indent="-285750">
              <a:buFont typeface="Wingdings" panose="05000000000000000000" pitchFamily="2" charset="2"/>
              <a:buChar char="q"/>
            </a:pPr>
            <a:r>
              <a:rPr lang="en-IN" dirty="0" smtClean="0"/>
              <a:t>Agriculture and private sector for their profit and production.</a:t>
            </a:r>
          </a:p>
          <a:p>
            <a:pPr marL="285750" indent="-285750">
              <a:buFont typeface="Wingdings" panose="05000000000000000000" pitchFamily="2" charset="2"/>
              <a:buChar char="q"/>
            </a:pPr>
            <a:r>
              <a:rPr lang="en-IN" dirty="0" smtClean="0"/>
              <a:t>Utility companies like water, electricity and gas.</a:t>
            </a:r>
            <a:endParaRPr lang="en-IN" dirty="0"/>
          </a:p>
          <a:p>
            <a:endParaRPr lang="en-IN" sz="1600" dirty="0"/>
          </a:p>
        </p:txBody>
      </p:sp>
    </p:spTree>
    <p:extLst>
      <p:ext uri="{BB962C8B-B14F-4D97-AF65-F5344CB8AC3E}">
        <p14:creationId xmlns:p14="http://schemas.microsoft.com/office/powerpoint/2010/main" val="2128024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F7D2E-080D-DBDD-73C4-3C38A2B77908}"/>
              </a:ext>
            </a:extLst>
          </p:cNvPr>
          <p:cNvSpPr>
            <a:spLocks noGrp="1"/>
          </p:cNvSpPr>
          <p:nvPr>
            <p:ph type="title"/>
          </p:nvPr>
        </p:nvSpPr>
        <p:spPr>
          <a:xfrm>
            <a:off x="2838203" y="625591"/>
            <a:ext cx="6766560" cy="768096"/>
          </a:xfrm>
        </p:spPr>
        <p:txBody>
          <a:bodyPr/>
          <a:lstStyle/>
          <a:p>
            <a:pPr algn="ctr"/>
            <a:r>
              <a:rPr lang="en-US" dirty="0"/>
              <a:t>conclusion </a:t>
            </a:r>
          </a:p>
        </p:txBody>
      </p:sp>
      <p:sp>
        <p:nvSpPr>
          <p:cNvPr id="4" name="Footer Placeholder 3">
            <a:extLst>
              <a:ext uri="{FF2B5EF4-FFF2-40B4-BE49-F238E27FC236}">
                <a16:creationId xmlns="" xmlns:a16="http://schemas.microsoft.com/office/drawing/2014/main" id="{D5BA2433-990B-A170-369A-3DF4A9B33BFA}"/>
              </a:ext>
            </a:extLst>
          </p:cNvPr>
          <p:cNvSpPr>
            <a:spLocks noGrp="1"/>
          </p:cNvSpPr>
          <p:nvPr>
            <p:ph type="ftr" sz="quarter" idx="13"/>
          </p:nvPr>
        </p:nvSpPr>
        <p:spPr/>
        <p:txBody>
          <a:bodyPr/>
          <a:lstStyle/>
          <a:p>
            <a:endParaRPr lang="en-US" dirty="0"/>
          </a:p>
          <a:p>
            <a:endParaRPr lang="en-US" dirty="0"/>
          </a:p>
        </p:txBody>
      </p:sp>
      <p:sp>
        <p:nvSpPr>
          <p:cNvPr id="5" name="Slide Number Placeholder 4">
            <a:extLst>
              <a:ext uri="{FF2B5EF4-FFF2-40B4-BE49-F238E27FC236}">
                <a16:creationId xmlns=""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 xmlns:a16="http://schemas.microsoft.com/office/drawing/2014/main" id="{2BE8FDE3-DBA4-6A04-C75D-E56FE92EF368}"/>
              </a:ext>
            </a:extLst>
          </p:cNvPr>
          <p:cNvSpPr>
            <a:spLocks noGrp="1"/>
          </p:cNvSpPr>
          <p:nvPr>
            <p:ph idx="1"/>
          </p:nvPr>
        </p:nvSpPr>
        <p:spPr>
          <a:xfrm>
            <a:off x="2312007" y="1476298"/>
            <a:ext cx="9620913" cy="5173883"/>
          </a:xfrm>
        </p:spPr>
        <p:txBody>
          <a:bodyPr/>
          <a:lstStyle/>
          <a:p>
            <a:r>
              <a:rPr lang="en-US" sz="2200" dirty="0"/>
              <a:t>Weather forecast GUI application is a simple fast and accurate level application that make use of open weather </a:t>
            </a:r>
            <a:r>
              <a:rPr lang="en-US" sz="2200" dirty="0" err="1"/>
              <a:t>api</a:t>
            </a:r>
            <a:r>
              <a:rPr lang="en-US" sz="2200" dirty="0"/>
              <a:t> to get the data of the current and forecast weather. Making of the project evolves great understanding of the python </a:t>
            </a:r>
            <a:r>
              <a:rPr lang="en-US" sz="2200" dirty="0" err="1"/>
              <a:t>Tkinter</a:t>
            </a:r>
            <a:r>
              <a:rPr lang="en-US" sz="2200" dirty="0"/>
              <a:t> module and several other modules being used in the project.</a:t>
            </a:r>
          </a:p>
          <a:p>
            <a:r>
              <a:rPr lang="en-US" sz="2200" dirty="0"/>
              <a:t>It helped us to get an understanding of what is an </a:t>
            </a:r>
            <a:r>
              <a:rPr lang="en-US" sz="2200" dirty="0" err="1"/>
              <a:t>api</a:t>
            </a:r>
            <a:r>
              <a:rPr lang="en-US" sz="2200" dirty="0"/>
              <a:t> how they work and how its efficient utilization can help us to make a weather forecast GUI application.</a:t>
            </a:r>
          </a:p>
          <a:p>
            <a:r>
              <a:rPr lang="en-IN" sz="2200" dirty="0"/>
              <a:t>Weather APIs are used in a wide range of applications such as online news outlets providing local weather reports, travel websites showing an overview of the current conditions in each destination country, home automation systems monitoring temperature trends for more efficient energy use, and smartphone apps helping people plan their outdoor activities according to the most recent forecast. </a:t>
            </a:r>
            <a:endParaRPr lang="en-US" sz="2200" dirty="0"/>
          </a:p>
          <a:p>
            <a:endParaRPr lang="en-US" sz="2200" dirty="0"/>
          </a:p>
        </p:txBody>
      </p:sp>
    </p:spTree>
    <p:extLst>
      <p:ext uri="{BB962C8B-B14F-4D97-AF65-F5344CB8AC3E}">
        <p14:creationId xmlns:p14="http://schemas.microsoft.com/office/powerpoint/2010/main" val="94818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{F55BA420-F32A-48C1-B917-9384996B38A1}tf78438558_win32</Template>
  <TotalTime>257</TotalTime>
  <Words>454</Words>
  <Application>Microsoft Office PowerPoint</Application>
  <PresentationFormat>Custom</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Weather forecast gui application </vt:lpstr>
      <vt:lpstr>content</vt:lpstr>
      <vt:lpstr>Introduction</vt:lpstr>
      <vt:lpstr>TECHNOLOGY USED</vt:lpstr>
      <vt:lpstr>Working structure</vt:lpstr>
      <vt:lpstr>WORK FLOW</vt:lpstr>
      <vt:lpstr>snapshot</vt:lpstr>
      <vt:lpstr>APPLICATIONS</vt:lpstr>
      <vt:lpstr>conclusion </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dc:title>
  <dc:creator>Akash Mahto</dc:creator>
  <cp:lastModifiedBy>Windows User</cp:lastModifiedBy>
  <cp:revision>17</cp:revision>
  <dcterms:created xsi:type="dcterms:W3CDTF">2023-06-27T12:58:28Z</dcterms:created>
  <dcterms:modified xsi:type="dcterms:W3CDTF">2023-07-10T17:42:59Z</dcterms:modified>
</cp:coreProperties>
</file>