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7"/>
  </p:notesMasterIdLst>
  <p:handoutMasterIdLst>
    <p:handoutMasterId r:id="rId38"/>
  </p:handoutMasterIdLst>
  <p:sldIdLst>
    <p:sldId id="256" r:id="rId5"/>
    <p:sldId id="268" r:id="rId6"/>
    <p:sldId id="269" r:id="rId7"/>
    <p:sldId id="266" r:id="rId8"/>
    <p:sldId id="270" r:id="rId9"/>
    <p:sldId id="267" r:id="rId10"/>
    <p:sldId id="263" r:id="rId11"/>
    <p:sldId id="262" r:id="rId12"/>
    <p:sldId id="264"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92" r:id="rId29"/>
    <p:sldId id="286" r:id="rId30"/>
    <p:sldId id="287" r:id="rId31"/>
    <p:sldId id="288" r:id="rId32"/>
    <p:sldId id="291" r:id="rId33"/>
    <p:sldId id="289" r:id="rId34"/>
    <p:sldId id="293"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4" d="100"/>
          <a:sy n="74" d="100"/>
        </p:scale>
        <p:origin x="576" y="72"/>
      </p:cViewPr>
      <p:guideLst>
        <p:guide pos="3840"/>
        <p:guide orient="horz" pos="2112"/>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E7C8D-AA18-4132-AE9E-F542300ED7AC}" type="doc">
      <dgm:prSet loTypeId="urn:microsoft.com/office/officeart/2005/8/layout/radial4" loCatId="relationship" qsTypeId="urn:microsoft.com/office/officeart/2005/8/quickstyle/simple1" qsCatId="simple" csTypeId="urn:microsoft.com/office/officeart/2005/8/colors/colorful5" csCatId="colorful" phldr="1"/>
      <dgm:spPr/>
      <dgm:t>
        <a:bodyPr/>
        <a:lstStyle/>
        <a:p>
          <a:endParaRPr lang="en-IN"/>
        </a:p>
      </dgm:t>
    </dgm:pt>
    <dgm:pt modelId="{26AB434C-2E43-4852-9CD1-FC6425CFA5B1}">
      <dgm:prSet phldrT="[Text]"/>
      <dgm:spPr>
        <a:solidFill>
          <a:srgbClr val="FF0000"/>
        </a:solidFill>
      </dgm:spPr>
      <dgm:t>
        <a:bodyPr/>
        <a:lstStyle/>
        <a:p>
          <a:r>
            <a:rPr lang="en-IN" dirty="0" smtClean="0">
              <a:solidFill>
                <a:schemeClr val="tx1">
                  <a:lumMod val="95000"/>
                  <a:lumOff val="5000"/>
                </a:schemeClr>
              </a:solidFill>
              <a:latin typeface="Bahnschrift SemiCondensed" panose="020B0502040204020203" pitchFamily="34" charset="0"/>
            </a:rPr>
            <a:t>Student’s Early Attrition</a:t>
          </a:r>
          <a:endParaRPr lang="en-IN" dirty="0">
            <a:solidFill>
              <a:schemeClr val="tx1">
                <a:lumMod val="95000"/>
                <a:lumOff val="5000"/>
              </a:schemeClr>
            </a:solidFill>
            <a:latin typeface="Bahnschrift SemiCondensed" panose="020B0502040204020203" pitchFamily="34" charset="0"/>
          </a:endParaRPr>
        </a:p>
      </dgm:t>
    </dgm:pt>
    <dgm:pt modelId="{CA274DB8-DE1E-403C-A207-8A9FF0CBDEE3}" type="parTrans" cxnId="{1EA2DF62-171F-419A-9FE0-1EC33B13EA26}">
      <dgm:prSet/>
      <dgm:spPr/>
      <dgm:t>
        <a:bodyPr/>
        <a:lstStyle/>
        <a:p>
          <a:endParaRPr lang="en-IN"/>
        </a:p>
      </dgm:t>
    </dgm:pt>
    <dgm:pt modelId="{D2A77C68-6F46-4608-9506-E5D04D97DCB4}" type="sibTrans" cxnId="{1EA2DF62-171F-419A-9FE0-1EC33B13EA26}">
      <dgm:prSet/>
      <dgm:spPr/>
      <dgm:t>
        <a:bodyPr/>
        <a:lstStyle/>
        <a:p>
          <a:endParaRPr lang="en-IN"/>
        </a:p>
      </dgm:t>
    </dgm:pt>
    <dgm:pt modelId="{EF13FAF3-EBCA-4910-9286-7B83D6E5AD0A}">
      <dgm:prSet phldrT="[Text]" custT="1"/>
      <dgm:spPr>
        <a:solidFill>
          <a:schemeClr val="accent1">
            <a:lumMod val="60000"/>
            <a:lumOff val="40000"/>
          </a:schemeClr>
        </a:solidFill>
      </dgm:spPr>
      <dgm:t>
        <a:bodyPr/>
        <a:lstStyle/>
        <a:p>
          <a:r>
            <a:rPr lang="en-IN" sz="1600" kern="1200" dirty="0" smtClean="0">
              <a:solidFill>
                <a:schemeClr val="tx1">
                  <a:lumMod val="75000"/>
                  <a:lumOff val="25000"/>
                </a:schemeClr>
              </a:solidFill>
              <a:latin typeface="Bahnschrift SemiCondensed" panose="020B0502040204020203" pitchFamily="34" charset="0"/>
            </a:rPr>
            <a:t>2) Build a predictive model to identify </a:t>
          </a:r>
          <a:r>
            <a:rPr lang="en-IN" sz="1600" kern="1200" dirty="0" smtClean="0">
              <a:solidFill>
                <a:schemeClr val="tx1">
                  <a:lumMod val="75000"/>
                  <a:lumOff val="25000"/>
                </a:schemeClr>
              </a:solidFill>
              <a:latin typeface="Bahnschrift SemiCondensed" panose="020B0502040204020203" pitchFamily="34" charset="0"/>
              <a:ea typeface="+mn-ea"/>
              <a:cs typeface="+mn-cs"/>
            </a:rPr>
            <a:t>students</a:t>
          </a:r>
          <a:r>
            <a:rPr lang="en-IN" sz="1600" kern="1200" dirty="0" smtClean="0">
              <a:solidFill>
                <a:schemeClr val="tx1">
                  <a:lumMod val="75000"/>
                  <a:lumOff val="25000"/>
                </a:schemeClr>
              </a:solidFill>
              <a:latin typeface="Bahnschrift SemiCondensed" panose="020B0502040204020203" pitchFamily="34" charset="0"/>
            </a:rPr>
            <a:t> with higher attrition </a:t>
          </a:r>
          <a:r>
            <a:rPr lang="en-IN" sz="1600" kern="1200" dirty="0" smtClean="0">
              <a:solidFill>
                <a:schemeClr val="tx1">
                  <a:lumMod val="75000"/>
                  <a:lumOff val="25000"/>
                </a:schemeClr>
              </a:solidFill>
              <a:latin typeface="Bahnschrift SemiCondensed" panose="020B0502040204020203" pitchFamily="34" charset="0"/>
            </a:rPr>
            <a:t>risk</a:t>
          </a:r>
          <a:endParaRPr lang="en-IN" sz="1600" kern="1200" dirty="0">
            <a:solidFill>
              <a:schemeClr val="tx1">
                <a:lumMod val="75000"/>
                <a:lumOff val="25000"/>
              </a:schemeClr>
            </a:solidFill>
            <a:latin typeface="Bahnschrift SemiCondensed" panose="020B0502040204020203" pitchFamily="34" charset="0"/>
          </a:endParaRPr>
        </a:p>
      </dgm:t>
    </dgm:pt>
    <dgm:pt modelId="{7B8F92E2-E614-400E-AD20-FDF7ADC055F8}" type="parTrans" cxnId="{7CB266F7-D233-4DEC-AD65-A86FAA67FDC2}">
      <dgm:prSet/>
      <dgm:spPr/>
      <dgm:t>
        <a:bodyPr/>
        <a:lstStyle/>
        <a:p>
          <a:endParaRPr lang="en-IN"/>
        </a:p>
      </dgm:t>
    </dgm:pt>
    <dgm:pt modelId="{9C9FDE64-7447-4832-8BB3-C4A1C4B7C1C1}" type="sibTrans" cxnId="{7CB266F7-D233-4DEC-AD65-A86FAA67FDC2}">
      <dgm:prSet/>
      <dgm:spPr/>
      <dgm:t>
        <a:bodyPr/>
        <a:lstStyle/>
        <a:p>
          <a:endParaRPr lang="en-IN"/>
        </a:p>
      </dgm:t>
    </dgm:pt>
    <dgm:pt modelId="{FD412073-C2DB-460B-AD9E-86C7EC7EC721}">
      <dgm:prSet phldrT="[Text]" custT="1"/>
      <dgm:spPr>
        <a:solidFill>
          <a:schemeClr val="accent2">
            <a:lumMod val="60000"/>
            <a:lumOff val="40000"/>
          </a:schemeClr>
        </a:solidFill>
      </dgm:spPr>
      <dgm:t>
        <a:bodyPr/>
        <a:lstStyle/>
        <a:p>
          <a:r>
            <a:rPr lang="en-IN" sz="1600" dirty="0" smtClean="0">
              <a:solidFill>
                <a:schemeClr val="tx1">
                  <a:lumMod val="75000"/>
                  <a:lumOff val="25000"/>
                </a:schemeClr>
              </a:solidFill>
              <a:latin typeface="Bahnschrift SemiCondensed" panose="020B0502040204020203" pitchFamily="34" charset="0"/>
            </a:rPr>
            <a:t>3) Recommend appropriate interventions based on </a:t>
          </a:r>
          <a:r>
            <a:rPr lang="en-IN" sz="1600" dirty="0" smtClean="0">
              <a:solidFill>
                <a:schemeClr val="tx1">
                  <a:lumMod val="75000"/>
                  <a:lumOff val="25000"/>
                </a:schemeClr>
              </a:solidFill>
              <a:latin typeface="Bahnschrift SemiCondensed" panose="020B0502040204020203" pitchFamily="34" charset="0"/>
            </a:rPr>
            <a:t>Analysis</a:t>
          </a:r>
          <a:endParaRPr lang="en-IN" sz="1600" dirty="0">
            <a:solidFill>
              <a:schemeClr val="tx1">
                <a:lumMod val="75000"/>
                <a:lumOff val="25000"/>
              </a:schemeClr>
            </a:solidFill>
            <a:latin typeface="Bahnschrift SemiCondensed" panose="020B0502040204020203" pitchFamily="34" charset="0"/>
          </a:endParaRPr>
        </a:p>
      </dgm:t>
    </dgm:pt>
    <dgm:pt modelId="{A155DC23-1BA2-4F6C-AB34-1C9402C4DB8D}" type="parTrans" cxnId="{59D64512-EFBC-4949-9D03-B124AF6F7095}">
      <dgm:prSet/>
      <dgm:spPr>
        <a:solidFill>
          <a:schemeClr val="accent2">
            <a:lumMod val="60000"/>
            <a:lumOff val="40000"/>
          </a:schemeClr>
        </a:solidFill>
      </dgm:spPr>
      <dgm:t>
        <a:bodyPr/>
        <a:lstStyle/>
        <a:p>
          <a:endParaRPr lang="en-IN"/>
        </a:p>
      </dgm:t>
    </dgm:pt>
    <dgm:pt modelId="{E33AC73E-E055-406E-897E-F37CC016B68B}" type="sibTrans" cxnId="{59D64512-EFBC-4949-9D03-B124AF6F7095}">
      <dgm:prSet/>
      <dgm:spPr/>
      <dgm:t>
        <a:bodyPr/>
        <a:lstStyle/>
        <a:p>
          <a:endParaRPr lang="en-IN"/>
        </a:p>
      </dgm:t>
    </dgm:pt>
    <dgm:pt modelId="{7F2589C5-7609-4BB5-B4AC-532B0D3FA4D2}">
      <dgm:prSet phldrT="[Text]" custT="1"/>
      <dgm:spPr>
        <a:solidFill>
          <a:schemeClr val="accent6">
            <a:lumMod val="60000"/>
            <a:lumOff val="40000"/>
          </a:schemeClr>
        </a:solidFill>
      </dgm:spPr>
      <dgm:t>
        <a:bodyPr/>
        <a:lstStyle/>
        <a:p>
          <a:r>
            <a:rPr lang="en-IN" sz="1600" kern="1200" dirty="0" smtClean="0">
              <a:solidFill>
                <a:schemeClr val="tx1"/>
              </a:solidFill>
              <a:latin typeface="Bahnschrift SemiCondensed" panose="020B0502040204020203" pitchFamily="34" charset="0"/>
              <a:ea typeface="+mn-ea"/>
              <a:cs typeface="+mn-cs"/>
            </a:rPr>
            <a:t>1</a:t>
          </a:r>
          <a:r>
            <a:rPr lang="en-IN" sz="1600" dirty="0" smtClean="0">
              <a:solidFill>
                <a:schemeClr val="tx1">
                  <a:lumMod val="75000"/>
                  <a:lumOff val="25000"/>
                </a:schemeClr>
              </a:solidFill>
              <a:latin typeface="Bahnschrift SemiCondensed" panose="020B0502040204020203" pitchFamily="34" charset="0"/>
            </a:rPr>
            <a:t>)</a:t>
          </a:r>
          <a:r>
            <a:rPr lang="en-IN" sz="1600" kern="1200" dirty="0" smtClean="0">
              <a:solidFill>
                <a:schemeClr val="tx1"/>
              </a:solidFill>
              <a:latin typeface="Bahnschrift SemiCondensed" panose="020B0502040204020203" pitchFamily="34" charset="0"/>
              <a:ea typeface="+mn-ea"/>
              <a:cs typeface="+mn-cs"/>
            </a:rPr>
            <a:t> </a:t>
          </a:r>
          <a:r>
            <a:rPr lang="en-IN" sz="1600" dirty="0" smtClean="0">
              <a:solidFill>
                <a:schemeClr val="tx1">
                  <a:lumMod val="75000"/>
                  <a:lumOff val="25000"/>
                </a:schemeClr>
              </a:solidFill>
              <a:latin typeface="Bahnschrift SemiCondensed" panose="020B0502040204020203" pitchFamily="34" charset="0"/>
            </a:rPr>
            <a:t>Identify key drivers of Early Student </a:t>
          </a:r>
          <a:r>
            <a:rPr lang="en-IN" sz="1600" dirty="0" smtClean="0">
              <a:solidFill>
                <a:schemeClr val="tx1">
                  <a:lumMod val="75000"/>
                  <a:lumOff val="25000"/>
                </a:schemeClr>
              </a:solidFill>
              <a:latin typeface="Bahnschrift SemiCondensed" panose="020B0502040204020203" pitchFamily="34" charset="0"/>
            </a:rPr>
            <a:t>Attrition</a:t>
          </a:r>
          <a:endParaRPr lang="en-IN" sz="1600" kern="1200" dirty="0">
            <a:solidFill>
              <a:schemeClr val="tx1"/>
            </a:solidFill>
            <a:latin typeface="Bahnschrift SemiCondensed" panose="020B0502040204020203" pitchFamily="34" charset="0"/>
            <a:ea typeface="+mn-ea"/>
            <a:cs typeface="+mn-cs"/>
          </a:endParaRPr>
        </a:p>
      </dgm:t>
    </dgm:pt>
    <dgm:pt modelId="{6C8D493D-224C-4171-8EF0-1E9054F80240}" type="sibTrans" cxnId="{82B5044F-D43D-4ED4-AE54-62073E0105D9}">
      <dgm:prSet/>
      <dgm:spPr/>
      <dgm:t>
        <a:bodyPr/>
        <a:lstStyle/>
        <a:p>
          <a:endParaRPr lang="en-IN"/>
        </a:p>
      </dgm:t>
    </dgm:pt>
    <dgm:pt modelId="{331AA592-31D2-49A2-8A46-21F4FD054A07}" type="parTrans" cxnId="{82B5044F-D43D-4ED4-AE54-62073E0105D9}">
      <dgm:prSet/>
      <dgm:spPr>
        <a:solidFill>
          <a:schemeClr val="accent6">
            <a:lumMod val="60000"/>
            <a:lumOff val="40000"/>
          </a:schemeClr>
        </a:solidFill>
      </dgm:spPr>
      <dgm:t>
        <a:bodyPr/>
        <a:lstStyle/>
        <a:p>
          <a:endParaRPr lang="en-IN"/>
        </a:p>
      </dgm:t>
    </dgm:pt>
    <dgm:pt modelId="{70205BBE-1CEF-41E1-84BD-44A427672C08}" type="pres">
      <dgm:prSet presAssocID="{16AE7C8D-AA18-4132-AE9E-F542300ED7AC}" presName="cycle" presStyleCnt="0">
        <dgm:presLayoutVars>
          <dgm:chMax val="1"/>
          <dgm:dir/>
          <dgm:animLvl val="ctr"/>
          <dgm:resizeHandles val="exact"/>
        </dgm:presLayoutVars>
      </dgm:prSet>
      <dgm:spPr/>
      <dgm:t>
        <a:bodyPr/>
        <a:lstStyle/>
        <a:p>
          <a:endParaRPr lang="en-IN"/>
        </a:p>
      </dgm:t>
    </dgm:pt>
    <dgm:pt modelId="{2A612C54-F67F-4D03-B99F-F543A6E7D64F}" type="pres">
      <dgm:prSet presAssocID="{26AB434C-2E43-4852-9CD1-FC6425CFA5B1}" presName="centerShape" presStyleLbl="node0" presStyleIdx="0" presStyleCnt="1" custLinFactNeighborX="-1708" custLinFactNeighborY="16151"/>
      <dgm:spPr/>
      <dgm:t>
        <a:bodyPr/>
        <a:lstStyle/>
        <a:p>
          <a:endParaRPr lang="en-IN"/>
        </a:p>
      </dgm:t>
    </dgm:pt>
    <dgm:pt modelId="{E8DA4131-3B99-4C8D-8979-C646B237EAE1}" type="pres">
      <dgm:prSet presAssocID="{7B8F92E2-E614-400E-AD20-FDF7ADC055F8}" presName="parTrans" presStyleLbl="bgSibTrans2D1" presStyleIdx="0" presStyleCnt="3"/>
      <dgm:spPr/>
      <dgm:t>
        <a:bodyPr/>
        <a:lstStyle/>
        <a:p>
          <a:endParaRPr lang="en-IN"/>
        </a:p>
      </dgm:t>
    </dgm:pt>
    <dgm:pt modelId="{3C964791-8457-47ED-BB2A-58ABCB5211AD}" type="pres">
      <dgm:prSet presAssocID="{EF13FAF3-EBCA-4910-9286-7B83D6E5AD0A}" presName="node" presStyleLbl="node1" presStyleIdx="0" presStyleCnt="3" custScaleY="118454" custRadScaleRad="99658" custRadScaleInc="-1523">
        <dgm:presLayoutVars>
          <dgm:bulletEnabled val="1"/>
        </dgm:presLayoutVars>
      </dgm:prSet>
      <dgm:spPr/>
      <dgm:t>
        <a:bodyPr/>
        <a:lstStyle/>
        <a:p>
          <a:endParaRPr lang="en-IN"/>
        </a:p>
      </dgm:t>
    </dgm:pt>
    <dgm:pt modelId="{08DE43B2-CFDE-45BF-B568-E499192C90F9}" type="pres">
      <dgm:prSet presAssocID="{331AA592-31D2-49A2-8A46-21F4FD054A07}" presName="parTrans" presStyleLbl="bgSibTrans2D1" presStyleIdx="1" presStyleCnt="3"/>
      <dgm:spPr/>
      <dgm:t>
        <a:bodyPr/>
        <a:lstStyle/>
        <a:p>
          <a:endParaRPr lang="en-IN"/>
        </a:p>
      </dgm:t>
    </dgm:pt>
    <dgm:pt modelId="{A975CB35-1174-40BC-973F-7590159FAAFA}" type="pres">
      <dgm:prSet presAssocID="{7F2589C5-7609-4BB5-B4AC-532B0D3FA4D2}" presName="node" presStyleLbl="node1" presStyleIdx="1" presStyleCnt="3" custScaleY="111402" custRadScaleRad="104981" custRadScaleInc="1412">
        <dgm:presLayoutVars>
          <dgm:bulletEnabled val="1"/>
        </dgm:presLayoutVars>
      </dgm:prSet>
      <dgm:spPr/>
      <dgm:t>
        <a:bodyPr/>
        <a:lstStyle/>
        <a:p>
          <a:endParaRPr lang="en-IN"/>
        </a:p>
      </dgm:t>
    </dgm:pt>
    <dgm:pt modelId="{78C0F228-C8DB-454F-BDA7-BA64CED0C666}" type="pres">
      <dgm:prSet presAssocID="{A155DC23-1BA2-4F6C-AB34-1C9402C4DB8D}" presName="parTrans" presStyleLbl="bgSibTrans2D1" presStyleIdx="2" presStyleCnt="3"/>
      <dgm:spPr/>
      <dgm:t>
        <a:bodyPr/>
        <a:lstStyle/>
        <a:p>
          <a:endParaRPr lang="en-IN"/>
        </a:p>
      </dgm:t>
    </dgm:pt>
    <dgm:pt modelId="{415AD10A-E9EE-4DCF-BC73-0FEDECBB19E5}" type="pres">
      <dgm:prSet presAssocID="{FD412073-C2DB-460B-AD9E-86C7EC7EC721}" presName="node" presStyleLbl="node1" presStyleIdx="2" presStyleCnt="3" custScaleY="115900">
        <dgm:presLayoutVars>
          <dgm:bulletEnabled val="1"/>
        </dgm:presLayoutVars>
      </dgm:prSet>
      <dgm:spPr/>
      <dgm:t>
        <a:bodyPr/>
        <a:lstStyle/>
        <a:p>
          <a:endParaRPr lang="en-IN"/>
        </a:p>
      </dgm:t>
    </dgm:pt>
  </dgm:ptLst>
  <dgm:cxnLst>
    <dgm:cxn modelId="{CAA910F4-C0C1-43A5-9B1C-A9E3F2E2E835}" type="presOf" srcId="{16AE7C8D-AA18-4132-AE9E-F542300ED7AC}" destId="{70205BBE-1CEF-41E1-84BD-44A427672C08}" srcOrd="0" destOrd="0" presId="urn:microsoft.com/office/officeart/2005/8/layout/radial4"/>
    <dgm:cxn modelId="{EB35348E-F119-4A76-B346-D27D27F42B51}" type="presOf" srcId="{EF13FAF3-EBCA-4910-9286-7B83D6E5AD0A}" destId="{3C964791-8457-47ED-BB2A-58ABCB5211AD}" srcOrd="0" destOrd="0" presId="urn:microsoft.com/office/officeart/2005/8/layout/radial4"/>
    <dgm:cxn modelId="{1D179C47-F955-4D7C-B4FB-392CE015231A}" type="presOf" srcId="{7F2589C5-7609-4BB5-B4AC-532B0D3FA4D2}" destId="{A975CB35-1174-40BC-973F-7590159FAAFA}" srcOrd="0" destOrd="0" presId="urn:microsoft.com/office/officeart/2005/8/layout/radial4"/>
    <dgm:cxn modelId="{82B5044F-D43D-4ED4-AE54-62073E0105D9}" srcId="{26AB434C-2E43-4852-9CD1-FC6425CFA5B1}" destId="{7F2589C5-7609-4BB5-B4AC-532B0D3FA4D2}" srcOrd="1" destOrd="0" parTransId="{331AA592-31D2-49A2-8A46-21F4FD054A07}" sibTransId="{6C8D493D-224C-4171-8EF0-1E9054F80240}"/>
    <dgm:cxn modelId="{1EA2DF62-171F-419A-9FE0-1EC33B13EA26}" srcId="{16AE7C8D-AA18-4132-AE9E-F542300ED7AC}" destId="{26AB434C-2E43-4852-9CD1-FC6425CFA5B1}" srcOrd="0" destOrd="0" parTransId="{CA274DB8-DE1E-403C-A207-8A9FF0CBDEE3}" sibTransId="{D2A77C68-6F46-4608-9506-E5D04D97DCB4}"/>
    <dgm:cxn modelId="{7CB266F7-D233-4DEC-AD65-A86FAA67FDC2}" srcId="{26AB434C-2E43-4852-9CD1-FC6425CFA5B1}" destId="{EF13FAF3-EBCA-4910-9286-7B83D6E5AD0A}" srcOrd="0" destOrd="0" parTransId="{7B8F92E2-E614-400E-AD20-FDF7ADC055F8}" sibTransId="{9C9FDE64-7447-4832-8BB3-C4A1C4B7C1C1}"/>
    <dgm:cxn modelId="{59D64512-EFBC-4949-9D03-B124AF6F7095}" srcId="{26AB434C-2E43-4852-9CD1-FC6425CFA5B1}" destId="{FD412073-C2DB-460B-AD9E-86C7EC7EC721}" srcOrd="2" destOrd="0" parTransId="{A155DC23-1BA2-4F6C-AB34-1C9402C4DB8D}" sibTransId="{E33AC73E-E055-406E-897E-F37CC016B68B}"/>
    <dgm:cxn modelId="{C646C431-EFCD-4E57-B8DF-639E694D62BC}" type="presOf" srcId="{7B8F92E2-E614-400E-AD20-FDF7ADC055F8}" destId="{E8DA4131-3B99-4C8D-8979-C646B237EAE1}" srcOrd="0" destOrd="0" presId="urn:microsoft.com/office/officeart/2005/8/layout/radial4"/>
    <dgm:cxn modelId="{359B7923-189E-40EA-94A6-36FF4F527674}" type="presOf" srcId="{331AA592-31D2-49A2-8A46-21F4FD054A07}" destId="{08DE43B2-CFDE-45BF-B568-E499192C90F9}" srcOrd="0" destOrd="0" presId="urn:microsoft.com/office/officeart/2005/8/layout/radial4"/>
    <dgm:cxn modelId="{FEC14083-D600-439B-9EC6-663F4C97AAD8}" type="presOf" srcId="{26AB434C-2E43-4852-9CD1-FC6425CFA5B1}" destId="{2A612C54-F67F-4D03-B99F-F543A6E7D64F}" srcOrd="0" destOrd="0" presId="urn:microsoft.com/office/officeart/2005/8/layout/radial4"/>
    <dgm:cxn modelId="{9ABE0887-F4C0-4648-8A83-0A122A459EDF}" type="presOf" srcId="{FD412073-C2DB-460B-AD9E-86C7EC7EC721}" destId="{415AD10A-E9EE-4DCF-BC73-0FEDECBB19E5}" srcOrd="0" destOrd="0" presId="urn:microsoft.com/office/officeart/2005/8/layout/radial4"/>
    <dgm:cxn modelId="{44208D59-17D4-4A4A-A77B-81EA60352EE0}" type="presOf" srcId="{A155DC23-1BA2-4F6C-AB34-1C9402C4DB8D}" destId="{78C0F228-C8DB-454F-BDA7-BA64CED0C666}" srcOrd="0" destOrd="0" presId="urn:microsoft.com/office/officeart/2005/8/layout/radial4"/>
    <dgm:cxn modelId="{F8A7BB47-C8CD-4017-B9F5-F7891C2E4F3D}" type="presParOf" srcId="{70205BBE-1CEF-41E1-84BD-44A427672C08}" destId="{2A612C54-F67F-4D03-B99F-F543A6E7D64F}" srcOrd="0" destOrd="0" presId="urn:microsoft.com/office/officeart/2005/8/layout/radial4"/>
    <dgm:cxn modelId="{1A85A79D-C949-434A-A08A-407457ADEC29}" type="presParOf" srcId="{70205BBE-1CEF-41E1-84BD-44A427672C08}" destId="{E8DA4131-3B99-4C8D-8979-C646B237EAE1}" srcOrd="1" destOrd="0" presId="urn:microsoft.com/office/officeart/2005/8/layout/radial4"/>
    <dgm:cxn modelId="{1DF5BB84-B99A-4638-8B0A-C29E1B681A09}" type="presParOf" srcId="{70205BBE-1CEF-41E1-84BD-44A427672C08}" destId="{3C964791-8457-47ED-BB2A-58ABCB5211AD}" srcOrd="2" destOrd="0" presId="urn:microsoft.com/office/officeart/2005/8/layout/radial4"/>
    <dgm:cxn modelId="{38B5B742-F785-42D3-B286-2B0DF641C933}" type="presParOf" srcId="{70205BBE-1CEF-41E1-84BD-44A427672C08}" destId="{08DE43B2-CFDE-45BF-B568-E499192C90F9}" srcOrd="3" destOrd="0" presId="urn:microsoft.com/office/officeart/2005/8/layout/radial4"/>
    <dgm:cxn modelId="{624E636D-7BFB-4FCA-BD3F-83C027C84DFC}" type="presParOf" srcId="{70205BBE-1CEF-41E1-84BD-44A427672C08}" destId="{A975CB35-1174-40BC-973F-7590159FAAFA}" srcOrd="4" destOrd="0" presId="urn:microsoft.com/office/officeart/2005/8/layout/radial4"/>
    <dgm:cxn modelId="{317F445E-21D1-4C64-8DE2-15B0E997A361}" type="presParOf" srcId="{70205BBE-1CEF-41E1-84BD-44A427672C08}" destId="{78C0F228-C8DB-454F-BDA7-BA64CED0C666}" srcOrd="5" destOrd="0" presId="urn:microsoft.com/office/officeart/2005/8/layout/radial4"/>
    <dgm:cxn modelId="{E0068D77-EEB6-411E-B0FD-A80F1C0771CD}" type="presParOf" srcId="{70205BBE-1CEF-41E1-84BD-44A427672C08}" destId="{415AD10A-E9EE-4DCF-BC73-0FEDECBB19E5}" srcOrd="6"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12C54-F67F-4D03-B99F-F543A6E7D64F}">
      <dsp:nvSpPr>
        <dsp:cNvPr id="0" name=""/>
        <dsp:cNvSpPr/>
      </dsp:nvSpPr>
      <dsp:spPr>
        <a:xfrm>
          <a:off x="1737440" y="3306042"/>
          <a:ext cx="1673923" cy="167392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smtClean="0">
              <a:solidFill>
                <a:schemeClr val="tx1">
                  <a:lumMod val="95000"/>
                  <a:lumOff val="5000"/>
                </a:schemeClr>
              </a:solidFill>
              <a:latin typeface="Bahnschrift SemiCondensed" panose="020B0502040204020203" pitchFamily="34" charset="0"/>
            </a:rPr>
            <a:t>Student’s Early Attrition</a:t>
          </a:r>
          <a:endParaRPr lang="en-IN" sz="2500" kern="1200" dirty="0">
            <a:solidFill>
              <a:schemeClr val="tx1">
                <a:lumMod val="95000"/>
                <a:lumOff val="5000"/>
              </a:schemeClr>
            </a:solidFill>
            <a:latin typeface="Bahnschrift SemiCondensed" panose="020B0502040204020203" pitchFamily="34" charset="0"/>
          </a:endParaRPr>
        </a:p>
      </dsp:txBody>
      <dsp:txXfrm>
        <a:off x="1982580" y="3551182"/>
        <a:ext cx="1183643" cy="1183643"/>
      </dsp:txXfrm>
    </dsp:sp>
    <dsp:sp modelId="{E8DA4131-3B99-4C8D-8979-C646B237EAE1}">
      <dsp:nvSpPr>
        <dsp:cNvPr id="0" name=""/>
        <dsp:cNvSpPr/>
      </dsp:nvSpPr>
      <dsp:spPr>
        <a:xfrm rot="13566714">
          <a:off x="544425" y="2643732"/>
          <a:ext cx="1634490" cy="477068"/>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964791-8457-47ED-BB2A-58ABCB5211AD}">
      <dsp:nvSpPr>
        <dsp:cNvPr id="0" name=""/>
        <dsp:cNvSpPr/>
      </dsp:nvSpPr>
      <dsp:spPr>
        <a:xfrm>
          <a:off x="0" y="1539806"/>
          <a:ext cx="1590227" cy="1506950"/>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IN" sz="1600" kern="1200" dirty="0" smtClean="0">
              <a:solidFill>
                <a:schemeClr val="tx1">
                  <a:lumMod val="75000"/>
                  <a:lumOff val="25000"/>
                </a:schemeClr>
              </a:solidFill>
              <a:latin typeface="Bahnschrift SemiCondensed" panose="020B0502040204020203" pitchFamily="34" charset="0"/>
            </a:rPr>
            <a:t>2) Build a predictive model to identify </a:t>
          </a:r>
          <a:r>
            <a:rPr lang="en-IN" sz="1600" kern="1200" dirty="0" smtClean="0">
              <a:solidFill>
                <a:schemeClr val="tx1">
                  <a:lumMod val="75000"/>
                  <a:lumOff val="25000"/>
                </a:schemeClr>
              </a:solidFill>
              <a:latin typeface="Bahnschrift SemiCondensed" panose="020B0502040204020203" pitchFamily="34" charset="0"/>
              <a:ea typeface="+mn-ea"/>
              <a:cs typeface="+mn-cs"/>
            </a:rPr>
            <a:t>students</a:t>
          </a:r>
          <a:r>
            <a:rPr lang="en-IN" sz="1600" kern="1200" dirty="0" smtClean="0">
              <a:solidFill>
                <a:schemeClr val="tx1">
                  <a:lumMod val="75000"/>
                  <a:lumOff val="25000"/>
                </a:schemeClr>
              </a:solidFill>
              <a:latin typeface="Bahnschrift SemiCondensed" panose="020B0502040204020203" pitchFamily="34" charset="0"/>
            </a:rPr>
            <a:t> with higher attrition </a:t>
          </a:r>
          <a:r>
            <a:rPr lang="en-IN" sz="1600" kern="1200" dirty="0" smtClean="0">
              <a:solidFill>
                <a:schemeClr val="tx1">
                  <a:lumMod val="75000"/>
                  <a:lumOff val="25000"/>
                </a:schemeClr>
              </a:solidFill>
              <a:latin typeface="Bahnschrift SemiCondensed" panose="020B0502040204020203" pitchFamily="34" charset="0"/>
            </a:rPr>
            <a:t>risk</a:t>
          </a:r>
          <a:endParaRPr lang="en-IN" sz="1600" kern="1200" dirty="0">
            <a:solidFill>
              <a:schemeClr val="tx1">
                <a:lumMod val="75000"/>
                <a:lumOff val="25000"/>
              </a:schemeClr>
            </a:solidFill>
            <a:latin typeface="Bahnschrift SemiCondensed" panose="020B0502040204020203" pitchFamily="34" charset="0"/>
          </a:endParaRPr>
        </a:p>
      </dsp:txBody>
      <dsp:txXfrm>
        <a:off x="44137" y="1583943"/>
        <a:ext cx="1501953" cy="1418676"/>
      </dsp:txXfrm>
    </dsp:sp>
    <dsp:sp modelId="{08DE43B2-CFDE-45BF-B568-E499192C90F9}">
      <dsp:nvSpPr>
        <dsp:cNvPr id="0" name=""/>
        <dsp:cNvSpPr/>
      </dsp:nvSpPr>
      <dsp:spPr>
        <a:xfrm rot="16330517">
          <a:off x="1643662" y="1946825"/>
          <a:ext cx="2010198" cy="477068"/>
        </a:xfrm>
        <a:prstGeom prst="lef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A975CB35-1174-40BC-973F-7590159FAAFA}">
      <dsp:nvSpPr>
        <dsp:cNvPr id="0" name=""/>
        <dsp:cNvSpPr/>
      </dsp:nvSpPr>
      <dsp:spPr>
        <a:xfrm>
          <a:off x="1891797" y="472366"/>
          <a:ext cx="1590227" cy="141723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IN" sz="1600" kern="1200" dirty="0" smtClean="0">
              <a:solidFill>
                <a:schemeClr val="tx1"/>
              </a:solidFill>
              <a:latin typeface="Bahnschrift SemiCondensed" panose="020B0502040204020203" pitchFamily="34" charset="0"/>
              <a:ea typeface="+mn-ea"/>
              <a:cs typeface="+mn-cs"/>
            </a:rPr>
            <a:t>1</a:t>
          </a:r>
          <a:r>
            <a:rPr lang="en-IN" sz="1600" dirty="0" smtClean="0">
              <a:solidFill>
                <a:schemeClr val="tx1">
                  <a:lumMod val="75000"/>
                  <a:lumOff val="25000"/>
                </a:schemeClr>
              </a:solidFill>
              <a:latin typeface="Bahnschrift SemiCondensed" panose="020B0502040204020203" pitchFamily="34" charset="0"/>
            </a:rPr>
            <a:t>)</a:t>
          </a:r>
          <a:r>
            <a:rPr lang="en-IN" sz="1600" kern="1200" dirty="0" smtClean="0">
              <a:solidFill>
                <a:schemeClr val="tx1"/>
              </a:solidFill>
              <a:latin typeface="Bahnschrift SemiCondensed" panose="020B0502040204020203" pitchFamily="34" charset="0"/>
              <a:ea typeface="+mn-ea"/>
              <a:cs typeface="+mn-cs"/>
            </a:rPr>
            <a:t> </a:t>
          </a:r>
          <a:r>
            <a:rPr lang="en-IN" sz="1600" dirty="0" smtClean="0">
              <a:solidFill>
                <a:schemeClr val="tx1">
                  <a:lumMod val="75000"/>
                  <a:lumOff val="25000"/>
                </a:schemeClr>
              </a:solidFill>
              <a:latin typeface="Bahnschrift SemiCondensed" panose="020B0502040204020203" pitchFamily="34" charset="0"/>
            </a:rPr>
            <a:t>Identify key drivers of Early Student </a:t>
          </a:r>
          <a:r>
            <a:rPr lang="en-IN" sz="1600" dirty="0" smtClean="0">
              <a:solidFill>
                <a:schemeClr val="tx1">
                  <a:lumMod val="75000"/>
                  <a:lumOff val="25000"/>
                </a:schemeClr>
              </a:solidFill>
              <a:latin typeface="Bahnschrift SemiCondensed" panose="020B0502040204020203" pitchFamily="34" charset="0"/>
            </a:rPr>
            <a:t>Attrition</a:t>
          </a:r>
          <a:endParaRPr lang="en-IN" sz="1600" kern="1200" dirty="0">
            <a:solidFill>
              <a:schemeClr val="tx1"/>
            </a:solidFill>
            <a:latin typeface="Bahnschrift SemiCondensed" panose="020B0502040204020203" pitchFamily="34" charset="0"/>
            <a:ea typeface="+mn-ea"/>
            <a:cs typeface="+mn-cs"/>
          </a:endParaRPr>
        </a:p>
      </dsp:txBody>
      <dsp:txXfrm>
        <a:off x="1933306" y="513875"/>
        <a:ext cx="1507209" cy="1334218"/>
      </dsp:txXfrm>
    </dsp:sp>
    <dsp:sp modelId="{78C0F228-C8DB-454F-BDA7-BA64CED0C666}">
      <dsp:nvSpPr>
        <dsp:cNvPr id="0" name=""/>
        <dsp:cNvSpPr/>
      </dsp:nvSpPr>
      <dsp:spPr>
        <a:xfrm rot="18943758">
          <a:off x="2997247" y="2634705"/>
          <a:ext cx="1759325" cy="477068"/>
        </a:xfrm>
        <a:prstGeom prst="lef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415AD10A-E9EE-4DCF-BC73-0FEDECBB19E5}">
      <dsp:nvSpPr>
        <dsp:cNvPr id="0" name=""/>
        <dsp:cNvSpPr/>
      </dsp:nvSpPr>
      <dsp:spPr>
        <a:xfrm>
          <a:off x="3711678" y="1521962"/>
          <a:ext cx="1590227" cy="1474458"/>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IN" sz="1600" kern="1200" dirty="0" smtClean="0">
              <a:solidFill>
                <a:schemeClr val="tx1">
                  <a:lumMod val="75000"/>
                  <a:lumOff val="25000"/>
                </a:schemeClr>
              </a:solidFill>
              <a:latin typeface="Bahnschrift SemiCondensed" panose="020B0502040204020203" pitchFamily="34" charset="0"/>
            </a:rPr>
            <a:t>3) Recommend appropriate interventions based on </a:t>
          </a:r>
          <a:r>
            <a:rPr lang="en-IN" sz="1600" kern="1200" dirty="0" smtClean="0">
              <a:solidFill>
                <a:schemeClr val="tx1">
                  <a:lumMod val="75000"/>
                  <a:lumOff val="25000"/>
                </a:schemeClr>
              </a:solidFill>
              <a:latin typeface="Bahnschrift SemiCondensed" panose="020B0502040204020203" pitchFamily="34" charset="0"/>
            </a:rPr>
            <a:t>Analysis</a:t>
          </a:r>
          <a:endParaRPr lang="en-IN" sz="1600" kern="1200" dirty="0">
            <a:solidFill>
              <a:schemeClr val="tx1">
                <a:lumMod val="75000"/>
                <a:lumOff val="25000"/>
              </a:schemeClr>
            </a:solidFill>
            <a:latin typeface="Bahnschrift SemiCondensed" panose="020B0502040204020203" pitchFamily="34" charset="0"/>
          </a:endParaRPr>
        </a:p>
      </dsp:txBody>
      <dsp:txXfrm>
        <a:off x="3754863" y="1565147"/>
        <a:ext cx="1503857" cy="138808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5/1/2021</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5/1/2021</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3000">
              <a:srgbClr val="FFDF7E"/>
            </a:gs>
            <a:gs pos="0">
              <a:schemeClr val="accent4">
                <a:lumMod val="0"/>
                <a:lumOff val="100000"/>
              </a:schemeClr>
            </a:gs>
            <a:gs pos="25000">
              <a:schemeClr val="accent4">
                <a:lumMod val="0"/>
                <a:lumOff val="100000"/>
              </a:schemeClr>
            </a:gs>
            <a:gs pos="100000">
              <a:schemeClr val="accent4">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5/1/2021</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2" Type="http://schemas.openxmlformats.org/officeDocument/2006/relationships/image" Target="../media/image18.png"/><Relationship Id="rId1" Type="http://schemas.openxmlformats.org/officeDocument/2006/relationships/slideLayout" Target="../slideLayouts/slideLayout2.xml"/><Relationship Id="rId9"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 Id="rId11" Type="http://schemas.openxmlformats.org/officeDocument/2006/relationships/image" Target="../media/image21.png"/><Relationship Id="rId10" Type="http://schemas.openxmlformats.org/officeDocument/2006/relationships/image" Target="../media/image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en.wikipedia.org/wiki/Receiver_operating_characteristi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016876" y="4175406"/>
            <a:ext cx="7582336" cy="653436"/>
          </a:xfrm>
        </p:spPr>
        <p:txBody>
          <a:bodyPr anchor="t">
            <a:normAutofit/>
          </a:bodyPr>
          <a:lstStyle/>
          <a:p>
            <a:pPr algn="l"/>
            <a:r>
              <a:rPr lang="en-US" sz="3600" b="1" dirty="0" smtClean="0">
                <a:solidFill>
                  <a:schemeClr val="bg1">
                    <a:lumMod val="95000"/>
                    <a:lumOff val="5000"/>
                  </a:schemeClr>
                </a:solidFill>
                <a:latin typeface="Bahnschrift SemiCondensed" panose="020B0502040204020203" pitchFamily="34" charset="0"/>
                <a:cs typeface="Segoe UI" panose="020B0502040204020203" pitchFamily="34" charset="0"/>
              </a:rPr>
              <a:t>CAPSTONE PROJECT WITH </a:t>
            </a:r>
            <a:r>
              <a:rPr lang="en-US" sz="3600" b="1" dirty="0">
                <a:solidFill>
                  <a:schemeClr val="bg1">
                    <a:lumMod val="95000"/>
                    <a:lumOff val="5000"/>
                  </a:schemeClr>
                </a:solidFill>
                <a:latin typeface="Bahnschrift SemiCondensed" panose="020B0502040204020203" pitchFamily="34" charset="0"/>
                <a:cs typeface="Segoe UI" panose="020B0502040204020203" pitchFamily="34" charset="0"/>
              </a:rPr>
              <a:t>PYTHON</a:t>
            </a: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016876" y="4995963"/>
            <a:ext cx="7260364" cy="970957"/>
          </a:xfrm>
        </p:spPr>
        <p:txBody>
          <a:bodyPr anchor="b">
            <a:noAutofit/>
          </a:bodyPr>
          <a:lstStyle/>
          <a:p>
            <a:pPr algn="l"/>
            <a:r>
              <a:rPr lang="en-US" dirty="0" smtClean="0">
                <a:solidFill>
                  <a:schemeClr val="bg1">
                    <a:lumMod val="95000"/>
                    <a:lumOff val="5000"/>
                  </a:schemeClr>
                </a:solidFill>
                <a:latin typeface="Bahnschrift SemiCondensed" panose="020B0502040204020203" pitchFamily="34" charset="0"/>
              </a:rPr>
              <a:t>Student’s early attrition model for Clearwater state university</a:t>
            </a:r>
          </a:p>
          <a:p>
            <a:pPr algn="l"/>
            <a:endParaRPr lang="en-US" b="1"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
        <p:nvSpPr>
          <p:cNvPr id="6" name="Rectangle 5"/>
          <p:cNvSpPr/>
          <p:nvPr/>
        </p:nvSpPr>
        <p:spPr>
          <a:xfrm>
            <a:off x="8205430" y="6396335"/>
            <a:ext cx="3986569" cy="954107"/>
          </a:xfrm>
          <a:prstGeom prst="rect">
            <a:avLst/>
          </a:prstGeom>
        </p:spPr>
        <p:txBody>
          <a:bodyPr wrap="square">
            <a:spAutoFit/>
          </a:bodyPr>
          <a:lstStyle/>
          <a:p>
            <a:r>
              <a:rPr lang="en-US" sz="2700" dirty="0" smtClean="0">
                <a:solidFill>
                  <a:schemeClr val="bg1">
                    <a:lumMod val="95000"/>
                    <a:lumOff val="5000"/>
                  </a:schemeClr>
                </a:solidFill>
                <a:latin typeface="Bahnschrift SemiCondensed" panose="020B0502040204020203" pitchFamily="34" charset="0"/>
              </a:rPr>
              <a:t>    Sagar Ganesh Vaishnav</a:t>
            </a:r>
          </a:p>
          <a:p>
            <a:endParaRPr lang="en-US" sz="2800" b="1" dirty="0">
              <a:solidFill>
                <a:schemeClr val="accent2">
                  <a:lumMod val="40000"/>
                  <a:lumOff val="60000"/>
                </a:schemeClr>
              </a:solidFill>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365125"/>
            <a:ext cx="11366696" cy="779463"/>
          </a:xfrm>
        </p:spPr>
        <p:txBody>
          <a:bodyPr>
            <a:normAutofit/>
          </a:bodyPr>
          <a:lstStyle/>
          <a:p>
            <a:r>
              <a:rPr lang="en-US" sz="3800" dirty="0">
                <a:latin typeface="Bahnschrift SemiCondensed" panose="020B0502040204020203" pitchFamily="34" charset="0"/>
              </a:rPr>
              <a:t>Data Visualization by plotting </a:t>
            </a:r>
            <a:r>
              <a:rPr lang="en-US" sz="3800" dirty="0" smtClean="0">
                <a:latin typeface="Bahnschrift SemiCondensed" panose="020B0502040204020203" pitchFamily="34" charset="0"/>
              </a:rPr>
              <a:t>Histogram : High </a:t>
            </a:r>
            <a:r>
              <a:rPr lang="en-US" sz="3800" dirty="0">
                <a:latin typeface="Bahnschrift SemiCondensed" panose="020B0502040204020203" pitchFamily="34" charset="0"/>
              </a:rPr>
              <a:t>School GPA</a:t>
            </a:r>
          </a:p>
        </p:txBody>
      </p:sp>
      <p:pic>
        <p:nvPicPr>
          <p:cNvPr id="4"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101754" y="5767754"/>
            <a:ext cx="1090246" cy="1090246"/>
          </a:xfrm>
          <a:prstGeom prst="rect">
            <a:avLst/>
          </a:prstGeom>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098" y="1603717"/>
            <a:ext cx="7078855" cy="4909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8184111" y="2348357"/>
            <a:ext cx="3618683" cy="1815882"/>
          </a:xfrm>
          <a:prstGeom prst="rect">
            <a:avLst/>
          </a:prstGeom>
        </p:spPr>
        <p:txBody>
          <a:bodyPr wrap="square">
            <a:spAutoFit/>
          </a:bodyPr>
          <a:lstStyle/>
          <a:p>
            <a:pPr>
              <a:buFont typeface="Arial" panose="020B0604020202020204" pitchFamily="34" charset="0"/>
              <a:buChar char="•"/>
            </a:pPr>
            <a:r>
              <a:rPr lang="en-US" sz="2800" dirty="0" smtClean="0">
                <a:latin typeface="Bahnschrift SemiCondensed" panose="020B0502040204020203" pitchFamily="34" charset="0"/>
              </a:rPr>
              <a:t> Majority </a:t>
            </a:r>
            <a:r>
              <a:rPr lang="en-US" sz="2800" dirty="0">
                <a:latin typeface="Bahnschrift SemiCondensed" panose="020B0502040204020203" pitchFamily="34" charset="0"/>
              </a:rPr>
              <a:t>of students </a:t>
            </a:r>
            <a:endParaRPr lang="en-US" sz="2800" dirty="0" smtClean="0">
              <a:latin typeface="Bahnschrift SemiCondensed" panose="020B0502040204020203" pitchFamily="34" charset="0"/>
            </a:endParaRPr>
          </a:p>
          <a:p>
            <a:r>
              <a:rPr lang="en-US" sz="2800" dirty="0" smtClean="0">
                <a:latin typeface="Bahnschrift SemiCondensed" panose="020B0502040204020203" pitchFamily="34" charset="0"/>
              </a:rPr>
              <a:t>who </a:t>
            </a:r>
            <a:r>
              <a:rPr lang="en-US" sz="2800" dirty="0">
                <a:latin typeface="Bahnschrift SemiCondensed" panose="020B0502040204020203" pitchFamily="34" charset="0"/>
              </a:rPr>
              <a:t>left college have High School GPA ranging between </a:t>
            </a:r>
            <a:r>
              <a:rPr lang="en-US" sz="2800" dirty="0">
                <a:solidFill>
                  <a:srgbClr val="FF0000"/>
                </a:solidFill>
                <a:latin typeface="Bahnschrift SemiCondensed" panose="020B0502040204020203" pitchFamily="34" charset="0"/>
              </a:rPr>
              <a:t>2</a:t>
            </a:r>
            <a:r>
              <a:rPr lang="en-US" sz="2800" dirty="0">
                <a:latin typeface="Bahnschrift SemiCondensed" panose="020B0502040204020203" pitchFamily="34" charset="0"/>
              </a:rPr>
              <a:t> to </a:t>
            </a:r>
            <a:r>
              <a:rPr lang="en-US" sz="2800" dirty="0" smtClean="0">
                <a:solidFill>
                  <a:srgbClr val="FF0000"/>
                </a:solidFill>
                <a:latin typeface="Bahnschrift SemiCondensed" panose="020B0502040204020203" pitchFamily="34" charset="0"/>
              </a:rPr>
              <a:t>4 </a:t>
            </a:r>
            <a:endParaRPr lang="en-US" sz="2800" dirty="0">
              <a:latin typeface="Bahnschrift SemiCondensed" panose="020B0502040204020203" pitchFamily="34" charset="0"/>
            </a:endParaRPr>
          </a:p>
        </p:txBody>
      </p:sp>
    </p:spTree>
    <p:extLst>
      <p:ext uri="{BB962C8B-B14F-4D97-AF65-F5344CB8AC3E}">
        <p14:creationId xmlns:p14="http://schemas.microsoft.com/office/powerpoint/2010/main" val="33454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latin typeface="Bahnschrift SemiCondensed" panose="020B0502040204020203" pitchFamily="34" charset="0"/>
              </a:rPr>
              <a:t>Data Visualization by plotting </a:t>
            </a:r>
            <a:r>
              <a:rPr lang="en-US" sz="3800" dirty="0" smtClean="0">
                <a:latin typeface="Bahnschrift SemiCondensed" panose="020B0502040204020203" pitchFamily="34" charset="0"/>
              </a:rPr>
              <a:t>Histogram : Unmet </a:t>
            </a:r>
            <a:r>
              <a:rPr lang="en-US" sz="3800" dirty="0">
                <a:latin typeface="Bahnschrift SemiCondensed" panose="020B0502040204020203" pitchFamily="34" charset="0"/>
              </a:rPr>
              <a:t>Needs and Family </a:t>
            </a:r>
            <a:r>
              <a:rPr lang="en-US" sz="3800" dirty="0" smtClean="0">
                <a:latin typeface="Bahnschrift SemiCondensed" panose="020B0502040204020203" pitchFamily="34" charset="0"/>
              </a:rPr>
              <a:t>Contribution</a:t>
            </a:r>
            <a:endParaRPr lang="en-US" sz="3800" dirty="0">
              <a:latin typeface="Bahnschrift SemiCondensed" panose="020B0502040204020203" pitchFamily="34" charset="0"/>
            </a:endParaRPr>
          </a:p>
        </p:txBody>
      </p:sp>
      <p:pic>
        <p:nvPicPr>
          <p:cNvPr id="4" name="Graphic 4" descr="Chat">
            <a:extLst>
              <a:ext uri="{FF2B5EF4-FFF2-40B4-BE49-F238E27FC236}">
                <a16:creationId xmlns:a16="http://schemas.microsoft.com/office/drawing/2014/main" xmlns="" id="{EB71843F-0A0B-4317-B205-4B0A0B97C0FD}"/>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80996" y="5943593"/>
            <a:ext cx="914407" cy="914407"/>
          </a:xfrm>
          <a:prstGeom prst="rect">
            <a:avLst/>
          </a:prstGeom>
        </p:spPr>
      </p:pic>
      <p:pic>
        <p:nvPicPr>
          <p:cNvPr id="5"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199" y="1928812"/>
            <a:ext cx="4936592" cy="31074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928812"/>
            <a:ext cx="5411372" cy="31074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1712742" y="5505601"/>
            <a:ext cx="9641058" cy="1107996"/>
          </a:xfrm>
          <a:prstGeom prst="rect">
            <a:avLst/>
          </a:prstGeom>
        </p:spPr>
        <p:txBody>
          <a:bodyPr wrap="square">
            <a:spAutoFit/>
          </a:bodyPr>
          <a:lstStyle/>
          <a:p>
            <a:pPr>
              <a:buFont typeface="Arial" panose="020B0604020202020204" pitchFamily="34" charset="0"/>
              <a:buChar char="•"/>
            </a:pPr>
            <a:r>
              <a:rPr lang="en-US" sz="2200" dirty="0">
                <a:latin typeface="Bahnschrift SemiCondensed" panose="020B0502040204020203" pitchFamily="34" charset="0"/>
              </a:rPr>
              <a:t>Students whose needs were not met those students left percentage is </a:t>
            </a:r>
            <a:r>
              <a:rPr lang="en-US" sz="2200" dirty="0">
                <a:solidFill>
                  <a:srgbClr val="FF0000"/>
                </a:solidFill>
                <a:latin typeface="Bahnschrift SemiCondensed" panose="020B0502040204020203" pitchFamily="34" charset="0"/>
              </a:rPr>
              <a:t>48</a:t>
            </a:r>
            <a:r>
              <a:rPr lang="en-US" sz="2200" dirty="0" smtClean="0">
                <a:solidFill>
                  <a:srgbClr val="FF0000"/>
                </a:solidFill>
                <a:latin typeface="Bahnschrift SemiCondensed" panose="020B0502040204020203" pitchFamily="34" charset="0"/>
              </a:rPr>
              <a:t>%</a:t>
            </a:r>
            <a:endParaRPr lang="en-US" sz="2200" dirty="0">
              <a:solidFill>
                <a:srgbClr val="FF0000"/>
              </a:solidFill>
              <a:latin typeface="Bahnschrift SemiCondensed" panose="020B0502040204020203" pitchFamily="34" charset="0"/>
            </a:endParaRPr>
          </a:p>
          <a:p>
            <a:pPr>
              <a:buFont typeface="Arial" panose="020B0604020202020204" pitchFamily="34" charset="0"/>
              <a:buChar char="•"/>
            </a:pPr>
            <a:r>
              <a:rPr lang="en-US" sz="2200" dirty="0">
                <a:latin typeface="Bahnschrift SemiCondensed" panose="020B0502040204020203" pitchFamily="34" charset="0"/>
              </a:rPr>
              <a:t>Students whose family contribution is less than 1 lakh –Left % is </a:t>
            </a:r>
            <a:r>
              <a:rPr lang="en-US" sz="2200" dirty="0">
                <a:solidFill>
                  <a:srgbClr val="FF0000"/>
                </a:solidFill>
                <a:latin typeface="Bahnschrift SemiCondensed" panose="020B0502040204020203" pitchFamily="34" charset="0"/>
              </a:rPr>
              <a:t>66%</a:t>
            </a:r>
          </a:p>
          <a:p>
            <a:pPr>
              <a:buFont typeface="Arial" panose="020B0604020202020204" pitchFamily="34" charset="0"/>
              <a:buChar char="•"/>
            </a:pPr>
            <a:r>
              <a:rPr lang="en-US" sz="2200" dirty="0">
                <a:latin typeface="Bahnschrift SemiCondensed" panose="020B0502040204020203" pitchFamily="34" charset="0"/>
              </a:rPr>
              <a:t>Unmet needs and Estimated Family Contribution are showing Negative </a:t>
            </a:r>
            <a:r>
              <a:rPr lang="en-US" sz="2200" dirty="0" smtClean="0">
                <a:latin typeface="Bahnschrift SemiCondensed" panose="020B0502040204020203" pitchFamily="34" charset="0"/>
              </a:rPr>
              <a:t>Correlation</a:t>
            </a:r>
            <a:endParaRPr lang="en-US" dirty="0"/>
          </a:p>
        </p:txBody>
      </p:sp>
    </p:spTree>
    <p:extLst>
      <p:ext uri="{BB962C8B-B14F-4D97-AF65-F5344CB8AC3E}">
        <p14:creationId xmlns:p14="http://schemas.microsoft.com/office/powerpoint/2010/main" val="340599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5705" y="168812"/>
            <a:ext cx="3883855" cy="1617785"/>
          </a:xfrm>
        </p:spPr>
        <p:txBody>
          <a:bodyPr>
            <a:normAutofit/>
          </a:bodyPr>
          <a:lstStyle/>
          <a:p>
            <a:r>
              <a:rPr lang="en-US" sz="4000" dirty="0">
                <a:latin typeface="Bahnschrift SemiCondensed" panose="020B0502040204020203" pitchFamily="34" charset="0"/>
              </a:rPr>
              <a:t>Model Building for Prediction</a:t>
            </a:r>
          </a:p>
        </p:txBody>
      </p:sp>
      <p:pic>
        <p:nvPicPr>
          <p:cNvPr id="4" name="Graphic 6" descr="Blackboard">
            <a:extLst>
              <a:ext uri="{FF2B5EF4-FFF2-40B4-BE49-F238E27FC236}">
                <a16:creationId xmlns:a16="http://schemas.microsoft.com/office/drawing/2014/main" xmlns="" id="{2696A1A4-8E43-47F6-A6DC-A9ADAB053D8B}"/>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638796" y="3544090"/>
            <a:ext cx="914407" cy="914407"/>
          </a:xfrm>
          <a:prstGeom prst="rect">
            <a:avLst/>
          </a:prstGeom>
        </p:spPr>
      </p:pic>
      <p:pic>
        <p:nvPicPr>
          <p:cNvPr id="5" name="Picture 2" descr="Steps to build a predictive mode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371" y="365126"/>
            <a:ext cx="6775694" cy="60356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7835705" y="2716926"/>
            <a:ext cx="3446584" cy="2246769"/>
          </a:xfrm>
          <a:prstGeom prst="rect">
            <a:avLst/>
          </a:prstGeom>
        </p:spPr>
        <p:txBody>
          <a:bodyPr wrap="square">
            <a:spAutoFit/>
          </a:bodyPr>
          <a:lstStyle/>
          <a:p>
            <a:r>
              <a:rPr lang="en-US" sz="2800" dirty="0">
                <a:solidFill>
                  <a:srgbClr val="FF0000"/>
                </a:solidFill>
                <a:latin typeface="Bahnschrift SemiCondensed" panose="020B0502040204020203" pitchFamily="34" charset="0"/>
              </a:rPr>
              <a:t>Here we have Built a predictive model to identify students with higher Early Attrition </a:t>
            </a:r>
            <a:r>
              <a:rPr lang="en-US" sz="2800" dirty="0" smtClean="0">
                <a:solidFill>
                  <a:srgbClr val="FF0000"/>
                </a:solidFill>
                <a:latin typeface="Bahnschrift SemiCondensed" panose="020B0502040204020203" pitchFamily="34" charset="0"/>
              </a:rPr>
              <a:t>Risk</a:t>
            </a:r>
            <a:endParaRPr lang="en-US" sz="2800" dirty="0">
              <a:solidFill>
                <a:srgbClr val="FF0000"/>
              </a:solidFill>
              <a:latin typeface="Bahnschrift SemiCondensed" panose="020B0502040204020203" pitchFamily="34" charset="0"/>
            </a:endParaRPr>
          </a:p>
        </p:txBody>
      </p:sp>
    </p:spTree>
    <p:extLst>
      <p:ext uri="{BB962C8B-B14F-4D97-AF65-F5344CB8AC3E}">
        <p14:creationId xmlns:p14="http://schemas.microsoft.com/office/powerpoint/2010/main" val="340577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ahnschrift SemiCondensed" panose="020B0502040204020203" pitchFamily="34" charset="0"/>
              </a:rPr>
              <a:t>SPLITTING DATA INTO TRAINING AND TESTING SETS</a:t>
            </a:r>
            <a:endParaRPr lang="en-US" sz="4000" dirty="0">
              <a:latin typeface="Bahnschrift SemiCondensed" panose="020B0502040204020203" pitchFamily="34" charset="0"/>
            </a:endParaRPr>
          </a:p>
        </p:txBody>
      </p:sp>
      <p:pic>
        <p:nvPicPr>
          <p:cNvPr id="4" name="Graphic 8" descr="Open Book">
            <a:extLst>
              <a:ext uri="{FF2B5EF4-FFF2-40B4-BE49-F238E27FC236}">
                <a16:creationId xmlns:a16="http://schemas.microsoft.com/office/drawing/2014/main" xmlns="" id="{93E427C7-0218-4592-82DA-2431E4BF8756}"/>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77799" y="5943593"/>
            <a:ext cx="914407" cy="914407"/>
          </a:xfrm>
          <a:prstGeom prst="rect">
            <a:avLst/>
          </a:prstGeom>
        </p:spPr>
      </p:pic>
      <p:pic>
        <p:nvPicPr>
          <p:cNvPr id="5" name="Pictur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77799" y="1707321"/>
            <a:ext cx="11836400" cy="12916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Rounded Corners 8">
            <a:extLst>
              <a:ext uri="{FF2B5EF4-FFF2-40B4-BE49-F238E27FC236}"/>
            </a:extLst>
          </p:cNvPr>
          <p:cNvSpPr/>
          <p:nvPr/>
        </p:nvSpPr>
        <p:spPr>
          <a:xfrm>
            <a:off x="1814732" y="3502855"/>
            <a:ext cx="10199467" cy="284071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tx1"/>
                </a:solidFill>
                <a:latin typeface="Bahnschrift SemiCondensed" panose="020B0502040204020203" pitchFamily="34" charset="0"/>
              </a:rPr>
              <a:t>The data we use is usually split into training data and test data. The training set contains a known output and the model learns on this data in order to be generalized to other data later on. We have the test dataset (or subset) in order to test our model's prediction on this subset . Train/test is used to measure the accuracy of model</a:t>
            </a:r>
          </a:p>
        </p:txBody>
      </p:sp>
    </p:spTree>
    <p:extLst>
      <p:ext uri="{BB962C8B-B14F-4D97-AF65-F5344CB8AC3E}">
        <p14:creationId xmlns:p14="http://schemas.microsoft.com/office/powerpoint/2010/main" val="240495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Bahnschrift SemiCondensed" panose="020B0502040204020203" pitchFamily="34" charset="0"/>
              </a:rPr>
              <a:t>Building </a:t>
            </a:r>
            <a:r>
              <a:rPr lang="en-US" dirty="0">
                <a:latin typeface="Bahnschrift SemiCondensed" panose="020B0502040204020203" pitchFamily="34" charset="0"/>
              </a:rPr>
              <a:t>Machine Learning Models</a:t>
            </a:r>
          </a:p>
        </p:txBody>
      </p:sp>
      <p:sp>
        <p:nvSpPr>
          <p:cNvPr id="3" name="Content Placeholder 2"/>
          <p:cNvSpPr>
            <a:spLocks noGrp="1"/>
          </p:cNvSpPr>
          <p:nvPr>
            <p:ph idx="1"/>
          </p:nvPr>
        </p:nvSpPr>
        <p:spPr/>
        <p:txBody>
          <a:bodyPr/>
          <a:lstStyle/>
          <a:p>
            <a:endParaRPr lang="en-US" dirty="0" smtClean="0"/>
          </a:p>
          <a:p>
            <a:pPr marL="0" indent="0">
              <a:buNone/>
            </a:pPr>
            <a:r>
              <a:rPr lang="en-US" dirty="0" smtClean="0">
                <a:latin typeface="Bahnschrift SemiCondensed" panose="020B0502040204020203" pitchFamily="34" charset="0"/>
              </a:rPr>
              <a:t>The </a:t>
            </a:r>
            <a:r>
              <a:rPr lang="en-US" dirty="0">
                <a:latin typeface="Bahnschrift SemiCondensed" panose="020B0502040204020203" pitchFamily="34" charset="0"/>
              </a:rPr>
              <a:t>algorithms considered in this section </a:t>
            </a:r>
            <a:r>
              <a:rPr lang="en-US" dirty="0" smtClean="0">
                <a:latin typeface="Bahnschrift SemiCondensed" panose="020B0502040204020203" pitchFamily="34" charset="0"/>
              </a:rPr>
              <a:t>are </a:t>
            </a:r>
            <a:endParaRPr lang="en-US" dirty="0">
              <a:latin typeface="Bahnschrift SemiCondensed" panose="020B0502040204020203" pitchFamily="34" charset="0"/>
            </a:endParaRPr>
          </a:p>
          <a:p>
            <a:endParaRPr lang="en-US" dirty="0" smtClean="0">
              <a:latin typeface="Bahnschrift SemiCondensed" panose="020B0502040204020203" pitchFamily="34" charset="0"/>
            </a:endParaRPr>
          </a:p>
          <a:p>
            <a:r>
              <a:rPr lang="en-US" dirty="0" smtClean="0">
                <a:latin typeface="Bahnschrift SemiCondensed" panose="020B0502040204020203" pitchFamily="34" charset="0"/>
              </a:rPr>
              <a:t>Logistic </a:t>
            </a:r>
            <a:r>
              <a:rPr lang="en-US" dirty="0" smtClean="0">
                <a:latin typeface="Bahnschrift SemiCondensed" panose="020B0502040204020203" pitchFamily="34" charset="0"/>
              </a:rPr>
              <a:t>Regression </a:t>
            </a:r>
            <a:endParaRPr lang="en-US" dirty="0">
              <a:latin typeface="Bahnschrift SemiCondensed" panose="020B0502040204020203" pitchFamily="34" charset="0"/>
            </a:endParaRPr>
          </a:p>
          <a:p>
            <a:r>
              <a:rPr lang="en-US" dirty="0">
                <a:latin typeface="Bahnschrift SemiCondensed" panose="020B0502040204020203" pitchFamily="34" charset="0"/>
              </a:rPr>
              <a:t>Random </a:t>
            </a:r>
            <a:r>
              <a:rPr lang="en-US" dirty="0" smtClean="0">
                <a:latin typeface="Bahnschrift SemiCondensed" panose="020B0502040204020203" pitchFamily="34" charset="0"/>
              </a:rPr>
              <a:t>Forest </a:t>
            </a:r>
            <a:endParaRPr lang="en-US" dirty="0">
              <a:latin typeface="Bahnschrift SemiCondensed" panose="020B0502040204020203" pitchFamily="34" charset="0"/>
            </a:endParaRPr>
          </a:p>
          <a:p>
            <a:r>
              <a:rPr lang="en-US" dirty="0">
                <a:latin typeface="Bahnschrift SemiCondensed" panose="020B0502040204020203" pitchFamily="34" charset="0"/>
              </a:rPr>
              <a:t>Decision Tree </a:t>
            </a:r>
            <a:r>
              <a:rPr lang="en-US" dirty="0" smtClean="0">
                <a:latin typeface="Bahnschrift SemiCondensed" panose="020B0502040204020203" pitchFamily="34" charset="0"/>
              </a:rPr>
              <a:t>Classifier </a:t>
            </a:r>
            <a:endParaRPr lang="en-US" dirty="0">
              <a:latin typeface="Bahnschrift SemiCondensed" panose="020B0502040204020203" pitchFamily="34" charset="0"/>
            </a:endParaRPr>
          </a:p>
          <a:p>
            <a:r>
              <a:rPr lang="en-US" dirty="0">
                <a:latin typeface="Bahnschrift SemiCondensed" panose="020B0502040204020203" pitchFamily="34" charset="0"/>
              </a:rPr>
              <a:t>XGboost</a:t>
            </a:r>
          </a:p>
          <a:p>
            <a:endParaRPr lang="en-US" dirty="0"/>
          </a:p>
        </p:txBody>
      </p:sp>
    </p:spTree>
    <p:extLst>
      <p:ext uri="{BB962C8B-B14F-4D97-AF65-F5344CB8AC3E}">
        <p14:creationId xmlns:p14="http://schemas.microsoft.com/office/powerpoint/2010/main" val="1039679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Bahnschrift SemiCondensed" panose="020B0502040204020203" pitchFamily="34" charset="0"/>
              </a:rPr>
              <a:t>Comparison of models w.r.t ROC/AUC and Accuracy mean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7612"/>
            <a:ext cx="8470691" cy="1962377"/>
          </a:xfrm>
        </p:spPr>
      </p:pic>
      <p:sp>
        <p:nvSpPr>
          <p:cNvPr id="7" name="Rectangle: Rounded Corners 4">
            <a:extLst>
              <a:ext uri="{FF2B5EF4-FFF2-40B4-BE49-F238E27FC236}"/>
            </a:extLst>
          </p:cNvPr>
          <p:cNvSpPr/>
          <p:nvPr/>
        </p:nvSpPr>
        <p:spPr>
          <a:xfrm>
            <a:off x="599635" y="4496399"/>
            <a:ext cx="10992729" cy="19835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tx1"/>
                </a:solidFill>
                <a:latin typeface="Bahnschrift SemiCondensed" panose="020B0502040204020203" pitchFamily="34" charset="0"/>
              </a:rPr>
              <a:t>Classification Accuracy is the number of correct predictions made as a ratio of all predictions made. It is the most common evaluation metric for classification problems.</a:t>
            </a:r>
          </a:p>
          <a:p>
            <a:pPr fontAlgn="auto">
              <a:spcBef>
                <a:spcPts val="0"/>
              </a:spcBef>
              <a:spcAft>
                <a:spcPts val="0"/>
              </a:spcAft>
              <a:defRPr/>
            </a:pPr>
            <a:r>
              <a:rPr lang="en-US" sz="2400" dirty="0">
                <a:solidFill>
                  <a:schemeClr val="tx1"/>
                </a:solidFill>
                <a:latin typeface="Bahnschrift SemiCondensed" panose="020B0502040204020203" pitchFamily="34" charset="0"/>
              </a:rPr>
              <a:t>From above table- XG Boost and Random forest are best model for further prediction analysis</a:t>
            </a:r>
          </a:p>
          <a:p>
            <a:pPr algn="ctr" fontAlgn="auto">
              <a:spcBef>
                <a:spcPts val="0"/>
              </a:spcBef>
              <a:spcAft>
                <a:spcPts val="0"/>
              </a:spcAft>
              <a:defRPr/>
            </a:pPr>
            <a:endParaRPr lang="en-US" dirty="0"/>
          </a:p>
        </p:txBody>
      </p:sp>
    </p:spTree>
    <p:extLst>
      <p:ext uri="{BB962C8B-B14F-4D97-AF65-F5344CB8AC3E}">
        <p14:creationId xmlns:p14="http://schemas.microsoft.com/office/powerpoint/2010/main" val="2175200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Bahnschrift SemiCondensed" panose="020B0502040204020203" pitchFamily="34" charset="0"/>
              </a:rPr>
              <a:t>ROC/AUC and Accuracy mean after SMOTE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170" y="1693067"/>
            <a:ext cx="6871658" cy="2230328"/>
          </a:xfrm>
        </p:spPr>
      </p:pic>
      <p:sp>
        <p:nvSpPr>
          <p:cNvPr id="5" name="Rounded Rectangle 4"/>
          <p:cNvSpPr/>
          <p:nvPr/>
        </p:nvSpPr>
        <p:spPr>
          <a:xfrm>
            <a:off x="838199" y="4376637"/>
            <a:ext cx="10515601" cy="188507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en-US" sz="2400" dirty="0">
                <a:solidFill>
                  <a:schemeClr val="tx1"/>
                </a:solidFill>
                <a:latin typeface="Bahnschrift SemiCondensed" panose="020B0502040204020203" pitchFamily="34" charset="0"/>
              </a:rPr>
              <a:t>SMOTE (synthetic minority oversampling technique) is one of the most commonly used </a:t>
            </a:r>
            <a:r>
              <a:rPr lang="en-US" sz="2400" dirty="0" smtClean="0">
                <a:solidFill>
                  <a:schemeClr val="tx1"/>
                </a:solidFill>
                <a:latin typeface="Bahnschrift SemiCondensed" panose="020B0502040204020203" pitchFamily="34" charset="0"/>
              </a:rPr>
              <a:t> oversampling </a:t>
            </a:r>
            <a:r>
              <a:rPr lang="en-US" sz="2400" dirty="0">
                <a:solidFill>
                  <a:schemeClr val="tx1"/>
                </a:solidFill>
                <a:latin typeface="Bahnschrift SemiCondensed" panose="020B0502040204020203" pitchFamily="34" charset="0"/>
              </a:rPr>
              <a:t>methods to solve the imbalance problem.</a:t>
            </a:r>
          </a:p>
          <a:p>
            <a:pPr>
              <a:buFont typeface="Arial" panose="020B0604020202020204" pitchFamily="34" charset="0"/>
              <a:buChar char="•"/>
            </a:pPr>
            <a:r>
              <a:rPr lang="en-US" sz="2400" dirty="0">
                <a:solidFill>
                  <a:schemeClr val="tx1"/>
                </a:solidFill>
                <a:latin typeface="Bahnschrift SemiCondensed" panose="020B0502040204020203" pitchFamily="34" charset="0"/>
              </a:rPr>
              <a:t>SMOTE </a:t>
            </a:r>
            <a:r>
              <a:rPr lang="en-US" sz="2400" dirty="0" smtClean="0">
                <a:solidFill>
                  <a:schemeClr val="tx1"/>
                </a:solidFill>
                <a:latin typeface="Bahnschrift SemiCondensed" panose="020B0502040204020203" pitchFamily="34" charset="0"/>
              </a:rPr>
              <a:t>synthesizes </a:t>
            </a:r>
            <a:r>
              <a:rPr lang="en-US" sz="2400" dirty="0">
                <a:solidFill>
                  <a:schemeClr val="tx1"/>
                </a:solidFill>
                <a:latin typeface="Bahnschrift SemiCondensed" panose="020B0502040204020203" pitchFamily="34" charset="0"/>
              </a:rPr>
              <a:t>new minority instances between existing minority instances. It generates the </a:t>
            </a:r>
            <a:r>
              <a:rPr lang="en-US" sz="2400" dirty="0">
                <a:solidFill>
                  <a:srgbClr val="FF0000"/>
                </a:solidFill>
                <a:latin typeface="Bahnschrift SemiCondensed" panose="020B0502040204020203" pitchFamily="34" charset="0"/>
              </a:rPr>
              <a:t>virtual training records by linear interpolation</a:t>
            </a:r>
            <a:r>
              <a:rPr lang="en-US" sz="2400" dirty="0">
                <a:solidFill>
                  <a:schemeClr val="tx1"/>
                </a:solidFill>
                <a:latin typeface="Bahnschrift SemiCondensed" panose="020B0502040204020203" pitchFamily="34" charset="0"/>
              </a:rPr>
              <a:t> for the minority </a:t>
            </a:r>
            <a:r>
              <a:rPr lang="en-US" sz="2400" dirty="0" smtClean="0">
                <a:solidFill>
                  <a:schemeClr val="tx1"/>
                </a:solidFill>
                <a:latin typeface="Bahnschrift SemiCondensed" panose="020B0502040204020203" pitchFamily="34" charset="0"/>
              </a:rPr>
              <a:t>class</a:t>
            </a:r>
            <a:endParaRPr lang="en-US" sz="2400" dirty="0">
              <a:solidFill>
                <a:schemeClr val="tx1"/>
              </a:solidFill>
              <a:latin typeface="Bahnschrift SemiCondensed" panose="020B0502040204020203" pitchFamily="34" charset="0"/>
            </a:endParaRPr>
          </a:p>
        </p:txBody>
      </p:sp>
    </p:spTree>
    <p:extLst>
      <p:ext uri="{BB962C8B-B14F-4D97-AF65-F5344CB8AC3E}">
        <p14:creationId xmlns:p14="http://schemas.microsoft.com/office/powerpoint/2010/main" val="2418031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480" y="0"/>
            <a:ext cx="10515600" cy="717452"/>
          </a:xfrm>
        </p:spPr>
        <p:txBody>
          <a:bodyPr>
            <a:normAutofit/>
          </a:bodyPr>
          <a:lstStyle/>
          <a:p>
            <a:r>
              <a:rPr lang="en-US" sz="4000" dirty="0">
                <a:latin typeface="Bahnschrift SemiCondensed" panose="020B0502040204020203" pitchFamily="34" charset="0"/>
              </a:rPr>
              <a:t>Random Forest</a:t>
            </a:r>
          </a:p>
        </p:txBody>
      </p:sp>
      <p:sp>
        <p:nvSpPr>
          <p:cNvPr id="3" name="Content Placeholder 2"/>
          <p:cNvSpPr>
            <a:spLocks noGrp="1"/>
          </p:cNvSpPr>
          <p:nvPr>
            <p:ph idx="1"/>
          </p:nvPr>
        </p:nvSpPr>
        <p:spPr>
          <a:xfrm>
            <a:off x="538480" y="717452"/>
            <a:ext cx="11330353" cy="3460654"/>
          </a:xfrm>
        </p:spPr>
        <p:txBody>
          <a:bodyPr>
            <a:normAutofit fontScale="92500" lnSpcReduction="20000"/>
          </a:bodyPr>
          <a:lstStyle/>
          <a:p>
            <a:r>
              <a:rPr lang="en-US" sz="2600" dirty="0">
                <a:latin typeface="Bahnschrift SemiCondensed" panose="020B0502040204020203" pitchFamily="34" charset="0"/>
              </a:rPr>
              <a:t>Random Forest is a popular and versatile machine learning method that is capable of solving both regression and </a:t>
            </a:r>
            <a:r>
              <a:rPr lang="en-US" sz="2600" dirty="0" smtClean="0">
                <a:latin typeface="Bahnschrift SemiCondensed" panose="020B0502040204020203" pitchFamily="34" charset="0"/>
              </a:rPr>
              <a:t>classification </a:t>
            </a:r>
            <a:endParaRPr lang="en-US" sz="2600" dirty="0">
              <a:latin typeface="Bahnschrift SemiCondensed" panose="020B0502040204020203" pitchFamily="34" charset="0"/>
            </a:endParaRPr>
          </a:p>
          <a:p>
            <a:r>
              <a:rPr lang="en-US" sz="2600" dirty="0">
                <a:latin typeface="Bahnschrift SemiCondensed" panose="020B0502040204020203" pitchFamily="34" charset="0"/>
              </a:rPr>
              <a:t>Random Forest is a brand of Ensemble learning, as it relies on an ensemble of decision trees. It aggregates Classification (or Regression) </a:t>
            </a:r>
            <a:r>
              <a:rPr lang="en-US" sz="2600" dirty="0" smtClean="0">
                <a:latin typeface="Bahnschrift SemiCondensed" panose="020B0502040204020203" pitchFamily="34" charset="0"/>
              </a:rPr>
              <a:t>Trees </a:t>
            </a:r>
            <a:endParaRPr lang="en-US" sz="2600" dirty="0">
              <a:latin typeface="Bahnschrift SemiCondensed" panose="020B0502040204020203" pitchFamily="34" charset="0"/>
            </a:endParaRPr>
          </a:p>
          <a:p>
            <a:r>
              <a:rPr lang="en-US" sz="2600" dirty="0">
                <a:latin typeface="Bahnschrift SemiCondensed" panose="020B0502040204020203" pitchFamily="34" charset="0"/>
              </a:rPr>
              <a:t>A decision tree is composed of a series of decisions that can be used to classify an observation in a </a:t>
            </a:r>
            <a:r>
              <a:rPr lang="en-US" sz="2600" dirty="0" smtClean="0">
                <a:latin typeface="Bahnschrift SemiCondensed" panose="020B0502040204020203" pitchFamily="34" charset="0"/>
              </a:rPr>
              <a:t>dataset</a:t>
            </a:r>
            <a:endParaRPr lang="en-US" sz="2600" dirty="0">
              <a:latin typeface="Bahnschrift SemiCondensed" panose="020B0502040204020203" pitchFamily="34" charset="0"/>
            </a:endParaRPr>
          </a:p>
          <a:p>
            <a:r>
              <a:rPr lang="en-US" sz="2600" dirty="0">
                <a:latin typeface="Bahnschrift SemiCondensed" panose="020B0502040204020203" pitchFamily="34" charset="0"/>
              </a:rPr>
              <a:t>Random Forest fits a number of decision tree classifiers on various sub-samples of the dataset and use averaging to improve the predictive accuracy and control </a:t>
            </a:r>
            <a:r>
              <a:rPr lang="en-US" sz="2600" dirty="0" smtClean="0">
                <a:latin typeface="Bahnschrift SemiCondensed" panose="020B0502040204020203" pitchFamily="34" charset="0"/>
              </a:rPr>
              <a:t>over-fitting </a:t>
            </a:r>
            <a:endParaRPr lang="en-US" sz="2600" dirty="0">
              <a:latin typeface="Bahnschrift SemiCondensed" panose="020B0502040204020203" pitchFamily="34" charset="0"/>
            </a:endParaRPr>
          </a:p>
          <a:p>
            <a:r>
              <a:rPr lang="en-US" sz="2600" dirty="0">
                <a:latin typeface="Bahnschrift SemiCondensed" panose="020B0502040204020203" pitchFamily="34" charset="0"/>
              </a:rPr>
              <a:t>Random Forest can handle a large number of features, and is helpful for estimating which of your variables are important in the underlying data being </a:t>
            </a:r>
            <a:r>
              <a:rPr lang="en-US" sz="2600" dirty="0" smtClean="0">
                <a:latin typeface="Bahnschrift SemiCondensed" panose="020B0502040204020203" pitchFamily="34" charset="0"/>
              </a:rPr>
              <a:t>modeled</a:t>
            </a:r>
            <a:endParaRPr lang="en-US" sz="2600" dirty="0">
              <a:latin typeface="Bahnschrift SemiCondensed" panose="020B0502040204020203" pitchFamily="34" charset="0"/>
            </a:endParaRPr>
          </a:p>
          <a:p>
            <a:endParaRPr lang="en-US"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4905" y="4178106"/>
            <a:ext cx="9172135" cy="2546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640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81354"/>
            <a:ext cx="10811339" cy="703383"/>
          </a:xfrm>
        </p:spPr>
        <p:txBody>
          <a:bodyPr>
            <a:normAutofit fontScale="90000"/>
          </a:bodyPr>
          <a:lstStyle/>
          <a:p>
            <a:r>
              <a:rPr lang="en-US" sz="4000" dirty="0">
                <a:latin typeface="Bahnschrift SemiCondensed" panose="020B0502040204020203" pitchFamily="34" charset="0"/>
              </a:rPr>
              <a:t>Use of Feature importance – To find out Top </a:t>
            </a:r>
            <a:r>
              <a:rPr lang="en-US" sz="4000" dirty="0" smtClean="0">
                <a:latin typeface="Bahnschrift SemiCondensed" panose="020B0502040204020203" pitchFamily="34" charset="0"/>
              </a:rPr>
              <a:t>contributors</a:t>
            </a:r>
            <a:endParaRPr lang="en-US" sz="4000" dirty="0">
              <a:latin typeface="Bahnschrift SemiCondensed" panose="020B0502040204020203" pitchFamily="34" charset="0"/>
            </a:endParaRPr>
          </a:p>
        </p:txBody>
      </p:sp>
      <p:pic>
        <p:nvPicPr>
          <p:cNvPr id="4" name="Content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l="17099" r="17099"/>
          <a:stretch>
            <a:fillRect/>
          </a:stretch>
        </p:blipFill>
        <p:spPr>
          <a:xfrm>
            <a:off x="839788" y="1392700"/>
            <a:ext cx="6172200" cy="4873625"/>
          </a:xfrm>
        </p:spPr>
      </p:pic>
      <p:sp>
        <p:nvSpPr>
          <p:cNvPr id="6" name="Text Placeholder 5"/>
          <p:cNvSpPr>
            <a:spLocks noGrp="1"/>
          </p:cNvSpPr>
          <p:nvPr>
            <p:ph type="body" sz="half" idx="2"/>
          </p:nvPr>
        </p:nvSpPr>
        <p:spPr>
          <a:xfrm>
            <a:off x="7718890" y="1392700"/>
            <a:ext cx="3932237" cy="5022168"/>
          </a:xfrm>
        </p:spPr>
        <p:txBody>
          <a:bodyPr>
            <a:normAutofit/>
          </a:bodyPr>
          <a:lstStyle/>
          <a:p>
            <a:r>
              <a:rPr lang="en-US" sz="2400" dirty="0" smtClean="0">
                <a:latin typeface="Bahnschrift SemiCondensed" panose="020B0502040204020203" pitchFamily="34" charset="0"/>
              </a:rPr>
              <a:t>*Top ten contributors</a:t>
            </a:r>
          </a:p>
          <a:p>
            <a:pPr marL="342900" indent="-342900">
              <a:buAutoNum type="arabicParenR"/>
            </a:pPr>
            <a:r>
              <a:rPr lang="en-US" sz="2200" dirty="0" smtClean="0">
                <a:latin typeface="Bahnschrift SemiCondensed" panose="020B0502040204020203" pitchFamily="34" charset="0"/>
              </a:rPr>
              <a:t>Second Term earned hours</a:t>
            </a:r>
          </a:p>
          <a:p>
            <a:pPr marL="342900" indent="-342900">
              <a:buAutoNum type="arabicParenR"/>
            </a:pPr>
            <a:r>
              <a:rPr lang="en-US" sz="2200" dirty="0" smtClean="0">
                <a:latin typeface="Bahnschrift SemiCondensed" panose="020B0502040204020203" pitchFamily="34" charset="0"/>
              </a:rPr>
              <a:t>First term earned hours</a:t>
            </a:r>
          </a:p>
          <a:p>
            <a:pPr marL="342900" indent="-342900">
              <a:buAutoNum type="arabicParenR"/>
            </a:pPr>
            <a:r>
              <a:rPr lang="en-US" sz="2200" dirty="0" smtClean="0">
                <a:latin typeface="Bahnschrift SemiCondensed" panose="020B0502040204020203" pitchFamily="34" charset="0"/>
              </a:rPr>
              <a:t>Distance from home</a:t>
            </a:r>
          </a:p>
          <a:p>
            <a:pPr marL="342900" indent="-342900">
              <a:buAutoNum type="arabicParenR"/>
            </a:pPr>
            <a:r>
              <a:rPr lang="en-US" sz="2200" dirty="0" smtClean="0">
                <a:latin typeface="Bahnschrift SemiCondensed" panose="020B0502040204020203" pitchFamily="34" charset="0"/>
              </a:rPr>
              <a:t>Family contribution</a:t>
            </a:r>
          </a:p>
          <a:p>
            <a:pPr marL="342900" indent="-342900">
              <a:buAutoNum type="arabicParenR"/>
            </a:pPr>
            <a:r>
              <a:rPr lang="en-US" sz="2200" dirty="0" smtClean="0">
                <a:latin typeface="Bahnschrift SemiCondensed" panose="020B0502040204020203" pitchFamily="34" charset="0"/>
              </a:rPr>
              <a:t>Cost to attend</a:t>
            </a:r>
          </a:p>
          <a:p>
            <a:pPr marL="342900" indent="-342900">
              <a:buAutoNum type="arabicParenR"/>
            </a:pPr>
            <a:r>
              <a:rPr lang="en-US" sz="2200" dirty="0" smtClean="0">
                <a:latin typeface="Bahnschrift SemiCondensed" panose="020B0502040204020203" pitchFamily="34" charset="0"/>
              </a:rPr>
              <a:t>Gross financial needs</a:t>
            </a:r>
          </a:p>
          <a:p>
            <a:pPr marL="342900" indent="-342900">
              <a:buAutoNum type="arabicParenR"/>
            </a:pPr>
            <a:r>
              <a:rPr lang="en-US" sz="2200" dirty="0" smtClean="0">
                <a:latin typeface="Bahnschrift SemiCondensed" panose="020B0502040204020203" pitchFamily="34" charset="0"/>
              </a:rPr>
              <a:t>Mother higher education</a:t>
            </a:r>
          </a:p>
          <a:p>
            <a:pPr marL="342900" indent="-342900">
              <a:buAutoNum type="arabicParenR"/>
            </a:pPr>
            <a:r>
              <a:rPr lang="en-US" sz="2200" dirty="0" smtClean="0">
                <a:latin typeface="Bahnschrift SemiCondensed" panose="020B0502040204020203" pitchFamily="34" charset="0"/>
              </a:rPr>
              <a:t>Father higher education</a:t>
            </a:r>
          </a:p>
          <a:p>
            <a:pPr marL="342900" indent="-342900">
              <a:buAutoNum type="arabicParenR"/>
            </a:pPr>
            <a:r>
              <a:rPr lang="en-US" sz="2200" dirty="0" smtClean="0">
                <a:latin typeface="Bahnschrift SemiCondensed" panose="020B0502040204020203" pitchFamily="34" charset="0"/>
              </a:rPr>
              <a:t>Gender</a:t>
            </a:r>
          </a:p>
          <a:p>
            <a:pPr marL="342900" indent="-342900">
              <a:buAutoNum type="arabicParenR"/>
            </a:pPr>
            <a:r>
              <a:rPr lang="en-US" sz="2200" dirty="0" smtClean="0">
                <a:latin typeface="Bahnschrift SemiCondensed" panose="020B0502040204020203" pitchFamily="34" charset="0"/>
              </a:rPr>
              <a:t>Housing stat </a:t>
            </a:r>
            <a:endParaRPr lang="en-US" sz="2200" dirty="0">
              <a:latin typeface="Bahnschrift SemiCondensed" panose="020B0502040204020203" pitchFamily="34" charset="0"/>
            </a:endParaRPr>
          </a:p>
        </p:txBody>
      </p:sp>
    </p:spTree>
    <p:extLst>
      <p:ext uri="{BB962C8B-B14F-4D97-AF65-F5344CB8AC3E}">
        <p14:creationId xmlns:p14="http://schemas.microsoft.com/office/powerpoint/2010/main" val="3324272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7" y="168812"/>
            <a:ext cx="10515600" cy="833194"/>
          </a:xfrm>
        </p:spPr>
        <p:txBody>
          <a:bodyPr>
            <a:normAutofit/>
          </a:bodyPr>
          <a:lstStyle/>
          <a:p>
            <a:r>
              <a:rPr lang="en-US" sz="4000" dirty="0" smtClean="0">
                <a:latin typeface="Bahnschrift SemiCondensed" panose="020B0502040204020203" pitchFamily="34" charset="0"/>
              </a:rPr>
              <a:t>Confusion Matrix</a:t>
            </a:r>
            <a:endParaRPr lang="en-US" sz="4000" dirty="0">
              <a:latin typeface="Bahnschrift SemiCondensed" panose="020B0502040204020203" pitchFamily="34" charset="0"/>
            </a:endParaRPr>
          </a:p>
        </p:txBody>
      </p:sp>
      <p:sp>
        <p:nvSpPr>
          <p:cNvPr id="3" name="Content Placeholder 2"/>
          <p:cNvSpPr>
            <a:spLocks noGrp="1"/>
          </p:cNvSpPr>
          <p:nvPr>
            <p:ph idx="1"/>
          </p:nvPr>
        </p:nvSpPr>
        <p:spPr>
          <a:xfrm>
            <a:off x="0" y="1111347"/>
            <a:ext cx="5726723" cy="6091311"/>
          </a:xfrm>
        </p:spPr>
        <p:txBody>
          <a:bodyPr>
            <a:normAutofit fontScale="62500" lnSpcReduction="20000"/>
          </a:bodyPr>
          <a:lstStyle/>
          <a:p>
            <a:pPr fontAlgn="auto">
              <a:spcBef>
                <a:spcPts val="0"/>
              </a:spcBef>
              <a:spcAft>
                <a:spcPts val="0"/>
              </a:spcAft>
              <a:defRPr/>
            </a:pPr>
            <a:endParaRPr lang="en-US" sz="3600" dirty="0">
              <a:latin typeface="Bahnschrift SemiCondensed" panose="020B0502040204020203" pitchFamily="34" charset="0"/>
            </a:endParaRPr>
          </a:p>
          <a:p>
            <a:pPr fontAlgn="auto">
              <a:spcBef>
                <a:spcPts val="0"/>
              </a:spcBef>
              <a:spcAft>
                <a:spcPts val="0"/>
              </a:spcAft>
              <a:defRPr/>
            </a:pPr>
            <a:r>
              <a:rPr lang="en-US" sz="3400" dirty="0">
                <a:latin typeface="Bahnschrift SemiCondensed" panose="020B0502040204020203" pitchFamily="34" charset="0"/>
              </a:rPr>
              <a:t>Confusion </a:t>
            </a:r>
            <a:r>
              <a:rPr lang="en-US" sz="3400" dirty="0" smtClean="0">
                <a:latin typeface="Bahnschrift SemiCondensed" panose="020B0502040204020203" pitchFamily="34" charset="0"/>
              </a:rPr>
              <a:t>Matrix : </a:t>
            </a:r>
            <a:r>
              <a:rPr lang="en-US" sz="3400" dirty="0">
                <a:latin typeface="Bahnschrift SemiCondensed" panose="020B0502040204020203" pitchFamily="34" charset="0"/>
              </a:rPr>
              <a:t>A confusion matrix is a performance measurement for  machine learning classification problem where output can be two or more classes. It is a table with 4 different vales of Actual and predicted </a:t>
            </a:r>
            <a:r>
              <a:rPr lang="en-US" sz="3400" dirty="0" smtClean="0">
                <a:latin typeface="Bahnschrift SemiCondensed" panose="020B0502040204020203" pitchFamily="34" charset="0"/>
              </a:rPr>
              <a:t>Values</a:t>
            </a:r>
            <a:endParaRPr lang="en-US" sz="3400" dirty="0">
              <a:latin typeface="Bahnschrift SemiCondensed" panose="020B0502040204020203" pitchFamily="34" charset="0"/>
            </a:endParaRPr>
          </a:p>
          <a:p>
            <a:pPr fontAlgn="auto">
              <a:spcBef>
                <a:spcPts val="0"/>
              </a:spcBef>
              <a:spcAft>
                <a:spcPts val="0"/>
              </a:spcAft>
              <a:defRPr/>
            </a:pPr>
            <a:endParaRPr lang="en-US" sz="3400" dirty="0" smtClean="0">
              <a:latin typeface="Bahnschrift SemiCondensed" panose="020B0502040204020203" pitchFamily="34" charset="0"/>
            </a:endParaRPr>
          </a:p>
          <a:p>
            <a:pPr fontAlgn="auto">
              <a:spcBef>
                <a:spcPts val="0"/>
              </a:spcBef>
              <a:spcAft>
                <a:spcPts val="0"/>
              </a:spcAft>
              <a:defRPr/>
            </a:pPr>
            <a:r>
              <a:rPr lang="en-US" sz="3400" dirty="0" smtClean="0">
                <a:latin typeface="Bahnschrift SemiCondensed" panose="020B0502040204020203" pitchFamily="34" charset="0"/>
              </a:rPr>
              <a:t>Classification </a:t>
            </a:r>
            <a:r>
              <a:rPr lang="en-US" sz="3400" dirty="0">
                <a:latin typeface="Bahnschrift SemiCondensed" panose="020B0502040204020203" pitchFamily="34" charset="0"/>
              </a:rPr>
              <a:t>Rate/Accuracy: Accuracy = (TP + TN) / (TP + TN + FP + FN) = (669+ 737) /(669+ 737 + 68 + 143) = 0.869</a:t>
            </a:r>
          </a:p>
          <a:p>
            <a:pPr fontAlgn="auto">
              <a:spcBef>
                <a:spcPts val="0"/>
              </a:spcBef>
              <a:spcAft>
                <a:spcPts val="0"/>
              </a:spcAft>
              <a:defRPr/>
            </a:pPr>
            <a:endParaRPr lang="en-US" sz="3400" dirty="0" smtClean="0">
              <a:latin typeface="Bahnschrift SemiCondensed" panose="020B0502040204020203" pitchFamily="34" charset="0"/>
            </a:endParaRPr>
          </a:p>
          <a:p>
            <a:pPr fontAlgn="auto">
              <a:spcBef>
                <a:spcPts val="0"/>
              </a:spcBef>
              <a:spcAft>
                <a:spcPts val="0"/>
              </a:spcAft>
              <a:defRPr/>
            </a:pPr>
            <a:r>
              <a:rPr lang="en-US" sz="3400" dirty="0" smtClean="0">
                <a:latin typeface="Bahnschrift SemiCondensed" panose="020B0502040204020203" pitchFamily="34" charset="0"/>
              </a:rPr>
              <a:t>Recall</a:t>
            </a:r>
            <a:r>
              <a:rPr lang="en-US" sz="3400" dirty="0">
                <a:latin typeface="Bahnschrift SemiCondensed" panose="020B0502040204020203" pitchFamily="34" charset="0"/>
              </a:rPr>
              <a:t>: Out of all the positive </a:t>
            </a:r>
            <a:r>
              <a:rPr lang="en-US" sz="3400" dirty="0" smtClean="0">
                <a:latin typeface="Bahnschrift SemiCondensed" panose="020B0502040204020203" pitchFamily="34" charset="0"/>
              </a:rPr>
              <a:t>classes , how </a:t>
            </a:r>
            <a:r>
              <a:rPr lang="en-US" sz="3400" dirty="0">
                <a:latin typeface="Bahnschrift SemiCondensed" panose="020B0502040204020203" pitchFamily="34" charset="0"/>
              </a:rPr>
              <a:t>much we predicted </a:t>
            </a:r>
            <a:r>
              <a:rPr lang="en-US" sz="3400" dirty="0" smtClean="0">
                <a:latin typeface="Bahnschrift SemiCondensed" panose="020B0502040204020203" pitchFamily="34" charset="0"/>
              </a:rPr>
              <a:t>correctly . It </a:t>
            </a:r>
            <a:r>
              <a:rPr lang="en-US" sz="3400" dirty="0">
                <a:latin typeface="Bahnschrift SemiCondensed" panose="020B0502040204020203" pitchFamily="34" charset="0"/>
              </a:rPr>
              <a:t>should be high as possible Recall = TP / (TP + FN) = 669 / (669 + 143) =0.82</a:t>
            </a:r>
          </a:p>
          <a:p>
            <a:pPr fontAlgn="auto">
              <a:spcBef>
                <a:spcPts val="0"/>
              </a:spcBef>
              <a:spcAft>
                <a:spcPts val="0"/>
              </a:spcAft>
              <a:defRPr/>
            </a:pPr>
            <a:endParaRPr lang="en-US" sz="3400" dirty="0" smtClean="0">
              <a:latin typeface="Bahnschrift SemiCondensed" panose="020B0502040204020203" pitchFamily="34" charset="0"/>
            </a:endParaRPr>
          </a:p>
          <a:p>
            <a:pPr fontAlgn="auto">
              <a:spcBef>
                <a:spcPts val="0"/>
              </a:spcBef>
              <a:spcAft>
                <a:spcPts val="0"/>
              </a:spcAft>
              <a:defRPr/>
            </a:pPr>
            <a:r>
              <a:rPr lang="en-US" sz="3400" dirty="0" smtClean="0">
                <a:latin typeface="Bahnschrift SemiCondensed" panose="020B0502040204020203" pitchFamily="34" charset="0"/>
              </a:rPr>
              <a:t>Precision</a:t>
            </a:r>
            <a:r>
              <a:rPr lang="en-US" sz="3400" dirty="0">
                <a:latin typeface="Bahnschrift SemiCondensed" panose="020B0502040204020203" pitchFamily="34" charset="0"/>
              </a:rPr>
              <a:t>: Out of all the positive classes we have predicted correctly, how many are actually positive.. Precision = TP / (TP + FP)=669/ (669+68) = 0.90</a:t>
            </a:r>
          </a:p>
          <a:p>
            <a:pPr fontAlgn="auto">
              <a:spcBef>
                <a:spcPts val="0"/>
              </a:spcBef>
              <a:spcAft>
                <a:spcPts val="0"/>
              </a:spcAft>
              <a:defRPr/>
            </a:pPr>
            <a:endParaRPr lang="en-US" sz="3400" dirty="0" smtClean="0">
              <a:latin typeface="Bahnschrift SemiCondensed" panose="020B0502040204020203" pitchFamily="34" charset="0"/>
            </a:endParaRPr>
          </a:p>
          <a:p>
            <a:pPr fontAlgn="auto">
              <a:spcBef>
                <a:spcPts val="0"/>
              </a:spcBef>
              <a:spcAft>
                <a:spcPts val="0"/>
              </a:spcAft>
              <a:defRPr/>
            </a:pPr>
            <a:r>
              <a:rPr lang="en-US" sz="3400" dirty="0" smtClean="0">
                <a:latin typeface="Bahnschrift SemiCondensed" panose="020B0502040204020203" pitchFamily="34" charset="0"/>
              </a:rPr>
              <a:t>F-measure</a:t>
            </a:r>
            <a:r>
              <a:rPr lang="en-US" sz="3400" dirty="0">
                <a:latin typeface="Bahnschrift SemiCondensed" panose="020B0502040204020203" pitchFamily="34" charset="0"/>
              </a:rPr>
              <a:t>: Fmeasure = (2 * Recall * Precision) / (Recall + Precision) = 2 *( 0.82 * 0.90) / (0.82 + 0.90) = 0.86</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0067" y="1547446"/>
            <a:ext cx="5347918" cy="4192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85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p:txBody>
          <a:bodyPr/>
          <a:lstStyle/>
          <a:p>
            <a:r>
              <a:rPr lang="en-US" b="1" dirty="0">
                <a:latin typeface="Bahnschrift SemiCondensed" panose="020B0502040204020203" pitchFamily="34" charset="0"/>
              </a:rPr>
              <a:t>PROJECT </a:t>
            </a:r>
            <a:r>
              <a:rPr lang="en-US" b="1" dirty="0" smtClean="0">
                <a:latin typeface="Bahnschrift SemiCondensed" panose="020B0502040204020203" pitchFamily="34" charset="0"/>
              </a:rPr>
              <a:t>DESCRIPTION</a:t>
            </a:r>
            <a:endParaRPr lang="en-US" dirty="0">
              <a:latin typeface="Bahnschrift SemiCondensed" panose="020B0502040204020203" pitchFamily="34" charset="0"/>
              <a:cs typeface="Segoe UI" panose="020B0502040204020203" pitchFamily="34" charset="0"/>
            </a:endParaRPr>
          </a:p>
        </p:txBody>
      </p:sp>
      <p:sp>
        <p:nvSpPr>
          <p:cNvPr id="3" name="Content Placeholder 2"/>
          <p:cNvSpPr>
            <a:spLocks noGrp="1"/>
          </p:cNvSpPr>
          <p:nvPr>
            <p:ph sz="half" idx="1"/>
          </p:nvPr>
        </p:nvSpPr>
        <p:spPr>
          <a:xfrm>
            <a:off x="838200" y="1825625"/>
            <a:ext cx="5181600" cy="4181280"/>
          </a:xfrm>
        </p:spPr>
        <p:txBody>
          <a:bodyPr>
            <a:normAutofit/>
          </a:bodyPr>
          <a:lstStyle/>
          <a:p>
            <a:endParaRPr lang="en-US" dirty="0" smtClean="0">
              <a:latin typeface="Bahnschrift SemiCondensed" panose="020B0502040204020203" pitchFamily="34" charset="0"/>
            </a:endParaRPr>
          </a:p>
          <a:p>
            <a:r>
              <a:rPr lang="en-US" dirty="0" smtClean="0">
                <a:latin typeface="Bahnschrift SemiCondensed" panose="020B0502040204020203" pitchFamily="34" charset="0"/>
              </a:rPr>
              <a:t>Clearwater </a:t>
            </a:r>
            <a:r>
              <a:rPr lang="en-US" dirty="0">
                <a:latin typeface="Bahnschrift SemiCondensed" panose="020B0502040204020203" pitchFamily="34" charset="0"/>
              </a:rPr>
              <a:t>State University offers a wide variety of degree programs – Classroom sessions, online degrees to doctorate in education. </a:t>
            </a:r>
          </a:p>
          <a:p>
            <a:endParaRPr lang="en-US" dirty="0" smtClean="0">
              <a:latin typeface="Bahnschrift SemiCondensed" panose="020B0502040204020203" pitchFamily="34" charset="0"/>
            </a:endParaRPr>
          </a:p>
          <a:p>
            <a:r>
              <a:rPr lang="en-US" dirty="0" smtClean="0">
                <a:latin typeface="Bahnschrift SemiCondensed" panose="020B0502040204020203" pitchFamily="34" charset="0"/>
              </a:rPr>
              <a:t>Various </a:t>
            </a:r>
            <a:r>
              <a:rPr lang="en-US" dirty="0">
                <a:latin typeface="Bahnschrift SemiCondensed" panose="020B0502040204020203" pitchFamily="34" charset="0"/>
              </a:rPr>
              <a:t>Programs are offered in the streams of the arts, education, business &amp; nursing</a:t>
            </a:r>
          </a:p>
          <a:p>
            <a:endParaRPr lang="en-US" dirty="0" smtClean="0"/>
          </a:p>
          <a:p>
            <a:endParaRPr lang="en-US" dirty="0"/>
          </a:p>
          <a:p>
            <a:endParaRPr lang="en-US" dirty="0"/>
          </a:p>
        </p:txBody>
      </p:sp>
      <p:sp>
        <p:nvSpPr>
          <p:cNvPr id="10" name="Content Placeholder 9"/>
          <p:cNvSpPr>
            <a:spLocks noGrp="1"/>
          </p:cNvSpPr>
          <p:nvPr>
            <p:ph sz="half" idx="2"/>
          </p:nvPr>
        </p:nvSpPr>
        <p:spPr>
          <a:xfrm>
            <a:off x="7301132" y="1216235"/>
            <a:ext cx="4052667" cy="560141"/>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r>
              <a:rPr lang="en-US" dirty="0">
                <a:solidFill>
                  <a:schemeClr val="tx1">
                    <a:lumMod val="95000"/>
                    <a:lumOff val="5000"/>
                  </a:schemeClr>
                </a:solidFill>
              </a:rPr>
              <a:t> </a:t>
            </a:r>
            <a:r>
              <a:rPr lang="en-US" dirty="0" smtClean="0">
                <a:solidFill>
                  <a:schemeClr val="tx1">
                    <a:lumMod val="95000"/>
                    <a:lumOff val="5000"/>
                  </a:schemeClr>
                </a:solidFill>
              </a:rPr>
              <a:t>      </a:t>
            </a:r>
            <a:r>
              <a:rPr lang="en-US" sz="3200" dirty="0" smtClean="0">
                <a:solidFill>
                  <a:schemeClr val="tx1">
                    <a:lumMod val="95000"/>
                    <a:lumOff val="5000"/>
                  </a:schemeClr>
                </a:solidFill>
                <a:latin typeface="Bahnschrift SemiCondensed" panose="020B0502040204020203" pitchFamily="34" charset="0"/>
              </a:rPr>
              <a:t>Key strategic goals</a:t>
            </a:r>
          </a:p>
          <a:p>
            <a:pPr marL="0" indent="0">
              <a:buNone/>
            </a:pPr>
            <a:endParaRPr lang="en-US" dirty="0">
              <a:solidFill>
                <a:schemeClr val="tx1">
                  <a:lumMod val="75000"/>
                  <a:lumOff val="25000"/>
                </a:schemeClr>
              </a:solidFill>
              <a:latin typeface="Bahnschrift SemiCondensed" panose="020B0502040204020203" pitchFamily="34" charset="0"/>
            </a:endParaRPr>
          </a:p>
        </p:txBody>
      </p:sp>
      <p:sp>
        <p:nvSpPr>
          <p:cNvPr id="19" name="Down Arrow 18"/>
          <p:cNvSpPr/>
          <p:nvPr/>
        </p:nvSpPr>
        <p:spPr>
          <a:xfrm>
            <a:off x="9193822" y="1935567"/>
            <a:ext cx="267286" cy="37982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01132" y="2405575"/>
            <a:ext cx="4052667" cy="79544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IN" sz="2200" dirty="0" smtClean="0">
                <a:solidFill>
                  <a:schemeClr val="tx1"/>
                </a:solidFill>
                <a:latin typeface="Bahnschrift SemiCondensed" panose="020B0502040204020203" pitchFamily="34" charset="0"/>
              </a:rPr>
              <a:t>Improve </a:t>
            </a:r>
            <a:r>
              <a:rPr lang="en-IN" sz="2200" dirty="0">
                <a:solidFill>
                  <a:schemeClr val="tx1"/>
                </a:solidFill>
                <a:latin typeface="Bahnschrift SemiCondensed" panose="020B0502040204020203" pitchFamily="34" charset="0"/>
              </a:rPr>
              <a:t>retention, progression and </a:t>
            </a:r>
            <a:r>
              <a:rPr lang="en-IN" sz="2200" dirty="0" smtClean="0">
                <a:solidFill>
                  <a:schemeClr val="tx1"/>
                </a:solidFill>
                <a:latin typeface="Bahnschrift SemiCondensed" panose="020B0502040204020203" pitchFamily="34" charset="0"/>
              </a:rPr>
              <a:t>graduation rates</a:t>
            </a:r>
            <a:endParaRPr lang="en-IN" sz="2200" dirty="0">
              <a:solidFill>
                <a:schemeClr val="tx1"/>
              </a:solidFill>
              <a:latin typeface="Bahnschrift SemiCondensed" panose="020B0502040204020203" pitchFamily="34" charset="0"/>
            </a:endParaRPr>
          </a:p>
        </p:txBody>
      </p:sp>
      <p:sp>
        <p:nvSpPr>
          <p:cNvPr id="22" name="Rectangle 21"/>
          <p:cNvSpPr/>
          <p:nvPr/>
        </p:nvSpPr>
        <p:spPr>
          <a:xfrm>
            <a:off x="7301132" y="3854547"/>
            <a:ext cx="4052667" cy="82998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chemeClr val="tx1"/>
                </a:solidFill>
                <a:latin typeface="Bahnschrift SemiCondensed" panose="020B0502040204020203" pitchFamily="34" charset="0"/>
              </a:rPr>
              <a:t>Increase external funding and recognition</a:t>
            </a:r>
          </a:p>
        </p:txBody>
      </p:sp>
      <p:sp>
        <p:nvSpPr>
          <p:cNvPr id="23" name="Down Arrow 22"/>
          <p:cNvSpPr/>
          <p:nvPr/>
        </p:nvSpPr>
        <p:spPr>
          <a:xfrm>
            <a:off x="9193822" y="3301419"/>
            <a:ext cx="267286" cy="407963"/>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9193822" y="4784937"/>
            <a:ext cx="267286" cy="46679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301132" y="5352138"/>
            <a:ext cx="4052667" cy="824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2200" dirty="0">
                <a:solidFill>
                  <a:schemeClr val="tx1"/>
                </a:solidFill>
                <a:latin typeface="Bahnschrift SemiCondensed" panose="020B0502040204020203" pitchFamily="34" charset="0"/>
              </a:rPr>
              <a:t>Recruit better academically qualified students</a:t>
            </a:r>
          </a:p>
        </p:txBody>
      </p:sp>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Bahnschrift SemiCondensed" panose="020B0502040204020203" pitchFamily="34" charset="0"/>
              </a:rPr>
              <a:t>RANDOM FOREST—AUC SCORE</a:t>
            </a:r>
            <a:br>
              <a:rPr lang="en-US" sz="4000" dirty="0">
                <a:latin typeface="Bahnschrift SemiCondensed" panose="020B0502040204020203" pitchFamily="34" charset="0"/>
              </a:rPr>
            </a:br>
            <a:endParaRPr lang="en-US" sz="4000" dirty="0">
              <a:latin typeface="Bahnschrift SemiCondensed" panose="020B0502040204020203"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9034" y="2900510"/>
            <a:ext cx="5043049" cy="3582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2917"/>
            <a:ext cx="10290003" cy="1338575"/>
          </a:xfrm>
          <a:prstGeom prst="rect">
            <a:avLst/>
          </a:prstGeom>
          <a:ln>
            <a:noFill/>
          </a:ln>
          <a:effectLst>
            <a:outerShdw blurRad="190500" algn="tl" rotWithShape="0">
              <a:srgbClr val="000000">
                <a:alpha val="70000"/>
              </a:srgbClr>
            </a:outerShdw>
          </a:effectLst>
        </p:spPr>
      </p:pic>
      <p:sp>
        <p:nvSpPr>
          <p:cNvPr id="8" name="Rectangle 7"/>
          <p:cNvSpPr/>
          <p:nvPr/>
        </p:nvSpPr>
        <p:spPr>
          <a:xfrm>
            <a:off x="182855" y="3652297"/>
            <a:ext cx="2284600" cy="461665"/>
          </a:xfrm>
          <a:prstGeom prst="rect">
            <a:avLst/>
          </a:prstGeom>
        </p:spPr>
        <p:txBody>
          <a:bodyPr wrap="none">
            <a:spAutoFit/>
          </a:bodyPr>
          <a:lstStyle/>
          <a:p>
            <a:r>
              <a:rPr lang="en-US" sz="2400" dirty="0" smtClean="0">
                <a:latin typeface="Bahnschrift SemiCondensed" panose="020B0502040204020203" pitchFamily="34" charset="0"/>
              </a:rPr>
              <a:t>AUC Score : 0.925</a:t>
            </a:r>
            <a:endParaRPr lang="en-US" sz="2400" dirty="0">
              <a:latin typeface="Bahnschrift SemiCondensed" panose="020B0502040204020203" pitchFamily="34" charset="0"/>
            </a:endParaRPr>
          </a:p>
        </p:txBody>
      </p:sp>
    </p:spTree>
    <p:extLst>
      <p:ext uri="{BB962C8B-B14F-4D97-AF65-F5344CB8AC3E}">
        <p14:creationId xmlns:p14="http://schemas.microsoft.com/office/powerpoint/2010/main" val="1551910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313"/>
            <a:ext cx="10515600" cy="1325563"/>
          </a:xfrm>
        </p:spPr>
        <p:txBody>
          <a:bodyPr>
            <a:normAutofit/>
          </a:bodyPr>
          <a:lstStyle/>
          <a:p>
            <a:r>
              <a:rPr lang="en-US" sz="4000" dirty="0">
                <a:latin typeface="Bahnschrift SemiCondensed" panose="020B0502040204020203" pitchFamily="34" charset="0"/>
              </a:rPr>
              <a:t>XG </a:t>
            </a:r>
            <a:r>
              <a:rPr lang="en-US" sz="4000" dirty="0" smtClean="0">
                <a:latin typeface="Bahnschrift SemiCondensed" panose="020B0502040204020203" pitchFamily="34" charset="0"/>
              </a:rPr>
              <a:t>Boost</a:t>
            </a:r>
            <a:endParaRPr lang="en-US" sz="4000" dirty="0">
              <a:latin typeface="Bahnschrift SemiCondensed" panose="020B0502040204020203" pitchFamily="34" charset="0"/>
            </a:endParaRPr>
          </a:p>
        </p:txBody>
      </p:sp>
      <p:sp>
        <p:nvSpPr>
          <p:cNvPr id="3" name="Content Placeholder 2"/>
          <p:cNvSpPr>
            <a:spLocks noGrp="1"/>
          </p:cNvSpPr>
          <p:nvPr>
            <p:ph idx="1"/>
          </p:nvPr>
        </p:nvSpPr>
        <p:spPr>
          <a:xfrm>
            <a:off x="838200" y="1727151"/>
            <a:ext cx="10515600" cy="4351338"/>
          </a:xfrm>
        </p:spPr>
        <p:txBody>
          <a:bodyPr>
            <a:normAutofit fontScale="92500" lnSpcReduction="10000"/>
          </a:bodyPr>
          <a:lstStyle/>
          <a:p>
            <a:pPr marL="274320" indent="-274320">
              <a:buClr>
                <a:schemeClr val="accent3"/>
              </a:buClr>
              <a:defRPr/>
            </a:pPr>
            <a:r>
              <a:rPr lang="en-US" dirty="0">
                <a:latin typeface="Bahnschrift SemiCondensed" panose="020B0502040204020203" pitchFamily="34" charset="0"/>
              </a:rPr>
              <a:t>XGBoost is an implementation of gradient boosted decision trees designed for speed and performance that is dominative competitive machine </a:t>
            </a:r>
            <a:r>
              <a:rPr lang="en-US" dirty="0" smtClean="0">
                <a:latin typeface="Bahnschrift SemiCondensed" panose="020B0502040204020203" pitchFamily="34" charset="0"/>
              </a:rPr>
              <a:t>learning</a:t>
            </a:r>
            <a:endParaRPr lang="en-US" dirty="0">
              <a:latin typeface="Bahnschrift SemiCondensed" panose="020B0502040204020203" pitchFamily="34" charset="0"/>
            </a:endParaRPr>
          </a:p>
          <a:p>
            <a:pPr>
              <a:buClr>
                <a:schemeClr val="accent3"/>
              </a:buClr>
              <a:defRPr/>
            </a:pPr>
            <a:endParaRPr lang="en-US" dirty="0">
              <a:latin typeface="Bahnschrift SemiCondensed" panose="020B0502040204020203" pitchFamily="34" charset="0"/>
            </a:endParaRPr>
          </a:p>
          <a:p>
            <a:pPr marL="274320" indent="-274320">
              <a:buClr>
                <a:schemeClr val="accent3"/>
              </a:buClr>
              <a:defRPr/>
            </a:pPr>
            <a:r>
              <a:rPr lang="en-US" dirty="0">
                <a:latin typeface="Bahnschrift SemiCondensed" panose="020B0502040204020203" pitchFamily="34" charset="0"/>
              </a:rPr>
              <a:t>The two reasons to use XGBoost are also the two goals of the project: Execution Speed. Model </a:t>
            </a:r>
            <a:r>
              <a:rPr lang="en-US" dirty="0" smtClean="0">
                <a:latin typeface="Bahnschrift SemiCondensed" panose="020B0502040204020203" pitchFamily="34" charset="0"/>
              </a:rPr>
              <a:t>Performance</a:t>
            </a:r>
            <a:endParaRPr lang="en-US" dirty="0">
              <a:latin typeface="Bahnschrift SemiCondensed" panose="020B0502040204020203" pitchFamily="34" charset="0"/>
            </a:endParaRPr>
          </a:p>
          <a:p>
            <a:pPr marL="274320" indent="-274320">
              <a:buClr>
                <a:schemeClr val="accent3"/>
              </a:buClr>
              <a:defRPr/>
            </a:pPr>
            <a:endParaRPr lang="en-US" dirty="0">
              <a:latin typeface="Bahnschrift SemiCondensed" panose="020B0502040204020203" pitchFamily="34" charset="0"/>
            </a:endParaRPr>
          </a:p>
          <a:p>
            <a:pPr marL="274320" indent="-274320">
              <a:buClr>
                <a:schemeClr val="accent3"/>
              </a:buClr>
              <a:defRPr/>
            </a:pPr>
            <a:r>
              <a:rPr lang="en-US" dirty="0">
                <a:latin typeface="Bahnschrift SemiCondensed" panose="020B0502040204020203" pitchFamily="34" charset="0"/>
              </a:rPr>
              <a:t>XGBoost Execution Speed Generally, XGBoost is fast. Really fast when compared to other implementations of gradient </a:t>
            </a:r>
            <a:r>
              <a:rPr lang="en-US" dirty="0" smtClean="0">
                <a:latin typeface="Bahnschrift SemiCondensed" panose="020B0502040204020203" pitchFamily="34" charset="0"/>
              </a:rPr>
              <a:t>boosting</a:t>
            </a:r>
            <a:endParaRPr lang="en-US" dirty="0">
              <a:latin typeface="Bahnschrift SemiCondensed" panose="020B0502040204020203" pitchFamily="34" charset="0"/>
            </a:endParaRPr>
          </a:p>
          <a:p>
            <a:pPr marL="274320" indent="-274320">
              <a:buClr>
                <a:schemeClr val="accent3"/>
              </a:buClr>
              <a:defRPr/>
            </a:pPr>
            <a:endParaRPr lang="en-US" dirty="0">
              <a:latin typeface="Bahnschrift SemiCondensed" panose="020B0502040204020203" pitchFamily="34" charset="0"/>
            </a:endParaRPr>
          </a:p>
          <a:p>
            <a:pPr marL="274320" indent="-274320">
              <a:buClr>
                <a:schemeClr val="accent3"/>
              </a:buClr>
              <a:defRPr/>
            </a:pPr>
            <a:r>
              <a:rPr lang="en-US" dirty="0">
                <a:latin typeface="Bahnschrift SemiCondensed" panose="020B0502040204020203" pitchFamily="34" charset="0"/>
              </a:rPr>
              <a:t>XGBoost Model Performance XGBoost dominates structured or tabular datasets on classification and regression predictive modeling </a:t>
            </a:r>
            <a:r>
              <a:rPr lang="en-US" dirty="0" smtClean="0">
                <a:latin typeface="Bahnschrift SemiCondensed" panose="020B0502040204020203" pitchFamily="34" charset="0"/>
              </a:rPr>
              <a:t>problems</a:t>
            </a:r>
            <a:endParaRPr lang="en-US" dirty="0">
              <a:latin typeface="Bahnschrift SemiCondensed" panose="020B0502040204020203" pitchFamily="34" charset="0"/>
            </a:endParaRPr>
          </a:p>
          <a:p>
            <a:endParaRPr lang="en-US" dirty="0"/>
          </a:p>
        </p:txBody>
      </p:sp>
    </p:spTree>
    <p:extLst>
      <p:ext uri="{BB962C8B-B14F-4D97-AF65-F5344CB8AC3E}">
        <p14:creationId xmlns:p14="http://schemas.microsoft.com/office/powerpoint/2010/main" val="2536496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381"/>
            <a:ext cx="10515600" cy="1325563"/>
          </a:xfrm>
        </p:spPr>
        <p:txBody>
          <a:bodyPr>
            <a:normAutofit/>
          </a:bodyPr>
          <a:lstStyle/>
          <a:p>
            <a:r>
              <a:rPr lang="en-US" sz="4000" dirty="0">
                <a:latin typeface="Bahnschrift SemiCondensed" panose="020B0502040204020203" pitchFamily="34" charset="0"/>
              </a:rPr>
              <a:t>XG Boost- ROC/AUC score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0555" y="1985103"/>
            <a:ext cx="5043049" cy="3582216"/>
          </a:xfrm>
        </p:spPr>
      </p:pic>
      <p:sp>
        <p:nvSpPr>
          <p:cNvPr id="5" name="Rectangle 4"/>
          <p:cNvSpPr/>
          <p:nvPr/>
        </p:nvSpPr>
        <p:spPr>
          <a:xfrm>
            <a:off x="614289" y="1690688"/>
            <a:ext cx="4562622" cy="4154984"/>
          </a:xfrm>
          <a:prstGeom prst="rect">
            <a:avLst/>
          </a:prstGeom>
        </p:spPr>
        <p:txBody>
          <a:bodyPr wrap="square">
            <a:spAutoFit/>
          </a:bodyPr>
          <a:lstStyle/>
          <a:p>
            <a:pPr marL="342900" indent="-342900" fontAlgn="auto">
              <a:spcBef>
                <a:spcPts val="0"/>
              </a:spcBef>
              <a:spcAft>
                <a:spcPts val="0"/>
              </a:spcAft>
              <a:buFont typeface="Arial" panose="020B0604020202020204" pitchFamily="34" charset="0"/>
              <a:buChar char="•"/>
              <a:defRPr/>
            </a:pPr>
            <a:r>
              <a:rPr lang="en-US" sz="2400" dirty="0">
                <a:latin typeface="Bahnschrift SemiCondensed" panose="020B0502040204020203" pitchFamily="34" charset="0"/>
              </a:rPr>
              <a:t>AREA UNDER THE ROC CURVE AUC is an effective way to summarize the overall diagnostic accuracy of the </a:t>
            </a:r>
            <a:r>
              <a:rPr lang="en-US" sz="2400" dirty="0" smtClean="0">
                <a:latin typeface="Bahnschrift SemiCondensed" panose="020B0502040204020203" pitchFamily="34" charset="0"/>
              </a:rPr>
              <a:t>test</a:t>
            </a:r>
            <a:endParaRPr lang="en-US" sz="2400" dirty="0">
              <a:latin typeface="Bahnschrift SemiCondensed" panose="020B0502040204020203" pitchFamily="34" charset="0"/>
            </a:endParaRPr>
          </a:p>
          <a:p>
            <a:pPr marL="342900" indent="-342900" fontAlgn="auto">
              <a:spcBef>
                <a:spcPts val="0"/>
              </a:spcBef>
              <a:spcAft>
                <a:spcPts val="0"/>
              </a:spcAft>
              <a:buFont typeface="Arial" panose="020B0604020202020204" pitchFamily="34" charset="0"/>
              <a:buChar char="•"/>
              <a:defRPr/>
            </a:pPr>
            <a:r>
              <a:rPr lang="en-US" sz="2400" dirty="0" smtClean="0">
                <a:latin typeface="Bahnschrift SemiCondensed" panose="020B0502040204020203" pitchFamily="34" charset="0"/>
              </a:rPr>
              <a:t>It </a:t>
            </a:r>
            <a:r>
              <a:rPr lang="en-US" sz="2400" dirty="0">
                <a:latin typeface="Bahnschrift SemiCondensed" panose="020B0502040204020203" pitchFamily="34" charset="0"/>
              </a:rPr>
              <a:t>takes values from 0 to 1, where a value of 0 indicates a perfectly inaccurate test and a value of 1 reflects a perfectly accurate test. AUC can be computed using the trapezoidal </a:t>
            </a:r>
            <a:r>
              <a:rPr lang="en-US" sz="2400" dirty="0" smtClean="0">
                <a:latin typeface="Bahnschrift SemiCondensed" panose="020B0502040204020203" pitchFamily="34" charset="0"/>
              </a:rPr>
              <a:t>rule.3</a:t>
            </a:r>
          </a:p>
          <a:p>
            <a:pPr marL="342900" indent="-342900" fontAlgn="auto">
              <a:spcBef>
                <a:spcPts val="0"/>
              </a:spcBef>
              <a:spcAft>
                <a:spcPts val="0"/>
              </a:spcAft>
              <a:buFont typeface="Arial" panose="020B0604020202020204" pitchFamily="34" charset="0"/>
              <a:buChar char="•"/>
              <a:defRPr/>
            </a:pPr>
            <a:r>
              <a:rPr lang="en-US" sz="2400" dirty="0" smtClean="0">
                <a:latin typeface="Bahnschrift SemiCondensed" panose="020B0502040204020203" pitchFamily="34" charset="0"/>
              </a:rPr>
              <a:t>Model score = 0.88</a:t>
            </a:r>
            <a:endParaRPr lang="en-US" sz="2400" dirty="0">
              <a:latin typeface="Bahnschrift SemiCondensed" panose="020B0502040204020203" pitchFamily="34" charset="0"/>
            </a:endParaRPr>
          </a:p>
        </p:txBody>
      </p:sp>
    </p:spTree>
    <p:extLst>
      <p:ext uri="{BB962C8B-B14F-4D97-AF65-F5344CB8AC3E}">
        <p14:creationId xmlns:p14="http://schemas.microsoft.com/office/powerpoint/2010/main" val="803064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583"/>
            <a:ext cx="10515600" cy="1325563"/>
          </a:xfrm>
        </p:spPr>
        <p:txBody>
          <a:bodyPr>
            <a:normAutofit/>
          </a:bodyPr>
          <a:lstStyle/>
          <a:p>
            <a:r>
              <a:rPr lang="en-US" sz="4000" dirty="0" smtClean="0">
                <a:latin typeface="Bahnschrift SemiCondensed" panose="020B0502040204020203" pitchFamily="34" charset="0"/>
              </a:rPr>
              <a:t>Multi model – comparison </a:t>
            </a:r>
            <a:r>
              <a:rPr lang="en-US" sz="4000" dirty="0">
                <a:latin typeface="Bahnschrift SemiCondensed" panose="020B0502040204020203" pitchFamily="34" charset="0"/>
              </a:rPr>
              <a:t>of AUC scores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8146"/>
            <a:ext cx="10515600" cy="45470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50305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Bahnschrift SemiCondensed" panose="020B0502040204020203" pitchFamily="34" charset="0"/>
              </a:rPr>
              <a:t>TPR, FPR </a:t>
            </a:r>
            <a:r>
              <a:rPr lang="en-US" sz="4000" dirty="0" smtClean="0">
                <a:latin typeface="Bahnschrift SemiCondensed" panose="020B0502040204020203" pitchFamily="34" charset="0"/>
              </a:rPr>
              <a:t>definitions :</a:t>
            </a:r>
            <a:endParaRPr lang="en-US" sz="4000" dirty="0">
              <a:latin typeface="Bahnschrift SemiCondensed" panose="020B0502040204020203" pitchFamily="34" charset="0"/>
            </a:endParaRPr>
          </a:p>
        </p:txBody>
      </p:sp>
      <p:sp>
        <p:nvSpPr>
          <p:cNvPr id="3" name="Content Placeholder 2"/>
          <p:cNvSpPr>
            <a:spLocks noGrp="1"/>
          </p:cNvSpPr>
          <p:nvPr>
            <p:ph idx="1"/>
          </p:nvPr>
        </p:nvSpPr>
        <p:spPr>
          <a:xfrm>
            <a:off x="838200" y="1825625"/>
            <a:ext cx="6350391" cy="4351338"/>
          </a:xfrm>
        </p:spPr>
        <p:txBody>
          <a:bodyPr/>
          <a:lstStyle/>
          <a:p>
            <a:r>
              <a:rPr lang="en-US" dirty="0">
                <a:latin typeface="Bahnschrift SemiCondensed" panose="020B0502040204020203" pitchFamily="34" charset="0"/>
              </a:rPr>
              <a:t>A useful tool when predicting the probability of a binary outcome is the </a:t>
            </a:r>
            <a:r>
              <a:rPr lang="en-US" dirty="0">
                <a:solidFill>
                  <a:srgbClr val="FF0000"/>
                </a:solidFill>
                <a:latin typeface="Bahnschrift SemiCondensed" panose="020B0502040204020203" pitchFamily="34" charset="0"/>
                <a:hlinkClick r:id="rId2"/>
              </a:rPr>
              <a:t>Receiver Operating Characteristic curve</a:t>
            </a:r>
            <a:r>
              <a:rPr lang="en-US" dirty="0">
                <a:latin typeface="Bahnschrift SemiCondensed" panose="020B0502040204020203" pitchFamily="34" charset="0"/>
              </a:rPr>
              <a:t>, or ROC </a:t>
            </a:r>
            <a:r>
              <a:rPr lang="en-US" dirty="0" smtClean="0">
                <a:latin typeface="Bahnschrift SemiCondensed" panose="020B0502040204020203" pitchFamily="34" charset="0"/>
              </a:rPr>
              <a:t>curve</a:t>
            </a:r>
            <a:endParaRPr lang="en-US" dirty="0">
              <a:latin typeface="Bahnschrift SemiCondensed" panose="020B0502040204020203" pitchFamily="34" charset="0"/>
            </a:endParaRPr>
          </a:p>
          <a:p>
            <a:r>
              <a:rPr lang="en-US" dirty="0">
                <a:latin typeface="Bahnschrift SemiCondensed" panose="020B0502040204020203" pitchFamily="34" charset="0"/>
              </a:rPr>
              <a:t>It is a plot of the false positive rate (x-axis) versus the true positive rate (y-axis) for a number of different candidate threshold values between 0.0 and 1.0. Put another way, it plots the false alarm rate versus the hit rate.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5275" y="2082898"/>
            <a:ext cx="34385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97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663" y="2445319"/>
            <a:ext cx="10515600" cy="1325563"/>
          </a:xfrm>
        </p:spPr>
        <p:txBody>
          <a:bodyPr>
            <a:normAutofit/>
          </a:bodyPr>
          <a:lstStyle/>
          <a:p>
            <a:r>
              <a:rPr lang="en-US" sz="5400" dirty="0" smtClean="0">
                <a:latin typeface="Bahnschrift Light SemiCondensed" panose="020B0502040204020203" pitchFamily="34" charset="0"/>
              </a:rPr>
              <a:t>*Conclusion </a:t>
            </a:r>
            <a:r>
              <a:rPr lang="en-US" sz="5400" dirty="0">
                <a:latin typeface="Bahnschrift Light SemiCondensed" panose="020B0502040204020203" pitchFamily="34" charset="0"/>
              </a:rPr>
              <a:t>&amp; </a:t>
            </a:r>
            <a:r>
              <a:rPr lang="en-US" sz="5400" dirty="0" smtClean="0">
                <a:latin typeface="Bahnschrift Light SemiCondensed" panose="020B0502040204020203" pitchFamily="34" charset="0"/>
              </a:rPr>
              <a:t>Recommendation</a:t>
            </a:r>
            <a:endParaRPr lang="en-US" sz="5400" dirty="0">
              <a:latin typeface="Bahnschrift Light SemiCondensed" panose="020B0502040204020203" pitchFamily="34" charset="0"/>
            </a:endParaRPr>
          </a:p>
        </p:txBody>
      </p:sp>
    </p:spTree>
    <p:extLst>
      <p:ext uri="{BB962C8B-B14F-4D97-AF65-F5344CB8AC3E}">
        <p14:creationId xmlns:p14="http://schemas.microsoft.com/office/powerpoint/2010/main" val="2694308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latin typeface="Bahnschrift SemiCondensed" panose="020B0502040204020203" pitchFamily="34" charset="0"/>
              </a:rPr>
              <a:t>Conclusion Remarks</a:t>
            </a:r>
            <a:r>
              <a:rPr lang="en-US" sz="4000" dirty="0">
                <a:latin typeface="Bahnschrift SemiCondensed" panose="020B0502040204020203" pitchFamily="34" charset="0"/>
              </a:rPr>
              <a:t>:</a:t>
            </a:r>
          </a:p>
        </p:txBody>
      </p:sp>
      <p:sp>
        <p:nvSpPr>
          <p:cNvPr id="3" name="Content Placeholder 2"/>
          <p:cNvSpPr>
            <a:spLocks noGrp="1"/>
          </p:cNvSpPr>
          <p:nvPr>
            <p:ph idx="1"/>
          </p:nvPr>
        </p:nvSpPr>
        <p:spPr>
          <a:xfrm>
            <a:off x="838200" y="1111348"/>
            <a:ext cx="10515600" cy="5746651"/>
          </a:xfrm>
        </p:spPr>
        <p:txBody>
          <a:bodyPr>
            <a:normAutofit fontScale="40000" lnSpcReduction="20000"/>
          </a:bodyPr>
          <a:lstStyle/>
          <a:p>
            <a:pPr marL="0" indent="0" fontAlgn="auto">
              <a:spcBef>
                <a:spcPts val="0"/>
              </a:spcBef>
              <a:spcAft>
                <a:spcPts val="0"/>
              </a:spcAft>
              <a:buNone/>
              <a:defRPr/>
            </a:pPr>
            <a:endParaRPr lang="en-US" sz="5000" b="1" dirty="0" smtClean="0">
              <a:latin typeface="Bahnschrift Light SemiCondensed" panose="020B0502040204020203" pitchFamily="34" charset="0"/>
            </a:endParaRPr>
          </a:p>
          <a:p>
            <a:pPr marL="0" indent="0" fontAlgn="auto">
              <a:spcBef>
                <a:spcPts val="0"/>
              </a:spcBef>
              <a:spcAft>
                <a:spcPts val="0"/>
              </a:spcAft>
              <a:buNone/>
              <a:defRPr/>
            </a:pPr>
            <a:r>
              <a:rPr lang="en-US" sz="5500" dirty="0" smtClean="0">
                <a:latin typeface="Bahnschrift Light SemiCondensed" panose="020B0502040204020203" pitchFamily="34" charset="0"/>
              </a:rPr>
              <a:t>Case Study </a:t>
            </a:r>
            <a:r>
              <a:rPr lang="en-US" sz="5000" dirty="0" smtClean="0">
                <a:latin typeface="Bahnschrift Light SemiCondensed" panose="020B0502040204020203" pitchFamily="34" charset="0"/>
              </a:rPr>
              <a:t>: </a:t>
            </a:r>
            <a:r>
              <a:rPr lang="en-US" sz="5000" dirty="0" smtClean="0">
                <a:latin typeface="Bahnschrift Light SemiCondensed" panose="020B0502040204020203" pitchFamily="34" charset="0"/>
              </a:rPr>
              <a:t>Clearwater </a:t>
            </a:r>
            <a:r>
              <a:rPr lang="en-US" sz="5000" dirty="0">
                <a:latin typeface="Bahnschrift Light SemiCondensed" panose="020B0502040204020203" pitchFamily="34" charset="0"/>
              </a:rPr>
              <a:t>State University offers a wide variety of degree programs, from online degrees to a doctorate in education.  Programs are offered in the streams of the arts, education, business &amp; nursing</a:t>
            </a:r>
          </a:p>
          <a:p>
            <a:pPr marL="285750" indent="-285750" fontAlgn="auto">
              <a:spcBef>
                <a:spcPts val="0"/>
              </a:spcBef>
              <a:spcAft>
                <a:spcPts val="0"/>
              </a:spcAft>
              <a:buFont typeface="Wingdings" panose="05000000000000000000" pitchFamily="2" charset="2"/>
              <a:buChar char="Ø"/>
              <a:defRPr/>
            </a:pPr>
            <a:endParaRPr lang="en-US" sz="5000" b="1" dirty="0">
              <a:latin typeface="Bahnschrift Light SemiCondensed" panose="020B0502040204020203" pitchFamily="34" charset="0"/>
            </a:endParaRPr>
          </a:p>
          <a:p>
            <a:pPr marL="0" indent="0" fontAlgn="auto">
              <a:spcBef>
                <a:spcPts val="0"/>
              </a:spcBef>
              <a:spcAft>
                <a:spcPts val="0"/>
              </a:spcAft>
              <a:buNone/>
              <a:defRPr/>
            </a:pPr>
            <a:r>
              <a:rPr lang="en-US" sz="5500" dirty="0" smtClean="0">
                <a:latin typeface="Bahnschrift Light SemiCondensed" panose="020B0502040204020203" pitchFamily="34" charset="0"/>
              </a:rPr>
              <a:t>Objective of Project </a:t>
            </a:r>
            <a:r>
              <a:rPr lang="en-US" sz="5000" dirty="0" smtClean="0">
                <a:latin typeface="Bahnschrift Light SemiCondensed" panose="020B0502040204020203" pitchFamily="34" charset="0"/>
              </a:rPr>
              <a:t>:  To </a:t>
            </a:r>
            <a:r>
              <a:rPr lang="en-US" sz="5000" dirty="0">
                <a:latin typeface="Bahnschrift Light SemiCondensed" panose="020B0502040204020203" pitchFamily="34" charset="0"/>
              </a:rPr>
              <a:t>Leverage data on student demographic profile, course preferences, performance </a:t>
            </a:r>
            <a:r>
              <a:rPr lang="en-US" sz="5000" dirty="0" smtClean="0">
                <a:latin typeface="Bahnschrift Light SemiCondensed" panose="020B0502040204020203" pitchFamily="34" charset="0"/>
              </a:rPr>
              <a:t>record</a:t>
            </a:r>
            <a:r>
              <a:rPr lang="en-US" sz="5000" dirty="0">
                <a:latin typeface="Bahnschrift Light SemiCondensed" panose="020B0502040204020203" pitchFamily="34" charset="0"/>
              </a:rPr>
              <a:t>, grades, financial background, financial aid and other application information to:</a:t>
            </a:r>
          </a:p>
          <a:p>
            <a:pPr fontAlgn="auto">
              <a:spcBef>
                <a:spcPts val="0"/>
              </a:spcBef>
              <a:spcAft>
                <a:spcPts val="0"/>
              </a:spcAft>
              <a:defRPr/>
            </a:pPr>
            <a:endParaRPr lang="en-US" sz="5000" dirty="0">
              <a:latin typeface="Bahnschrift Light SemiCondensed" panose="020B0502040204020203" pitchFamily="34" charset="0"/>
            </a:endParaRPr>
          </a:p>
          <a:p>
            <a:pPr marL="0" indent="0" fontAlgn="auto">
              <a:spcBef>
                <a:spcPts val="0"/>
              </a:spcBef>
              <a:spcAft>
                <a:spcPts val="0"/>
              </a:spcAft>
              <a:buNone/>
              <a:defRPr/>
            </a:pPr>
            <a:r>
              <a:rPr lang="en-US" sz="5000" dirty="0" smtClean="0">
                <a:latin typeface="Bahnschrift Light SemiCondensed" panose="020B0502040204020203" pitchFamily="34" charset="0"/>
              </a:rPr>
              <a:t>1) </a:t>
            </a:r>
            <a:r>
              <a:rPr lang="en-US" sz="5000" dirty="0">
                <a:latin typeface="Bahnschrift Light SemiCondensed" panose="020B0502040204020203" pitchFamily="34" charset="0"/>
              </a:rPr>
              <a:t>Identify key drivers of early student attrition</a:t>
            </a:r>
          </a:p>
          <a:p>
            <a:pPr marL="0" indent="0" fontAlgn="auto">
              <a:spcBef>
                <a:spcPts val="0"/>
              </a:spcBef>
              <a:spcAft>
                <a:spcPts val="0"/>
              </a:spcAft>
              <a:buNone/>
              <a:defRPr/>
            </a:pPr>
            <a:endParaRPr lang="en-US" sz="5000" dirty="0" smtClean="0">
              <a:latin typeface="Bahnschrift Light SemiCondensed" panose="020B0502040204020203" pitchFamily="34" charset="0"/>
            </a:endParaRPr>
          </a:p>
          <a:p>
            <a:pPr marL="0" indent="0" fontAlgn="auto">
              <a:spcBef>
                <a:spcPts val="0"/>
              </a:spcBef>
              <a:spcAft>
                <a:spcPts val="0"/>
              </a:spcAft>
              <a:buNone/>
              <a:defRPr/>
            </a:pPr>
            <a:r>
              <a:rPr lang="en-US" sz="5000" dirty="0" smtClean="0">
                <a:latin typeface="Bahnschrift Light SemiCondensed" panose="020B0502040204020203" pitchFamily="34" charset="0"/>
              </a:rPr>
              <a:t>2) </a:t>
            </a:r>
            <a:r>
              <a:rPr lang="en-US" sz="5000" dirty="0">
                <a:latin typeface="Bahnschrift Light SemiCondensed" panose="020B0502040204020203" pitchFamily="34" charset="0"/>
              </a:rPr>
              <a:t>Build a predictive model to identify students with higher early attrition risk </a:t>
            </a:r>
          </a:p>
          <a:p>
            <a:pPr marL="0" indent="0" fontAlgn="auto">
              <a:spcBef>
                <a:spcPts val="0"/>
              </a:spcBef>
              <a:spcAft>
                <a:spcPts val="0"/>
              </a:spcAft>
              <a:buNone/>
              <a:defRPr/>
            </a:pPr>
            <a:endParaRPr lang="en-US" sz="5000" dirty="0" smtClean="0">
              <a:latin typeface="Bahnschrift Light SemiCondensed" panose="020B0502040204020203" pitchFamily="34" charset="0"/>
            </a:endParaRPr>
          </a:p>
          <a:p>
            <a:pPr marL="0" indent="0" fontAlgn="auto">
              <a:spcBef>
                <a:spcPts val="0"/>
              </a:spcBef>
              <a:spcAft>
                <a:spcPts val="0"/>
              </a:spcAft>
              <a:buNone/>
              <a:defRPr/>
            </a:pPr>
            <a:r>
              <a:rPr lang="en-US" sz="5000" dirty="0" smtClean="0">
                <a:latin typeface="Bahnschrift Light SemiCondensed" panose="020B0502040204020203" pitchFamily="34" charset="0"/>
              </a:rPr>
              <a:t>3) </a:t>
            </a:r>
            <a:r>
              <a:rPr lang="en-US" sz="5000" dirty="0">
                <a:latin typeface="Bahnschrift Light SemiCondensed" panose="020B0502040204020203" pitchFamily="34" charset="0"/>
              </a:rPr>
              <a:t>Recommend appropriate interventions based on the analysis </a:t>
            </a:r>
          </a:p>
          <a:p>
            <a:pPr fontAlgn="auto">
              <a:spcBef>
                <a:spcPts val="0"/>
              </a:spcBef>
              <a:spcAft>
                <a:spcPts val="0"/>
              </a:spcAft>
              <a:defRPr/>
            </a:pPr>
            <a:endParaRPr lang="en-US" sz="5000" dirty="0">
              <a:latin typeface="Bahnschrift Light SemiCondensed" panose="020B0502040204020203" pitchFamily="34" charset="0"/>
            </a:endParaRPr>
          </a:p>
          <a:p>
            <a:pPr marL="0" indent="0" fontAlgn="auto">
              <a:spcBef>
                <a:spcPts val="0"/>
              </a:spcBef>
              <a:spcAft>
                <a:spcPts val="0"/>
              </a:spcAft>
              <a:buNone/>
              <a:defRPr/>
            </a:pPr>
            <a:endParaRPr lang="en-US" sz="5000" dirty="0" smtClean="0">
              <a:latin typeface="Bahnschrift Light SemiCondensed" panose="020B0502040204020203" pitchFamily="34" charset="0"/>
            </a:endParaRPr>
          </a:p>
          <a:p>
            <a:pPr marL="0" indent="0" fontAlgn="auto">
              <a:spcBef>
                <a:spcPts val="0"/>
              </a:spcBef>
              <a:spcAft>
                <a:spcPts val="0"/>
              </a:spcAft>
              <a:buNone/>
              <a:defRPr/>
            </a:pPr>
            <a:r>
              <a:rPr lang="en-US" sz="5500" u="sng" dirty="0" smtClean="0">
                <a:latin typeface="Bahnschrift Light SemiCondensed" panose="020B0502040204020203" pitchFamily="34" charset="0"/>
              </a:rPr>
              <a:t>Remarks</a:t>
            </a:r>
            <a:r>
              <a:rPr lang="en-US" sz="5000" dirty="0" smtClean="0">
                <a:latin typeface="Bahnschrift Light SemiCondensed" panose="020B0502040204020203" pitchFamily="34" charset="0"/>
              </a:rPr>
              <a:t> </a:t>
            </a:r>
            <a:endParaRPr lang="en-US" sz="5000" dirty="0">
              <a:latin typeface="Bahnschrift Light SemiCondensed" panose="020B0502040204020203" pitchFamily="34" charset="0"/>
            </a:endParaRPr>
          </a:p>
          <a:p>
            <a:pPr fontAlgn="auto">
              <a:spcBef>
                <a:spcPts val="0"/>
              </a:spcBef>
              <a:spcAft>
                <a:spcPts val="0"/>
              </a:spcAft>
              <a:defRPr/>
            </a:pPr>
            <a:endParaRPr lang="en-US" sz="5000" dirty="0">
              <a:latin typeface="Bahnschrift Light SemiCondensed" panose="020B0502040204020203" pitchFamily="34" charset="0"/>
            </a:endParaRPr>
          </a:p>
          <a:p>
            <a:pPr marL="0" indent="0" fontAlgn="auto">
              <a:spcBef>
                <a:spcPts val="0"/>
              </a:spcBef>
              <a:spcAft>
                <a:spcPts val="0"/>
              </a:spcAft>
              <a:buNone/>
              <a:defRPr/>
            </a:pPr>
            <a:r>
              <a:rPr lang="en-US" sz="5000" dirty="0">
                <a:latin typeface="Bahnschrift Light SemiCondensed" panose="020B0502040204020203" pitchFamily="34" charset="0"/>
              </a:rPr>
              <a:t>Following are key drivers identified from analysis which are potential cause of student attritions</a:t>
            </a:r>
            <a:r>
              <a:rPr lang="en-US" sz="5000" dirty="0" smtClean="0">
                <a:latin typeface="Bahnschrift Light SemiCondensed" panose="020B0502040204020203" pitchFamily="34" charset="0"/>
              </a:rPr>
              <a:t>.</a:t>
            </a:r>
          </a:p>
          <a:p>
            <a:pPr marL="0" indent="0" algn="just" fontAlgn="auto">
              <a:spcBef>
                <a:spcPts val="0"/>
              </a:spcBef>
              <a:spcAft>
                <a:spcPts val="0"/>
              </a:spcAft>
              <a:buNone/>
              <a:defRPr/>
            </a:pPr>
            <a:endParaRPr lang="en-US" sz="5000" dirty="0" smtClean="0">
              <a:latin typeface="Bahnschrift Light SemiCondensed" panose="020B0502040204020203" pitchFamily="34" charset="0"/>
            </a:endParaRPr>
          </a:p>
          <a:p>
            <a:pPr marL="914400" indent="-914400" algn="just">
              <a:spcBef>
                <a:spcPts val="0"/>
              </a:spcBef>
              <a:buFont typeface="+mj-lt"/>
              <a:buAutoNum type="arabicParenR"/>
              <a:defRPr/>
            </a:pPr>
            <a:r>
              <a:rPr lang="en-US" sz="5000" dirty="0" smtClean="0">
                <a:latin typeface="Bahnschrift Light SemiCondensed" panose="020B0502040204020203" pitchFamily="34" charset="0"/>
              </a:rPr>
              <a:t>Second </a:t>
            </a:r>
            <a:r>
              <a:rPr lang="en-US" sz="5000" dirty="0">
                <a:latin typeface="Bahnschrift Light SemiCondensed" panose="020B0502040204020203" pitchFamily="34" charset="0"/>
              </a:rPr>
              <a:t>term earned </a:t>
            </a:r>
            <a:r>
              <a:rPr lang="en-US" sz="5000" dirty="0" smtClean="0">
                <a:latin typeface="Bahnschrift Light SemiCondensed" panose="020B0502040204020203" pitchFamily="34" charset="0"/>
              </a:rPr>
              <a:t>hours</a:t>
            </a:r>
            <a:endParaRPr lang="en-US" sz="5000" dirty="0">
              <a:latin typeface="Bahnschrift Light SemiCondensed" panose="020B0502040204020203" pitchFamily="34" charset="0"/>
            </a:endParaRPr>
          </a:p>
          <a:p>
            <a:pPr marL="914400" indent="-914400" algn="just">
              <a:spcBef>
                <a:spcPts val="0"/>
              </a:spcBef>
              <a:buFont typeface="+mj-lt"/>
              <a:buAutoNum type="arabicParenR"/>
              <a:defRPr/>
            </a:pPr>
            <a:r>
              <a:rPr lang="en-US" sz="5000" dirty="0" smtClean="0">
                <a:latin typeface="Bahnschrift Light SemiCondensed" panose="020B0502040204020203" pitchFamily="34" charset="0"/>
              </a:rPr>
              <a:t>first </a:t>
            </a:r>
            <a:r>
              <a:rPr lang="en-US" sz="5000" dirty="0">
                <a:latin typeface="Bahnschrift Light SemiCondensed" panose="020B0502040204020203" pitchFamily="34" charset="0"/>
              </a:rPr>
              <a:t>term earned </a:t>
            </a:r>
            <a:r>
              <a:rPr lang="en-US" sz="5000" dirty="0" smtClean="0">
                <a:latin typeface="Bahnschrift Light SemiCondensed" panose="020B0502040204020203" pitchFamily="34" charset="0"/>
              </a:rPr>
              <a:t>hours</a:t>
            </a:r>
            <a:endParaRPr lang="en-US" sz="5000" dirty="0">
              <a:latin typeface="Bahnschrift Light SemiCondensed" panose="020B0502040204020203" pitchFamily="34" charset="0"/>
            </a:endParaRPr>
          </a:p>
          <a:p>
            <a:pPr marL="914400" indent="-914400" algn="just">
              <a:spcBef>
                <a:spcPts val="0"/>
              </a:spcBef>
              <a:buFont typeface="+mj-lt"/>
              <a:buAutoNum type="arabicParenR"/>
              <a:defRPr/>
            </a:pPr>
            <a:r>
              <a:rPr lang="en-US" sz="5000" dirty="0" smtClean="0">
                <a:latin typeface="Bahnschrift Light SemiCondensed" panose="020B0502040204020203" pitchFamily="34" charset="0"/>
              </a:rPr>
              <a:t>Distance </a:t>
            </a:r>
            <a:r>
              <a:rPr lang="en-US" sz="5000" dirty="0">
                <a:latin typeface="Bahnschrift Light SemiCondensed" panose="020B0502040204020203" pitchFamily="34" charset="0"/>
              </a:rPr>
              <a:t>from </a:t>
            </a:r>
            <a:r>
              <a:rPr lang="en-US" sz="5000" dirty="0" smtClean="0">
                <a:latin typeface="Bahnschrift Light SemiCondensed" panose="020B0502040204020203" pitchFamily="34" charset="0"/>
              </a:rPr>
              <a:t>home</a:t>
            </a:r>
            <a:endParaRPr lang="en-US" sz="5000" dirty="0">
              <a:latin typeface="Bahnschrift Light SemiCondensed" panose="020B0502040204020203" pitchFamily="34" charset="0"/>
            </a:endParaRPr>
          </a:p>
          <a:p>
            <a:pPr marL="914400" indent="-914400" algn="just">
              <a:spcBef>
                <a:spcPts val="0"/>
              </a:spcBef>
              <a:buFont typeface="+mj-lt"/>
              <a:buAutoNum type="arabicParenR"/>
              <a:defRPr/>
            </a:pPr>
            <a:r>
              <a:rPr lang="en-US" sz="5000" dirty="0" smtClean="0">
                <a:latin typeface="Bahnschrift Light SemiCondensed" panose="020B0502040204020203" pitchFamily="34" charset="0"/>
              </a:rPr>
              <a:t>Family </a:t>
            </a:r>
            <a:r>
              <a:rPr lang="en-US" sz="5000" dirty="0" smtClean="0">
                <a:latin typeface="Bahnschrift Light SemiCondensed" panose="020B0502040204020203" pitchFamily="34" charset="0"/>
              </a:rPr>
              <a:t>contribution </a:t>
            </a:r>
            <a:endParaRPr lang="en-US" sz="5000" dirty="0">
              <a:latin typeface="Bahnschrift Light SemiCondensed" panose="020B0502040204020203" pitchFamily="34" charset="0"/>
            </a:endParaRPr>
          </a:p>
          <a:p>
            <a:pPr marL="914400" indent="-914400" algn="just">
              <a:spcBef>
                <a:spcPts val="0"/>
              </a:spcBef>
              <a:buFont typeface="+mj-lt"/>
              <a:buAutoNum type="arabicParenR"/>
              <a:defRPr/>
            </a:pPr>
            <a:r>
              <a:rPr lang="en-US" sz="5000" dirty="0" smtClean="0">
                <a:latin typeface="Bahnschrift Light SemiCondensed" panose="020B0502040204020203" pitchFamily="34" charset="0"/>
              </a:rPr>
              <a:t>Gender</a:t>
            </a:r>
            <a:endParaRPr lang="en-US" sz="5000" dirty="0">
              <a:latin typeface="Bahnschrift Light SemiCondensed" panose="020B0502040204020203" pitchFamily="34" charset="0"/>
            </a:endParaRPr>
          </a:p>
        </p:txBody>
      </p:sp>
    </p:spTree>
    <p:extLst>
      <p:ext uri="{BB962C8B-B14F-4D97-AF65-F5344CB8AC3E}">
        <p14:creationId xmlns:p14="http://schemas.microsoft.com/office/powerpoint/2010/main" val="338136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7244"/>
            <a:ext cx="10515600" cy="6027311"/>
          </a:xfrm>
        </p:spPr>
        <p:txBody>
          <a:bodyPr>
            <a:normAutofit fontScale="92500" lnSpcReduction="20000"/>
          </a:bodyPr>
          <a:lstStyle/>
          <a:p>
            <a:pPr fontAlgn="auto">
              <a:spcBef>
                <a:spcPts val="0"/>
              </a:spcBef>
              <a:spcAft>
                <a:spcPts val="0"/>
              </a:spcAft>
              <a:defRPr/>
            </a:pPr>
            <a:endParaRPr lang="en-US" dirty="0">
              <a:latin typeface="Bahnschrift Light SemiCondensed" panose="020B0502040204020203" pitchFamily="34" charset="0"/>
            </a:endParaRPr>
          </a:p>
          <a:p>
            <a:pPr marL="514350" indent="-514350" fontAlgn="auto">
              <a:spcBef>
                <a:spcPts val="0"/>
              </a:spcBef>
              <a:spcAft>
                <a:spcPts val="0"/>
              </a:spcAft>
              <a:buAutoNum type="arabicParenR"/>
              <a:defRPr/>
            </a:pPr>
            <a:r>
              <a:rPr lang="en-US" dirty="0" smtClean="0">
                <a:latin typeface="Bahnschrift Light SemiCondensed" panose="020B0502040204020203" pitchFamily="34" charset="0"/>
              </a:rPr>
              <a:t>Second </a:t>
            </a:r>
            <a:r>
              <a:rPr lang="en-US" dirty="0">
                <a:latin typeface="Bahnschrift Light SemiCondensed" panose="020B0502040204020203" pitchFamily="34" charset="0"/>
              </a:rPr>
              <a:t>term earned hours </a:t>
            </a:r>
            <a:endParaRPr lang="en-US" dirty="0" smtClean="0">
              <a:latin typeface="Bahnschrift Light SemiCondensed" panose="020B0502040204020203" pitchFamily="34" charset="0"/>
            </a:endParaRPr>
          </a:p>
          <a:p>
            <a:pPr marL="0" indent="0" fontAlgn="auto">
              <a:spcBef>
                <a:spcPts val="0"/>
              </a:spcBef>
              <a:spcAft>
                <a:spcPts val="0"/>
              </a:spcAft>
              <a:buNone/>
              <a:defRPr/>
            </a:pPr>
            <a:endParaRPr lang="en-US" dirty="0" smtClean="0">
              <a:latin typeface="Bahnschrift Light SemiCondensed" panose="020B0502040204020203" pitchFamily="34" charset="0"/>
            </a:endParaRPr>
          </a:p>
          <a:p>
            <a:pPr marL="0" indent="0" fontAlgn="auto">
              <a:spcBef>
                <a:spcPts val="0"/>
              </a:spcBef>
              <a:spcAft>
                <a:spcPts val="0"/>
              </a:spcAft>
              <a:buNone/>
              <a:defRPr/>
            </a:pPr>
            <a:r>
              <a:rPr lang="en-US" dirty="0" smtClean="0">
                <a:latin typeface="Bahnschrift Light SemiCondensed" panose="020B0502040204020203" pitchFamily="34" charset="0"/>
              </a:rPr>
              <a:t>From </a:t>
            </a:r>
            <a:r>
              <a:rPr lang="en-US" dirty="0">
                <a:latin typeface="Bahnschrift Light SemiCondensed" panose="020B0502040204020203" pitchFamily="34" charset="0"/>
              </a:rPr>
              <a:t>the data we observed that students who have more earned hours in second term are Returning to second year and viceversa. Approx 25% students have low second term earned and attempt  hours. So these students </a:t>
            </a:r>
            <a:r>
              <a:rPr lang="en-US" dirty="0" smtClean="0">
                <a:latin typeface="Bahnschrift Light SemiCondensed" panose="020B0502040204020203" pitchFamily="34" charset="0"/>
              </a:rPr>
              <a:t>have left</a:t>
            </a:r>
            <a:r>
              <a:rPr lang="en-US" dirty="0">
                <a:latin typeface="Bahnschrift Light SemiCondensed" panose="020B0502040204020203" pitchFamily="34" charset="0"/>
              </a:rPr>
              <a:t>.</a:t>
            </a:r>
          </a:p>
          <a:p>
            <a:pPr marL="0" indent="0" fontAlgn="auto">
              <a:spcBef>
                <a:spcPts val="0"/>
              </a:spcBef>
              <a:spcAft>
                <a:spcPts val="0"/>
              </a:spcAft>
              <a:buNone/>
              <a:defRPr/>
            </a:pPr>
            <a:r>
              <a:rPr lang="en-US" dirty="0">
                <a:latin typeface="Bahnschrift Light SemiCondensed" panose="020B0502040204020203" pitchFamily="34" charset="0"/>
              </a:rPr>
              <a:t>There is high positive correlation between second term attempt and earned hours.</a:t>
            </a:r>
          </a:p>
          <a:p>
            <a:pPr marL="0" indent="0" fontAlgn="auto">
              <a:spcBef>
                <a:spcPts val="0"/>
              </a:spcBef>
              <a:spcAft>
                <a:spcPts val="0"/>
              </a:spcAft>
              <a:buNone/>
              <a:defRPr/>
            </a:pPr>
            <a:r>
              <a:rPr lang="en-US" dirty="0" smtClean="0">
                <a:latin typeface="Bahnschrift Light SemiCondensed" panose="020B0502040204020203" pitchFamily="34" charset="0"/>
              </a:rPr>
              <a:t>About </a:t>
            </a:r>
            <a:r>
              <a:rPr lang="en-US" dirty="0">
                <a:latin typeface="Bahnschrift Light SemiCondensed" panose="020B0502040204020203" pitchFamily="34" charset="0"/>
              </a:rPr>
              <a:t>24% of </a:t>
            </a:r>
            <a:r>
              <a:rPr lang="en-US" dirty="0" smtClean="0">
                <a:latin typeface="Bahnschrift Light SemiCondensed" panose="020B0502040204020203" pitchFamily="34" charset="0"/>
              </a:rPr>
              <a:t>students have </a:t>
            </a:r>
            <a:r>
              <a:rPr lang="en-US" dirty="0">
                <a:latin typeface="Bahnschrift Light SemiCondensed" panose="020B0502040204020203" pitchFamily="34" charset="0"/>
              </a:rPr>
              <a:t>also scored less grades in first term</a:t>
            </a:r>
            <a:r>
              <a:rPr lang="en-US" dirty="0" smtClean="0">
                <a:latin typeface="Bahnschrift Light SemiCondensed" panose="020B0502040204020203" pitchFamily="34" charset="0"/>
              </a:rPr>
              <a:t>. </a:t>
            </a:r>
            <a:r>
              <a:rPr lang="en-US" dirty="0">
                <a:latin typeface="Bahnschrift Light SemiCondensed" panose="020B0502040204020203" pitchFamily="34" charset="0"/>
              </a:rPr>
              <a:t>Found this course is not correct fit for </a:t>
            </a:r>
            <a:r>
              <a:rPr lang="en-US" dirty="0" smtClean="0">
                <a:latin typeface="Bahnschrift Light SemiCondensed" panose="020B0502040204020203" pitchFamily="34" charset="0"/>
              </a:rPr>
              <a:t>them. Hence dropped out.</a:t>
            </a:r>
            <a:endParaRPr lang="en-US" dirty="0">
              <a:latin typeface="Bahnschrift Light SemiCondensed" panose="020B0502040204020203" pitchFamily="34" charset="0"/>
            </a:endParaRPr>
          </a:p>
          <a:p>
            <a:pPr marL="0" indent="0" fontAlgn="auto">
              <a:spcBef>
                <a:spcPts val="0"/>
              </a:spcBef>
              <a:spcAft>
                <a:spcPts val="0"/>
              </a:spcAft>
              <a:buNone/>
              <a:defRPr/>
            </a:pPr>
            <a:endParaRPr lang="en-US" b="1" dirty="0" smtClean="0">
              <a:latin typeface="Bahnschrift Light SemiCondensed" panose="020B0502040204020203" pitchFamily="34" charset="0"/>
            </a:endParaRPr>
          </a:p>
          <a:p>
            <a:pPr marL="0" indent="0" fontAlgn="auto">
              <a:spcBef>
                <a:spcPts val="0"/>
              </a:spcBef>
              <a:spcAft>
                <a:spcPts val="0"/>
              </a:spcAft>
              <a:buNone/>
              <a:defRPr/>
            </a:pPr>
            <a:r>
              <a:rPr lang="en-US" dirty="0" smtClean="0">
                <a:latin typeface="Bahnschrift Light SemiCondensed" panose="020B0502040204020203" pitchFamily="34" charset="0"/>
              </a:rPr>
              <a:t>Recommendation</a:t>
            </a:r>
            <a:endParaRPr lang="en-US" b="1" dirty="0">
              <a:latin typeface="Bahnschrift Light SemiCondensed" panose="020B0502040204020203" pitchFamily="34" charset="0"/>
            </a:endParaRPr>
          </a:p>
          <a:p>
            <a:pPr>
              <a:spcBef>
                <a:spcPts val="0"/>
              </a:spcBef>
              <a:defRPr/>
            </a:pPr>
            <a:r>
              <a:rPr lang="en-US" dirty="0">
                <a:latin typeface="Bahnschrift Light SemiCondensed" panose="020B0502040204020203" pitchFamily="34" charset="0"/>
              </a:rPr>
              <a:t>S</a:t>
            </a:r>
            <a:r>
              <a:rPr lang="en-US" dirty="0" smtClean="0">
                <a:latin typeface="Bahnschrift Light SemiCondensed" panose="020B0502040204020203" pitchFamily="34" charset="0"/>
              </a:rPr>
              <a:t>tudents </a:t>
            </a:r>
            <a:r>
              <a:rPr lang="en-US" dirty="0">
                <a:latin typeface="Bahnschrift Light SemiCondensed" panose="020B0502040204020203" pitchFamily="34" charset="0"/>
              </a:rPr>
              <a:t>who </a:t>
            </a:r>
            <a:r>
              <a:rPr lang="en-US" dirty="0" smtClean="0">
                <a:latin typeface="Bahnschrift Light SemiCondensed" panose="020B0502040204020203" pitchFamily="34" charset="0"/>
              </a:rPr>
              <a:t>scored </a:t>
            </a:r>
            <a:r>
              <a:rPr lang="en-US" dirty="0">
                <a:latin typeface="Bahnschrift Light SemiCondensed" panose="020B0502040204020203" pitchFamily="34" charset="0"/>
              </a:rPr>
              <a:t>less score/grade in first </a:t>
            </a:r>
            <a:r>
              <a:rPr lang="en-US" dirty="0" smtClean="0">
                <a:latin typeface="Bahnschrift Light SemiCondensed" panose="020B0502040204020203" pitchFamily="34" charset="0"/>
              </a:rPr>
              <a:t>term</a:t>
            </a:r>
            <a:r>
              <a:rPr lang="en-US" dirty="0" smtClean="0">
                <a:latin typeface="Bahnschrift Light SemiCondensed" panose="020B0502040204020203" pitchFamily="34" charset="0"/>
              </a:rPr>
              <a:t>, university needs </a:t>
            </a:r>
            <a:r>
              <a:rPr lang="en-US" dirty="0">
                <a:latin typeface="Bahnschrift Light SemiCondensed" panose="020B0502040204020203" pitchFamily="34" charset="0"/>
              </a:rPr>
              <a:t>to work on those </a:t>
            </a:r>
            <a:r>
              <a:rPr lang="en-US" dirty="0" smtClean="0">
                <a:latin typeface="Bahnschrift Light SemiCondensed" panose="020B0502040204020203" pitchFamily="34" charset="0"/>
              </a:rPr>
              <a:t>students. Since they </a:t>
            </a:r>
            <a:r>
              <a:rPr lang="en-US" dirty="0">
                <a:latin typeface="Bahnschrift Light SemiCondensed" panose="020B0502040204020203" pitchFamily="34" charset="0"/>
              </a:rPr>
              <a:t>might feel </a:t>
            </a:r>
            <a:r>
              <a:rPr lang="en-US" dirty="0" smtClean="0">
                <a:latin typeface="Bahnschrift Light SemiCondensed" panose="020B0502040204020203" pitchFamily="34" charset="0"/>
              </a:rPr>
              <a:t>this </a:t>
            </a:r>
            <a:r>
              <a:rPr lang="en-US" dirty="0">
                <a:latin typeface="Bahnschrift Light SemiCondensed" panose="020B0502040204020203" pitchFamily="34" charset="0"/>
              </a:rPr>
              <a:t>course is very tough or not suitable for </a:t>
            </a:r>
            <a:r>
              <a:rPr lang="en-US" dirty="0" smtClean="0">
                <a:latin typeface="Bahnschrift Light SemiCondensed" panose="020B0502040204020203" pitchFamily="34" charset="0"/>
              </a:rPr>
              <a:t>them .</a:t>
            </a:r>
            <a:endParaRPr lang="en-US" dirty="0">
              <a:latin typeface="Bahnschrift Light SemiCondensed" panose="020B0502040204020203" pitchFamily="34" charset="0"/>
            </a:endParaRPr>
          </a:p>
          <a:p>
            <a:pPr>
              <a:spcBef>
                <a:spcPts val="0"/>
              </a:spcBef>
              <a:defRPr/>
            </a:pPr>
            <a:endParaRPr lang="en-US" dirty="0">
              <a:latin typeface="Bahnschrift Light SemiCondensed" panose="020B0502040204020203" pitchFamily="34" charset="0"/>
            </a:endParaRPr>
          </a:p>
          <a:p>
            <a:pPr>
              <a:spcBef>
                <a:spcPts val="0"/>
              </a:spcBef>
              <a:defRPr/>
            </a:pPr>
            <a:r>
              <a:rPr lang="en-US" dirty="0" smtClean="0">
                <a:latin typeface="Bahnschrift Light SemiCondensed" panose="020B0502040204020203" pitchFamily="34" charset="0"/>
              </a:rPr>
              <a:t>If </a:t>
            </a:r>
            <a:r>
              <a:rPr lang="en-US" dirty="0">
                <a:latin typeface="Bahnschrift Light SemiCondensed" panose="020B0502040204020203" pitchFamily="34" charset="0"/>
              </a:rPr>
              <a:t>we provide some extra class  then it </a:t>
            </a:r>
            <a:r>
              <a:rPr lang="en-US" dirty="0" smtClean="0">
                <a:latin typeface="Bahnschrift Light SemiCondensed" panose="020B0502040204020203" pitchFamily="34" charset="0"/>
              </a:rPr>
              <a:t>might</a:t>
            </a:r>
            <a:r>
              <a:rPr lang="en-US" dirty="0" smtClean="0">
                <a:latin typeface="Bahnschrift Light SemiCondensed" panose="020B0502040204020203" pitchFamily="34" charset="0"/>
              </a:rPr>
              <a:t> </a:t>
            </a:r>
            <a:r>
              <a:rPr lang="en-US" dirty="0">
                <a:latin typeface="Bahnschrift Light SemiCondensed" panose="020B0502040204020203" pitchFamily="34" charset="0"/>
              </a:rPr>
              <a:t>help </a:t>
            </a:r>
            <a:r>
              <a:rPr lang="en-US" dirty="0" smtClean="0">
                <a:latin typeface="Bahnschrift Light SemiCondensed" panose="020B0502040204020203" pitchFamily="34" charset="0"/>
              </a:rPr>
              <a:t>them </a:t>
            </a:r>
            <a:r>
              <a:rPr lang="en-US" dirty="0">
                <a:latin typeface="Bahnschrift Light SemiCondensed" panose="020B0502040204020203" pitchFamily="34" charset="0"/>
              </a:rPr>
              <a:t>to boost their moral and inspire them to study </a:t>
            </a:r>
            <a:r>
              <a:rPr lang="en-US" dirty="0" smtClean="0">
                <a:latin typeface="Bahnschrift Light SemiCondensed" panose="020B0502040204020203" pitchFamily="34" charset="0"/>
              </a:rPr>
              <a:t>more efficiently </a:t>
            </a:r>
            <a:r>
              <a:rPr lang="en-US" dirty="0">
                <a:latin typeface="Bahnschrift Light SemiCondensed" panose="020B0502040204020203" pitchFamily="34" charset="0"/>
              </a:rPr>
              <a:t>to </a:t>
            </a:r>
            <a:r>
              <a:rPr lang="en-US" dirty="0" smtClean="0">
                <a:latin typeface="Bahnschrift Light SemiCondensed" panose="020B0502040204020203" pitchFamily="34" charset="0"/>
              </a:rPr>
              <a:t>achieve good grades .</a:t>
            </a:r>
            <a:endParaRPr lang="en-US" dirty="0">
              <a:latin typeface="Bahnschrift Light SemiCondensed" panose="020B0502040204020203" pitchFamily="34" charset="0"/>
            </a:endParaRPr>
          </a:p>
          <a:p>
            <a:pPr>
              <a:spcBef>
                <a:spcPts val="0"/>
              </a:spcBef>
              <a:defRPr/>
            </a:pPr>
            <a:endParaRPr lang="en-US" dirty="0" smtClean="0">
              <a:latin typeface="Bahnschrift Light SemiCondensed" panose="020B0502040204020203" pitchFamily="34" charset="0"/>
            </a:endParaRPr>
          </a:p>
          <a:p>
            <a:pPr>
              <a:spcBef>
                <a:spcPts val="0"/>
              </a:spcBef>
              <a:defRPr/>
            </a:pPr>
            <a:r>
              <a:rPr lang="en-US" dirty="0" smtClean="0">
                <a:latin typeface="Bahnschrift Light SemiCondensed" panose="020B0502040204020203" pitchFamily="34" charset="0"/>
              </a:rPr>
              <a:t>Term </a:t>
            </a:r>
            <a:r>
              <a:rPr lang="en-US" dirty="0">
                <a:latin typeface="Bahnschrift Light SemiCondensed" panose="020B0502040204020203" pitchFamily="34" charset="0"/>
              </a:rPr>
              <a:t>wise feedback session to be planned so that there will interaction between </a:t>
            </a:r>
            <a:r>
              <a:rPr lang="en-US" dirty="0" smtClean="0">
                <a:latin typeface="Bahnschrift Light SemiCondensed" panose="020B0502040204020203" pitchFamily="34" charset="0"/>
              </a:rPr>
              <a:t>students and teacher .</a:t>
            </a:r>
            <a:endParaRPr lang="en-US" dirty="0">
              <a:latin typeface="Bahnschrift Light SemiCondensed" panose="020B0502040204020203" pitchFamily="34" charset="0"/>
            </a:endParaRPr>
          </a:p>
          <a:p>
            <a:endParaRPr lang="en-US" dirty="0"/>
          </a:p>
        </p:txBody>
      </p:sp>
    </p:spTree>
    <p:extLst>
      <p:ext uri="{BB962C8B-B14F-4D97-AF65-F5344CB8AC3E}">
        <p14:creationId xmlns:p14="http://schemas.microsoft.com/office/powerpoint/2010/main" val="983201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838200" y="365760"/>
            <a:ext cx="10515600" cy="5811203"/>
          </a:xfrm>
        </p:spPr>
        <p:txBody>
          <a:bodyPr>
            <a:normAutofit fontScale="85000" lnSpcReduction="20000"/>
          </a:bodyPr>
          <a:lstStyle/>
          <a:p>
            <a:pPr marL="0" indent="0">
              <a:buNone/>
            </a:pPr>
            <a:endParaRPr lang="en-US" sz="3100" dirty="0" smtClean="0">
              <a:latin typeface="Bahnschrift Light SemiCondensed" panose="020B0502040204020203" pitchFamily="34" charset="0"/>
            </a:endParaRPr>
          </a:p>
          <a:p>
            <a:pPr marL="0" indent="0">
              <a:buNone/>
            </a:pPr>
            <a:r>
              <a:rPr lang="en-US" sz="3100" dirty="0" smtClean="0">
                <a:latin typeface="Bahnschrift Light SemiCondensed" panose="020B0502040204020203" pitchFamily="34" charset="0"/>
              </a:rPr>
              <a:t>2) </a:t>
            </a:r>
            <a:r>
              <a:rPr lang="en-US" sz="3100" dirty="0" smtClean="0">
                <a:latin typeface="Bahnschrift Light SemiCondensed" panose="020B0502040204020203" pitchFamily="34" charset="0"/>
              </a:rPr>
              <a:t>First </a:t>
            </a:r>
            <a:r>
              <a:rPr lang="en-US" sz="3100" dirty="0">
                <a:latin typeface="Bahnschrift Light SemiCondensed" panose="020B0502040204020203" pitchFamily="34" charset="0"/>
              </a:rPr>
              <a:t>term earned hours </a:t>
            </a:r>
            <a:endParaRPr lang="en-US" sz="3100" dirty="0" smtClean="0">
              <a:latin typeface="Bahnschrift Light SemiCondensed" panose="020B0502040204020203" pitchFamily="34" charset="0"/>
            </a:endParaRPr>
          </a:p>
          <a:p>
            <a:pPr marL="0" indent="0">
              <a:buNone/>
            </a:pPr>
            <a:endParaRPr lang="en-US" sz="3100" dirty="0" smtClean="0">
              <a:latin typeface="Bahnschrift Light SemiCondensed" panose="020B0502040204020203" pitchFamily="34" charset="0"/>
            </a:endParaRPr>
          </a:p>
          <a:p>
            <a:pPr marL="0" indent="0">
              <a:buNone/>
            </a:pPr>
            <a:r>
              <a:rPr lang="en-US" sz="3100" dirty="0" smtClean="0">
                <a:latin typeface="Bahnschrift Light SemiCondensed" panose="020B0502040204020203" pitchFamily="34" charset="0"/>
              </a:rPr>
              <a:t>From </a:t>
            </a:r>
            <a:r>
              <a:rPr lang="en-US" sz="3100" dirty="0">
                <a:latin typeface="Bahnschrift Light SemiCondensed" panose="020B0502040204020203" pitchFamily="34" charset="0"/>
              </a:rPr>
              <a:t>the data we observed that students who left college scored very less Earned Hours. Approx 23% students score less Earned Hours. Found this course is not correct fit for them so they left</a:t>
            </a:r>
            <a:r>
              <a:rPr lang="en-US" sz="3100" dirty="0" smtClean="0">
                <a:latin typeface="Bahnschrift Light SemiCondensed" panose="020B0502040204020203" pitchFamily="34" charset="0"/>
              </a:rPr>
              <a:t>.</a:t>
            </a:r>
          </a:p>
          <a:p>
            <a:pPr marL="0" indent="0">
              <a:buNone/>
            </a:pPr>
            <a:endParaRPr lang="en-US" sz="3100" dirty="0">
              <a:latin typeface="Bahnschrift Light SemiCondensed" panose="020B0502040204020203" pitchFamily="34" charset="0"/>
            </a:endParaRPr>
          </a:p>
          <a:p>
            <a:pPr fontAlgn="auto">
              <a:spcBef>
                <a:spcPts val="0"/>
              </a:spcBef>
              <a:spcAft>
                <a:spcPts val="0"/>
              </a:spcAft>
              <a:defRPr/>
            </a:pPr>
            <a:endParaRPr lang="en-US" sz="3100" b="1" dirty="0" smtClean="0">
              <a:latin typeface="Bahnschrift Light SemiCondensed" panose="020B0502040204020203" pitchFamily="34" charset="0"/>
            </a:endParaRPr>
          </a:p>
          <a:p>
            <a:pPr marL="0" indent="0" fontAlgn="auto">
              <a:spcBef>
                <a:spcPts val="0"/>
              </a:spcBef>
              <a:spcAft>
                <a:spcPts val="0"/>
              </a:spcAft>
              <a:buNone/>
              <a:defRPr/>
            </a:pPr>
            <a:r>
              <a:rPr lang="en-US" sz="3100" dirty="0" smtClean="0">
                <a:latin typeface="Bahnschrift Light SemiCondensed" panose="020B0502040204020203" pitchFamily="34" charset="0"/>
              </a:rPr>
              <a:t>Recommendation</a:t>
            </a:r>
          </a:p>
          <a:p>
            <a:pPr marL="0" indent="0" fontAlgn="auto">
              <a:spcBef>
                <a:spcPts val="0"/>
              </a:spcBef>
              <a:spcAft>
                <a:spcPts val="0"/>
              </a:spcAft>
              <a:buNone/>
              <a:defRPr/>
            </a:pPr>
            <a:endParaRPr lang="en-US" sz="3100" b="1" dirty="0">
              <a:latin typeface="Bahnschrift Light SemiCondensed" panose="020B0502040204020203" pitchFamily="34" charset="0"/>
            </a:endParaRPr>
          </a:p>
          <a:p>
            <a:pPr>
              <a:spcBef>
                <a:spcPts val="0"/>
              </a:spcBef>
              <a:defRPr/>
            </a:pPr>
            <a:r>
              <a:rPr lang="en-US" sz="3100" dirty="0">
                <a:latin typeface="Bahnschrift Light SemiCondensed" panose="020B0502040204020203" pitchFamily="34" charset="0"/>
              </a:rPr>
              <a:t>Those students who score less score/grade in first term—need to work on those </a:t>
            </a:r>
            <a:r>
              <a:rPr lang="en-US" sz="3100" dirty="0" smtClean="0">
                <a:latin typeface="Bahnschrift Light SemiCondensed" panose="020B0502040204020203" pitchFamily="34" charset="0"/>
              </a:rPr>
              <a:t>students. They </a:t>
            </a:r>
            <a:r>
              <a:rPr lang="en-US" sz="3100" dirty="0">
                <a:latin typeface="Bahnschrift Light SemiCondensed" panose="020B0502040204020203" pitchFamily="34" charset="0"/>
              </a:rPr>
              <a:t>might feel that this course is very tough or not suitable for them.</a:t>
            </a:r>
          </a:p>
          <a:p>
            <a:pPr>
              <a:spcBef>
                <a:spcPts val="0"/>
              </a:spcBef>
              <a:defRPr/>
            </a:pPr>
            <a:r>
              <a:rPr lang="en-US" sz="3100" dirty="0">
                <a:latin typeface="Bahnschrift Light SemiCondensed" panose="020B0502040204020203" pitchFamily="34" charset="0"/>
              </a:rPr>
              <a:t> If we provide some extra class  then it will help then to boost their moral and inspire them to study more to achieve grades.</a:t>
            </a:r>
          </a:p>
          <a:p>
            <a:pPr>
              <a:spcBef>
                <a:spcPts val="0"/>
              </a:spcBef>
              <a:defRPr/>
            </a:pPr>
            <a:r>
              <a:rPr lang="en-US" sz="3100" dirty="0">
                <a:latin typeface="Bahnschrift Light SemiCondensed" panose="020B0502040204020203" pitchFamily="34" charset="0"/>
              </a:rPr>
              <a:t> Term wise feedback session to be planned so that there will interaction between student –teacher </a:t>
            </a:r>
          </a:p>
          <a:p>
            <a:pPr marL="0" indent="0">
              <a:buNone/>
            </a:pPr>
            <a:endParaRPr lang="en-US" dirty="0"/>
          </a:p>
          <a:p>
            <a:endParaRPr lang="en-US" dirty="0"/>
          </a:p>
        </p:txBody>
      </p:sp>
    </p:spTree>
    <p:extLst>
      <p:ext uri="{BB962C8B-B14F-4D97-AF65-F5344CB8AC3E}">
        <p14:creationId xmlns:p14="http://schemas.microsoft.com/office/powerpoint/2010/main" val="2319052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738"/>
            <a:ext cx="10515600" cy="5541090"/>
          </a:xfrm>
        </p:spPr>
        <p:txBody>
          <a:bodyPr>
            <a:normAutofit lnSpcReduction="10000"/>
          </a:bodyPr>
          <a:lstStyle/>
          <a:p>
            <a:pPr marL="342900" indent="-342900" fontAlgn="auto">
              <a:spcBef>
                <a:spcPts val="0"/>
              </a:spcBef>
              <a:spcAft>
                <a:spcPts val="0"/>
              </a:spcAft>
              <a:buFontTx/>
              <a:buAutoNum type="alphaLcParenR"/>
              <a:defRPr/>
            </a:pPr>
            <a:endParaRPr lang="en-US" dirty="0">
              <a:latin typeface="Bahnschrift Light SemiCondensed" panose="020B0502040204020203" pitchFamily="34" charset="0"/>
            </a:endParaRPr>
          </a:p>
          <a:p>
            <a:pPr marL="0" indent="0" fontAlgn="auto">
              <a:spcBef>
                <a:spcPts val="0"/>
              </a:spcBef>
              <a:spcAft>
                <a:spcPts val="0"/>
              </a:spcAft>
              <a:buNone/>
              <a:defRPr/>
            </a:pPr>
            <a:r>
              <a:rPr lang="en-US" dirty="0">
                <a:latin typeface="Bahnschrift Light SemiCondensed" panose="020B0502040204020203" pitchFamily="34" charset="0"/>
              </a:rPr>
              <a:t>3) Distance from </a:t>
            </a:r>
            <a:r>
              <a:rPr lang="en-US" dirty="0" smtClean="0">
                <a:latin typeface="Bahnschrift Light SemiCondensed" panose="020B0502040204020203" pitchFamily="34" charset="0"/>
              </a:rPr>
              <a:t>home </a:t>
            </a:r>
            <a:endParaRPr lang="en-US" b="1" dirty="0">
              <a:latin typeface="Bahnschrift Light SemiCondensed" panose="020B0502040204020203" pitchFamily="34" charset="0"/>
            </a:endParaRPr>
          </a:p>
          <a:p>
            <a:pPr marL="0" indent="0" fontAlgn="auto">
              <a:spcBef>
                <a:spcPts val="0"/>
              </a:spcBef>
              <a:spcAft>
                <a:spcPts val="0"/>
              </a:spcAft>
              <a:buNone/>
              <a:defRPr/>
            </a:pPr>
            <a:endParaRPr lang="en-US" b="1" dirty="0" smtClean="0">
              <a:latin typeface="Bahnschrift Light SemiCondensed" panose="020B0502040204020203" pitchFamily="34" charset="0"/>
            </a:endParaRPr>
          </a:p>
          <a:p>
            <a:pPr marL="0" indent="0" fontAlgn="auto">
              <a:spcBef>
                <a:spcPts val="0"/>
              </a:spcBef>
              <a:spcAft>
                <a:spcPts val="0"/>
              </a:spcAft>
              <a:buNone/>
              <a:defRPr/>
            </a:pPr>
            <a:r>
              <a:rPr lang="en-US" dirty="0" smtClean="0">
                <a:latin typeface="Bahnschrift Light SemiCondensed" panose="020B0502040204020203" pitchFamily="34" charset="0"/>
              </a:rPr>
              <a:t>Data </a:t>
            </a:r>
            <a:r>
              <a:rPr lang="en-US" dirty="0">
                <a:latin typeface="Bahnschrift Light SemiCondensed" panose="020B0502040204020203" pitchFamily="34" charset="0"/>
              </a:rPr>
              <a:t>shows that 21% Students who left the college area having average distance from there home is more than average distance who continued in second year in college</a:t>
            </a:r>
          </a:p>
          <a:p>
            <a:pPr marL="0" indent="0" fontAlgn="auto">
              <a:spcBef>
                <a:spcPts val="0"/>
              </a:spcBef>
              <a:spcAft>
                <a:spcPts val="0"/>
              </a:spcAft>
              <a:buNone/>
              <a:defRPr/>
            </a:pPr>
            <a:r>
              <a:rPr lang="en-US" dirty="0">
                <a:latin typeface="Bahnschrift Light SemiCondensed" panose="020B0502040204020203" pitchFamily="34" charset="0"/>
              </a:rPr>
              <a:t>Average distance of these students are 112km.</a:t>
            </a:r>
          </a:p>
          <a:p>
            <a:pPr marL="0" indent="0" fontAlgn="auto">
              <a:spcBef>
                <a:spcPts val="0"/>
              </a:spcBef>
              <a:spcAft>
                <a:spcPts val="0"/>
              </a:spcAft>
              <a:buNone/>
              <a:defRPr/>
            </a:pPr>
            <a:r>
              <a:rPr lang="en-US" dirty="0">
                <a:latin typeface="Bahnschrift Light SemiCondensed" panose="020B0502040204020203" pitchFamily="34" charset="0"/>
              </a:rPr>
              <a:t>Also it is found that out of 713 students who left college – 53% students are staying off campus</a:t>
            </a:r>
          </a:p>
          <a:p>
            <a:pPr fontAlgn="auto">
              <a:spcBef>
                <a:spcPts val="0"/>
              </a:spcBef>
              <a:spcAft>
                <a:spcPts val="0"/>
              </a:spcAft>
              <a:defRPr/>
            </a:pPr>
            <a:endParaRPr lang="en-US" b="1" dirty="0">
              <a:latin typeface="Bahnschrift Light SemiCondensed" panose="020B0502040204020203" pitchFamily="34" charset="0"/>
            </a:endParaRPr>
          </a:p>
          <a:p>
            <a:pPr marL="0" indent="0" fontAlgn="auto">
              <a:spcBef>
                <a:spcPts val="0"/>
              </a:spcBef>
              <a:spcAft>
                <a:spcPts val="0"/>
              </a:spcAft>
              <a:buNone/>
              <a:defRPr/>
            </a:pPr>
            <a:r>
              <a:rPr lang="en-US" dirty="0" smtClean="0">
                <a:latin typeface="Bahnschrift Light SemiCondensed" panose="020B0502040204020203" pitchFamily="34" charset="0"/>
              </a:rPr>
              <a:t>Recommendation</a:t>
            </a:r>
          </a:p>
          <a:p>
            <a:pPr marL="0" indent="0" fontAlgn="auto">
              <a:spcBef>
                <a:spcPts val="0"/>
              </a:spcBef>
              <a:spcAft>
                <a:spcPts val="0"/>
              </a:spcAft>
              <a:buNone/>
              <a:defRPr/>
            </a:pPr>
            <a:r>
              <a:rPr lang="en-US" b="1" dirty="0" smtClean="0">
                <a:latin typeface="Bahnschrift Light SemiCondensed" panose="020B0502040204020203" pitchFamily="34" charset="0"/>
              </a:rPr>
              <a:t> </a:t>
            </a:r>
            <a:endParaRPr lang="en-US" b="1" dirty="0">
              <a:latin typeface="Bahnschrift Light SemiCondensed" panose="020B0502040204020203" pitchFamily="34" charset="0"/>
            </a:endParaRPr>
          </a:p>
          <a:p>
            <a:pPr>
              <a:spcBef>
                <a:spcPts val="0"/>
              </a:spcBef>
              <a:defRPr/>
            </a:pPr>
            <a:r>
              <a:rPr lang="en-US" dirty="0">
                <a:latin typeface="Bahnschrift Light SemiCondensed" panose="020B0502040204020203" pitchFamily="34" charset="0"/>
              </a:rPr>
              <a:t>Students who are not </a:t>
            </a:r>
            <a:r>
              <a:rPr lang="en-US" dirty="0" smtClean="0">
                <a:latin typeface="Bahnschrift Light SemiCondensed" panose="020B0502040204020203" pitchFamily="34" charset="0"/>
              </a:rPr>
              <a:t>living </a:t>
            </a:r>
            <a:r>
              <a:rPr lang="en-US" dirty="0">
                <a:latin typeface="Bahnschrift Light SemiCondensed" panose="020B0502040204020203" pitchFamily="34" charset="0"/>
              </a:rPr>
              <a:t>in </a:t>
            </a:r>
            <a:r>
              <a:rPr lang="en-US" dirty="0" smtClean="0">
                <a:latin typeface="Bahnschrift Light SemiCondensed" panose="020B0502040204020203" pitchFamily="34" charset="0"/>
              </a:rPr>
              <a:t>campus, trying </a:t>
            </a:r>
            <a:r>
              <a:rPr lang="en-US" dirty="0">
                <a:latin typeface="Bahnschrift Light SemiCondensed" panose="020B0502040204020203" pitchFamily="34" charset="0"/>
              </a:rPr>
              <a:t>to </a:t>
            </a:r>
            <a:r>
              <a:rPr lang="en-US" dirty="0" smtClean="0">
                <a:latin typeface="Bahnschrift Light SemiCondensed" panose="020B0502040204020203" pitchFamily="34" charset="0"/>
              </a:rPr>
              <a:t>provide them hostel with reasonable fees</a:t>
            </a:r>
          </a:p>
          <a:p>
            <a:pPr>
              <a:spcBef>
                <a:spcPts val="0"/>
              </a:spcBef>
              <a:defRPr/>
            </a:pPr>
            <a:r>
              <a:rPr lang="en-US" dirty="0" smtClean="0">
                <a:latin typeface="Bahnschrift Light SemiCondensed" panose="020B0502040204020203" pitchFamily="34" charset="0"/>
              </a:rPr>
              <a:t>We can provide them bus facility in and around of 150km range</a:t>
            </a:r>
          </a:p>
          <a:p>
            <a:endParaRPr lang="en-US" dirty="0"/>
          </a:p>
        </p:txBody>
      </p:sp>
    </p:spTree>
    <p:extLst>
      <p:ext uri="{BB962C8B-B14F-4D97-AF65-F5344CB8AC3E}">
        <p14:creationId xmlns:p14="http://schemas.microsoft.com/office/powerpoint/2010/main" val="144507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ctrTitle"/>
          </p:nvPr>
        </p:nvSpPr>
        <p:spPr/>
        <p:txBody>
          <a:bodyPr/>
          <a:lstStyle/>
          <a:p>
            <a:r>
              <a:rPr lang="en-US" smtClean="0"/>
              <a:t>Slide 3</a:t>
            </a:r>
            <a:endParaRPr lang="en-US" dirty="0"/>
          </a:p>
        </p:txBody>
      </p:sp>
      <p:sp>
        <p:nvSpPr>
          <p:cNvPr id="16" name="Subtitle 15"/>
          <p:cNvSpPr>
            <a:spLocks noGrp="1"/>
          </p:cNvSpPr>
          <p:nvPr>
            <p:ph type="subTitle" idx="1"/>
          </p:nvPr>
        </p:nvSpPr>
        <p:spPr>
          <a:xfrm>
            <a:off x="1603717" y="352401"/>
            <a:ext cx="7624689" cy="702676"/>
          </a:xfrm>
        </p:spPr>
        <p:txBody>
          <a:bodyPr/>
          <a:lstStyle/>
          <a:p>
            <a:r>
              <a:rPr lang="en-US" sz="4400" b="1" dirty="0" smtClean="0">
                <a:latin typeface="Bahnschrift SemiCondensed" panose="020B0502040204020203" pitchFamily="34" charset="0"/>
                <a:ea typeface="+mj-ea"/>
                <a:cs typeface="+mj-cs"/>
              </a:rPr>
              <a:t>         PROBLEM</a:t>
            </a:r>
            <a:r>
              <a:rPr lang="en-US" b="1" dirty="0" smtClean="0"/>
              <a:t> </a:t>
            </a:r>
            <a:r>
              <a:rPr lang="en-US" sz="4400" b="1" dirty="0">
                <a:latin typeface="Bahnschrift SemiCondensed" panose="020B0502040204020203" pitchFamily="34" charset="0"/>
                <a:ea typeface="+mj-ea"/>
                <a:cs typeface="+mj-cs"/>
              </a:rPr>
              <a:t>STATEMENT</a:t>
            </a:r>
          </a:p>
        </p:txBody>
      </p:sp>
      <p:sp>
        <p:nvSpPr>
          <p:cNvPr id="18" name="Rectangle 17"/>
          <p:cNvSpPr/>
          <p:nvPr/>
        </p:nvSpPr>
        <p:spPr>
          <a:xfrm flipH="1">
            <a:off x="112540" y="1252022"/>
            <a:ext cx="5838093" cy="5786199"/>
          </a:xfrm>
          <a:prstGeom prst="rect">
            <a:avLst/>
          </a:prstGeom>
        </p:spPr>
        <p:txBody>
          <a:bodyPr wrap="square">
            <a:spAutoFit/>
          </a:bodyPr>
          <a:lstStyle/>
          <a:p>
            <a:r>
              <a:rPr lang="en-US" sz="2200" dirty="0">
                <a:latin typeface="Bahnschrift SemiCondensed" panose="020B0502040204020203" pitchFamily="34" charset="0"/>
              </a:rPr>
              <a:t>Clearwater State University has collected student data to check the enrollment to the curriculum programs and  the percentage students continuing to the next year</a:t>
            </a:r>
          </a:p>
          <a:p>
            <a:endParaRPr lang="en-US" sz="2200" dirty="0">
              <a:latin typeface="Bahnschrift SemiCondensed" panose="020B0502040204020203" pitchFamily="34" charset="0"/>
            </a:endParaRPr>
          </a:p>
          <a:p>
            <a:r>
              <a:rPr lang="en-US" sz="2200" dirty="0">
                <a:latin typeface="Bahnschrift SemiCondensed" panose="020B0502040204020203" pitchFamily="34" charset="0"/>
              </a:rPr>
              <a:t>It was observed that many students are opting out from continuing the next year. </a:t>
            </a:r>
          </a:p>
          <a:p>
            <a:r>
              <a:rPr lang="en-US" sz="2200" dirty="0">
                <a:latin typeface="Bahnschrift SemiCondensed" panose="020B0502040204020203" pitchFamily="34" charset="0"/>
              </a:rPr>
              <a:t>The rate of attrition was around 23 - 25%.</a:t>
            </a:r>
          </a:p>
          <a:p>
            <a:endParaRPr lang="en-US" sz="2200" dirty="0">
              <a:latin typeface="Bahnschrift SemiCondensed" panose="020B0502040204020203" pitchFamily="34" charset="0"/>
            </a:endParaRPr>
          </a:p>
          <a:p>
            <a:r>
              <a:rPr lang="en-US" sz="2200" dirty="0">
                <a:latin typeface="Bahnschrift SemiCondensed" panose="020B0502040204020203" pitchFamily="34" charset="0"/>
              </a:rPr>
              <a:t>An exercise was done to collect data from all enrolled students and the reasons why they did not continue their studies</a:t>
            </a:r>
          </a:p>
          <a:p>
            <a:endParaRPr lang="en-US" sz="2200" dirty="0">
              <a:latin typeface="Bahnschrift SemiCondensed" panose="020B0502040204020203" pitchFamily="34" charset="0"/>
            </a:endParaRPr>
          </a:p>
          <a:p>
            <a:r>
              <a:rPr lang="en-US" sz="2200" dirty="0">
                <a:latin typeface="Bahnschrift SemiCondensed" panose="020B0502040204020203" pitchFamily="34" charset="0"/>
              </a:rPr>
              <a:t>Data analysis and visualization techniques are used to arrive the root cause of attrition and develop a strategic retention plan</a:t>
            </a:r>
          </a:p>
          <a:p>
            <a:endParaRPr lang="en-US" dirty="0"/>
          </a:p>
        </p:txBody>
      </p:sp>
      <p:graphicFrame>
        <p:nvGraphicFramePr>
          <p:cNvPr id="19" name="Content Placeholder 4"/>
          <p:cNvGraphicFramePr>
            <a:graphicFrameLocks/>
          </p:cNvGraphicFramePr>
          <p:nvPr>
            <p:extLst>
              <p:ext uri="{D42A27DB-BD31-4B8C-83A1-F6EECF244321}">
                <p14:modId xmlns:p14="http://schemas.microsoft.com/office/powerpoint/2010/main" val="3420779955"/>
              </p:ext>
            </p:extLst>
          </p:nvPr>
        </p:nvGraphicFramePr>
        <p:xfrm>
          <a:off x="6576646" y="1083210"/>
          <a:ext cx="5303520" cy="4979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7580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848462"/>
            <a:ext cx="10515600" cy="6009538"/>
          </a:xfrm>
        </p:spPr>
        <p:txBody>
          <a:bodyPr>
            <a:normAutofit/>
          </a:bodyPr>
          <a:lstStyle/>
          <a:p>
            <a:pPr marL="0" indent="0">
              <a:spcBef>
                <a:spcPts val="0"/>
              </a:spcBef>
              <a:buNone/>
              <a:defRPr/>
            </a:pPr>
            <a:r>
              <a:rPr lang="en-US" dirty="0">
                <a:latin typeface="Bahnschrift Light SemiCondensed" panose="020B0502040204020203" pitchFamily="34" charset="0"/>
              </a:rPr>
              <a:t>4</a:t>
            </a:r>
            <a:r>
              <a:rPr lang="en-US" dirty="0" smtClean="0">
                <a:latin typeface="Bahnschrift Light SemiCondensed" panose="020B0502040204020203" pitchFamily="34" charset="0"/>
              </a:rPr>
              <a:t>) Family </a:t>
            </a:r>
            <a:r>
              <a:rPr lang="en-US" dirty="0">
                <a:latin typeface="Bahnschrift Light SemiCondensed" panose="020B0502040204020203" pitchFamily="34" charset="0"/>
              </a:rPr>
              <a:t>contribution </a:t>
            </a:r>
            <a:endParaRPr lang="en-US" dirty="0">
              <a:latin typeface="Bahnschrift Light SemiCondensed" panose="020B0502040204020203" pitchFamily="34" charset="0"/>
            </a:endParaRPr>
          </a:p>
          <a:p>
            <a:pPr marL="342900" indent="-342900">
              <a:spcBef>
                <a:spcPts val="0"/>
              </a:spcBef>
              <a:buFontTx/>
              <a:buAutoNum type="alphaLcParenR"/>
              <a:defRPr/>
            </a:pPr>
            <a:endParaRPr lang="en-US" dirty="0">
              <a:latin typeface="Bahnschrift Light SemiCondensed" panose="020B0502040204020203" pitchFamily="34" charset="0"/>
            </a:endParaRPr>
          </a:p>
          <a:p>
            <a:pPr marL="0" indent="0">
              <a:spcBef>
                <a:spcPts val="0"/>
              </a:spcBef>
              <a:buNone/>
              <a:defRPr/>
            </a:pPr>
            <a:r>
              <a:rPr lang="en-US" dirty="0" smtClean="0">
                <a:latin typeface="Bahnschrift Light SemiCondensed" panose="020B0502040204020203" pitchFamily="34" charset="0"/>
              </a:rPr>
              <a:t>- Data </a:t>
            </a:r>
            <a:r>
              <a:rPr lang="en-US" dirty="0">
                <a:latin typeface="Bahnschrift Light SemiCondensed" panose="020B0502040204020203" pitchFamily="34" charset="0"/>
              </a:rPr>
              <a:t>shows that 456 students left due to one </a:t>
            </a:r>
            <a:r>
              <a:rPr lang="en-US" dirty="0" smtClean="0">
                <a:latin typeface="Bahnschrift Light SemiCondensed" panose="020B0502040204020203" pitchFamily="34" charset="0"/>
              </a:rPr>
              <a:t>of the </a:t>
            </a:r>
            <a:r>
              <a:rPr lang="en-US" dirty="0">
                <a:latin typeface="Bahnschrift Light SemiCondensed" panose="020B0502040204020203" pitchFamily="34" charset="0"/>
              </a:rPr>
              <a:t>reason of family </a:t>
            </a:r>
            <a:r>
              <a:rPr lang="en-US" dirty="0" smtClean="0">
                <a:latin typeface="Bahnschrift Light SemiCondensed" panose="020B0502040204020203" pitchFamily="34" charset="0"/>
              </a:rPr>
              <a:t>contribution</a:t>
            </a:r>
            <a:endParaRPr lang="en-US" dirty="0">
              <a:latin typeface="Bahnschrift Light SemiCondensed" panose="020B0502040204020203" pitchFamily="34" charset="0"/>
            </a:endParaRPr>
          </a:p>
          <a:p>
            <a:pPr marL="0" indent="0">
              <a:spcBef>
                <a:spcPts val="0"/>
              </a:spcBef>
              <a:buNone/>
              <a:defRPr/>
            </a:pPr>
            <a:r>
              <a:rPr lang="en-US" dirty="0" smtClean="0">
                <a:latin typeface="Bahnschrift Light SemiCondensed" panose="020B0502040204020203" pitchFamily="34" charset="0"/>
              </a:rPr>
              <a:t>- Out </a:t>
            </a:r>
            <a:r>
              <a:rPr lang="en-US" dirty="0">
                <a:latin typeface="Bahnschrift Light SemiCondensed" panose="020B0502040204020203" pitchFamily="34" charset="0"/>
              </a:rPr>
              <a:t>of </a:t>
            </a:r>
            <a:r>
              <a:rPr lang="en-US" dirty="0" smtClean="0">
                <a:latin typeface="Bahnschrift Light SemiCondensed" panose="020B0502040204020203" pitchFamily="34" charset="0"/>
              </a:rPr>
              <a:t>456</a:t>
            </a:r>
            <a:r>
              <a:rPr lang="en-US" dirty="0">
                <a:latin typeface="Bahnschrift Light SemiCondensed" panose="020B0502040204020203" pitchFamily="34" charset="0"/>
              </a:rPr>
              <a:t>,</a:t>
            </a:r>
            <a:r>
              <a:rPr lang="en-US" dirty="0" smtClean="0">
                <a:latin typeface="Bahnschrift Light SemiCondensed" panose="020B0502040204020203" pitchFamily="34" charset="0"/>
              </a:rPr>
              <a:t> </a:t>
            </a:r>
            <a:r>
              <a:rPr lang="en-US" dirty="0">
                <a:latin typeface="Bahnschrift Light SemiCondensed" panose="020B0502040204020203" pitchFamily="34" charset="0"/>
              </a:rPr>
              <a:t>There are  41% </a:t>
            </a:r>
            <a:r>
              <a:rPr lang="en-US" dirty="0" smtClean="0">
                <a:latin typeface="Bahnschrift Light SemiCondensed" panose="020B0502040204020203" pitchFamily="34" charset="0"/>
              </a:rPr>
              <a:t>that is </a:t>
            </a:r>
            <a:r>
              <a:rPr lang="en-US" dirty="0">
                <a:latin typeface="Bahnschrift Light SemiCondensed" panose="020B0502040204020203" pitchFamily="34" charset="0"/>
              </a:rPr>
              <a:t>187 students </a:t>
            </a:r>
            <a:r>
              <a:rPr lang="en-US" dirty="0" smtClean="0">
                <a:latin typeface="Bahnschrift Light SemiCondensed" panose="020B0502040204020203" pitchFamily="34" charset="0"/>
              </a:rPr>
              <a:t>who do </a:t>
            </a:r>
            <a:r>
              <a:rPr lang="en-US" dirty="0">
                <a:latin typeface="Bahnschrift Light SemiCondensed" panose="020B0502040204020203" pitchFamily="34" charset="0"/>
              </a:rPr>
              <a:t>not get any support from family or society for </a:t>
            </a:r>
            <a:r>
              <a:rPr lang="en-US" dirty="0" smtClean="0">
                <a:latin typeface="Bahnschrift Light SemiCondensed" panose="020B0502040204020203" pitchFamily="34" charset="0"/>
              </a:rPr>
              <a:t>fees </a:t>
            </a:r>
            <a:endParaRPr lang="en-US" dirty="0">
              <a:latin typeface="Bahnschrift Light SemiCondensed" panose="020B0502040204020203" pitchFamily="34" charset="0"/>
            </a:endParaRPr>
          </a:p>
          <a:p>
            <a:pPr fontAlgn="auto">
              <a:spcBef>
                <a:spcPts val="0"/>
              </a:spcBef>
              <a:spcAft>
                <a:spcPts val="0"/>
              </a:spcAft>
              <a:defRPr/>
            </a:pPr>
            <a:endParaRPr lang="en-US" dirty="0"/>
          </a:p>
          <a:p>
            <a:pPr marL="0" indent="0">
              <a:spcBef>
                <a:spcPts val="0"/>
              </a:spcBef>
              <a:buNone/>
              <a:defRPr/>
            </a:pPr>
            <a:r>
              <a:rPr lang="en-US" dirty="0" smtClean="0">
                <a:latin typeface="Bahnschrift Light SemiCondensed" panose="020B0502040204020203" pitchFamily="34" charset="0"/>
              </a:rPr>
              <a:t>Recommendation</a:t>
            </a:r>
            <a:endParaRPr lang="en-US" dirty="0">
              <a:latin typeface="Bahnschrift Light SemiCondensed" panose="020B0502040204020203" pitchFamily="34" charset="0"/>
            </a:endParaRPr>
          </a:p>
          <a:p>
            <a:pPr marL="342900" indent="-342900">
              <a:spcBef>
                <a:spcPts val="0"/>
              </a:spcBef>
              <a:buFontTx/>
              <a:buAutoNum type="alphaLcParenR"/>
              <a:defRPr/>
            </a:pPr>
            <a:endParaRPr lang="en-US" dirty="0">
              <a:latin typeface="Bahnschrift Light SemiCondensed" panose="020B0502040204020203" pitchFamily="34" charset="0"/>
            </a:endParaRPr>
          </a:p>
          <a:p>
            <a:pPr>
              <a:spcBef>
                <a:spcPts val="0"/>
              </a:spcBef>
              <a:defRPr/>
            </a:pPr>
            <a:r>
              <a:rPr lang="en-US" dirty="0">
                <a:latin typeface="Bahnschrift Light SemiCondensed" panose="020B0502040204020203" pitchFamily="34" charset="0"/>
              </a:rPr>
              <a:t> Identify potential students who are </a:t>
            </a:r>
            <a:r>
              <a:rPr lang="en-US" dirty="0" smtClean="0">
                <a:latin typeface="Bahnschrift Light SemiCondensed" panose="020B0502040204020203" pitchFamily="34" charset="0"/>
              </a:rPr>
              <a:t>good </a:t>
            </a:r>
            <a:r>
              <a:rPr lang="en-US" dirty="0">
                <a:latin typeface="Bahnschrift Light SemiCondensed" panose="020B0502040204020203" pitchFamily="34" charset="0"/>
              </a:rPr>
              <a:t>in studies </a:t>
            </a:r>
            <a:r>
              <a:rPr lang="en-US" dirty="0" smtClean="0">
                <a:latin typeface="Bahnschrift Light SemiCondensed" panose="020B0502040204020203" pitchFamily="34" charset="0"/>
              </a:rPr>
              <a:t>and </a:t>
            </a:r>
            <a:r>
              <a:rPr lang="en-US" dirty="0">
                <a:latin typeface="Bahnschrift Light SemiCondensed" panose="020B0502040204020203" pitchFamily="34" charset="0"/>
              </a:rPr>
              <a:t>offer them </a:t>
            </a:r>
            <a:r>
              <a:rPr lang="en-US" dirty="0" smtClean="0">
                <a:latin typeface="Bahnschrift Light SemiCondensed" panose="020B0502040204020203" pitchFamily="34" charset="0"/>
              </a:rPr>
              <a:t> scholarship</a:t>
            </a:r>
            <a:endParaRPr lang="en-US" dirty="0">
              <a:latin typeface="Bahnschrift Light SemiCondensed" panose="020B0502040204020203" pitchFamily="34" charset="0"/>
            </a:endParaRPr>
          </a:p>
          <a:p>
            <a:pPr>
              <a:spcBef>
                <a:spcPts val="0"/>
              </a:spcBef>
              <a:defRPr/>
            </a:pPr>
            <a:r>
              <a:rPr lang="en-US" dirty="0">
                <a:latin typeface="Bahnschrift Light SemiCondensed" panose="020B0502040204020203" pitchFamily="34" charset="0"/>
              </a:rPr>
              <a:t> Provide Education loan facility</a:t>
            </a:r>
          </a:p>
          <a:p>
            <a:pPr>
              <a:spcBef>
                <a:spcPts val="0"/>
              </a:spcBef>
              <a:defRPr/>
            </a:pPr>
            <a:r>
              <a:rPr lang="en-US" dirty="0">
                <a:latin typeface="Bahnschrift Light SemiCondensed" panose="020B0502040204020203" pitchFamily="34" charset="0"/>
              </a:rPr>
              <a:t> Earn and learn scheme </a:t>
            </a:r>
            <a:r>
              <a:rPr lang="en-US" dirty="0" smtClean="0">
                <a:latin typeface="Bahnschrift Light SemiCondensed" panose="020B0502040204020203" pitchFamily="34" charset="0"/>
              </a:rPr>
              <a:t>so </a:t>
            </a:r>
            <a:r>
              <a:rPr lang="en-US" dirty="0">
                <a:latin typeface="Bahnschrift Light SemiCondensed" panose="020B0502040204020203" pitchFamily="34" charset="0"/>
              </a:rPr>
              <a:t>that they can also support to their families</a:t>
            </a:r>
          </a:p>
          <a:p>
            <a:pPr marL="342900" indent="-342900">
              <a:spcBef>
                <a:spcPts val="0"/>
              </a:spcBef>
              <a:buFontTx/>
              <a:buAutoNum type="alphaLcParenR"/>
              <a:defRPr/>
            </a:pPr>
            <a:endParaRPr lang="en-US" dirty="0">
              <a:latin typeface="Bahnschrift Light SemiCondensed" panose="020B0502040204020203" pitchFamily="34" charset="0"/>
            </a:endParaRPr>
          </a:p>
          <a:p>
            <a:endParaRPr lang="en-US" dirty="0"/>
          </a:p>
        </p:txBody>
      </p:sp>
    </p:spTree>
    <p:extLst>
      <p:ext uri="{BB962C8B-B14F-4D97-AF65-F5344CB8AC3E}">
        <p14:creationId xmlns:p14="http://schemas.microsoft.com/office/powerpoint/2010/main" val="808559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1905"/>
            <a:ext cx="10515600" cy="5785790"/>
          </a:xfrm>
        </p:spPr>
        <p:txBody>
          <a:bodyPr>
            <a:normAutofit/>
          </a:bodyPr>
          <a:lstStyle/>
          <a:p>
            <a:pPr marL="0" indent="0">
              <a:spcBef>
                <a:spcPts val="0"/>
              </a:spcBef>
              <a:buNone/>
              <a:defRPr/>
            </a:pPr>
            <a:r>
              <a:rPr lang="en-US" dirty="0">
                <a:latin typeface="Bahnschrift Light SemiCondensed" panose="020B0502040204020203" pitchFamily="34" charset="0"/>
              </a:rPr>
              <a:t>5) GENDER </a:t>
            </a:r>
          </a:p>
          <a:p>
            <a:pPr marL="0" indent="0">
              <a:spcBef>
                <a:spcPts val="0"/>
              </a:spcBef>
              <a:buNone/>
              <a:defRPr/>
            </a:pPr>
            <a:endParaRPr lang="en-US" dirty="0">
              <a:latin typeface="Bahnschrift Light SemiCondensed" panose="020B0502040204020203" pitchFamily="34" charset="0"/>
            </a:endParaRPr>
          </a:p>
          <a:p>
            <a:pPr marL="0" indent="0">
              <a:spcBef>
                <a:spcPts val="0"/>
              </a:spcBef>
              <a:buNone/>
              <a:defRPr/>
            </a:pPr>
            <a:r>
              <a:rPr lang="en-US" dirty="0">
                <a:latin typeface="Bahnschrift Light SemiCondensed" panose="020B0502040204020203" pitchFamily="34" charset="0"/>
              </a:rPr>
              <a:t>Based on the  </a:t>
            </a:r>
            <a:r>
              <a:rPr lang="en-US" dirty="0" smtClean="0">
                <a:latin typeface="Bahnschrift Light SemiCondensed" panose="020B0502040204020203" pitchFamily="34" charset="0"/>
              </a:rPr>
              <a:t>data, </a:t>
            </a:r>
            <a:r>
              <a:rPr lang="en-US" dirty="0">
                <a:latin typeface="Bahnschrift Light SemiCondensed" panose="020B0502040204020203" pitchFamily="34" charset="0"/>
              </a:rPr>
              <a:t>It is observed that 66</a:t>
            </a:r>
            <a:r>
              <a:rPr lang="en-US" dirty="0" smtClean="0">
                <a:latin typeface="Bahnschrift Light SemiCondensed" panose="020B0502040204020203" pitchFamily="34" charset="0"/>
              </a:rPr>
              <a:t>% that is 457 female </a:t>
            </a:r>
            <a:r>
              <a:rPr lang="en-US" dirty="0">
                <a:latin typeface="Bahnschrift Light SemiCondensed" panose="020B0502040204020203" pitchFamily="34" charset="0"/>
              </a:rPr>
              <a:t>students left the college.</a:t>
            </a:r>
          </a:p>
          <a:p>
            <a:pPr fontAlgn="auto">
              <a:spcBef>
                <a:spcPts val="0"/>
              </a:spcBef>
              <a:spcAft>
                <a:spcPts val="0"/>
              </a:spcAft>
              <a:defRPr/>
            </a:pPr>
            <a:endParaRPr lang="en-US" b="1" dirty="0"/>
          </a:p>
          <a:p>
            <a:pPr marL="0" indent="0" fontAlgn="auto">
              <a:spcBef>
                <a:spcPts val="0"/>
              </a:spcBef>
              <a:spcAft>
                <a:spcPts val="0"/>
              </a:spcAft>
              <a:buNone/>
              <a:defRPr/>
            </a:pPr>
            <a:r>
              <a:rPr lang="en-US" dirty="0" smtClean="0">
                <a:latin typeface="Bahnschrift Light SemiCondensed" panose="020B0502040204020203" pitchFamily="34" charset="0"/>
              </a:rPr>
              <a:t>Recommendation </a:t>
            </a:r>
            <a:endParaRPr lang="en-US" dirty="0">
              <a:latin typeface="Bahnschrift Light SemiCondensed" panose="020B0502040204020203" pitchFamily="34" charset="0"/>
            </a:endParaRPr>
          </a:p>
          <a:p>
            <a:pPr fontAlgn="auto">
              <a:spcBef>
                <a:spcPts val="0"/>
              </a:spcBef>
              <a:spcAft>
                <a:spcPts val="0"/>
              </a:spcAft>
              <a:defRPr/>
            </a:pPr>
            <a:endParaRPr lang="en-US" dirty="0">
              <a:latin typeface="Bahnschrift Light SemiCondensed" panose="020B0502040204020203" pitchFamily="34" charset="0"/>
            </a:endParaRPr>
          </a:p>
          <a:p>
            <a:pPr>
              <a:spcBef>
                <a:spcPts val="0"/>
              </a:spcBef>
              <a:defRPr/>
            </a:pPr>
            <a:r>
              <a:rPr lang="en-US" dirty="0" smtClean="0">
                <a:latin typeface="Bahnschrift Light SemiCondensed" panose="020B0502040204020203" pitchFamily="34" charset="0"/>
              </a:rPr>
              <a:t> Empower women </a:t>
            </a:r>
            <a:r>
              <a:rPr lang="en-US" dirty="0">
                <a:latin typeface="Bahnschrift Light SemiCondensed" panose="020B0502040204020203" pitchFamily="34" charset="0"/>
              </a:rPr>
              <a:t>by boosting their moral.</a:t>
            </a:r>
          </a:p>
          <a:p>
            <a:pPr>
              <a:spcBef>
                <a:spcPts val="0"/>
              </a:spcBef>
              <a:defRPr/>
            </a:pPr>
            <a:r>
              <a:rPr lang="en-US" dirty="0">
                <a:latin typeface="Bahnschrift Light SemiCondensed" panose="020B0502040204020203" pitchFamily="34" charset="0"/>
              </a:rPr>
              <a:t> Scholarship for female students</a:t>
            </a:r>
          </a:p>
          <a:p>
            <a:pPr>
              <a:spcBef>
                <a:spcPts val="0"/>
              </a:spcBef>
              <a:defRPr/>
            </a:pPr>
            <a:r>
              <a:rPr lang="en-US" dirty="0">
                <a:latin typeface="Bahnschrift Light SemiCondensed" panose="020B0502040204020203" pitchFamily="34" charset="0"/>
              </a:rPr>
              <a:t> </a:t>
            </a:r>
            <a:r>
              <a:rPr lang="en-US" dirty="0" smtClean="0">
                <a:latin typeface="Bahnschrift Light SemiCondensed" panose="020B0502040204020203" pitchFamily="34" charset="0"/>
              </a:rPr>
              <a:t>Provide Safe environment, feel </a:t>
            </a:r>
            <a:r>
              <a:rPr lang="en-US" dirty="0">
                <a:latin typeface="Bahnschrift Light SemiCondensed" panose="020B0502040204020203" pitchFamily="34" charset="0"/>
              </a:rPr>
              <a:t>good factor </a:t>
            </a:r>
            <a:r>
              <a:rPr lang="en-US" dirty="0" smtClean="0">
                <a:latin typeface="Bahnschrift Light SemiCondensed" panose="020B0502040204020203" pitchFamily="34" charset="0"/>
              </a:rPr>
              <a:t>to </a:t>
            </a:r>
            <a:r>
              <a:rPr lang="en-US" dirty="0">
                <a:latin typeface="Bahnschrift Light SemiCondensed" panose="020B0502040204020203" pitchFamily="34" charset="0"/>
              </a:rPr>
              <a:t>attend the college</a:t>
            </a:r>
          </a:p>
          <a:p>
            <a:pPr>
              <a:spcBef>
                <a:spcPts val="0"/>
              </a:spcBef>
              <a:defRPr/>
            </a:pPr>
            <a:r>
              <a:rPr lang="en-US" dirty="0">
                <a:latin typeface="Bahnschrift Light SemiCondensed" panose="020B0502040204020203" pitchFamily="34" charset="0"/>
              </a:rPr>
              <a:t> Job opportunities </a:t>
            </a:r>
          </a:p>
          <a:p>
            <a:pPr>
              <a:spcBef>
                <a:spcPts val="0"/>
              </a:spcBef>
              <a:defRPr/>
            </a:pPr>
            <a:r>
              <a:rPr lang="en-US" dirty="0">
                <a:latin typeface="Bahnschrift Light SemiCondensed" panose="020B0502040204020203" pitchFamily="34" charset="0"/>
              </a:rPr>
              <a:t> Implementation of POSH (</a:t>
            </a:r>
            <a:r>
              <a:rPr lang="en-US" dirty="0">
                <a:latin typeface="Bahnschrift Light SemiCondensed" panose="020B0502040204020203" pitchFamily="34" charset="0"/>
              </a:rPr>
              <a:t>Prevention of Sexual </a:t>
            </a:r>
            <a:r>
              <a:rPr lang="en-US" dirty="0" smtClean="0">
                <a:latin typeface="Bahnschrift Light SemiCondensed" panose="020B0502040204020203" pitchFamily="34" charset="0"/>
              </a:rPr>
              <a:t>Harassment Act)</a:t>
            </a:r>
            <a:endParaRPr lang="en-US" dirty="0">
              <a:latin typeface="Bahnschrift Light SemiCondensed" panose="020B0502040204020203" pitchFamily="34" charset="0"/>
            </a:endParaRPr>
          </a:p>
          <a:p>
            <a:endParaRPr lang="en-US" dirty="0"/>
          </a:p>
        </p:txBody>
      </p:sp>
    </p:spTree>
    <p:extLst>
      <p:ext uri="{BB962C8B-B14F-4D97-AF65-F5344CB8AC3E}">
        <p14:creationId xmlns:p14="http://schemas.microsoft.com/office/powerpoint/2010/main" val="1443288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9417" y="5532437"/>
            <a:ext cx="3012583" cy="1325563"/>
          </a:xfrm>
        </p:spPr>
        <p:txBody>
          <a:bodyPr/>
          <a:lstStyle/>
          <a:p>
            <a:r>
              <a:rPr lang="en-US" dirty="0" smtClean="0">
                <a:latin typeface="Bahnschrift Light SemiCondensed" panose="020B0502040204020203" pitchFamily="34" charset="0"/>
              </a:rPr>
              <a:t>THANK YOU .</a:t>
            </a:r>
            <a:endParaRPr lang="en-US" dirty="0">
              <a:latin typeface="Bahnschrift Light SemiCondensed" panose="020B0502040204020203" pitchFamily="34" charset="0"/>
            </a:endParaRPr>
          </a:p>
        </p:txBody>
      </p:sp>
    </p:spTree>
    <p:extLst>
      <p:ext uri="{BB962C8B-B14F-4D97-AF65-F5344CB8AC3E}">
        <p14:creationId xmlns:p14="http://schemas.microsoft.com/office/powerpoint/2010/main" val="646890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D9B4E-C292-45AA-8116-562703040382}"/>
              </a:ext>
            </a:extLst>
          </p:cNvPr>
          <p:cNvSpPr>
            <a:spLocks noGrp="1"/>
          </p:cNvSpPr>
          <p:nvPr>
            <p:ph type="title"/>
          </p:nvPr>
        </p:nvSpPr>
        <p:spPr>
          <a:xfrm>
            <a:off x="1256714" y="386916"/>
            <a:ext cx="9678572" cy="1019853"/>
          </a:xfrm>
        </p:spPr>
        <p:txBody>
          <a:bodyPr anchor="ctr">
            <a:normAutofit fontScale="90000"/>
          </a:bodyPr>
          <a:lstStyle/>
          <a:p>
            <a:r>
              <a:rPr lang="en-US" dirty="0" smtClean="0"/>
              <a:t>   </a:t>
            </a:r>
            <a:r>
              <a:rPr lang="en-US" dirty="0">
                <a:latin typeface="Bahnschrift SemiCondensed" panose="020B0502040204020203" pitchFamily="34" charset="0"/>
              </a:rPr>
              <a:t>Exploratory Data Analysis&amp; Data Preparation</a:t>
            </a:r>
          </a:p>
        </p:txBody>
      </p:sp>
      <p:sp>
        <p:nvSpPr>
          <p:cNvPr id="6" name="Content Placeholder 5"/>
          <p:cNvSpPr>
            <a:spLocks noGrp="1"/>
          </p:cNvSpPr>
          <p:nvPr>
            <p:ph idx="1"/>
          </p:nvPr>
        </p:nvSpPr>
        <p:spPr>
          <a:xfrm>
            <a:off x="838200" y="1406769"/>
            <a:ext cx="10515600" cy="4881489"/>
          </a:xfrm>
        </p:spPr>
        <p:txBody>
          <a:bodyPr>
            <a:normAutofit lnSpcReduction="10000"/>
          </a:bodyPr>
          <a:lstStyle/>
          <a:p>
            <a:pPr marL="0" indent="0">
              <a:buNone/>
            </a:pPr>
            <a:endParaRPr lang="en-US" dirty="0" smtClean="0">
              <a:latin typeface="Bahnschrift SemiCondensed" panose="020B0502040204020203" pitchFamily="34" charset="0"/>
            </a:endParaRPr>
          </a:p>
          <a:p>
            <a:r>
              <a:rPr lang="en-US" dirty="0">
                <a:latin typeface="Bahnschrift SemiCondensed" panose="020B0502040204020203" pitchFamily="34" charset="0"/>
              </a:rPr>
              <a:t>Reading and checking size of data</a:t>
            </a:r>
          </a:p>
          <a:p>
            <a:endParaRPr lang="en-US" u="sng" dirty="0" smtClean="0">
              <a:latin typeface="Bahnschrift SemiCondensed" panose="020B0502040204020203" pitchFamily="34" charset="0"/>
            </a:endParaRPr>
          </a:p>
          <a:p>
            <a:r>
              <a:rPr lang="en-US" b="1" dirty="0" smtClean="0">
                <a:latin typeface="Bahnschrift SemiCondensed" panose="020B0502040204020203" pitchFamily="34" charset="0"/>
              </a:rPr>
              <a:t>Descriptive Statistics </a:t>
            </a:r>
            <a:r>
              <a:rPr lang="en-US" dirty="0" smtClean="0">
                <a:latin typeface="Bahnschrift SemiCondensed" panose="020B0502040204020203" pitchFamily="34" charset="0"/>
              </a:rPr>
              <a:t>: </a:t>
            </a:r>
            <a:r>
              <a:rPr lang="en-US" dirty="0">
                <a:latin typeface="Bahnschrift SemiCondensed" panose="020B0502040204020203" pitchFamily="34" charset="0"/>
              </a:rPr>
              <a:t>Basic measures of central tendency were used to  validate if correct data is being used for </a:t>
            </a:r>
            <a:r>
              <a:rPr lang="en-US" dirty="0" smtClean="0">
                <a:latin typeface="Bahnschrift SemiCondensed" panose="020B0502040204020203" pitchFamily="34" charset="0"/>
              </a:rPr>
              <a:t>modelling</a:t>
            </a:r>
            <a:endParaRPr lang="en-US" dirty="0">
              <a:latin typeface="Bahnschrift SemiCondensed" panose="020B0502040204020203" pitchFamily="34" charset="0"/>
            </a:endParaRPr>
          </a:p>
          <a:p>
            <a:endParaRPr lang="en-US" u="sng" dirty="0" smtClean="0">
              <a:latin typeface="Bahnschrift SemiCondensed" panose="020B0502040204020203" pitchFamily="34" charset="0"/>
            </a:endParaRPr>
          </a:p>
          <a:p>
            <a:r>
              <a:rPr lang="en-US" b="1" dirty="0" smtClean="0">
                <a:latin typeface="Bahnschrift SemiCondensed" panose="020B0502040204020203" pitchFamily="34" charset="0"/>
              </a:rPr>
              <a:t>Missing </a:t>
            </a:r>
            <a:r>
              <a:rPr lang="en-US" b="1" dirty="0">
                <a:latin typeface="Bahnschrift SemiCondensed" panose="020B0502040204020203" pitchFamily="34" charset="0"/>
              </a:rPr>
              <a:t>Value </a:t>
            </a:r>
            <a:r>
              <a:rPr lang="en-US" b="1" dirty="0" smtClean="0">
                <a:latin typeface="Bahnschrift SemiCondensed" panose="020B0502040204020203" pitchFamily="34" charset="0"/>
              </a:rPr>
              <a:t>treatment </a:t>
            </a:r>
            <a:r>
              <a:rPr lang="en-US" dirty="0" smtClean="0">
                <a:latin typeface="Bahnschrift SemiCondensed" panose="020B0502040204020203" pitchFamily="34" charset="0"/>
              </a:rPr>
              <a:t>:  </a:t>
            </a:r>
            <a:r>
              <a:rPr lang="en-US" dirty="0">
                <a:latin typeface="Bahnschrift SemiCondensed" panose="020B0502040204020203" pitchFamily="34" charset="0"/>
              </a:rPr>
              <a:t>Imputing Missing Values with mean for numeric and mode for categorical </a:t>
            </a:r>
            <a:r>
              <a:rPr lang="en-US" dirty="0" smtClean="0">
                <a:latin typeface="Bahnschrift SemiCondensed" panose="020B0502040204020203" pitchFamily="34" charset="0"/>
              </a:rPr>
              <a:t>values</a:t>
            </a:r>
            <a:endParaRPr lang="en-US" dirty="0">
              <a:latin typeface="Bahnschrift SemiCondensed" panose="020B0502040204020203" pitchFamily="34" charset="0"/>
            </a:endParaRPr>
          </a:p>
          <a:p>
            <a:endParaRPr lang="en-US" u="sng" dirty="0" smtClean="0">
              <a:latin typeface="Bahnschrift SemiCondensed" panose="020B0502040204020203" pitchFamily="34" charset="0"/>
            </a:endParaRPr>
          </a:p>
          <a:p>
            <a:r>
              <a:rPr lang="en-US" b="1" dirty="0" smtClean="0">
                <a:latin typeface="Bahnschrift SemiCondensed" panose="020B0502040204020203" pitchFamily="34" charset="0"/>
              </a:rPr>
              <a:t>Correlation</a:t>
            </a:r>
            <a:r>
              <a:rPr lang="en-US" dirty="0" smtClean="0">
                <a:latin typeface="Bahnschrift SemiCondensed" panose="020B0502040204020203" pitchFamily="34" charset="0"/>
              </a:rPr>
              <a:t> : Checking </a:t>
            </a:r>
            <a:r>
              <a:rPr lang="en-US" dirty="0">
                <a:latin typeface="Bahnschrift SemiCondensed" panose="020B0502040204020203" pitchFamily="34" charset="0"/>
              </a:rPr>
              <a:t>the correlation between the variables for further predictive </a:t>
            </a:r>
            <a:r>
              <a:rPr lang="en-US" dirty="0" smtClean="0">
                <a:latin typeface="Bahnschrift SemiCondensed" panose="020B0502040204020203" pitchFamily="34" charset="0"/>
              </a:rPr>
              <a:t>analysis</a:t>
            </a:r>
            <a:endParaRPr lang="en-US" dirty="0">
              <a:latin typeface="Bahnschrift SemiCondensed" panose="020B0502040204020203" pitchFamily="34" charset="0"/>
            </a:endParaRPr>
          </a:p>
        </p:txBody>
      </p:sp>
    </p:spTree>
    <p:extLst>
      <p:ext uri="{BB962C8B-B14F-4D97-AF65-F5344CB8AC3E}">
        <p14:creationId xmlns:p14="http://schemas.microsoft.com/office/powerpoint/2010/main" val="38165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E5079-B185-4DE0-AF2C-AE4B7709FBC3}"/>
              </a:ext>
            </a:extLst>
          </p:cNvPr>
          <p:cNvSpPr>
            <a:spLocks noGrp="1"/>
          </p:cNvSpPr>
          <p:nvPr>
            <p:ph type="title"/>
          </p:nvPr>
        </p:nvSpPr>
        <p:spPr>
          <a:xfrm>
            <a:off x="1386840" y="576775"/>
            <a:ext cx="9439421" cy="661181"/>
          </a:xfrm>
        </p:spPr>
        <p:txBody>
          <a:bodyPr anchor="ctr">
            <a:normAutofit fontScale="90000"/>
          </a:bodyPr>
          <a:lstStyle/>
          <a:p>
            <a:r>
              <a:rPr lang="en-US" dirty="0">
                <a:latin typeface="Bahnschrift SemiCondensed" panose="020B0502040204020203" pitchFamily="34" charset="0"/>
              </a:rPr>
              <a:t>Exploratory</a:t>
            </a:r>
            <a:r>
              <a:rPr lang="en-US" dirty="0"/>
              <a:t> </a:t>
            </a:r>
            <a:r>
              <a:rPr lang="en-US" dirty="0">
                <a:latin typeface="Bahnschrift SemiCondensed" panose="020B0502040204020203" pitchFamily="34" charset="0"/>
              </a:rPr>
              <a:t>Data Analysis &amp; Data Preparation</a:t>
            </a:r>
          </a:p>
        </p:txBody>
      </p:sp>
      <p:sp>
        <p:nvSpPr>
          <p:cNvPr id="3" name="Content Placeholder 2">
            <a:extLst>
              <a:ext uri="{FF2B5EF4-FFF2-40B4-BE49-F238E27FC236}">
                <a16:creationId xmlns:a16="http://schemas.microsoft.com/office/drawing/2014/main" xmlns="" id="{89B4E0E8-07C8-4A23-99E2-20D6DFD6FA7A}"/>
              </a:ext>
            </a:extLst>
          </p:cNvPr>
          <p:cNvSpPr>
            <a:spLocks noGrp="1"/>
          </p:cNvSpPr>
          <p:nvPr>
            <p:ph idx="1"/>
          </p:nvPr>
        </p:nvSpPr>
        <p:spPr>
          <a:xfrm>
            <a:off x="762476" y="1631851"/>
            <a:ext cx="10744896" cy="4881489"/>
          </a:xfrm>
        </p:spPr>
        <p:txBody>
          <a:bodyPr vert="horz" lIns="91440" tIns="45720" rIns="91440" bIns="45720" rtlCol="0" anchor="t">
            <a:normAutofit/>
          </a:bodyPr>
          <a:lstStyle/>
          <a:p>
            <a:endParaRPr lang="en-US" sz="2200" dirty="0"/>
          </a:p>
          <a:p>
            <a:r>
              <a:rPr lang="en-US" sz="2400" dirty="0">
                <a:latin typeface="Bahnschrift SemiCondensed" panose="020B0502040204020203" pitchFamily="34" charset="0"/>
              </a:rPr>
              <a:t>Response Variable Coding </a:t>
            </a:r>
          </a:p>
          <a:p>
            <a:pPr marL="0" indent="0">
              <a:buNone/>
            </a:pPr>
            <a:r>
              <a:rPr lang="en-US" sz="2400" b="1" dirty="0" smtClean="0">
                <a:latin typeface="Bahnschrift SemiCondensed" panose="020B0502040204020203" pitchFamily="34" charset="0"/>
              </a:rPr>
              <a:t>   - </a:t>
            </a:r>
            <a:r>
              <a:rPr lang="en-US" sz="2400" dirty="0" smtClean="0">
                <a:latin typeface="Bahnschrift SemiCondensed" panose="020B0502040204020203" pitchFamily="34" charset="0"/>
              </a:rPr>
              <a:t>Converting </a:t>
            </a:r>
            <a:r>
              <a:rPr lang="en-US" sz="2400" dirty="0">
                <a:latin typeface="Bahnschrift SemiCondensed" panose="020B0502040204020203" pitchFamily="34" charset="0"/>
              </a:rPr>
              <a:t>‘</a:t>
            </a:r>
            <a:r>
              <a:rPr lang="en-US" sz="2400" dirty="0">
                <a:solidFill>
                  <a:srgbClr val="FF0000"/>
                </a:solidFill>
                <a:latin typeface="Bahnschrift SemiCondensed" panose="020B0502040204020203" pitchFamily="34" charset="0"/>
              </a:rPr>
              <a:t>RETURNED_2ND_YR</a:t>
            </a:r>
            <a:r>
              <a:rPr lang="en-US" sz="2400" dirty="0">
                <a:latin typeface="Bahnschrift SemiCondensed" panose="020B0502040204020203" pitchFamily="34" charset="0"/>
              </a:rPr>
              <a:t>’ variable to 0 and 1 accordingly</a:t>
            </a:r>
            <a:r>
              <a:rPr lang="en-US" sz="2000" dirty="0"/>
              <a:t> </a:t>
            </a:r>
            <a:r>
              <a:rPr lang="en-US" sz="2400" dirty="0">
                <a:latin typeface="Bahnschrift SemiCondensed" panose="020B0502040204020203" pitchFamily="34" charset="0"/>
              </a:rPr>
              <a:t>as python will model </a:t>
            </a:r>
            <a:r>
              <a:rPr lang="en-US" sz="2400" dirty="0" smtClean="0">
                <a:latin typeface="Bahnschrift SemiCondensed" panose="020B0502040204020203" pitchFamily="34" charset="0"/>
              </a:rPr>
              <a:t>     </a:t>
            </a:r>
          </a:p>
          <a:p>
            <a:pPr marL="0" indent="0">
              <a:buNone/>
            </a:pPr>
            <a:r>
              <a:rPr lang="en-US" sz="2400" dirty="0">
                <a:latin typeface="Bahnschrift SemiCondensed" panose="020B0502040204020203" pitchFamily="34" charset="0"/>
              </a:rPr>
              <a:t> </a:t>
            </a:r>
            <a:r>
              <a:rPr lang="en-US" sz="2400" dirty="0" smtClean="0">
                <a:latin typeface="Bahnschrift SemiCondensed" panose="020B0502040204020203" pitchFamily="34" charset="0"/>
              </a:rPr>
              <a:t>     for event </a:t>
            </a:r>
            <a:r>
              <a:rPr lang="en-US" sz="2400" dirty="0" smtClean="0">
                <a:latin typeface="Bahnschrift SemiCondensed" panose="020B0502040204020203" pitchFamily="34" charset="0"/>
              </a:rPr>
              <a:t>1</a:t>
            </a:r>
            <a:endParaRPr lang="en-US" sz="2400" b="1" dirty="0">
              <a:latin typeface="Bahnschrift SemiCondensed" panose="020B0502040204020203" pitchFamily="34" charset="0"/>
            </a:endParaRPr>
          </a:p>
          <a:p>
            <a:endParaRPr lang="en-US" sz="2400" b="1" dirty="0">
              <a:latin typeface="Bahnschrift SemiCondensed" panose="020B0502040204020203" pitchFamily="34" charset="0"/>
            </a:endParaRPr>
          </a:p>
          <a:p>
            <a:r>
              <a:rPr lang="en-US" sz="2400" dirty="0">
                <a:latin typeface="Bahnschrift SemiCondensed" panose="020B0502040204020203" pitchFamily="34" charset="0"/>
              </a:rPr>
              <a:t>Outlier</a:t>
            </a:r>
            <a:r>
              <a:rPr lang="en-US" sz="2400" dirty="0"/>
              <a:t> </a:t>
            </a:r>
            <a:r>
              <a:rPr lang="en-US" sz="2400" dirty="0" smtClean="0">
                <a:latin typeface="Bahnschrift SemiCondensed" panose="020B0502040204020203" pitchFamily="34" charset="0"/>
              </a:rPr>
              <a:t>Detection </a:t>
            </a:r>
            <a:endParaRPr lang="en-US" sz="2400" dirty="0" smtClean="0"/>
          </a:p>
          <a:p>
            <a:pPr marL="0" indent="0">
              <a:buNone/>
            </a:pPr>
            <a:r>
              <a:rPr lang="en-US" sz="2400" dirty="0" smtClean="0">
                <a:latin typeface="Bahnschrift SemiCondensed" panose="020B0502040204020203" pitchFamily="34" charset="0"/>
              </a:rPr>
              <a:t>    - To </a:t>
            </a:r>
            <a:r>
              <a:rPr lang="en-US" sz="2400" dirty="0">
                <a:latin typeface="Bahnschrift SemiCondensed" panose="020B0502040204020203" pitchFamily="34" charset="0"/>
              </a:rPr>
              <a:t>ensure we don’t have highly skewed </a:t>
            </a:r>
            <a:r>
              <a:rPr lang="en-US" sz="2400" dirty="0" smtClean="0">
                <a:latin typeface="Bahnschrift SemiCondensed" panose="020B0502040204020203" pitchFamily="34" charset="0"/>
              </a:rPr>
              <a:t>values</a:t>
            </a:r>
            <a:endParaRPr lang="en-US" sz="2400" dirty="0" smtClean="0">
              <a:latin typeface="Bahnschrift SemiCondensed" panose="020B0502040204020203" pitchFamily="34" charset="0"/>
            </a:endParaRPr>
          </a:p>
          <a:p>
            <a:pPr marL="0" indent="0">
              <a:buNone/>
            </a:pPr>
            <a:r>
              <a:rPr lang="en-IN" dirty="0" smtClean="0">
                <a:latin typeface="Bahnschrift SemiCondensed" panose="020B0502040204020203" pitchFamily="34" charset="0"/>
              </a:rPr>
              <a:t>   - </a:t>
            </a:r>
            <a:r>
              <a:rPr lang="en-IN" sz="2400" dirty="0" smtClean="0">
                <a:latin typeface="Bahnschrift SemiCondensed" panose="020B0502040204020203" pitchFamily="34" charset="0"/>
              </a:rPr>
              <a:t>Student </a:t>
            </a:r>
            <a:r>
              <a:rPr lang="en-IN" sz="2400" dirty="0">
                <a:latin typeface="Bahnschrift SemiCondensed" panose="020B0502040204020203" pitchFamily="34" charset="0"/>
              </a:rPr>
              <a:t>Age and Distance from home are highly </a:t>
            </a:r>
            <a:r>
              <a:rPr lang="en-IN" sz="2400" dirty="0" smtClean="0">
                <a:latin typeface="Bahnschrift SemiCondensed" panose="020B0502040204020203" pitchFamily="34" charset="0"/>
              </a:rPr>
              <a:t>skewed</a:t>
            </a:r>
            <a:endParaRPr lang="en-IN" sz="2400" dirty="0" smtClean="0">
              <a:latin typeface="Bahnschrift SemiCondensed" panose="020B0502040204020203" pitchFamily="34" charset="0"/>
            </a:endParaRPr>
          </a:p>
          <a:p>
            <a:pPr marL="0" indent="0">
              <a:buNone/>
            </a:pPr>
            <a:r>
              <a:rPr lang="en-IN" sz="2400" dirty="0">
                <a:latin typeface="Bahnschrift SemiCondensed" panose="020B0502040204020203" pitchFamily="34" charset="0"/>
              </a:rPr>
              <a:t> </a:t>
            </a:r>
            <a:r>
              <a:rPr lang="en-IN" sz="2400" dirty="0" smtClean="0">
                <a:latin typeface="Bahnschrift SemiCondensed" panose="020B0502040204020203" pitchFamily="34" charset="0"/>
              </a:rPr>
              <a:t>   - </a:t>
            </a:r>
            <a:r>
              <a:rPr lang="en-US" sz="2400" dirty="0" smtClean="0">
                <a:latin typeface="Bahnschrift SemiCondensed" panose="020B0502040204020203" pitchFamily="34" charset="0"/>
              </a:rPr>
              <a:t>Normalizing </a:t>
            </a:r>
            <a:r>
              <a:rPr lang="en-US" sz="2400" dirty="0">
                <a:latin typeface="Bahnschrift SemiCondensed" panose="020B0502040204020203" pitchFamily="34" charset="0"/>
              </a:rPr>
              <a:t>the data to mitigate the effect of </a:t>
            </a:r>
            <a:r>
              <a:rPr lang="en-US" sz="2400" dirty="0" smtClean="0">
                <a:latin typeface="Bahnschrift SemiCondensed" panose="020B0502040204020203" pitchFamily="34" charset="0"/>
              </a:rPr>
              <a:t>Outliers</a:t>
            </a:r>
            <a:endParaRPr lang="en-US" sz="2400" dirty="0">
              <a:latin typeface="Bahnschrift SemiCondensed" panose="020B0502040204020203" pitchFamily="34" charset="0"/>
            </a:endParaRPr>
          </a:p>
          <a:p>
            <a:endParaRPr lang="en-US" sz="2400" b="1" dirty="0">
              <a:latin typeface="Bahnschrift SemiCondensed" panose="020B0502040204020203" pitchFamily="34" charset="0"/>
            </a:endParaRPr>
          </a:p>
        </p:txBody>
      </p:sp>
    </p:spTree>
    <p:extLst>
      <p:ext uri="{BB962C8B-B14F-4D97-AF65-F5344CB8AC3E}">
        <p14:creationId xmlns:p14="http://schemas.microsoft.com/office/powerpoint/2010/main" val="882630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ooks on Shelf">
            <a:extLst>
              <a:ext uri="{FF2B5EF4-FFF2-40B4-BE49-F238E27FC236}">
                <a16:creationId xmlns:a16="http://schemas.microsoft.com/office/drawing/2014/main" xmlns="" id="{3DE94ADA-0031-43D4-A79A-B89B959930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3299" y="5753275"/>
            <a:ext cx="1097280" cy="1097280"/>
          </a:xfrm>
          <a:prstGeom prst="rect">
            <a:avLst/>
          </a:prstGeom>
        </p:spPr>
      </p:pic>
      <p:sp>
        <p:nvSpPr>
          <p:cNvPr id="6" name="Rounded Rectangle 5"/>
          <p:cNvSpPr/>
          <p:nvPr/>
        </p:nvSpPr>
        <p:spPr>
          <a:xfrm>
            <a:off x="8229600" y="1758462"/>
            <a:ext cx="3657600" cy="34325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en-US" sz="2800" dirty="0">
                <a:solidFill>
                  <a:schemeClr val="tx1"/>
                </a:solidFill>
                <a:latin typeface="Bahnschrift SemiCondensed" panose="020B0502040204020203" pitchFamily="34" charset="0"/>
              </a:rPr>
              <a:t>Here we can see that Out of 3400 students, </a:t>
            </a:r>
            <a:r>
              <a:rPr lang="en-US" sz="2800" dirty="0">
                <a:solidFill>
                  <a:srgbClr val="FF0000"/>
                </a:solidFill>
                <a:latin typeface="Bahnschrift SemiCondensed" panose="020B0502040204020203" pitchFamily="34" charset="0"/>
              </a:rPr>
              <a:t>723</a:t>
            </a:r>
            <a:r>
              <a:rPr lang="en-US" sz="2800" dirty="0">
                <a:solidFill>
                  <a:schemeClr val="tx1"/>
                </a:solidFill>
                <a:latin typeface="Bahnschrift SemiCondensed" panose="020B0502040204020203" pitchFamily="34" charset="0"/>
              </a:rPr>
              <a:t>  left the college and 2677 were returned back to 2</a:t>
            </a:r>
            <a:r>
              <a:rPr lang="en-US" sz="2800" baseline="30000" dirty="0">
                <a:solidFill>
                  <a:schemeClr val="tx1"/>
                </a:solidFill>
                <a:latin typeface="Bahnschrift SemiCondensed" panose="020B0502040204020203" pitchFamily="34" charset="0"/>
              </a:rPr>
              <a:t>nd</a:t>
            </a:r>
            <a:r>
              <a:rPr lang="en-US" sz="2800" dirty="0">
                <a:solidFill>
                  <a:schemeClr val="tx1"/>
                </a:solidFill>
                <a:latin typeface="Bahnschrift SemiCondensed" panose="020B0502040204020203" pitchFamily="34" charset="0"/>
              </a:rPr>
              <a:t> </a:t>
            </a:r>
            <a:r>
              <a:rPr lang="en-US" sz="2800" dirty="0" smtClean="0">
                <a:solidFill>
                  <a:schemeClr val="tx1"/>
                </a:solidFill>
                <a:latin typeface="Bahnschrift SemiCondensed" panose="020B0502040204020203" pitchFamily="34" charset="0"/>
              </a:rPr>
              <a:t>year</a:t>
            </a:r>
            <a:endParaRPr lang="en-US" dirty="0">
              <a:solidFill>
                <a:schemeClr val="tx1"/>
              </a:solidFill>
            </a:endParaRPr>
          </a:p>
        </p:txBody>
      </p:sp>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287" y="1865944"/>
            <a:ext cx="6929873" cy="156305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1561514" y="365125"/>
            <a:ext cx="9792286" cy="732155"/>
          </a:xfrm>
        </p:spPr>
        <p:txBody>
          <a:bodyPr>
            <a:normAutofit/>
          </a:bodyPr>
          <a:lstStyle/>
          <a:p>
            <a:r>
              <a:rPr lang="en-US" sz="4000" dirty="0" smtClean="0">
                <a:latin typeface="Bahnschrift SemiCondensed" panose="020B0502040204020203" pitchFamily="34" charset="0"/>
              </a:rPr>
              <a:t>Percentage of attrition</a:t>
            </a:r>
            <a:endParaRPr lang="en-US" sz="4000" dirty="0">
              <a:latin typeface="Bahnschrift SemiCondensed" panose="020B0502040204020203" pitchFamily="34" charset="0"/>
            </a:endParaRPr>
          </a:p>
        </p:txBody>
      </p:sp>
      <p:sp>
        <p:nvSpPr>
          <p:cNvPr id="11" name="Rounded Rectangle 10"/>
          <p:cNvSpPr/>
          <p:nvPr/>
        </p:nvSpPr>
        <p:spPr>
          <a:xfrm>
            <a:off x="661939" y="3981157"/>
            <a:ext cx="5176153" cy="137863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sz="3200" dirty="0">
                <a:solidFill>
                  <a:schemeClr val="tx1"/>
                </a:solidFill>
                <a:latin typeface="Bahnschrift SemiCondensed" panose="020B0502040204020203" pitchFamily="34" charset="0"/>
              </a:rPr>
              <a:t>Total </a:t>
            </a:r>
            <a:r>
              <a:rPr lang="en-US" sz="3200" dirty="0">
                <a:solidFill>
                  <a:srgbClr val="FF0000"/>
                </a:solidFill>
                <a:latin typeface="Bahnschrift SemiCondensed" panose="020B0502040204020203" pitchFamily="34" charset="0"/>
              </a:rPr>
              <a:t>21.26% </a:t>
            </a:r>
            <a:r>
              <a:rPr lang="en-US" sz="3200" dirty="0">
                <a:solidFill>
                  <a:schemeClr val="tx1"/>
                </a:solidFill>
                <a:latin typeface="Bahnschrift SemiCondensed" panose="020B0502040204020203" pitchFamily="34" charset="0"/>
              </a:rPr>
              <a:t>students left the college </a:t>
            </a:r>
          </a:p>
        </p:txBody>
      </p:sp>
    </p:spTree>
    <p:extLst>
      <p:ext uri="{BB962C8B-B14F-4D97-AF65-F5344CB8AC3E}">
        <p14:creationId xmlns:p14="http://schemas.microsoft.com/office/powerpoint/2010/main" val="397072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xmlns="" id="{A4298283-DDB8-4365-95A1-90935E16BE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9560" y="5628322"/>
            <a:ext cx="1097280" cy="1097280"/>
          </a:xfrm>
          <a:prstGeom prst="rect">
            <a:avLst/>
          </a:prstGeom>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89560" y="1055077"/>
            <a:ext cx="6617677" cy="3348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4"/>
          <p:cNvSpPr>
            <a:spLocks noGrp="1"/>
          </p:cNvSpPr>
          <p:nvPr>
            <p:ph idx="1"/>
          </p:nvPr>
        </p:nvSpPr>
        <p:spPr>
          <a:xfrm>
            <a:off x="1645921" y="4623058"/>
            <a:ext cx="9917722" cy="2110201"/>
          </a:xfrm>
        </p:spPr>
        <p:txBody>
          <a:bodyPr>
            <a:normAutofit lnSpcReduction="10000"/>
          </a:bodyPr>
          <a:lstStyle/>
          <a:p>
            <a:endParaRPr lang="en-US" sz="2400" dirty="0" smtClean="0"/>
          </a:p>
          <a:p>
            <a:r>
              <a:rPr lang="en-US" sz="2400" dirty="0" smtClean="0">
                <a:latin typeface="Bahnschrift SemiCondensed" panose="020B0502040204020203" pitchFamily="34" charset="0"/>
              </a:rPr>
              <a:t>We </a:t>
            </a:r>
            <a:r>
              <a:rPr lang="en-US" sz="2400" dirty="0">
                <a:latin typeface="Bahnschrift SemiCondensed" panose="020B0502040204020203" pitchFamily="34" charset="0"/>
              </a:rPr>
              <a:t>can infer from the graph that Students who left the college are 60 to 80 </a:t>
            </a:r>
            <a:r>
              <a:rPr lang="en-US" sz="2400" dirty="0" smtClean="0">
                <a:latin typeface="Bahnschrift SemiCondensed" panose="020B0502040204020203" pitchFamily="34" charset="0"/>
              </a:rPr>
              <a:t>km </a:t>
            </a:r>
            <a:r>
              <a:rPr lang="en-US" sz="2400" dirty="0">
                <a:latin typeface="Bahnschrift SemiCondensed" panose="020B0502040204020203" pitchFamily="34" charset="0"/>
              </a:rPr>
              <a:t>away from </a:t>
            </a:r>
            <a:r>
              <a:rPr lang="en-US" sz="2400" dirty="0" smtClean="0">
                <a:latin typeface="Bahnschrift SemiCondensed" panose="020B0502040204020203" pitchFamily="34" charset="0"/>
              </a:rPr>
              <a:t>college</a:t>
            </a:r>
            <a:endParaRPr lang="en-US" sz="2400" dirty="0">
              <a:latin typeface="Bahnschrift SemiCondensed" panose="020B0502040204020203" pitchFamily="34" charset="0"/>
            </a:endParaRPr>
          </a:p>
          <a:p>
            <a:r>
              <a:rPr lang="en-US" sz="2400" dirty="0">
                <a:latin typeface="Bahnschrift SemiCondensed" panose="020B0502040204020203" pitchFamily="34" charset="0"/>
              </a:rPr>
              <a:t>Overall </a:t>
            </a:r>
            <a:r>
              <a:rPr lang="en-US" sz="2400" dirty="0">
                <a:solidFill>
                  <a:srgbClr val="FF0000"/>
                </a:solidFill>
                <a:latin typeface="Bahnschrift SemiCondensed" panose="020B0502040204020203" pitchFamily="34" charset="0"/>
              </a:rPr>
              <a:t>48%</a:t>
            </a:r>
            <a:r>
              <a:rPr lang="en-US" sz="2400" dirty="0">
                <a:latin typeface="Bahnschrift SemiCondensed" panose="020B0502040204020203" pitchFamily="34" charset="0"/>
              </a:rPr>
              <a:t> students have left because of far distance from </a:t>
            </a:r>
            <a:r>
              <a:rPr lang="en-US" sz="2400" dirty="0" smtClean="0">
                <a:latin typeface="Bahnschrift SemiCondensed" panose="020B0502040204020203" pitchFamily="34" charset="0"/>
              </a:rPr>
              <a:t>home</a:t>
            </a:r>
            <a:endParaRPr lang="en-US" sz="2400" dirty="0">
              <a:latin typeface="Bahnschrift SemiCondensed" panose="020B0502040204020203" pitchFamily="34" charset="0"/>
            </a:endParaRPr>
          </a:p>
          <a:p>
            <a:r>
              <a:rPr lang="en-US" sz="2400" dirty="0">
                <a:latin typeface="Bahnschrift SemiCondensed" panose="020B0502040204020203" pitchFamily="34" charset="0"/>
              </a:rPr>
              <a:t>Distance from home distribution is positively </a:t>
            </a:r>
            <a:r>
              <a:rPr lang="en-US" sz="2400" dirty="0" smtClean="0">
                <a:latin typeface="Bahnschrift SemiCondensed" panose="020B0502040204020203" pitchFamily="34" charset="0"/>
              </a:rPr>
              <a:t>skewed</a:t>
            </a:r>
            <a:endParaRPr lang="en-US" sz="2400" dirty="0">
              <a:latin typeface="Bahnschrift SemiCondensed" panose="020B0502040204020203" pitchFamily="34" charset="0"/>
            </a:endParaRPr>
          </a:p>
          <a:p>
            <a:endParaRPr lang="en-US" sz="2400" dirty="0"/>
          </a:p>
        </p:txBody>
      </p:sp>
      <p:sp>
        <p:nvSpPr>
          <p:cNvPr id="10" name="Rectangle 9"/>
          <p:cNvSpPr/>
          <p:nvPr/>
        </p:nvSpPr>
        <p:spPr>
          <a:xfrm>
            <a:off x="984738" y="250432"/>
            <a:ext cx="10733650" cy="584775"/>
          </a:xfrm>
          <a:prstGeom prst="rect">
            <a:avLst/>
          </a:prstGeom>
        </p:spPr>
        <p:txBody>
          <a:bodyPr wrap="square">
            <a:spAutoFit/>
          </a:bodyPr>
          <a:lstStyle/>
          <a:p>
            <a:r>
              <a:rPr lang="en-US" sz="3200" dirty="0" smtClean="0">
                <a:latin typeface="Bahnschrift SemiCondensed" panose="020B0502040204020203" pitchFamily="34" charset="0"/>
              </a:rPr>
              <a:t>    Data </a:t>
            </a:r>
            <a:r>
              <a:rPr lang="en-US" sz="3200" dirty="0">
                <a:latin typeface="Bahnschrift SemiCondensed" panose="020B0502040204020203" pitchFamily="34" charset="0"/>
              </a:rPr>
              <a:t>Visualization by plotting </a:t>
            </a:r>
            <a:r>
              <a:rPr lang="en-US" sz="3200" dirty="0" smtClean="0">
                <a:latin typeface="Bahnschrift SemiCondensed" panose="020B0502040204020203" pitchFamily="34" charset="0"/>
              </a:rPr>
              <a:t>Histogram : Distance </a:t>
            </a:r>
            <a:r>
              <a:rPr lang="en-US" sz="3200" dirty="0">
                <a:latin typeface="Bahnschrift SemiCondensed" panose="020B0502040204020203" pitchFamily="34" charset="0"/>
              </a:rPr>
              <a:t>from Home</a:t>
            </a: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8253" y="1055077"/>
            <a:ext cx="4825219" cy="3370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4892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F6D58-1A39-41ED-99F7-0CE9F03BD344}"/>
              </a:ext>
            </a:extLst>
          </p:cNvPr>
          <p:cNvSpPr>
            <a:spLocks noGrp="1"/>
          </p:cNvSpPr>
          <p:nvPr>
            <p:ph type="title"/>
          </p:nvPr>
        </p:nvSpPr>
        <p:spPr>
          <a:xfrm>
            <a:off x="444935" y="366169"/>
            <a:ext cx="11442265" cy="717043"/>
          </a:xfrm>
        </p:spPr>
        <p:txBody>
          <a:bodyPr anchor="ctr">
            <a:normAutofit/>
          </a:bodyPr>
          <a:lstStyle/>
          <a:p>
            <a:r>
              <a:rPr lang="en-US" sz="4000" dirty="0">
                <a:latin typeface="Bahnschrift SemiCondensed" panose="020B0502040204020203" pitchFamily="34" charset="0"/>
              </a:rPr>
              <a:t>Data Visualization by plotting </a:t>
            </a:r>
            <a:r>
              <a:rPr lang="en-US" sz="4000" dirty="0" smtClean="0">
                <a:latin typeface="Bahnschrift SemiCondensed" panose="020B0502040204020203" pitchFamily="34" charset="0"/>
              </a:rPr>
              <a:t>Histogram : Student </a:t>
            </a:r>
            <a:r>
              <a:rPr lang="en-US" sz="4000" dirty="0">
                <a:latin typeface="Bahnschrift SemiCondensed" panose="020B0502040204020203" pitchFamily="34" charset="0"/>
              </a:rPr>
              <a:t>Age</a:t>
            </a:r>
            <a:endParaRPr lang="en-US" sz="4000" dirty="0">
              <a:latin typeface="Bahnschrift SemiCondensed"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3BF933A4-33C5-4102-BBB0-9B15EFF2F292}"/>
              </a:ext>
            </a:extLst>
          </p:cNvPr>
          <p:cNvSpPr>
            <a:spLocks noGrp="1"/>
          </p:cNvSpPr>
          <p:nvPr>
            <p:ph idx="1"/>
          </p:nvPr>
        </p:nvSpPr>
        <p:spPr>
          <a:xfrm>
            <a:off x="8398412" y="1543257"/>
            <a:ext cx="3629465" cy="3422637"/>
          </a:xfrm>
        </p:spPr>
        <p:txBody>
          <a:bodyPr vert="horz" lIns="91440" tIns="45720" rIns="91440" bIns="45720" rtlCol="0" anchor="t">
            <a:normAutofit/>
          </a:bodyPr>
          <a:lstStyle/>
          <a:p>
            <a:endParaRPr lang="en-US" dirty="0" smtClean="0">
              <a:latin typeface="Bahnschrift SemiCondensed" panose="020B0502040204020203" pitchFamily="34" charset="0"/>
            </a:endParaRPr>
          </a:p>
          <a:p>
            <a:r>
              <a:rPr lang="en-US" dirty="0" smtClean="0">
                <a:latin typeface="Bahnschrift SemiCondensed" panose="020B0502040204020203" pitchFamily="34" charset="0"/>
              </a:rPr>
              <a:t>Age </a:t>
            </a:r>
            <a:r>
              <a:rPr lang="en-US" dirty="0">
                <a:latin typeface="Bahnschrift SemiCondensed" panose="020B0502040204020203" pitchFamily="34" charset="0"/>
              </a:rPr>
              <a:t>distribution is a slightly right-skewed </a:t>
            </a:r>
            <a:r>
              <a:rPr lang="en-US" dirty="0" smtClean="0">
                <a:latin typeface="Bahnschrift SemiCondensed" panose="020B0502040204020203" pitchFamily="34" charset="0"/>
              </a:rPr>
              <a:t>distribution</a:t>
            </a:r>
            <a:endParaRPr lang="en-US" dirty="0">
              <a:latin typeface="Bahnschrift SemiCondensed" panose="020B0502040204020203" pitchFamily="34" charset="0"/>
            </a:endParaRPr>
          </a:p>
          <a:p>
            <a:r>
              <a:rPr lang="en-US" dirty="0">
                <a:latin typeface="Bahnschrift SemiCondensed" panose="020B0502040204020203" pitchFamily="34" charset="0"/>
              </a:rPr>
              <a:t> Bulk of the students  who left are </a:t>
            </a:r>
            <a:r>
              <a:rPr lang="en-US" dirty="0">
                <a:solidFill>
                  <a:srgbClr val="FF0000"/>
                </a:solidFill>
                <a:latin typeface="Bahnschrift SemiCondensed" panose="020B0502040204020203" pitchFamily="34" charset="0"/>
              </a:rPr>
              <a:t>18</a:t>
            </a:r>
            <a:r>
              <a:rPr lang="en-US" dirty="0">
                <a:latin typeface="Bahnschrift SemiCondensed" panose="020B0502040204020203" pitchFamily="34" charset="0"/>
              </a:rPr>
              <a:t> years </a:t>
            </a:r>
            <a:r>
              <a:rPr lang="en-US" dirty="0" smtClean="0">
                <a:latin typeface="Bahnschrift SemiCondensed" panose="020B0502040204020203" pitchFamily="34" charset="0"/>
              </a:rPr>
              <a:t>old</a:t>
            </a:r>
            <a:endParaRPr lang="en-US" dirty="0">
              <a:latin typeface="Bahnschrift SemiCondensed" panose="020B0502040204020203" pitchFamily="34" charset="0"/>
            </a:endParaRPr>
          </a:p>
          <a:p>
            <a:pPr marL="0" indent="0">
              <a:buNone/>
            </a:pPr>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xmlns="" id="{AEE98CC8-0F49-4433-9FD0-35E20C04B5D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30597" y="5760720"/>
            <a:ext cx="1097280" cy="1097280"/>
          </a:xfrm>
          <a:prstGeom prst="rect">
            <a:avLst/>
          </a:prstGeom>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935" y="1543258"/>
            <a:ext cx="7517380" cy="48776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909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526073" y="182880"/>
            <a:ext cx="11139854" cy="1181687"/>
          </a:xfrm>
        </p:spPr>
        <p:txBody>
          <a:bodyPr>
            <a:noAutofit/>
          </a:bodyPr>
          <a:lstStyle/>
          <a:p>
            <a:r>
              <a:rPr lang="en-US" sz="3800" dirty="0">
                <a:latin typeface="Bahnschrift SemiCondensed" panose="020B0502040204020203" pitchFamily="34" charset="0"/>
              </a:rPr>
              <a:t>Data Visualization by plotting </a:t>
            </a:r>
            <a:r>
              <a:rPr lang="en-US" sz="3800" dirty="0" smtClean="0">
                <a:latin typeface="Bahnschrift SemiCondensed" panose="020B0502040204020203" pitchFamily="34" charset="0"/>
              </a:rPr>
              <a:t>Histogram : </a:t>
            </a:r>
            <a:br>
              <a:rPr lang="en-US" sz="3800" dirty="0" smtClean="0">
                <a:latin typeface="Bahnschrift SemiCondensed" panose="020B0502040204020203" pitchFamily="34" charset="0"/>
              </a:rPr>
            </a:br>
            <a:r>
              <a:rPr lang="en-US" sz="3800" dirty="0" smtClean="0">
                <a:latin typeface="Bahnschrift SemiCondensed" panose="020B0502040204020203" pitchFamily="34" charset="0"/>
              </a:rPr>
              <a:t>Student </a:t>
            </a:r>
            <a:r>
              <a:rPr lang="en-US" sz="3800" dirty="0">
                <a:latin typeface="Bahnschrift SemiCondensed" panose="020B0502040204020203" pitchFamily="34" charset="0"/>
              </a:rPr>
              <a:t>Background</a:t>
            </a:r>
            <a:endParaRPr lang="en-US" sz="3800" dirty="0">
              <a:solidFill>
                <a:srgbClr val="FFFFFF"/>
              </a:solidFill>
              <a:latin typeface="Bahnschrift SemiCondensed" panose="020B0502040204020203"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xmlns=""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smtClean="0">
                <a:solidFill>
                  <a:srgbClr val="E7E6E6"/>
                </a:solidFill>
                <a:latin typeface="Segoe UI" panose="020B0502040204020203" pitchFamily="34" charset="0"/>
                <a:cs typeface="Segoe UI" panose="020B0502040204020203" pitchFamily="34" charset="0"/>
              </a:rPr>
              <a:t>	</a:t>
            </a:r>
            <a:endParaRPr lang="en-US" sz="2000" dirty="0">
              <a:solidFill>
                <a:srgbClr val="E7E6E6"/>
              </a:solidFill>
              <a:latin typeface="Segoe UI" panose="020B0502040204020203" pitchFamily="34" charset="0"/>
              <a:cs typeface="Segoe UI" panose="020B0502040204020203" pitchFamily="34"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726" y="1707040"/>
            <a:ext cx="8426547" cy="3890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339362" y="5990251"/>
            <a:ext cx="9861452" cy="461665"/>
          </a:xfrm>
          <a:prstGeom prst="rect">
            <a:avLst/>
          </a:prstGeom>
        </p:spPr>
        <p:txBody>
          <a:bodyPr wrap="square">
            <a:spAutoFit/>
          </a:bodyPr>
          <a:lstStyle/>
          <a:p>
            <a:pPr>
              <a:buFont typeface="Arial" panose="020B0604020202020204" pitchFamily="34" charset="0"/>
              <a:buChar char="•"/>
            </a:pPr>
            <a:r>
              <a:rPr lang="en-US" sz="2400" dirty="0" smtClean="0">
                <a:latin typeface="Bahnschrift SemiCondensed" panose="020B0502040204020203" pitchFamily="34" charset="0"/>
              </a:rPr>
              <a:t> Majority </a:t>
            </a:r>
            <a:r>
              <a:rPr lang="en-US" sz="2400" dirty="0">
                <a:latin typeface="Bahnschrift SemiCondensed" panose="020B0502040204020203" pitchFamily="34" charset="0"/>
              </a:rPr>
              <a:t>of students who left college are from </a:t>
            </a:r>
            <a:r>
              <a:rPr lang="en-US" sz="2400" dirty="0">
                <a:solidFill>
                  <a:srgbClr val="FF0000"/>
                </a:solidFill>
                <a:latin typeface="Bahnschrift SemiCondensed" panose="020B0502040204020203" pitchFamily="34" charset="0"/>
              </a:rPr>
              <a:t>BGD1</a:t>
            </a:r>
            <a:r>
              <a:rPr lang="en-US" sz="2400" dirty="0">
                <a:latin typeface="Bahnschrift SemiCondensed" panose="020B0502040204020203" pitchFamily="34" charset="0"/>
              </a:rPr>
              <a:t> followed by </a:t>
            </a:r>
            <a:r>
              <a:rPr lang="en-US" sz="2400" dirty="0" smtClean="0">
                <a:solidFill>
                  <a:srgbClr val="FF0000"/>
                </a:solidFill>
                <a:latin typeface="Bahnschrift SemiCondensed" panose="020B0502040204020203" pitchFamily="34" charset="0"/>
              </a:rPr>
              <a:t>BGD3</a:t>
            </a:r>
            <a:endParaRPr lang="en-US" sz="2400" dirty="0">
              <a:latin typeface="Bahnschrift SemiCondensed"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documentManagement/types"/>
    <ds:schemaRef ds:uri="71af3243-3dd4-4a8d-8c0d-dd76da1f02a5"/>
    <ds:schemaRef ds:uri="http://purl.org/dc/dcmitype/"/>
    <ds:schemaRef ds:uri="http://schemas.openxmlformats.org/package/2006/metadata/core-properties"/>
    <ds:schemaRef ds:uri="http://purl.org/dc/terms/"/>
    <ds:schemaRef ds:uri="http://purl.org/dc/elements/1.1/"/>
    <ds:schemaRef ds:uri="16c05727-aa75-4e4a-9b5f-8a80a1165891"/>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3213</Words>
  <Application>Microsoft Office PowerPoint</Application>
  <PresentationFormat>Widescreen</PresentationFormat>
  <Paragraphs>284</Paragraphs>
  <Slides>32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Bahnschrift Light SemiCondensed</vt:lpstr>
      <vt:lpstr>Bahnschrift SemiCondensed</vt:lpstr>
      <vt:lpstr>Calibri</vt:lpstr>
      <vt:lpstr>Calibri Light</vt:lpstr>
      <vt:lpstr>Franklin Gothic Book</vt:lpstr>
      <vt:lpstr>Segoe UI</vt:lpstr>
      <vt:lpstr>Wingdings</vt:lpstr>
      <vt:lpstr>Office Theme</vt:lpstr>
      <vt:lpstr>CAPSTONE PROJECT WITH PYTHON</vt:lpstr>
      <vt:lpstr>PROJECT DESCRIPTION</vt:lpstr>
      <vt:lpstr>Slide 3</vt:lpstr>
      <vt:lpstr>   Exploratory Data Analysis&amp; Data Preparation</vt:lpstr>
      <vt:lpstr>Exploratory Data Analysis &amp; Data Preparation</vt:lpstr>
      <vt:lpstr>Percentage of attrition</vt:lpstr>
      <vt:lpstr>PowerPoint Presentation</vt:lpstr>
      <vt:lpstr>Data Visualization by plotting Histogram : Student Age</vt:lpstr>
      <vt:lpstr>Data Visualization by plotting Histogram :  Student Background</vt:lpstr>
      <vt:lpstr>Data Visualization by plotting Histogram : High School GPA</vt:lpstr>
      <vt:lpstr>Data Visualization by plotting Histogram : Unmet Needs and Family Contribution</vt:lpstr>
      <vt:lpstr>Model Building for Prediction</vt:lpstr>
      <vt:lpstr>SPLITTING DATA INTO TRAINING AND TESTING SETS</vt:lpstr>
      <vt:lpstr>Building Machine Learning Models</vt:lpstr>
      <vt:lpstr>Comparison of models w.r.t ROC/AUC and Accuracy mean</vt:lpstr>
      <vt:lpstr>ROC/AUC and Accuracy mean after SMOTE Analysis</vt:lpstr>
      <vt:lpstr>Random Forest</vt:lpstr>
      <vt:lpstr>Use of Feature importance – To find out Top contributors</vt:lpstr>
      <vt:lpstr>Confusion Matrix</vt:lpstr>
      <vt:lpstr>RANDOM FOREST—AUC SCORE </vt:lpstr>
      <vt:lpstr>XG Boost</vt:lpstr>
      <vt:lpstr>XG Boost- ROC/AUC score</vt:lpstr>
      <vt:lpstr>Multi model – comparison of AUC scores</vt:lpstr>
      <vt:lpstr>TPR, FPR definitions :</vt:lpstr>
      <vt:lpstr>*Conclusion &amp; Recommendation</vt:lpstr>
      <vt:lpstr>Conclusion Remarks:</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2021-04-30T11:59:15Z</dcterms:created>
  <dcterms:modified xsi:type="dcterms:W3CDTF">2021-05-02T07:56:37Z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