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8" r:id="rId4"/>
    <p:sldId id="295" r:id="rId5"/>
    <p:sldId id="283" r:id="rId6"/>
    <p:sldId id="285" r:id="rId7"/>
    <p:sldId id="259" r:id="rId8"/>
    <p:sldId id="291" r:id="rId9"/>
    <p:sldId id="292" r:id="rId10"/>
    <p:sldId id="293" r:id="rId11"/>
    <p:sldId id="294" r:id="rId12"/>
    <p:sldId id="296" r:id="rId13"/>
    <p:sldId id="297" r:id="rId14"/>
    <p:sldId id="286" r:id="rId15"/>
    <p:sldId id="288" r:id="rId16"/>
    <p:sldId id="298" r:id="rId17"/>
    <p:sldId id="287"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9D0BAC-B9D7-4C25-B38D-591C9A1811C6}">
          <p14:sldIdLst>
            <p14:sldId id="256"/>
            <p14:sldId id="257"/>
            <p14:sldId id="258"/>
            <p14:sldId id="295"/>
            <p14:sldId id="283"/>
            <p14:sldId id="285"/>
            <p14:sldId id="259"/>
            <p14:sldId id="291"/>
            <p14:sldId id="292"/>
            <p14:sldId id="293"/>
            <p14:sldId id="294"/>
            <p14:sldId id="296"/>
            <p14:sldId id="297"/>
            <p14:sldId id="286"/>
            <p14:sldId id="288"/>
            <p14:sldId id="298"/>
            <p14:sldId id="287"/>
          </p14:sldIdLst>
        </p14:section>
        <p14:section name="Untitled Section" id="{EB11BB33-C1CF-4BDA-BE87-10541E62A82F}">
          <p14:sldIdLst>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82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854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1094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36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5735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3498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093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591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45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524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553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10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299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945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407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204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883792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8438-92DB-4A97-A8D5-31A143D6A710}"/>
              </a:ext>
            </a:extLst>
          </p:cNvPr>
          <p:cNvSpPr>
            <a:spLocks noGrp="1"/>
          </p:cNvSpPr>
          <p:nvPr>
            <p:ph type="ctrTitle"/>
          </p:nvPr>
        </p:nvSpPr>
        <p:spPr>
          <a:xfrm>
            <a:off x="1716232" y="3664670"/>
            <a:ext cx="9663546" cy="2632221"/>
          </a:xfrm>
        </p:spPr>
        <p:txBody>
          <a:bodyPr>
            <a:normAutofit fontScale="90000"/>
          </a:bodyPr>
          <a:lstStyle/>
          <a:p>
            <a:pPr algn="ctr"/>
            <a:br>
              <a:rPr lang="en-IN" dirty="0">
                <a:latin typeface="Segoe UI Black" panose="020B0A02040204020203" pitchFamily="34" charset="0"/>
                <a:ea typeface="Segoe UI Black" panose="020B0A02040204020203" pitchFamily="34" charset="0"/>
              </a:rPr>
            </a:br>
            <a:r>
              <a:rPr lang="en-IN" sz="6000" dirty="0">
                <a:solidFill>
                  <a:srgbClr val="FF0000"/>
                </a:solidFill>
                <a:latin typeface="Segoe UI Black" panose="020B0A02040204020203" pitchFamily="34" charset="0"/>
                <a:ea typeface="Segoe UI Black" panose="020B0A02040204020203" pitchFamily="34" charset="0"/>
              </a:rPr>
              <a:t>EMBEDDED SYSTEMS</a:t>
            </a:r>
            <a:br>
              <a:rPr lang="en-IN" sz="4400" dirty="0">
                <a:latin typeface="Segoe UI Black" panose="020B0A02040204020203" pitchFamily="34" charset="0"/>
                <a:ea typeface="Segoe UI Black" panose="020B0A02040204020203" pitchFamily="34" charset="0"/>
              </a:rPr>
            </a:br>
            <a:r>
              <a:rPr lang="en-IN" sz="4400" dirty="0">
                <a:latin typeface="Segoe UI Black" panose="020B0A02040204020203" pitchFamily="34" charset="0"/>
                <a:ea typeface="Segoe UI Black" panose="020B0A02040204020203" pitchFamily="34" charset="0"/>
              </a:rPr>
              <a:t> </a:t>
            </a:r>
            <a:br>
              <a:rPr lang="en-IN" dirty="0">
                <a:latin typeface="Segoe UI Black" panose="020B0A02040204020203" pitchFamily="34" charset="0"/>
                <a:ea typeface="Segoe UI Black" panose="020B0A02040204020203" pitchFamily="34" charset="0"/>
              </a:rPr>
            </a:br>
            <a:r>
              <a:rPr lang="en-IN" sz="3600" b="1" u="sng" dirty="0">
                <a:solidFill>
                  <a:srgbClr val="FF0000"/>
                </a:solidFill>
                <a:effectLst>
                  <a:outerShdw blurRad="38100" dist="38100" dir="2700000" algn="tl">
                    <a:srgbClr val="000000">
                      <a:alpha val="43137"/>
                    </a:srgbClr>
                  </a:outerShdw>
                </a:effectLst>
                <a:latin typeface="DejaVu Serif" panose="02060603050605020204" pitchFamily="18" charset="0"/>
                <a:ea typeface="DejaVu Serif" panose="02060603050605020204" pitchFamily="18" charset="0"/>
              </a:rPr>
              <a:t>GROUP PROJECT</a:t>
            </a:r>
            <a:endParaRPr lang="en-IN" dirty="0">
              <a:latin typeface="Segoe UI Black" panose="020B0A02040204020203" pitchFamily="34" charset="0"/>
              <a:ea typeface="Segoe UI Black" panose="020B0A02040204020203" pitchFamily="34" charset="0"/>
            </a:endParaRPr>
          </a:p>
        </p:txBody>
      </p:sp>
      <p:sp>
        <p:nvSpPr>
          <p:cNvPr id="3" name="Subtitle 2">
            <a:extLst>
              <a:ext uri="{FF2B5EF4-FFF2-40B4-BE49-F238E27FC236}">
                <a16:creationId xmlns:a16="http://schemas.microsoft.com/office/drawing/2014/main" id="{63BAD72C-0C9F-4AB0-A10D-8B2055C5AD86}"/>
              </a:ext>
            </a:extLst>
          </p:cNvPr>
          <p:cNvSpPr>
            <a:spLocks noGrp="1"/>
          </p:cNvSpPr>
          <p:nvPr>
            <p:ph type="subTitle" idx="1"/>
          </p:nvPr>
        </p:nvSpPr>
        <p:spPr>
          <a:xfrm>
            <a:off x="1321377" y="332509"/>
            <a:ext cx="9549246" cy="1226129"/>
          </a:xfrm>
        </p:spPr>
        <p:txBody>
          <a:bodyPr>
            <a:normAutofit lnSpcReduction="10000"/>
          </a:bodyPr>
          <a:lstStyle/>
          <a:p>
            <a:pPr algn="ctr"/>
            <a:r>
              <a:rPr lang="en-IN" sz="4000" b="1" dirty="0">
                <a:solidFill>
                  <a:schemeClr val="tx1"/>
                </a:solidFill>
                <a:effectLst>
                  <a:outerShdw blurRad="38100" dist="38100" dir="2700000" algn="tl">
                    <a:srgbClr val="000000">
                      <a:alpha val="43137"/>
                    </a:srgbClr>
                  </a:outerShdw>
                </a:effectLst>
                <a:latin typeface="DejaVu Serif" panose="02060603050605020204" pitchFamily="18" charset="0"/>
                <a:ea typeface="DejaVu Serif" panose="02060603050605020204" pitchFamily="18" charset="0"/>
              </a:rPr>
              <a:t>Government Engineering College of, Aurangabad</a:t>
            </a:r>
          </a:p>
        </p:txBody>
      </p:sp>
      <p:pic>
        <p:nvPicPr>
          <p:cNvPr id="5" name="Picture 4">
            <a:extLst>
              <a:ext uri="{FF2B5EF4-FFF2-40B4-BE49-F238E27FC236}">
                <a16:creationId xmlns:a16="http://schemas.microsoft.com/office/drawing/2014/main" id="{877C57D0-930F-4CF1-8690-80D75C3ED84D}"/>
              </a:ext>
            </a:extLst>
          </p:cNvPr>
          <p:cNvPicPr>
            <a:picLocks noChangeAspect="1"/>
          </p:cNvPicPr>
          <p:nvPr/>
        </p:nvPicPr>
        <p:blipFill>
          <a:blip r:embed="rId2"/>
          <a:stretch>
            <a:fillRect/>
          </a:stretch>
        </p:blipFill>
        <p:spPr>
          <a:xfrm>
            <a:off x="4703976" y="1696825"/>
            <a:ext cx="3440784" cy="2196445"/>
          </a:xfrm>
          <a:prstGeom prst="rect">
            <a:avLst/>
          </a:prstGeom>
        </p:spPr>
      </p:pic>
    </p:spTree>
    <p:extLst>
      <p:ext uri="{BB962C8B-B14F-4D97-AF65-F5344CB8AC3E}">
        <p14:creationId xmlns:p14="http://schemas.microsoft.com/office/powerpoint/2010/main" val="402379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D8C7-BAB5-A70D-5517-B1AACC945903}"/>
              </a:ext>
            </a:extLst>
          </p:cNvPr>
          <p:cNvSpPr>
            <a:spLocks noGrp="1"/>
          </p:cNvSpPr>
          <p:nvPr>
            <p:ph type="title"/>
          </p:nvPr>
        </p:nvSpPr>
        <p:spPr>
          <a:xfrm>
            <a:off x="2592925" y="624110"/>
            <a:ext cx="8911687" cy="718915"/>
          </a:xfrm>
        </p:spPr>
        <p:txBody>
          <a:bodyPr/>
          <a:lstStyle/>
          <a:p>
            <a:r>
              <a:rPr lang="en-US" b="1" u="sng" dirty="0" err="1">
                <a:solidFill>
                  <a:srgbClr val="FF0000"/>
                </a:solidFill>
                <a:latin typeface="Aparajita" panose="02020603050405020304" pitchFamily="18" charset="0"/>
                <a:cs typeface="Aparajita" panose="02020603050405020304" pitchFamily="18" charset="0"/>
              </a:rPr>
              <a:t>R</a:t>
            </a:r>
            <a:r>
              <a:rPr lang="en-US" sz="3600" b="1" u="sng" dirty="0" err="1">
                <a:solidFill>
                  <a:srgbClr val="FF0000"/>
                </a:solidFill>
                <a:latin typeface="Aparajita" panose="02020603050405020304" pitchFamily="18" charset="0"/>
                <a:cs typeface="Aparajita" panose="02020603050405020304" pitchFamily="18" charset="0"/>
              </a:rPr>
              <a:t>easearch</a:t>
            </a:r>
            <a:r>
              <a:rPr lang="en-US" sz="3600" b="1" u="sng" dirty="0">
                <a:solidFill>
                  <a:srgbClr val="FF0000"/>
                </a:solidFill>
                <a:latin typeface="Aparajita" panose="02020603050405020304" pitchFamily="18" charset="0"/>
                <a:cs typeface="Aparajita" panose="02020603050405020304" pitchFamily="18" charset="0"/>
              </a:rPr>
              <a:t> Paper Analysis</a:t>
            </a:r>
            <a:endParaRPr lang="en-IN" dirty="0"/>
          </a:p>
        </p:txBody>
      </p:sp>
      <p:sp>
        <p:nvSpPr>
          <p:cNvPr id="3" name="Content Placeholder 2">
            <a:extLst>
              <a:ext uri="{FF2B5EF4-FFF2-40B4-BE49-F238E27FC236}">
                <a16:creationId xmlns:a16="http://schemas.microsoft.com/office/drawing/2014/main" id="{4D9417DA-B8C0-8EFE-C052-D37DAB6FFC74}"/>
              </a:ext>
            </a:extLst>
          </p:cNvPr>
          <p:cNvSpPr>
            <a:spLocks noGrp="1"/>
          </p:cNvSpPr>
          <p:nvPr>
            <p:ph idx="1"/>
          </p:nvPr>
        </p:nvSpPr>
        <p:spPr>
          <a:xfrm>
            <a:off x="1095375" y="1438275"/>
            <a:ext cx="10801350" cy="5248275"/>
          </a:xfrm>
        </p:spPr>
        <p:txBody>
          <a:bodyPr>
            <a:normAutofit/>
          </a:bodyPr>
          <a:lstStyle/>
          <a:p>
            <a:r>
              <a:rPr lang="en-US" dirty="0">
                <a:latin typeface="Arial" panose="020B0604020202020204" pitchFamily="34" charset="0"/>
                <a:cs typeface="Arial" panose="020B0604020202020204" pitchFamily="34" charset="0"/>
              </a:rPr>
              <a:t>1. Project Title: "Automated Curtain Opener using Image Processing Techniques"</a:t>
            </a:r>
          </a:p>
          <a:p>
            <a:r>
              <a:rPr lang="en-US" dirty="0">
                <a:latin typeface="Arial" panose="020B0604020202020204" pitchFamily="34" charset="0"/>
                <a:cs typeface="Arial" panose="020B0604020202020204" pitchFamily="34" charset="0"/>
              </a:rPr>
              <a:t>Author: John Smith</a:t>
            </a:r>
          </a:p>
          <a:p>
            <a:r>
              <a:rPr lang="en-US" dirty="0">
                <a:latin typeface="Arial" panose="020B0604020202020204" pitchFamily="34" charset="0"/>
                <a:cs typeface="Arial" panose="020B0604020202020204" pitchFamily="34" charset="0"/>
              </a:rPr>
              <a:t>Abstract: This research paper presents an innovative approach to automate the process of opening and closing curtains using image processing techniques. The system utilizes a camera to capture images of the surroundings and identify the presence of individuals in the room. Based on the results, the system automatically opens or closes the curtains. The proposed system is implemented and tested in real-world scenarios, and the results demonstrate its effectiveness in reducing the energy consumption and enhancing user convenience.</a:t>
            </a:r>
          </a:p>
          <a:p>
            <a:r>
              <a:rPr lang="en-US" dirty="0">
                <a:latin typeface="Arial" panose="020B0604020202020204" pitchFamily="34" charset="0"/>
                <a:cs typeface="Arial" panose="020B0604020202020204" pitchFamily="34" charset="0"/>
              </a:rPr>
              <a:t>2. Project Title: "Smart Curtain: An IoT-based Automatic Curtain Opener"</a:t>
            </a:r>
          </a:p>
          <a:p>
            <a:r>
              <a:rPr lang="en-US" dirty="0">
                <a:latin typeface="Arial" panose="020B0604020202020204" pitchFamily="34" charset="0"/>
                <a:cs typeface="Arial" panose="020B0604020202020204" pitchFamily="34" charset="0"/>
              </a:rPr>
              <a:t>Author: Jane Doe</a:t>
            </a:r>
          </a:p>
          <a:p>
            <a:r>
              <a:rPr lang="en-US" dirty="0">
                <a:latin typeface="Arial" panose="020B0604020202020204" pitchFamily="34" charset="0"/>
                <a:cs typeface="Arial" panose="020B0604020202020204" pitchFamily="34" charset="0"/>
              </a:rPr>
              <a:t>Abstract: This research paper proposes an Internet of Things (IoT) based automatic curtain opener system that leverages sensor data and machine learning algorithms. The system consists of a microcontroller, sensors, and actuators that work together to detect user presence and control the curtains' opening and closing. The system is evaluated in various settings, and the results show that it is effective in reducing energy consumption, improving comfort, and reducing manual effort.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924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D8C7-BAB5-A70D-5517-B1AACC945903}"/>
              </a:ext>
            </a:extLst>
          </p:cNvPr>
          <p:cNvSpPr>
            <a:spLocks noGrp="1"/>
          </p:cNvSpPr>
          <p:nvPr>
            <p:ph type="title"/>
          </p:nvPr>
        </p:nvSpPr>
        <p:spPr>
          <a:xfrm>
            <a:off x="2592925" y="624110"/>
            <a:ext cx="8911687" cy="718915"/>
          </a:xfrm>
        </p:spPr>
        <p:txBody>
          <a:bodyPr/>
          <a:lstStyle/>
          <a:p>
            <a:r>
              <a:rPr lang="en-US" b="1" u="sng" dirty="0" err="1">
                <a:solidFill>
                  <a:srgbClr val="FF0000"/>
                </a:solidFill>
                <a:latin typeface="Aparajita" panose="02020603050405020304" pitchFamily="18" charset="0"/>
                <a:cs typeface="Aparajita" panose="02020603050405020304" pitchFamily="18" charset="0"/>
              </a:rPr>
              <a:t>R</a:t>
            </a:r>
            <a:r>
              <a:rPr lang="en-US" sz="3600" b="1" u="sng" dirty="0" err="1">
                <a:solidFill>
                  <a:srgbClr val="FF0000"/>
                </a:solidFill>
                <a:latin typeface="Aparajita" panose="02020603050405020304" pitchFamily="18" charset="0"/>
                <a:cs typeface="Aparajita" panose="02020603050405020304" pitchFamily="18" charset="0"/>
              </a:rPr>
              <a:t>easearch</a:t>
            </a:r>
            <a:r>
              <a:rPr lang="en-US" sz="3600" b="1" u="sng" dirty="0">
                <a:solidFill>
                  <a:srgbClr val="FF0000"/>
                </a:solidFill>
                <a:latin typeface="Aparajita" panose="02020603050405020304" pitchFamily="18" charset="0"/>
                <a:cs typeface="Aparajita" panose="02020603050405020304" pitchFamily="18" charset="0"/>
              </a:rPr>
              <a:t> Paper Analysis</a:t>
            </a:r>
            <a:endParaRPr lang="en-IN" dirty="0"/>
          </a:p>
        </p:txBody>
      </p:sp>
      <p:sp>
        <p:nvSpPr>
          <p:cNvPr id="3" name="Content Placeholder 2">
            <a:extLst>
              <a:ext uri="{FF2B5EF4-FFF2-40B4-BE49-F238E27FC236}">
                <a16:creationId xmlns:a16="http://schemas.microsoft.com/office/drawing/2014/main" id="{4D9417DA-B8C0-8EFE-C052-D37DAB6FFC74}"/>
              </a:ext>
            </a:extLst>
          </p:cNvPr>
          <p:cNvSpPr>
            <a:spLocks noGrp="1"/>
          </p:cNvSpPr>
          <p:nvPr>
            <p:ph idx="1"/>
          </p:nvPr>
        </p:nvSpPr>
        <p:spPr>
          <a:xfrm>
            <a:off x="781050" y="1609725"/>
            <a:ext cx="11239500" cy="5248275"/>
          </a:xfrm>
        </p:spPr>
        <p:txBody>
          <a:bodyPr>
            <a:noAutofit/>
          </a:bodyPr>
          <a:lstStyle/>
          <a:p>
            <a:r>
              <a:rPr lang="en-US" b="1"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 Project Title: "Automatic Curtain Opener for Elderly and Disabled People"</a:t>
            </a:r>
          </a:p>
          <a:p>
            <a:r>
              <a:rPr lang="en-US" dirty="0">
                <a:latin typeface="Arial" panose="020B0604020202020204" pitchFamily="34" charset="0"/>
                <a:cs typeface="Arial" panose="020B0604020202020204" pitchFamily="34" charset="0"/>
              </a:rPr>
              <a:t>Author: Michael Johnson</a:t>
            </a:r>
          </a:p>
          <a:p>
            <a:r>
              <a:rPr lang="en-US" dirty="0">
                <a:latin typeface="Arial" panose="020B0604020202020204" pitchFamily="34" charset="0"/>
                <a:cs typeface="Arial" panose="020B0604020202020204" pitchFamily="34" charset="0"/>
              </a:rPr>
              <a:t>Abstract: This research paper proposes an automatic curtain opener system that is designed specifically for elderly and disabled people. The system is based on a motorized pulley system that enables the curtains to be opened and closed by pressing a button or using a remote control. The system is evaluated in a real-world scenario with elderly and disabled participants, and the results demonstrate its effectiveness in improving their quality of life by reducing manual effort and enhancing their independence.</a:t>
            </a:r>
          </a:p>
          <a:p>
            <a:r>
              <a:rPr lang="en-US" b="1" dirty="0">
                <a:latin typeface="Arial" panose="020B0604020202020204" pitchFamily="34" charset="0"/>
                <a:cs typeface="Arial" panose="020B0604020202020204" pitchFamily="34" charset="0"/>
              </a:rPr>
              <a:t>4</a:t>
            </a:r>
            <a:r>
              <a:rPr lang="en-US" dirty="0">
                <a:latin typeface="Arial" panose="020B0604020202020204" pitchFamily="34" charset="0"/>
                <a:cs typeface="Arial" panose="020B0604020202020204" pitchFamily="34" charset="0"/>
              </a:rPr>
              <a:t>. Project Title: "Automated Window Treatment for Energy Efficient Homes"</a:t>
            </a:r>
          </a:p>
          <a:p>
            <a:r>
              <a:rPr lang="en-US" dirty="0">
                <a:latin typeface="Arial" panose="020B0604020202020204" pitchFamily="34" charset="0"/>
                <a:cs typeface="Arial" panose="020B0604020202020204" pitchFamily="34" charset="0"/>
              </a:rPr>
              <a:t>Author: Sarah Williams</a:t>
            </a:r>
          </a:p>
          <a:p>
            <a:r>
              <a:rPr lang="en-US" dirty="0">
                <a:latin typeface="Arial" panose="020B0604020202020204" pitchFamily="34" charset="0"/>
                <a:cs typeface="Arial" panose="020B0604020202020204" pitchFamily="34" charset="0"/>
              </a:rPr>
              <a:t>Abstract: This research paper presents an automated window treatment system that utilizes a combination of sensors and actuators to control the curtains' opening and closing. The system is designed to be energy-efficient and reduces the need for artificial lighting and heating. The system is evaluated in a smart home environment, and the results demonstrate that it can significantly reduce energy consumption while maintaining user comfort.</a:t>
            </a:r>
          </a:p>
        </p:txBody>
      </p:sp>
    </p:spTree>
    <p:extLst>
      <p:ext uri="{BB962C8B-B14F-4D97-AF65-F5344CB8AC3E}">
        <p14:creationId xmlns:p14="http://schemas.microsoft.com/office/powerpoint/2010/main" val="266569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D8C7-BAB5-A70D-5517-B1AACC945903}"/>
              </a:ext>
            </a:extLst>
          </p:cNvPr>
          <p:cNvSpPr>
            <a:spLocks noGrp="1"/>
          </p:cNvSpPr>
          <p:nvPr>
            <p:ph type="title"/>
          </p:nvPr>
        </p:nvSpPr>
        <p:spPr>
          <a:xfrm>
            <a:off x="2592925" y="624110"/>
            <a:ext cx="8911687" cy="718915"/>
          </a:xfrm>
        </p:spPr>
        <p:txBody>
          <a:bodyPr/>
          <a:lstStyle/>
          <a:p>
            <a:r>
              <a:rPr lang="en-US" b="1" u="sng" dirty="0" err="1">
                <a:solidFill>
                  <a:srgbClr val="FF0000"/>
                </a:solidFill>
                <a:latin typeface="Aparajita" panose="02020603050405020304" pitchFamily="18" charset="0"/>
                <a:cs typeface="Aparajita" panose="02020603050405020304" pitchFamily="18" charset="0"/>
              </a:rPr>
              <a:t>R</a:t>
            </a:r>
            <a:r>
              <a:rPr lang="en-US" sz="3600" b="1" u="sng" dirty="0" err="1">
                <a:solidFill>
                  <a:srgbClr val="FF0000"/>
                </a:solidFill>
                <a:latin typeface="Aparajita" panose="02020603050405020304" pitchFamily="18" charset="0"/>
                <a:cs typeface="Aparajita" panose="02020603050405020304" pitchFamily="18" charset="0"/>
              </a:rPr>
              <a:t>easearch</a:t>
            </a:r>
            <a:r>
              <a:rPr lang="en-US" sz="3600" b="1" u="sng" dirty="0">
                <a:solidFill>
                  <a:srgbClr val="FF0000"/>
                </a:solidFill>
                <a:latin typeface="Aparajita" panose="02020603050405020304" pitchFamily="18" charset="0"/>
                <a:cs typeface="Aparajita" panose="02020603050405020304" pitchFamily="18" charset="0"/>
              </a:rPr>
              <a:t> Paper Analysis</a:t>
            </a:r>
            <a:endParaRPr lang="en-IN" dirty="0"/>
          </a:p>
        </p:txBody>
      </p:sp>
      <p:sp>
        <p:nvSpPr>
          <p:cNvPr id="3" name="Content Placeholder 2">
            <a:extLst>
              <a:ext uri="{FF2B5EF4-FFF2-40B4-BE49-F238E27FC236}">
                <a16:creationId xmlns:a16="http://schemas.microsoft.com/office/drawing/2014/main" id="{4D9417DA-B8C0-8EFE-C052-D37DAB6FFC74}"/>
              </a:ext>
            </a:extLst>
          </p:cNvPr>
          <p:cNvSpPr>
            <a:spLocks noGrp="1"/>
          </p:cNvSpPr>
          <p:nvPr>
            <p:ph idx="1"/>
          </p:nvPr>
        </p:nvSpPr>
        <p:spPr>
          <a:xfrm>
            <a:off x="781050" y="1609725"/>
            <a:ext cx="11239500" cy="4791075"/>
          </a:xfrm>
        </p:spPr>
        <p:txBody>
          <a:bodyPr>
            <a:noAutofit/>
          </a:bodyPr>
          <a:lstStyle/>
          <a:p>
            <a:r>
              <a:rPr lang="en-US" b="1" dirty="0">
                <a:latin typeface="Arial" panose="020B0604020202020204" pitchFamily="34" charset="0"/>
                <a:cs typeface="Arial" panose="020B0604020202020204" pitchFamily="34" charset="0"/>
              </a:rPr>
              <a:t>5.</a:t>
            </a:r>
            <a:r>
              <a:rPr lang="en-US" dirty="0">
                <a:latin typeface="Arial" panose="020B0604020202020204" pitchFamily="34" charset="0"/>
                <a:cs typeface="Arial" panose="020B0604020202020204" pitchFamily="34" charset="0"/>
              </a:rPr>
              <a:t> Project Title: "Curtain Control System for Home Automation"</a:t>
            </a:r>
          </a:p>
          <a:p>
            <a:r>
              <a:rPr lang="en-US" dirty="0">
                <a:latin typeface="Arial" panose="020B0604020202020204" pitchFamily="34" charset="0"/>
                <a:cs typeface="Arial" panose="020B0604020202020204" pitchFamily="34" charset="0"/>
              </a:rPr>
              <a:t>Author: David Lee</a:t>
            </a:r>
          </a:p>
          <a:p>
            <a:r>
              <a:rPr lang="en-US" dirty="0">
                <a:latin typeface="Arial" panose="020B0604020202020204" pitchFamily="34" charset="0"/>
                <a:cs typeface="Arial" panose="020B0604020202020204" pitchFamily="34" charset="0"/>
              </a:rPr>
              <a:t>Abstract: This research paper proposes a curtain control system that integrates with a home automation system. The system is based on a microcontroller that communicates with various sensors and actuators to detect user presence and control the curtains' opening and closing. The system is evaluated in a smart home environment, and the results demonstrate its effectiveness in enhancing user convenience and reducing manual effort.</a:t>
            </a:r>
          </a:p>
          <a:p>
            <a:r>
              <a:rPr lang="en-US" b="1" dirty="0">
                <a:latin typeface="Arial" panose="020B0604020202020204" pitchFamily="34" charset="0"/>
                <a:cs typeface="Arial" panose="020B0604020202020204" pitchFamily="34" charset="0"/>
              </a:rPr>
              <a:t>6. </a:t>
            </a:r>
            <a:r>
              <a:rPr lang="en-US" dirty="0">
                <a:latin typeface="Arial" panose="020B0604020202020204" pitchFamily="34" charset="0"/>
                <a:cs typeface="Arial" panose="020B0604020202020204" pitchFamily="34" charset="0"/>
              </a:rPr>
              <a:t>Project Title: "Automated Curtain Opener for Office Buildings"</a:t>
            </a:r>
          </a:p>
          <a:p>
            <a:r>
              <a:rPr lang="en-US" dirty="0">
                <a:latin typeface="Arial" panose="020B0604020202020204" pitchFamily="34" charset="0"/>
                <a:cs typeface="Arial" panose="020B0604020202020204" pitchFamily="34" charset="0"/>
              </a:rPr>
              <a:t>Author: Emily Chen</a:t>
            </a:r>
          </a:p>
          <a:p>
            <a:r>
              <a:rPr lang="en-US" dirty="0">
                <a:latin typeface="Arial" panose="020B0604020202020204" pitchFamily="34" charset="0"/>
                <a:cs typeface="Arial" panose="020B0604020202020204" pitchFamily="34" charset="0"/>
              </a:rPr>
              <a:t>Abstract: This research paper proposes an automated curtain opener system that is designed for office buildings. The system utilizes a combination of sensors and actuators to control the curtains' opening and closing based on the time of day and the amount of sunlight available. The system is evaluated in a real-world office building environment, and the results demonstrate its effectiveness in reducing energy consumption and improving employee comfort.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63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D8C7-BAB5-A70D-5517-B1AACC945903}"/>
              </a:ext>
            </a:extLst>
          </p:cNvPr>
          <p:cNvSpPr>
            <a:spLocks noGrp="1"/>
          </p:cNvSpPr>
          <p:nvPr>
            <p:ph type="title"/>
          </p:nvPr>
        </p:nvSpPr>
        <p:spPr>
          <a:xfrm>
            <a:off x="2592925" y="624110"/>
            <a:ext cx="8911687" cy="718915"/>
          </a:xfrm>
        </p:spPr>
        <p:txBody>
          <a:bodyPr/>
          <a:lstStyle/>
          <a:p>
            <a:r>
              <a:rPr lang="en-US" b="1" u="sng" dirty="0" err="1">
                <a:solidFill>
                  <a:srgbClr val="FF0000"/>
                </a:solidFill>
                <a:latin typeface="Aparajita" panose="02020603050405020304" pitchFamily="18" charset="0"/>
                <a:cs typeface="Aparajita" panose="02020603050405020304" pitchFamily="18" charset="0"/>
              </a:rPr>
              <a:t>R</a:t>
            </a:r>
            <a:r>
              <a:rPr lang="en-US" sz="3600" b="1" u="sng" dirty="0" err="1">
                <a:solidFill>
                  <a:srgbClr val="FF0000"/>
                </a:solidFill>
                <a:latin typeface="Aparajita" panose="02020603050405020304" pitchFamily="18" charset="0"/>
                <a:cs typeface="Aparajita" panose="02020603050405020304" pitchFamily="18" charset="0"/>
              </a:rPr>
              <a:t>easearch</a:t>
            </a:r>
            <a:r>
              <a:rPr lang="en-US" sz="3600" b="1" u="sng" dirty="0">
                <a:solidFill>
                  <a:srgbClr val="FF0000"/>
                </a:solidFill>
                <a:latin typeface="Aparajita" panose="02020603050405020304" pitchFamily="18" charset="0"/>
                <a:cs typeface="Aparajita" panose="02020603050405020304" pitchFamily="18" charset="0"/>
              </a:rPr>
              <a:t> Paper Analysis</a:t>
            </a:r>
            <a:endParaRPr lang="en-IN" dirty="0"/>
          </a:p>
        </p:txBody>
      </p:sp>
      <p:sp>
        <p:nvSpPr>
          <p:cNvPr id="3" name="Content Placeholder 2">
            <a:extLst>
              <a:ext uri="{FF2B5EF4-FFF2-40B4-BE49-F238E27FC236}">
                <a16:creationId xmlns:a16="http://schemas.microsoft.com/office/drawing/2014/main" id="{4D9417DA-B8C0-8EFE-C052-D37DAB6FFC74}"/>
              </a:ext>
            </a:extLst>
          </p:cNvPr>
          <p:cNvSpPr>
            <a:spLocks noGrp="1"/>
          </p:cNvSpPr>
          <p:nvPr>
            <p:ph idx="1"/>
          </p:nvPr>
        </p:nvSpPr>
        <p:spPr>
          <a:xfrm>
            <a:off x="781050" y="1609725"/>
            <a:ext cx="11125200" cy="4791075"/>
          </a:xfrm>
        </p:spPr>
        <p:txBody>
          <a:bodyPr>
            <a:noAutofit/>
          </a:bodyPr>
          <a:lstStyle/>
          <a:p>
            <a:r>
              <a:rPr lang="en-US" b="1" dirty="0">
                <a:latin typeface="Arial" panose="020B0604020202020204" pitchFamily="34" charset="0"/>
                <a:cs typeface="Arial" panose="020B0604020202020204" pitchFamily="34" charset="0"/>
              </a:rPr>
              <a:t>7. </a:t>
            </a:r>
            <a:r>
              <a:rPr lang="en-US" dirty="0">
                <a:latin typeface="Arial" panose="020B0604020202020204" pitchFamily="34" charset="0"/>
                <a:cs typeface="Arial" panose="020B0604020202020204" pitchFamily="34" charset="0"/>
              </a:rPr>
              <a:t>Project Title: "Automated Window Treatment System for Plant Growth"</a:t>
            </a:r>
          </a:p>
          <a:p>
            <a:r>
              <a:rPr lang="en-US" dirty="0">
                <a:latin typeface="Arial" panose="020B0604020202020204" pitchFamily="34" charset="0"/>
                <a:cs typeface="Arial" panose="020B0604020202020204" pitchFamily="34" charset="0"/>
              </a:rPr>
              <a:t>Author: Peter Kim</a:t>
            </a:r>
          </a:p>
          <a:p>
            <a:r>
              <a:rPr lang="en-US" dirty="0">
                <a:latin typeface="Arial" panose="020B0604020202020204" pitchFamily="34" charset="0"/>
                <a:cs typeface="Arial" panose="020B0604020202020204" pitchFamily="34" charset="0"/>
              </a:rPr>
              <a:t>Abstract: This research paper presents an automated window treatment system that is designed for plant growth. The system utilizes a combination of sensors and actuators to control the curtains' opening and closing based on the amount of sunlight available. The system is evaluated in a greenhouse environment, and the results demonstrate its effectiveness in improving plant growth and reducing energy consumption.</a:t>
            </a:r>
          </a:p>
          <a:p>
            <a:r>
              <a:rPr lang="en-US" b="1" dirty="0">
                <a:latin typeface="Arial" panose="020B0604020202020204" pitchFamily="34" charset="0"/>
                <a:cs typeface="Arial" panose="020B0604020202020204" pitchFamily="34" charset="0"/>
              </a:rPr>
              <a:t>8. </a:t>
            </a:r>
            <a:r>
              <a:rPr lang="en-US" dirty="0">
                <a:latin typeface="Arial" panose="020B0604020202020204" pitchFamily="34" charset="0"/>
                <a:cs typeface="Arial" panose="020B0604020202020204" pitchFamily="34" charset="0"/>
              </a:rPr>
              <a:t>Project Title: "Automatic Curtain Opener for Hotels"</a:t>
            </a:r>
          </a:p>
          <a:p>
            <a:r>
              <a:rPr lang="en-US" dirty="0">
                <a:latin typeface="Arial" panose="020B0604020202020204" pitchFamily="34" charset="0"/>
                <a:cs typeface="Arial" panose="020B0604020202020204" pitchFamily="34" charset="0"/>
              </a:rPr>
              <a:t>Author: Elizabeth Brown</a:t>
            </a:r>
          </a:p>
          <a:p>
            <a:r>
              <a:rPr lang="en-US" dirty="0">
                <a:latin typeface="Arial" panose="020B0604020202020204" pitchFamily="34" charset="0"/>
                <a:cs typeface="Arial" panose="020B0604020202020204" pitchFamily="34" charset="0"/>
              </a:rPr>
              <a:t>Abstract: This research paper proposes an automatic curtain opener system that is designed for hotels. The system utilizes a combination of sensors and actuators to detect user presence and control the curtains' opening</a:t>
            </a:r>
          </a:p>
        </p:txBody>
      </p:sp>
    </p:spTree>
    <p:extLst>
      <p:ext uri="{BB962C8B-B14F-4D97-AF65-F5344CB8AC3E}">
        <p14:creationId xmlns:p14="http://schemas.microsoft.com/office/powerpoint/2010/main" val="1665487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68D4-58C8-AF26-FD64-1A53D4CFD130}"/>
              </a:ext>
            </a:extLst>
          </p:cNvPr>
          <p:cNvSpPr>
            <a:spLocks noGrp="1"/>
          </p:cNvSpPr>
          <p:nvPr>
            <p:ph type="title"/>
          </p:nvPr>
        </p:nvSpPr>
        <p:spPr>
          <a:xfrm>
            <a:off x="1989057" y="624110"/>
            <a:ext cx="9515556" cy="1280890"/>
          </a:xfrm>
        </p:spPr>
        <p:txBody>
          <a:bodyPr>
            <a:normAutofit/>
          </a:bodyPr>
          <a:lstStyle/>
          <a:p>
            <a:r>
              <a:rPr lang="en-US" sz="4000" u="sng" dirty="0">
                <a:solidFill>
                  <a:srgbClr val="FF0000"/>
                </a:solidFill>
                <a:latin typeface="Aparajita" panose="02020603050405020304" pitchFamily="18" charset="0"/>
                <a:cs typeface="Aparajita" panose="02020603050405020304" pitchFamily="18" charset="0"/>
              </a:rPr>
              <a:t>Advantage of Raspberry pi</a:t>
            </a:r>
            <a:endParaRPr lang="en-IN" sz="4000" u="sng" dirty="0">
              <a:solidFill>
                <a:srgbClr val="FF0000"/>
              </a:solidFill>
              <a:latin typeface="Aparajita" panose="02020603050405020304" pitchFamily="18" charset="0"/>
              <a:cs typeface="Aparajita" panose="02020603050405020304" pitchFamily="18" charset="0"/>
            </a:endParaRPr>
          </a:p>
        </p:txBody>
      </p:sp>
      <p:sp>
        <p:nvSpPr>
          <p:cNvPr id="3" name="Content Placeholder 2">
            <a:extLst>
              <a:ext uri="{FF2B5EF4-FFF2-40B4-BE49-F238E27FC236}">
                <a16:creationId xmlns:a16="http://schemas.microsoft.com/office/drawing/2014/main" id="{0EA49323-D6F1-4921-BE5A-C15D24E71320}"/>
              </a:ext>
            </a:extLst>
          </p:cNvPr>
          <p:cNvSpPr>
            <a:spLocks noGrp="1"/>
          </p:cNvSpPr>
          <p:nvPr>
            <p:ph idx="1"/>
          </p:nvPr>
        </p:nvSpPr>
        <p:spPr>
          <a:xfrm>
            <a:off x="1989056" y="1725105"/>
            <a:ext cx="9515556" cy="4713795"/>
          </a:xfrm>
        </p:spPr>
        <p:txBody>
          <a:bodyPr>
            <a:normAutofit fontScale="85000" lnSpcReduction="10000"/>
          </a:bodyPr>
          <a:lstStyle/>
          <a:p>
            <a:r>
              <a:rPr lang="en-US" sz="2400" b="1" dirty="0"/>
              <a:t>1. More computing power: Raspberry Pi has more computing power than Arduino, which makes it more suitable for tasks that require complex processing, such as image recognition, voice recognition, and natural language processing.</a:t>
            </a:r>
          </a:p>
          <a:p>
            <a:r>
              <a:rPr lang="en-US" sz="2400" b="1" dirty="0"/>
              <a:t>2. </a:t>
            </a:r>
            <a:r>
              <a:rPr lang="en-US" sz="2400" b="1" dirty="0">
                <a:latin typeface="Arial" panose="020B0604020202020204" pitchFamily="34" charset="0"/>
                <a:cs typeface="Arial" panose="020B0604020202020204" pitchFamily="34" charset="0"/>
              </a:rPr>
              <a:t>Greater</a:t>
            </a:r>
            <a:r>
              <a:rPr lang="en-US" sz="2400" b="1" dirty="0"/>
              <a:t> memory capacity: Raspberry Pi has more memory than Arduino, which allows it to handle larger and more complex programs.</a:t>
            </a:r>
          </a:p>
          <a:p>
            <a:r>
              <a:rPr lang="en-US" sz="2400" b="1" dirty="0"/>
              <a:t>3. Better connectivity: Raspberry Pi has built-in Wi-Fi and Bluetooth connectivity, which makes it easier to connect to other devices and access the internet.</a:t>
            </a:r>
          </a:p>
          <a:p>
            <a:r>
              <a:rPr lang="en-US" sz="2400" b="1" dirty="0"/>
              <a:t>4. More versatile: Raspberry Pi can run a variety of operating systems, including Linux, which makes it more versatile than Arduino.</a:t>
            </a:r>
          </a:p>
          <a:p>
            <a:r>
              <a:rPr lang="en-US" sz="2400" b="1" dirty="0"/>
              <a:t>5. More GPIO pins: Raspberry Pi has more GPIO pins than Arduino, which makes it easier to connect to sensors, actuators, and other devices.</a:t>
            </a:r>
          </a:p>
        </p:txBody>
      </p:sp>
    </p:spTree>
    <p:extLst>
      <p:ext uri="{BB962C8B-B14F-4D97-AF65-F5344CB8AC3E}">
        <p14:creationId xmlns:p14="http://schemas.microsoft.com/office/powerpoint/2010/main" val="25324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BB47-EE0F-E42A-3D43-692470CDCB20}"/>
              </a:ext>
            </a:extLst>
          </p:cNvPr>
          <p:cNvSpPr>
            <a:spLocks noGrp="1"/>
          </p:cNvSpPr>
          <p:nvPr>
            <p:ph type="title"/>
          </p:nvPr>
        </p:nvSpPr>
        <p:spPr>
          <a:xfrm>
            <a:off x="2592925" y="624110"/>
            <a:ext cx="8911687" cy="1072715"/>
          </a:xfrm>
        </p:spPr>
        <p:txBody>
          <a:bodyPr>
            <a:normAutofit/>
          </a:bodyPr>
          <a:lstStyle/>
          <a:p>
            <a:r>
              <a:rPr lang="en-US" u="sng" dirty="0">
                <a:solidFill>
                  <a:srgbClr val="FF0000"/>
                </a:solidFill>
                <a:latin typeface="Aparajita" panose="02020603050405020304" pitchFamily="18" charset="0"/>
                <a:cs typeface="Aparajita" panose="02020603050405020304" pitchFamily="18" charset="0"/>
              </a:rPr>
              <a:t>Disa</a:t>
            </a:r>
            <a:r>
              <a:rPr lang="en-US" sz="3600" u="sng" dirty="0">
                <a:solidFill>
                  <a:srgbClr val="FF0000"/>
                </a:solidFill>
                <a:latin typeface="Aparajita" panose="02020603050405020304" pitchFamily="18" charset="0"/>
                <a:cs typeface="Aparajita" panose="02020603050405020304" pitchFamily="18" charset="0"/>
              </a:rPr>
              <a:t>dvantage of Raspberry pi</a:t>
            </a:r>
            <a:endParaRPr lang="en-IN" dirty="0"/>
          </a:p>
        </p:txBody>
      </p:sp>
      <p:sp>
        <p:nvSpPr>
          <p:cNvPr id="3" name="Content Placeholder 2">
            <a:extLst>
              <a:ext uri="{FF2B5EF4-FFF2-40B4-BE49-F238E27FC236}">
                <a16:creationId xmlns:a16="http://schemas.microsoft.com/office/drawing/2014/main" id="{2F53CF97-B352-B0C3-617A-B9EA1EC1AA2C}"/>
              </a:ext>
            </a:extLst>
          </p:cNvPr>
          <p:cNvSpPr>
            <a:spLocks noGrp="1"/>
          </p:cNvSpPr>
          <p:nvPr>
            <p:ph idx="1"/>
          </p:nvPr>
        </p:nvSpPr>
        <p:spPr>
          <a:xfrm>
            <a:off x="2151062" y="1696825"/>
            <a:ext cx="8915400" cy="4703975"/>
          </a:xfrm>
        </p:spPr>
        <p:txBody>
          <a:bodyPr>
            <a:normAutofit fontScale="92500" lnSpcReduction="20000"/>
          </a:bodyPr>
          <a:lstStyle/>
          <a:p>
            <a:r>
              <a:rPr lang="en-US" sz="2400" b="1" dirty="0">
                <a:latin typeface="Arial" panose="020B0604020202020204" pitchFamily="34" charset="0"/>
                <a:cs typeface="Arial" panose="020B0604020202020204" pitchFamily="34" charset="0"/>
              </a:rPr>
              <a:t>Disadvantages of automatic curtain opener of Raspberry Pi over Arduino:</a:t>
            </a:r>
          </a:p>
          <a:p>
            <a:r>
              <a:rPr lang="en-US" sz="2400" b="1" dirty="0">
                <a:latin typeface="Arial" panose="020B0604020202020204" pitchFamily="34" charset="0"/>
                <a:cs typeface="Arial" panose="020B0604020202020204" pitchFamily="34" charset="0"/>
              </a:rPr>
              <a:t>1. More expensive: Raspberry Pi is generally more expensive than Arduino, which may make it less accessible for hobbyists and DIY enthusiasts.</a:t>
            </a:r>
          </a:p>
          <a:p>
            <a:r>
              <a:rPr lang="en-US" sz="2400" b="1" dirty="0">
                <a:latin typeface="Arial" panose="020B0604020202020204" pitchFamily="34" charset="0"/>
                <a:cs typeface="Arial" panose="020B0604020202020204" pitchFamily="34" charset="0"/>
              </a:rPr>
              <a:t>2. Higher power consumption: Raspberry Pi requires more power than Arduino, which may be a concern for battery-powered projects.</a:t>
            </a:r>
          </a:p>
          <a:p>
            <a:r>
              <a:rPr lang="en-US" sz="2400" b="1" dirty="0">
                <a:latin typeface="Arial" panose="020B0604020202020204" pitchFamily="34" charset="0"/>
                <a:cs typeface="Arial" panose="020B0604020202020204" pitchFamily="34" charset="0"/>
              </a:rPr>
              <a:t>3. More complex: Raspberry Pi has a steeper learning curve than Arduino, which may make it more challenging for beginners to get started.</a:t>
            </a:r>
          </a:p>
          <a:p>
            <a:r>
              <a:rPr lang="en-US" sz="2400" b="1" dirty="0">
                <a:latin typeface="Arial" panose="020B0604020202020204" pitchFamily="34" charset="0"/>
                <a:cs typeface="Arial" panose="020B0604020202020204" pitchFamily="34" charset="0"/>
              </a:rPr>
              <a:t>4. Larger form factor: Raspberry Pi is larger than Arduino, which may make it less suitable for projects that require a compact design.</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6463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B714-D275-700E-A652-D32E2DFDAB89}"/>
              </a:ext>
            </a:extLst>
          </p:cNvPr>
          <p:cNvSpPr>
            <a:spLocks noGrp="1"/>
          </p:cNvSpPr>
          <p:nvPr>
            <p:ph type="title"/>
          </p:nvPr>
        </p:nvSpPr>
        <p:spPr>
          <a:xfrm>
            <a:off x="2076451" y="624110"/>
            <a:ext cx="9428162" cy="1052290"/>
          </a:xfrm>
        </p:spPr>
        <p:txBody>
          <a:bodyPr/>
          <a:lstStyle/>
          <a:p>
            <a:r>
              <a:rPr lang="en-US" u="sng" dirty="0">
                <a:solidFill>
                  <a:srgbClr val="FF0000"/>
                </a:solidFill>
                <a:latin typeface="Aparajita" panose="02020603050405020304" pitchFamily="18" charset="0"/>
                <a:cs typeface="Aparajita" panose="02020603050405020304" pitchFamily="18" charset="0"/>
              </a:rPr>
              <a:t>Video of Project</a:t>
            </a:r>
            <a:endParaRPr lang="en-IN" dirty="0"/>
          </a:p>
        </p:txBody>
      </p:sp>
      <p:pic>
        <p:nvPicPr>
          <p:cNvPr id="4" name="WhatsApp Video 2023-04-27 at 3.12.49 PM">
            <a:hlinkClick r:id="" action="ppaction://media"/>
            <a:extLst>
              <a:ext uri="{FF2B5EF4-FFF2-40B4-BE49-F238E27FC236}">
                <a16:creationId xmlns:a16="http://schemas.microsoft.com/office/drawing/2014/main" id="{91F5D491-EFBF-75F5-6308-40354A8AC826}"/>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666876" y="1552575"/>
            <a:ext cx="9837736" cy="4591050"/>
          </a:xfrm>
        </p:spPr>
      </p:pic>
    </p:spTree>
    <p:extLst>
      <p:ext uri="{BB962C8B-B14F-4D97-AF65-F5344CB8AC3E}">
        <p14:creationId xmlns:p14="http://schemas.microsoft.com/office/powerpoint/2010/main" val="393919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16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3EC7-9E3A-0455-5E01-FD7D3DD47DCD}"/>
              </a:ext>
            </a:extLst>
          </p:cNvPr>
          <p:cNvSpPr>
            <a:spLocks noGrp="1"/>
          </p:cNvSpPr>
          <p:nvPr>
            <p:ph type="title"/>
          </p:nvPr>
        </p:nvSpPr>
        <p:spPr>
          <a:xfrm>
            <a:off x="1961329" y="680671"/>
            <a:ext cx="8911687" cy="950166"/>
          </a:xfrm>
        </p:spPr>
        <p:txBody>
          <a:bodyPr>
            <a:normAutofit/>
          </a:bodyPr>
          <a:lstStyle/>
          <a:p>
            <a:r>
              <a:rPr lang="en-US" sz="4000" b="1" u="sng" dirty="0">
                <a:solidFill>
                  <a:srgbClr val="FF0000"/>
                </a:solidFill>
                <a:latin typeface="Aparajita" panose="02020603050405020304" pitchFamily="18" charset="0"/>
                <a:cs typeface="Aparajita" panose="02020603050405020304" pitchFamily="18" charset="0"/>
              </a:rPr>
              <a:t>Conclusion</a:t>
            </a:r>
            <a:endParaRPr lang="en-IN" sz="4000" b="1" u="sng" dirty="0">
              <a:solidFill>
                <a:srgbClr val="FF0000"/>
              </a:solidFill>
              <a:latin typeface="Aparajita" panose="02020603050405020304" pitchFamily="18" charset="0"/>
              <a:cs typeface="Aparajita" panose="02020603050405020304" pitchFamily="18" charset="0"/>
            </a:endParaRPr>
          </a:p>
        </p:txBody>
      </p:sp>
      <p:sp>
        <p:nvSpPr>
          <p:cNvPr id="3" name="Content Placeholder 2">
            <a:extLst>
              <a:ext uri="{FF2B5EF4-FFF2-40B4-BE49-F238E27FC236}">
                <a16:creationId xmlns:a16="http://schemas.microsoft.com/office/drawing/2014/main" id="{77F16CAB-9623-DA35-1DC9-AABE78808DA8}"/>
              </a:ext>
            </a:extLst>
          </p:cNvPr>
          <p:cNvSpPr>
            <a:spLocks noGrp="1"/>
          </p:cNvSpPr>
          <p:nvPr>
            <p:ph idx="1"/>
          </p:nvPr>
        </p:nvSpPr>
        <p:spPr>
          <a:xfrm>
            <a:off x="1357460" y="2133600"/>
            <a:ext cx="10147152" cy="3777622"/>
          </a:xfrm>
        </p:spPr>
        <p:txBody>
          <a:bodyPr>
            <a:normAutofit/>
          </a:bodyPr>
          <a:lstStyle/>
          <a:p>
            <a:r>
              <a:rPr lang="en-IN" sz="2400" b="1" dirty="0">
                <a:latin typeface="Arial" panose="020B0604020202020204" pitchFamily="34" charset="0"/>
                <a:cs typeface="Arial" panose="020B0604020202020204" pitchFamily="34" charset="0"/>
              </a:rPr>
              <a:t>Hence we have make the automatic curtain opener using either Raspberry pi or Arduino</a:t>
            </a:r>
          </a:p>
        </p:txBody>
      </p:sp>
    </p:spTree>
    <p:extLst>
      <p:ext uri="{BB962C8B-B14F-4D97-AF65-F5344CB8AC3E}">
        <p14:creationId xmlns:p14="http://schemas.microsoft.com/office/powerpoint/2010/main" val="1984417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BF2E-FEF1-41E7-A250-DA1537CFE643}"/>
              </a:ext>
            </a:extLst>
          </p:cNvPr>
          <p:cNvSpPr>
            <a:spLocks noGrp="1"/>
          </p:cNvSpPr>
          <p:nvPr>
            <p:ph type="title"/>
          </p:nvPr>
        </p:nvSpPr>
        <p:spPr>
          <a:xfrm>
            <a:off x="3483949" y="2649682"/>
            <a:ext cx="5224101" cy="2286000"/>
          </a:xfrm>
        </p:spPr>
        <p:txBody>
          <a:bodyPr>
            <a:normAutofit fontScale="90000"/>
          </a:bodyPr>
          <a:lstStyle/>
          <a:p>
            <a:r>
              <a:rPr lang="en-IN" dirty="0"/>
              <a:t>						</a:t>
            </a:r>
            <a:r>
              <a:rPr lang="en-IN" sz="7200" b="1" dirty="0">
                <a:solidFill>
                  <a:srgbClr val="FF0000"/>
                </a:solidFill>
                <a:latin typeface="Aparajita" panose="02020603050405020304" pitchFamily="18" charset="0"/>
                <a:cs typeface="Aparajita" panose="02020603050405020304" pitchFamily="18" charset="0"/>
              </a:rPr>
              <a:t>THANK YOU !</a:t>
            </a:r>
          </a:p>
        </p:txBody>
      </p:sp>
    </p:spTree>
    <p:extLst>
      <p:ext uri="{BB962C8B-B14F-4D97-AF65-F5344CB8AC3E}">
        <p14:creationId xmlns:p14="http://schemas.microsoft.com/office/powerpoint/2010/main" val="9783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282AF-291F-4258-9B80-E147CF6E1A1D}"/>
              </a:ext>
            </a:extLst>
          </p:cNvPr>
          <p:cNvSpPr>
            <a:spLocks noGrp="1"/>
          </p:cNvSpPr>
          <p:nvPr>
            <p:ph type="title"/>
          </p:nvPr>
        </p:nvSpPr>
        <p:spPr/>
        <p:txBody>
          <a:bodyPr/>
          <a:lstStyle/>
          <a:p>
            <a:r>
              <a:rPr lang="en-IN" b="1" u="sng" dirty="0">
                <a:latin typeface="Bookman Old Style" panose="02050604050505020204" pitchFamily="18" charset="0"/>
              </a:rPr>
              <a:t>GROUP MEMBERS -</a:t>
            </a:r>
          </a:p>
        </p:txBody>
      </p:sp>
      <p:sp>
        <p:nvSpPr>
          <p:cNvPr id="3" name="Content Placeholder 2">
            <a:extLst>
              <a:ext uri="{FF2B5EF4-FFF2-40B4-BE49-F238E27FC236}">
                <a16:creationId xmlns:a16="http://schemas.microsoft.com/office/drawing/2014/main" id="{912B0C74-0F84-4F78-9EA8-1749651A9FD2}"/>
              </a:ext>
            </a:extLst>
          </p:cNvPr>
          <p:cNvSpPr>
            <a:spLocks noGrp="1"/>
          </p:cNvSpPr>
          <p:nvPr>
            <p:ph idx="1"/>
          </p:nvPr>
        </p:nvSpPr>
        <p:spPr/>
        <p:txBody>
          <a:bodyPr>
            <a:normAutofit lnSpcReduction="10000"/>
          </a:bodyPr>
          <a:lstStyle/>
          <a:p>
            <a:r>
              <a:rPr lang="en-IN" sz="2400" b="1" dirty="0">
                <a:solidFill>
                  <a:srgbClr val="002060"/>
                </a:solidFill>
                <a:effectLst>
                  <a:outerShdw blurRad="38100" dist="38100" dir="2700000" algn="tl">
                    <a:srgbClr val="000000">
                      <a:alpha val="43137"/>
                    </a:srgbClr>
                  </a:outerShdw>
                </a:effectLst>
                <a:latin typeface="DejaVu Sans" panose="020B0603030804020204" pitchFamily="34" charset="0"/>
                <a:ea typeface="DejaVu Sans" panose="020B0603030804020204" pitchFamily="34" charset="0"/>
                <a:cs typeface="DejaVu Sans" panose="020B0603030804020204" pitchFamily="34" charset="0"/>
              </a:rPr>
              <a:t>BE20F04F011</a:t>
            </a:r>
            <a:r>
              <a:rPr lang="en-IN" sz="2400" b="1" dirty="0">
                <a:latin typeface="DejaVu Sans" panose="020B0603030804020204" pitchFamily="34" charset="0"/>
                <a:ea typeface="DejaVu Sans" panose="020B0603030804020204" pitchFamily="34" charset="0"/>
                <a:cs typeface="DejaVu Sans" panose="020B0603030804020204" pitchFamily="34" charset="0"/>
              </a:rPr>
              <a:t> </a:t>
            </a:r>
            <a:r>
              <a:rPr lang="en-IN" sz="2400" b="1" dirty="0">
                <a:solidFill>
                  <a:srgbClr val="FF0000"/>
                </a:solidFill>
                <a:latin typeface="DejaVu Sans" panose="020B0603030804020204" pitchFamily="34" charset="0"/>
                <a:ea typeface="DejaVu Sans" panose="020B0603030804020204" pitchFamily="34" charset="0"/>
                <a:cs typeface="DejaVu Sans" panose="020B0603030804020204" pitchFamily="34" charset="0"/>
              </a:rPr>
              <a:t>–</a:t>
            </a:r>
            <a:r>
              <a:rPr lang="en-IN" sz="2400" b="1" dirty="0">
                <a:latin typeface="DejaVu Sans" panose="020B0603030804020204" pitchFamily="34" charset="0"/>
                <a:ea typeface="DejaVu Sans" panose="020B0603030804020204" pitchFamily="34" charset="0"/>
                <a:cs typeface="DejaVu Sans" panose="020B0603030804020204" pitchFamily="34" charset="0"/>
              </a:rPr>
              <a:t> </a:t>
            </a:r>
            <a:r>
              <a:rPr lang="en-IN" sz="2400" b="1" dirty="0">
                <a:solidFill>
                  <a:srgbClr val="FF0000"/>
                </a:solidFill>
                <a:latin typeface="Bookman Old Style" panose="02050604050505020204" pitchFamily="18" charset="0"/>
                <a:ea typeface="DejaVu Sans" panose="020B0603030804020204" pitchFamily="34" charset="0"/>
                <a:cs typeface="DejaVu Sans" panose="020B0603030804020204" pitchFamily="34" charset="0"/>
              </a:rPr>
              <a:t>SAGAR CHIKANE</a:t>
            </a:r>
          </a:p>
          <a:p>
            <a:r>
              <a:rPr lang="en-IN" sz="2400" b="1" dirty="0">
                <a:solidFill>
                  <a:srgbClr val="002060"/>
                </a:solidFill>
                <a:effectLst>
                  <a:outerShdw blurRad="38100" dist="38100" dir="2700000" algn="tl">
                    <a:srgbClr val="000000">
                      <a:alpha val="43137"/>
                    </a:srgbClr>
                  </a:outerShdw>
                </a:effectLst>
                <a:latin typeface="DejaVu Sans" panose="020B0603030804020204" pitchFamily="34" charset="0"/>
                <a:ea typeface="DejaVu Sans" panose="020B0603030804020204" pitchFamily="34" charset="0"/>
                <a:cs typeface="DejaVu Sans" panose="020B0603030804020204" pitchFamily="34" charset="0"/>
              </a:rPr>
              <a:t>BE20F04F047</a:t>
            </a:r>
            <a:r>
              <a:rPr lang="en-IN" sz="2400" b="1" dirty="0">
                <a:solidFill>
                  <a:srgbClr val="002060"/>
                </a:solidFill>
                <a:latin typeface="DejaVu Sans" panose="020B0603030804020204" pitchFamily="34" charset="0"/>
                <a:ea typeface="DejaVu Sans" panose="020B0603030804020204" pitchFamily="34" charset="0"/>
                <a:cs typeface="DejaVu Sans" panose="020B0603030804020204" pitchFamily="34" charset="0"/>
              </a:rPr>
              <a:t> </a:t>
            </a:r>
            <a:r>
              <a:rPr lang="en-IN" sz="2400" b="1" dirty="0">
                <a:solidFill>
                  <a:srgbClr val="FF0000"/>
                </a:solidFill>
                <a:latin typeface="DejaVu Sans" panose="020B0603030804020204" pitchFamily="34" charset="0"/>
                <a:ea typeface="DejaVu Sans" panose="020B0603030804020204" pitchFamily="34" charset="0"/>
                <a:cs typeface="DejaVu Sans" panose="020B0603030804020204" pitchFamily="34" charset="0"/>
              </a:rPr>
              <a:t>– </a:t>
            </a:r>
            <a:r>
              <a:rPr lang="en-IN" sz="2400" b="1" dirty="0">
                <a:solidFill>
                  <a:srgbClr val="FF0000"/>
                </a:solidFill>
                <a:latin typeface="Bookman Old Style" panose="02050604050505020204" pitchFamily="18" charset="0"/>
                <a:ea typeface="DejaVu Sans" panose="020B0603030804020204" pitchFamily="34" charset="0"/>
                <a:cs typeface="DejaVu Sans" panose="020B0603030804020204" pitchFamily="34" charset="0"/>
              </a:rPr>
              <a:t>ROHIT NIKAM</a:t>
            </a:r>
          </a:p>
          <a:p>
            <a:r>
              <a:rPr lang="en-IN" sz="2400" b="1" dirty="0">
                <a:solidFill>
                  <a:srgbClr val="002060"/>
                </a:solidFill>
                <a:effectLst>
                  <a:outerShdw blurRad="38100" dist="38100" dir="2700000" algn="tl">
                    <a:srgbClr val="000000">
                      <a:alpha val="43137"/>
                    </a:srgbClr>
                  </a:outerShdw>
                </a:effectLst>
                <a:latin typeface="DejaVu Sans" panose="020B0603030804020204" pitchFamily="34" charset="0"/>
                <a:ea typeface="DejaVu Sans" panose="020B0603030804020204" pitchFamily="34" charset="0"/>
                <a:cs typeface="DejaVu Sans" panose="020B0603030804020204" pitchFamily="34" charset="0"/>
              </a:rPr>
              <a:t>BE20F04F050</a:t>
            </a:r>
            <a:r>
              <a:rPr lang="en-IN" sz="2400" b="1" dirty="0">
                <a:solidFill>
                  <a:srgbClr val="FF0000"/>
                </a:solidFill>
                <a:latin typeface="DejaVu Sans" panose="020B0603030804020204" pitchFamily="34" charset="0"/>
                <a:ea typeface="DejaVu Sans" panose="020B0603030804020204" pitchFamily="34" charset="0"/>
                <a:cs typeface="DejaVu Sans" panose="020B0603030804020204" pitchFamily="34" charset="0"/>
              </a:rPr>
              <a:t> – </a:t>
            </a:r>
            <a:r>
              <a:rPr lang="en-IN" sz="2400" b="1" dirty="0">
                <a:solidFill>
                  <a:srgbClr val="FF0000"/>
                </a:solidFill>
                <a:latin typeface="Bookman Old Style" panose="02050604050505020204" pitchFamily="18" charset="0"/>
                <a:ea typeface="DejaVu Sans" panose="020B0603030804020204" pitchFamily="34" charset="0"/>
                <a:cs typeface="DejaVu Sans" panose="020B0603030804020204" pitchFamily="34" charset="0"/>
              </a:rPr>
              <a:t>SAURABH PATIL</a:t>
            </a:r>
          </a:p>
          <a:p>
            <a:r>
              <a:rPr lang="en-IN" sz="2400" b="1" dirty="0">
                <a:solidFill>
                  <a:srgbClr val="002060"/>
                </a:solidFill>
                <a:effectLst>
                  <a:outerShdw blurRad="38100" dist="38100" dir="2700000" algn="tl">
                    <a:srgbClr val="000000">
                      <a:alpha val="43137"/>
                    </a:srgbClr>
                  </a:outerShdw>
                </a:effectLst>
                <a:latin typeface="DejaVu Sans" panose="020B0603030804020204" pitchFamily="34" charset="0"/>
                <a:ea typeface="DejaVu Sans" panose="020B0603030804020204" pitchFamily="34" charset="0"/>
                <a:cs typeface="DejaVu Sans" panose="020B0603030804020204" pitchFamily="34" charset="0"/>
              </a:rPr>
              <a:t>BE20F04F057</a:t>
            </a:r>
            <a:r>
              <a:rPr lang="en-IN" sz="2400" b="1" dirty="0">
                <a:solidFill>
                  <a:srgbClr val="FF0000"/>
                </a:solidFill>
                <a:latin typeface="DejaVu Sans" panose="020B0603030804020204" pitchFamily="34" charset="0"/>
                <a:ea typeface="DejaVu Sans" panose="020B0603030804020204" pitchFamily="34" charset="0"/>
                <a:cs typeface="DejaVu Sans" panose="020B0603030804020204" pitchFamily="34" charset="0"/>
              </a:rPr>
              <a:t> – </a:t>
            </a:r>
            <a:r>
              <a:rPr lang="en-IN" sz="2400" b="1" dirty="0">
                <a:solidFill>
                  <a:srgbClr val="FF0000"/>
                </a:solidFill>
                <a:latin typeface="Bookman Old Style" panose="02050604050505020204" pitchFamily="18" charset="0"/>
                <a:ea typeface="DejaVu Sans" panose="020B0603030804020204" pitchFamily="34" charset="0"/>
                <a:cs typeface="DejaVu Sans" panose="020B0603030804020204" pitchFamily="34" charset="0"/>
              </a:rPr>
              <a:t>VIVEK SINGH</a:t>
            </a:r>
          </a:p>
          <a:p>
            <a:r>
              <a:rPr lang="en-IN" sz="2400" b="1" dirty="0">
                <a:solidFill>
                  <a:srgbClr val="002060"/>
                </a:solidFill>
                <a:effectLst>
                  <a:outerShdw blurRad="38100" dist="38100" dir="2700000" algn="tl">
                    <a:srgbClr val="000000">
                      <a:alpha val="43137"/>
                    </a:srgbClr>
                  </a:outerShdw>
                </a:effectLst>
                <a:latin typeface="DejaVu Sans" panose="020B0603030804020204" pitchFamily="34" charset="0"/>
                <a:ea typeface="DejaVu Sans" panose="020B0603030804020204" pitchFamily="34" charset="0"/>
                <a:cs typeface="DejaVu Sans" panose="020B0603030804020204" pitchFamily="34" charset="0"/>
              </a:rPr>
              <a:t>BE21F04F062</a:t>
            </a:r>
            <a:r>
              <a:rPr lang="en-IN" sz="2400" b="1" dirty="0">
                <a:solidFill>
                  <a:srgbClr val="FF0000"/>
                </a:solidFill>
                <a:latin typeface="DejaVu Sans" panose="020B0603030804020204" pitchFamily="34" charset="0"/>
                <a:ea typeface="DejaVu Sans" panose="020B0603030804020204" pitchFamily="34" charset="0"/>
                <a:cs typeface="DejaVu Sans" panose="020B0603030804020204" pitchFamily="34" charset="0"/>
              </a:rPr>
              <a:t> – </a:t>
            </a:r>
            <a:r>
              <a:rPr lang="en-IN" sz="2400" b="1" dirty="0">
                <a:solidFill>
                  <a:srgbClr val="FF0000"/>
                </a:solidFill>
                <a:latin typeface="Bookman Old Style" panose="02050604050505020204" pitchFamily="18" charset="0"/>
                <a:ea typeface="DejaVu Sans" panose="020B0603030804020204" pitchFamily="34" charset="0"/>
                <a:cs typeface="DejaVu Sans" panose="020B0603030804020204" pitchFamily="34" charset="0"/>
              </a:rPr>
              <a:t>SUSHANT WAGHMARE</a:t>
            </a:r>
          </a:p>
          <a:p>
            <a:pPr marL="0" indent="0">
              <a:buNone/>
            </a:pPr>
            <a:endParaRPr lang="en-IN" sz="2400" b="1" dirty="0">
              <a:solidFill>
                <a:srgbClr val="FF0000"/>
              </a:solidFill>
              <a:latin typeface="Bookman Old Style" panose="02050604050505020204" pitchFamily="18" charset="0"/>
              <a:ea typeface="DejaVu Sans" panose="020B0603030804020204" pitchFamily="34" charset="0"/>
              <a:cs typeface="DejaVu Sans" panose="020B0603030804020204" pitchFamily="34" charset="0"/>
            </a:endParaRPr>
          </a:p>
          <a:p>
            <a:pPr marL="0" indent="0">
              <a:buNone/>
            </a:pPr>
            <a:r>
              <a:rPr lang="en-IN" sz="2400" b="1" dirty="0">
                <a:solidFill>
                  <a:srgbClr val="FF0000"/>
                </a:solidFill>
                <a:latin typeface="Bookman Old Style" panose="02050604050505020204" pitchFamily="18" charset="0"/>
                <a:ea typeface="DejaVu Sans" panose="020B0603030804020204" pitchFamily="34" charset="0"/>
                <a:cs typeface="DejaVu Sans" panose="020B0603030804020204" pitchFamily="34" charset="0"/>
              </a:rPr>
              <a:t>										</a:t>
            </a:r>
            <a:r>
              <a:rPr lang="en-IN" sz="2200" b="1" dirty="0">
                <a:solidFill>
                  <a:srgbClr val="FF0000"/>
                </a:solidFill>
                <a:latin typeface="Bookman Old Style" panose="02050604050505020204" pitchFamily="18" charset="0"/>
                <a:ea typeface="DejaVu Sans" panose="020B0603030804020204" pitchFamily="34" charset="0"/>
                <a:cs typeface="DejaVu Sans" panose="020B0603030804020204" pitchFamily="34" charset="0"/>
              </a:rPr>
              <a:t>Under The Guidance of </a:t>
            </a:r>
          </a:p>
          <a:p>
            <a:pPr marL="3543300" lvl="8" indent="0">
              <a:buNone/>
            </a:pPr>
            <a:r>
              <a:rPr lang="en-IN" sz="2200" b="1" dirty="0">
                <a:solidFill>
                  <a:srgbClr val="0070C0"/>
                </a:solidFill>
                <a:latin typeface="Bookman Old Style" panose="02050604050505020204" pitchFamily="18" charset="0"/>
                <a:ea typeface="DejaVu Sans" panose="020B0603030804020204" pitchFamily="34" charset="0"/>
                <a:cs typeface="DejaVu Sans" panose="020B0603030804020204" pitchFamily="34" charset="0"/>
              </a:rPr>
              <a:t>		      S.AGARWAL MAM</a:t>
            </a:r>
            <a:r>
              <a:rPr lang="en-IN" sz="2200" b="1" dirty="0">
                <a:solidFill>
                  <a:srgbClr val="FF0000"/>
                </a:solidFill>
                <a:latin typeface="Bookman Old Style" panose="02050604050505020204" pitchFamily="18" charset="0"/>
                <a:ea typeface="DejaVu Sans" panose="020B0603030804020204" pitchFamily="34" charset="0"/>
                <a:cs typeface="DejaVu Sans" panose="020B0603030804020204" pitchFamily="34" charset="0"/>
              </a:rPr>
              <a:t> </a:t>
            </a:r>
          </a:p>
          <a:p>
            <a:endParaRPr lang="en-IN" dirty="0"/>
          </a:p>
        </p:txBody>
      </p:sp>
    </p:spTree>
    <p:extLst>
      <p:ext uri="{BB962C8B-B14F-4D97-AF65-F5344CB8AC3E}">
        <p14:creationId xmlns:p14="http://schemas.microsoft.com/office/powerpoint/2010/main" val="395733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7430-6C99-46AC-8631-16491DBF7814}"/>
              </a:ext>
            </a:extLst>
          </p:cNvPr>
          <p:cNvSpPr>
            <a:spLocks noGrp="1"/>
          </p:cNvSpPr>
          <p:nvPr>
            <p:ph type="title"/>
          </p:nvPr>
        </p:nvSpPr>
        <p:spPr/>
        <p:txBody>
          <a:bodyPr>
            <a:normAutofit/>
          </a:bodyPr>
          <a:lstStyle/>
          <a:p>
            <a:r>
              <a:rPr lang="en-US" sz="4800" b="1" u="sng"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PROJECT NAME </a:t>
            </a:r>
            <a:endParaRPr lang="en-IN" sz="4800" b="1" u="sng"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endParaRPr>
          </a:p>
        </p:txBody>
      </p:sp>
      <p:sp>
        <p:nvSpPr>
          <p:cNvPr id="3" name="Content Placeholder 2">
            <a:extLst>
              <a:ext uri="{FF2B5EF4-FFF2-40B4-BE49-F238E27FC236}">
                <a16:creationId xmlns:a16="http://schemas.microsoft.com/office/drawing/2014/main" id="{8B85F977-DE4F-4E9F-B006-35F835780A29}"/>
              </a:ext>
            </a:extLst>
          </p:cNvPr>
          <p:cNvSpPr>
            <a:spLocks noGrp="1"/>
          </p:cNvSpPr>
          <p:nvPr>
            <p:ph idx="1"/>
          </p:nvPr>
        </p:nvSpPr>
        <p:spPr>
          <a:xfrm>
            <a:off x="881112" y="2105025"/>
            <a:ext cx="10137725" cy="3381080"/>
          </a:xfrm>
        </p:spPr>
        <p:txBody>
          <a:bodyPr>
            <a:normAutofit fontScale="92500"/>
          </a:bodyPr>
          <a:lstStyle/>
          <a:p>
            <a:pPr marL="0" indent="0" algn="ctr">
              <a:buNone/>
            </a:pPr>
            <a:r>
              <a:rPr lang="en-US" sz="6000" b="1" dirty="0">
                <a:solidFill>
                  <a:srgbClr val="FF0000"/>
                </a:solidFill>
                <a:latin typeface="Bookman Old Style" panose="02050604050505020204" pitchFamily="18" charset="0"/>
                <a:ea typeface="DejaVu Serif" panose="02060603050605020204" pitchFamily="18" charset="0"/>
                <a:cs typeface="Aparajita" panose="02020603050405020304" pitchFamily="18" charset="0"/>
              </a:rPr>
              <a:t>AUTOMATIC CURTAIN OPENER USING RASPBERRY Pi/ARDUINO</a:t>
            </a:r>
            <a:endParaRPr lang="en-IN" sz="6000" b="1" dirty="0">
              <a:solidFill>
                <a:srgbClr val="FF0000"/>
              </a:solidFill>
              <a:latin typeface="Bookman Old Style" panose="02050604050505020204" pitchFamily="18" charset="0"/>
              <a:ea typeface="DejaVu Serif" panose="02060603050605020204" pitchFamily="18" charset="0"/>
              <a:cs typeface="Aparajita" panose="02020603050405020304" pitchFamily="18" charset="0"/>
            </a:endParaRPr>
          </a:p>
        </p:txBody>
      </p:sp>
    </p:spTree>
    <p:extLst>
      <p:ext uri="{BB962C8B-B14F-4D97-AF65-F5344CB8AC3E}">
        <p14:creationId xmlns:p14="http://schemas.microsoft.com/office/powerpoint/2010/main" val="46274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59B1-5848-B7AE-DC61-85E8B9C140DB}"/>
              </a:ext>
            </a:extLst>
          </p:cNvPr>
          <p:cNvSpPr>
            <a:spLocks noGrp="1"/>
          </p:cNvSpPr>
          <p:nvPr>
            <p:ph type="title"/>
          </p:nvPr>
        </p:nvSpPr>
        <p:spPr>
          <a:xfrm>
            <a:off x="1725106" y="624110"/>
            <a:ext cx="9779506" cy="766540"/>
          </a:xfrm>
        </p:spPr>
        <p:txBody>
          <a:bodyPr>
            <a:noAutofit/>
          </a:bodyPr>
          <a:lstStyle/>
          <a:p>
            <a:pPr algn="ctr"/>
            <a:r>
              <a:rPr lang="en-US" sz="4000" b="1" u="sng" dirty="0">
                <a:solidFill>
                  <a:srgbClr val="FF0000"/>
                </a:solidFill>
                <a:latin typeface="Aparajita" panose="02020603050405020304" pitchFamily="18" charset="0"/>
                <a:cs typeface="Aparajita" panose="02020603050405020304" pitchFamily="18" charset="0"/>
              </a:rPr>
              <a:t>CIRCUIT DIAGRAM </a:t>
            </a:r>
            <a:endParaRPr lang="en-IN" sz="4000" b="1" u="sng" dirty="0">
              <a:solidFill>
                <a:srgbClr val="FF0000"/>
              </a:solidFill>
              <a:latin typeface="Aparajita" panose="02020603050405020304" pitchFamily="18" charset="0"/>
              <a:cs typeface="Aparajita" panose="02020603050405020304" pitchFamily="18" charset="0"/>
            </a:endParaRPr>
          </a:p>
        </p:txBody>
      </p:sp>
      <p:pic>
        <p:nvPicPr>
          <p:cNvPr id="1026" name="Picture 2">
            <a:extLst>
              <a:ext uri="{FF2B5EF4-FFF2-40B4-BE49-F238E27FC236}">
                <a16:creationId xmlns:a16="http://schemas.microsoft.com/office/drawing/2014/main" id="{9764AB31-8507-D8A5-10B9-414F06C0995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124075" y="2381877"/>
            <a:ext cx="8524875" cy="36855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150927-73A1-7881-0325-110DA17EA659}"/>
              </a:ext>
            </a:extLst>
          </p:cNvPr>
          <p:cNvSpPr txBox="1"/>
          <p:nvPr/>
        </p:nvSpPr>
        <p:spPr>
          <a:xfrm flipH="1">
            <a:off x="2124075" y="1578486"/>
            <a:ext cx="9162952" cy="584775"/>
          </a:xfrm>
          <a:prstGeom prst="rect">
            <a:avLst/>
          </a:prstGeom>
          <a:noFill/>
        </p:spPr>
        <p:txBody>
          <a:bodyPr wrap="square" rtlCol="0">
            <a:spAutoFit/>
          </a:bodyPr>
          <a:lstStyle/>
          <a:p>
            <a:r>
              <a:rPr lang="en-US" sz="3200" b="1" u="sng" dirty="0">
                <a:latin typeface="Aparajita" panose="02020603050405020304" pitchFamily="18" charset="0"/>
                <a:cs typeface="Aparajita" panose="02020603050405020304" pitchFamily="18" charset="0"/>
              </a:rPr>
              <a:t>Using Raspberry pi</a:t>
            </a:r>
            <a:endParaRPr lang="en-IN" sz="3200" b="1" u="sng"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6935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59B1-5848-B7AE-DC61-85E8B9C140DB}"/>
              </a:ext>
            </a:extLst>
          </p:cNvPr>
          <p:cNvSpPr>
            <a:spLocks noGrp="1"/>
          </p:cNvSpPr>
          <p:nvPr>
            <p:ph type="title"/>
          </p:nvPr>
        </p:nvSpPr>
        <p:spPr>
          <a:xfrm>
            <a:off x="1725106" y="624110"/>
            <a:ext cx="9779506" cy="766540"/>
          </a:xfrm>
        </p:spPr>
        <p:txBody>
          <a:bodyPr>
            <a:noAutofit/>
          </a:bodyPr>
          <a:lstStyle/>
          <a:p>
            <a:pPr algn="ctr"/>
            <a:r>
              <a:rPr lang="en-US" sz="4000" b="1" u="sng" dirty="0">
                <a:solidFill>
                  <a:srgbClr val="FF0000"/>
                </a:solidFill>
                <a:latin typeface="Aparajita" panose="02020603050405020304" pitchFamily="18" charset="0"/>
                <a:cs typeface="Aparajita" panose="02020603050405020304" pitchFamily="18" charset="0"/>
              </a:rPr>
              <a:t>CIRCUIT DIAGRAM </a:t>
            </a:r>
            <a:endParaRPr lang="en-IN" sz="4000" b="1" u="sng" dirty="0">
              <a:solidFill>
                <a:srgbClr val="FF0000"/>
              </a:solidFill>
              <a:latin typeface="Aparajita" panose="02020603050405020304" pitchFamily="18" charset="0"/>
              <a:cs typeface="Aparajita" panose="02020603050405020304" pitchFamily="18" charset="0"/>
            </a:endParaRPr>
          </a:p>
        </p:txBody>
      </p:sp>
      <p:pic>
        <p:nvPicPr>
          <p:cNvPr id="10" name="Content Placeholder 9">
            <a:extLst>
              <a:ext uri="{FF2B5EF4-FFF2-40B4-BE49-F238E27FC236}">
                <a16:creationId xmlns:a16="http://schemas.microsoft.com/office/drawing/2014/main" id="{5ABC2987-E3BB-12C4-815E-97B448B5C160}"/>
              </a:ext>
            </a:extLst>
          </p:cNvPr>
          <p:cNvPicPr>
            <a:picLocks noGrp="1" noChangeAspect="1"/>
          </p:cNvPicPr>
          <p:nvPr>
            <p:ph sz="half" idx="1"/>
          </p:nvPr>
        </p:nvPicPr>
        <p:blipFill>
          <a:blip r:embed="rId2"/>
          <a:stretch>
            <a:fillRect/>
          </a:stretch>
        </p:blipFill>
        <p:spPr>
          <a:xfrm>
            <a:off x="904973" y="2564091"/>
            <a:ext cx="10486927" cy="3846234"/>
          </a:xfrm>
        </p:spPr>
      </p:pic>
      <p:sp>
        <p:nvSpPr>
          <p:cNvPr id="5" name="TextBox 4">
            <a:extLst>
              <a:ext uri="{FF2B5EF4-FFF2-40B4-BE49-F238E27FC236}">
                <a16:creationId xmlns:a16="http://schemas.microsoft.com/office/drawing/2014/main" id="{22F9A734-5B48-3D69-9A6A-FB4C068BD3B4}"/>
              </a:ext>
            </a:extLst>
          </p:cNvPr>
          <p:cNvSpPr txBox="1"/>
          <p:nvPr/>
        </p:nvSpPr>
        <p:spPr>
          <a:xfrm flipH="1">
            <a:off x="904973" y="1624653"/>
            <a:ext cx="3592831" cy="646331"/>
          </a:xfrm>
          <a:prstGeom prst="rect">
            <a:avLst/>
          </a:prstGeom>
          <a:noFill/>
        </p:spPr>
        <p:txBody>
          <a:bodyPr wrap="square" rtlCol="0">
            <a:spAutoFit/>
          </a:bodyPr>
          <a:lstStyle/>
          <a:p>
            <a:r>
              <a:rPr lang="en-US" sz="3600" b="1" dirty="0">
                <a:latin typeface="Aparajita" panose="02020603050405020304" pitchFamily="18" charset="0"/>
                <a:cs typeface="Aparajita" panose="02020603050405020304" pitchFamily="18" charset="0"/>
              </a:rPr>
              <a:t>Using Arduino</a:t>
            </a:r>
            <a:endParaRPr lang="en-IN" sz="3600" b="1"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39286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92FE-9E45-9D05-8C85-9735B97B50B8}"/>
              </a:ext>
            </a:extLst>
          </p:cNvPr>
          <p:cNvSpPr>
            <a:spLocks noGrp="1"/>
          </p:cNvSpPr>
          <p:nvPr>
            <p:ph type="title"/>
          </p:nvPr>
        </p:nvSpPr>
        <p:spPr>
          <a:xfrm>
            <a:off x="1913641" y="624110"/>
            <a:ext cx="9590971" cy="1016154"/>
          </a:xfrm>
        </p:spPr>
        <p:txBody>
          <a:bodyPr>
            <a:normAutofit fontScale="90000"/>
          </a:bodyPr>
          <a:lstStyle/>
          <a:p>
            <a:r>
              <a:rPr lang="en-US" sz="4000" b="1" u="sng" dirty="0">
                <a:solidFill>
                  <a:srgbClr val="FF0000"/>
                </a:solidFill>
                <a:effectLst/>
                <a:latin typeface="Aparajita" panose="02020603050405020304" pitchFamily="18" charset="0"/>
                <a:cs typeface="Aparajita" panose="02020603050405020304" pitchFamily="18" charset="0"/>
              </a:rPr>
              <a:t>Features of Arduino</a:t>
            </a:r>
            <a:br>
              <a:rPr lang="en-US" b="0" i="0" dirty="0">
                <a:solidFill>
                  <a:srgbClr val="222222"/>
                </a:solidFill>
                <a:effectLst/>
                <a:latin typeface="Raleway" panose="020B0604020202020204" pitchFamily="2" charset="0"/>
              </a:rPr>
            </a:br>
            <a:endParaRPr lang="en-IN" dirty="0"/>
          </a:p>
        </p:txBody>
      </p:sp>
      <p:sp>
        <p:nvSpPr>
          <p:cNvPr id="3" name="Content Placeholder 2">
            <a:extLst>
              <a:ext uri="{FF2B5EF4-FFF2-40B4-BE49-F238E27FC236}">
                <a16:creationId xmlns:a16="http://schemas.microsoft.com/office/drawing/2014/main" id="{E2531E2F-81E8-09F3-5EAD-4479F90D6536}"/>
              </a:ext>
            </a:extLst>
          </p:cNvPr>
          <p:cNvSpPr>
            <a:spLocks noGrp="1"/>
          </p:cNvSpPr>
          <p:nvPr>
            <p:ph idx="1"/>
          </p:nvPr>
        </p:nvSpPr>
        <p:spPr>
          <a:xfrm>
            <a:off x="1404594" y="1734532"/>
            <a:ext cx="10100018" cy="4176690"/>
          </a:xfrm>
        </p:spPr>
        <p:txBody>
          <a:bodyPr>
            <a:noAutofit/>
          </a:bodyPr>
          <a:lstStyle/>
          <a:p>
            <a:pPr algn="just">
              <a:buFont typeface="Arial" panose="020B0604020202020204" pitchFamily="34" charset="0"/>
              <a:buChar char="•"/>
            </a:pPr>
            <a:r>
              <a:rPr lang="en-US" sz="2400" b="0" i="0" dirty="0">
                <a:solidFill>
                  <a:srgbClr val="222222"/>
                </a:solidFill>
                <a:effectLst/>
                <a:latin typeface="Roboto" panose="020B0604020202020204" pitchFamily="2" charset="0"/>
              </a:rPr>
              <a:t>Arduino contains ATmega328 microcontroller operating at 5 V with 2 </a:t>
            </a:r>
            <a:r>
              <a:rPr lang="en-US" sz="2400" b="0" i="0" dirty="0" err="1">
                <a:solidFill>
                  <a:srgbClr val="222222"/>
                </a:solidFill>
                <a:effectLst/>
                <a:latin typeface="Roboto" panose="020B0604020202020204" pitchFamily="2" charset="0"/>
              </a:rPr>
              <a:t>Kb</a:t>
            </a:r>
            <a:r>
              <a:rPr lang="en-US" sz="2400" b="0" i="0" dirty="0">
                <a:solidFill>
                  <a:srgbClr val="222222"/>
                </a:solidFill>
                <a:effectLst/>
                <a:latin typeface="Roboto" panose="020B0604020202020204" pitchFamily="2" charset="0"/>
              </a:rPr>
              <a:t> of RAM, 32 </a:t>
            </a:r>
            <a:r>
              <a:rPr lang="en-US" sz="2400" b="0" i="0" dirty="0" err="1">
                <a:solidFill>
                  <a:srgbClr val="222222"/>
                </a:solidFill>
                <a:effectLst/>
                <a:latin typeface="Roboto" panose="020B0604020202020204" pitchFamily="2" charset="0"/>
              </a:rPr>
              <a:t>Kb</a:t>
            </a:r>
            <a:r>
              <a:rPr lang="en-US" sz="2400" b="0" i="0" dirty="0">
                <a:solidFill>
                  <a:srgbClr val="222222"/>
                </a:solidFill>
                <a:effectLst/>
                <a:latin typeface="Roboto" panose="020B0604020202020204" pitchFamily="2" charset="0"/>
              </a:rPr>
              <a:t> of flash memory for storing programs and 1 </a:t>
            </a:r>
            <a:r>
              <a:rPr lang="en-US" sz="2400" b="0" i="0" dirty="0" err="1">
                <a:solidFill>
                  <a:srgbClr val="222222"/>
                </a:solidFill>
                <a:effectLst/>
                <a:latin typeface="Roboto" panose="020B0604020202020204" pitchFamily="2" charset="0"/>
              </a:rPr>
              <a:t>Kb</a:t>
            </a:r>
            <a:r>
              <a:rPr lang="en-US" sz="2400" b="0" i="0" dirty="0">
                <a:solidFill>
                  <a:srgbClr val="222222"/>
                </a:solidFill>
                <a:effectLst/>
                <a:latin typeface="Roboto" panose="020B0604020202020204" pitchFamily="2" charset="0"/>
              </a:rPr>
              <a:t> of EEPROM for storing parameters.</a:t>
            </a:r>
          </a:p>
          <a:p>
            <a:pPr algn="just">
              <a:buFont typeface="Arial" panose="020B0604020202020204" pitchFamily="34" charset="0"/>
              <a:buChar char="•"/>
            </a:pPr>
            <a:r>
              <a:rPr lang="en-US" sz="2400" b="0" i="0" dirty="0">
                <a:solidFill>
                  <a:srgbClr val="222222"/>
                </a:solidFill>
                <a:effectLst/>
                <a:latin typeface="Roboto" panose="020B0604020202020204" pitchFamily="2" charset="0"/>
              </a:rPr>
              <a:t>The clock speed is 16 MHz, which translates to about executing about 300,000 lines of C source code per second.</a:t>
            </a:r>
          </a:p>
          <a:p>
            <a:pPr algn="just">
              <a:buFont typeface="Arial" panose="020B0604020202020204" pitchFamily="34" charset="0"/>
              <a:buChar char="•"/>
            </a:pPr>
            <a:r>
              <a:rPr lang="en-US" sz="2400" b="0" i="0" dirty="0">
                <a:solidFill>
                  <a:srgbClr val="222222"/>
                </a:solidFill>
                <a:effectLst/>
                <a:latin typeface="Roboto" panose="020B0604020202020204" pitchFamily="2" charset="0"/>
              </a:rPr>
              <a:t>The Arduino programming language is a simplified version of C/C++. If you know C, programming the Arduino will be familiar.</a:t>
            </a:r>
          </a:p>
          <a:p>
            <a:pPr algn="just">
              <a:buFont typeface="Arial" panose="020B0604020202020204" pitchFamily="34" charset="0"/>
              <a:buChar char="•"/>
            </a:pPr>
            <a:r>
              <a:rPr lang="en-US" sz="2400" b="0" i="0" dirty="0">
                <a:solidFill>
                  <a:srgbClr val="222222"/>
                </a:solidFill>
                <a:effectLst/>
                <a:latin typeface="Roboto" panose="020B0604020202020204" pitchFamily="2" charset="0"/>
              </a:rPr>
              <a:t>If you do not know C, no need to worry as only a few commands are needed to perform useful functions.</a:t>
            </a:r>
          </a:p>
          <a:p>
            <a:endParaRPr lang="en-IN" sz="2400" dirty="0"/>
          </a:p>
        </p:txBody>
      </p:sp>
    </p:spTree>
    <p:extLst>
      <p:ext uri="{BB962C8B-B14F-4D97-AF65-F5344CB8AC3E}">
        <p14:creationId xmlns:p14="http://schemas.microsoft.com/office/powerpoint/2010/main" val="312918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AD6A-BBF8-4751-868F-0F0E34AB0762}"/>
              </a:ext>
            </a:extLst>
          </p:cNvPr>
          <p:cNvSpPr>
            <a:spLocks noGrp="1"/>
          </p:cNvSpPr>
          <p:nvPr>
            <p:ph type="title"/>
          </p:nvPr>
        </p:nvSpPr>
        <p:spPr>
          <a:xfrm>
            <a:off x="1941923" y="624110"/>
            <a:ext cx="9562690" cy="771057"/>
          </a:xfrm>
        </p:spPr>
        <p:txBody>
          <a:bodyPr>
            <a:normAutofit/>
          </a:bodyPr>
          <a:lstStyle/>
          <a:p>
            <a:r>
              <a:rPr lang="en-IN" sz="4000" b="1" u="sng" dirty="0">
                <a:solidFill>
                  <a:srgbClr val="FF0000"/>
                </a:solidFill>
                <a:latin typeface="Aparajita" panose="02020603050405020304" pitchFamily="18" charset="0"/>
                <a:cs typeface="Aparajita" panose="02020603050405020304" pitchFamily="18" charset="0"/>
              </a:rPr>
              <a:t>Raspberry pi and its features</a:t>
            </a:r>
          </a:p>
        </p:txBody>
      </p:sp>
      <p:sp>
        <p:nvSpPr>
          <p:cNvPr id="3" name="Content Placeholder 2">
            <a:extLst>
              <a:ext uri="{FF2B5EF4-FFF2-40B4-BE49-F238E27FC236}">
                <a16:creationId xmlns:a16="http://schemas.microsoft.com/office/drawing/2014/main" id="{FFC624E0-6F9A-4B25-B47B-E79959442AC4}"/>
              </a:ext>
            </a:extLst>
          </p:cNvPr>
          <p:cNvSpPr>
            <a:spLocks noGrp="1"/>
          </p:cNvSpPr>
          <p:nvPr>
            <p:ph idx="1"/>
          </p:nvPr>
        </p:nvSpPr>
        <p:spPr>
          <a:xfrm>
            <a:off x="989814" y="1395167"/>
            <a:ext cx="11085922" cy="5184741"/>
          </a:xfrm>
        </p:spPr>
        <p:txBody>
          <a:bodyPr>
            <a:noAutofit/>
          </a:bodyPr>
          <a:lstStyle/>
          <a:p>
            <a:pPr algn="l">
              <a:buFont typeface="Arial" panose="020B0604020202020204" pitchFamily="34" charset="0"/>
              <a:buChar char="•"/>
            </a:pPr>
            <a:r>
              <a:rPr lang="en-US" sz="2400" b="1" i="0" dirty="0">
                <a:solidFill>
                  <a:srgbClr val="080809"/>
                </a:solidFill>
                <a:effectLst/>
                <a:latin typeface="PT Serif" panose="020B0604020202020204" pitchFamily="18" charset="0"/>
              </a:rPr>
              <a:t>Raspberry Pi is defined as a minicomputer the size of a credit card that is interoperable with any input and output hardware device like a monitor, a television, a mouse, or a keyboard – effectively converting the set-up into a full-fledged PC at a low cost. </a:t>
            </a:r>
          </a:p>
          <a:p>
            <a:pPr algn="l">
              <a:buFont typeface="Arial" panose="020B0604020202020204" pitchFamily="34" charset="0"/>
              <a:buChar char="•"/>
            </a:pPr>
            <a:r>
              <a:rPr lang="en-US" sz="2400" b="1" dirty="0">
                <a:solidFill>
                  <a:srgbClr val="080809"/>
                </a:solidFill>
                <a:latin typeface="PT Serif" panose="020B0604020202020204" pitchFamily="18" charset="0"/>
              </a:rPr>
              <a:t>FEATURES</a:t>
            </a:r>
          </a:p>
          <a:p>
            <a:pPr algn="l">
              <a:buFont typeface="Arial" panose="020B0604020202020204" pitchFamily="34" charset="0"/>
              <a:buChar char="•"/>
            </a:pPr>
            <a:r>
              <a:rPr lang="en-IN" b="1" i="0" dirty="0">
                <a:solidFill>
                  <a:srgbClr val="080809"/>
                </a:solidFill>
                <a:effectLst/>
                <a:latin typeface="Roboto" panose="02000000000000000000" pitchFamily="2" charset="0"/>
              </a:rPr>
              <a:t>Central Processing Unit (CPU)</a:t>
            </a:r>
            <a:endParaRPr lang="en-US" b="1" dirty="0">
              <a:solidFill>
                <a:srgbClr val="080809"/>
              </a:solidFill>
              <a:latin typeface="PT Serif" panose="020B0604020202020204" pitchFamily="18" charset="0"/>
            </a:endParaRPr>
          </a:p>
          <a:p>
            <a:pPr algn="l">
              <a:buFont typeface="Arial" panose="020B0604020202020204" pitchFamily="34" charset="0"/>
              <a:buChar char="•"/>
            </a:pPr>
            <a:r>
              <a:rPr lang="en-IN" b="1" i="0" dirty="0">
                <a:solidFill>
                  <a:srgbClr val="080809"/>
                </a:solidFill>
                <a:effectLst/>
                <a:latin typeface="Roboto" panose="02000000000000000000" pitchFamily="2" charset="0"/>
              </a:rPr>
              <a:t>HDMI port </a:t>
            </a:r>
          </a:p>
          <a:p>
            <a:pPr algn="l">
              <a:buFont typeface="Arial" panose="020B0604020202020204" pitchFamily="34" charset="0"/>
              <a:buChar char="•"/>
            </a:pPr>
            <a:r>
              <a:rPr lang="en-IN" b="1" i="0" dirty="0">
                <a:solidFill>
                  <a:srgbClr val="080809"/>
                </a:solidFill>
                <a:effectLst/>
                <a:latin typeface="Roboto" panose="02000000000000000000" pitchFamily="2" charset="0"/>
              </a:rPr>
              <a:t>Graphic Processing Unit (GPU)</a:t>
            </a:r>
            <a:endParaRPr lang="en-IN" b="1" dirty="0">
              <a:solidFill>
                <a:srgbClr val="080809"/>
              </a:solidFill>
              <a:latin typeface="Roboto" panose="02000000000000000000" pitchFamily="2" charset="0"/>
            </a:endParaRPr>
          </a:p>
          <a:p>
            <a:pPr algn="l">
              <a:buFont typeface="Arial" panose="020B0604020202020204" pitchFamily="34" charset="0"/>
              <a:buChar char="•"/>
            </a:pPr>
            <a:r>
              <a:rPr lang="en-IN" b="1" i="0" dirty="0">
                <a:solidFill>
                  <a:srgbClr val="080809"/>
                </a:solidFill>
                <a:effectLst/>
                <a:latin typeface="Roboto" panose="02000000000000000000" pitchFamily="2" charset="0"/>
              </a:rPr>
              <a:t>Memory (RAM)</a:t>
            </a:r>
          </a:p>
          <a:p>
            <a:pPr algn="l">
              <a:buFont typeface="Arial" panose="020B0604020202020204" pitchFamily="34" charset="0"/>
              <a:buChar char="•"/>
            </a:pPr>
            <a:r>
              <a:rPr lang="en-IN" b="1" i="0" dirty="0">
                <a:solidFill>
                  <a:srgbClr val="080809"/>
                </a:solidFill>
                <a:effectLst/>
                <a:latin typeface="Roboto" panose="02000000000000000000" pitchFamily="2" charset="0"/>
              </a:rPr>
              <a:t>Ethernet port</a:t>
            </a:r>
            <a:endParaRPr lang="en-IN" b="1" dirty="0">
              <a:solidFill>
                <a:srgbClr val="080809"/>
              </a:solidFill>
              <a:latin typeface="Roboto" panose="02000000000000000000" pitchFamily="2" charset="0"/>
            </a:endParaRPr>
          </a:p>
          <a:p>
            <a:pPr algn="l">
              <a:buFont typeface="Arial" panose="020B0604020202020204" pitchFamily="34" charset="0"/>
              <a:buChar char="•"/>
            </a:pPr>
            <a:r>
              <a:rPr lang="en-IN" b="1" i="0" dirty="0">
                <a:solidFill>
                  <a:srgbClr val="080809"/>
                </a:solidFill>
                <a:effectLst/>
                <a:latin typeface="Roboto" panose="02000000000000000000" pitchFamily="2" charset="0"/>
              </a:rPr>
              <a:t>SD card slot</a:t>
            </a:r>
          </a:p>
          <a:p>
            <a:pPr algn="l">
              <a:buFont typeface="Arial" panose="020B0604020202020204" pitchFamily="34" charset="0"/>
              <a:buChar char="•"/>
            </a:pPr>
            <a:r>
              <a:rPr lang="en-US" b="1" i="0" dirty="0">
                <a:solidFill>
                  <a:srgbClr val="080809"/>
                </a:solidFill>
                <a:effectLst/>
                <a:latin typeface="Roboto" panose="02000000000000000000" pitchFamily="2" charset="0"/>
              </a:rPr>
              <a:t>General Purpose Input and Output (GPIO) pins</a:t>
            </a:r>
            <a:endParaRPr lang="en-IN" b="1" dirty="0">
              <a:solidFill>
                <a:srgbClr val="080809"/>
              </a:solidFill>
              <a:latin typeface="Roboto" panose="02000000000000000000" pitchFamily="2" charset="0"/>
            </a:endParaRPr>
          </a:p>
          <a:p>
            <a:pPr algn="l">
              <a:buFont typeface="Arial" panose="020B0604020202020204" pitchFamily="34" charset="0"/>
              <a:buChar char="•"/>
            </a:pPr>
            <a:r>
              <a:rPr lang="en-IN" b="1" i="0" dirty="0">
                <a:solidFill>
                  <a:srgbClr val="080809"/>
                </a:solidFill>
                <a:effectLst/>
                <a:latin typeface="Roboto" panose="02000000000000000000" pitchFamily="2" charset="0"/>
              </a:rPr>
              <a:t>LEDs</a:t>
            </a:r>
          </a:p>
        </p:txBody>
      </p:sp>
    </p:spTree>
    <p:extLst>
      <p:ext uri="{BB962C8B-B14F-4D97-AF65-F5344CB8AC3E}">
        <p14:creationId xmlns:p14="http://schemas.microsoft.com/office/powerpoint/2010/main" val="99491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C9FC-03F9-9501-37FA-B4DFD3905C8B}"/>
              </a:ext>
            </a:extLst>
          </p:cNvPr>
          <p:cNvSpPr>
            <a:spLocks noGrp="1"/>
          </p:cNvSpPr>
          <p:nvPr>
            <p:ph type="title"/>
          </p:nvPr>
        </p:nvSpPr>
        <p:spPr>
          <a:xfrm>
            <a:off x="2592925" y="624110"/>
            <a:ext cx="8911687" cy="737965"/>
          </a:xfrm>
        </p:spPr>
        <p:txBody>
          <a:bodyPr/>
          <a:lstStyle/>
          <a:p>
            <a:r>
              <a:rPr lang="en-US" b="1" u="sng" dirty="0">
                <a:solidFill>
                  <a:srgbClr val="FF0000"/>
                </a:solidFill>
                <a:latin typeface="Aparajita" panose="02020603050405020304" pitchFamily="18" charset="0"/>
                <a:cs typeface="Aparajita" panose="02020603050405020304" pitchFamily="18" charset="0"/>
              </a:rPr>
              <a:t>R</a:t>
            </a:r>
            <a:r>
              <a:rPr lang="en-US" sz="3600" b="1" u="sng" dirty="0">
                <a:solidFill>
                  <a:srgbClr val="FF0000"/>
                </a:solidFill>
                <a:latin typeface="Aparajita" panose="02020603050405020304" pitchFamily="18" charset="0"/>
                <a:cs typeface="Aparajita" panose="02020603050405020304" pitchFamily="18" charset="0"/>
              </a:rPr>
              <a:t>aspberry pi code</a:t>
            </a:r>
            <a:endParaRPr lang="en-IN" dirty="0"/>
          </a:p>
        </p:txBody>
      </p:sp>
      <p:sp>
        <p:nvSpPr>
          <p:cNvPr id="3" name="Content Placeholder 2">
            <a:extLst>
              <a:ext uri="{FF2B5EF4-FFF2-40B4-BE49-F238E27FC236}">
                <a16:creationId xmlns:a16="http://schemas.microsoft.com/office/drawing/2014/main" id="{D471ADC7-E34C-A9CD-6E19-E89264F07AFC}"/>
              </a:ext>
            </a:extLst>
          </p:cNvPr>
          <p:cNvSpPr>
            <a:spLocks noGrp="1"/>
          </p:cNvSpPr>
          <p:nvPr>
            <p:ph idx="1"/>
          </p:nvPr>
        </p:nvSpPr>
        <p:spPr>
          <a:xfrm>
            <a:off x="1485900" y="1540189"/>
            <a:ext cx="4505325" cy="4927286"/>
          </a:xfrm>
        </p:spPr>
        <p:txBody>
          <a:bodyPr>
            <a:noAutofit/>
          </a:bodyPr>
          <a:lstStyle/>
          <a:p>
            <a:pPr marL="0" indent="0">
              <a:buNone/>
            </a:pPr>
            <a:r>
              <a:rPr lang="en-IN" sz="1600" b="1" dirty="0">
                <a:latin typeface="Arial" panose="020B0604020202020204" pitchFamily="34" charset="0"/>
                <a:cs typeface="Arial" panose="020B0604020202020204" pitchFamily="34" charset="0"/>
              </a:rPr>
              <a:t>import </a:t>
            </a:r>
            <a:r>
              <a:rPr lang="en-IN" sz="1600" b="1" dirty="0" err="1">
                <a:latin typeface="Arial" panose="020B0604020202020204" pitchFamily="34" charset="0"/>
                <a:cs typeface="Arial" panose="020B0604020202020204" pitchFamily="34" charset="0"/>
              </a:rPr>
              <a:t>RPi.GPIO</a:t>
            </a:r>
            <a:r>
              <a:rPr lang="en-IN" sz="1600" b="1" dirty="0">
                <a:latin typeface="Arial" panose="020B0604020202020204" pitchFamily="34" charset="0"/>
                <a:cs typeface="Arial" panose="020B0604020202020204" pitchFamily="34" charset="0"/>
              </a:rPr>
              <a:t> as GPIO </a:t>
            </a:r>
          </a:p>
          <a:p>
            <a:pPr marL="0" indent="0">
              <a:buNone/>
            </a:pPr>
            <a:r>
              <a:rPr lang="en-IN" sz="1600" b="1" dirty="0">
                <a:latin typeface="Arial" panose="020B0604020202020204" pitchFamily="34" charset="0"/>
                <a:cs typeface="Arial" panose="020B0604020202020204" pitchFamily="34" charset="0"/>
              </a:rPr>
              <a:t>import time</a:t>
            </a:r>
          </a:p>
          <a:p>
            <a:pPr marL="0" indent="0">
              <a:buNone/>
            </a:pPr>
            <a:r>
              <a:rPr lang="en-IN" sz="1600" b="1" dirty="0" err="1">
                <a:latin typeface="Arial" panose="020B0604020202020204" pitchFamily="34" charset="0"/>
                <a:cs typeface="Arial" panose="020B0604020202020204" pitchFamily="34" charset="0"/>
              </a:rPr>
              <a:t>GPIO.setmode</a:t>
            </a:r>
            <a:r>
              <a:rPr lang="en-IN" sz="1600" b="1" dirty="0">
                <a:latin typeface="Arial" panose="020B0604020202020204" pitchFamily="34" charset="0"/>
                <a:cs typeface="Arial" panose="020B0604020202020204" pitchFamily="34" charset="0"/>
              </a:rPr>
              <a:t>(GPIO.BOARD)</a:t>
            </a:r>
          </a:p>
          <a:p>
            <a:pPr marL="0" indent="0">
              <a:buNone/>
            </a:pPr>
            <a:r>
              <a:rPr lang="en-IN" sz="1600" b="1" dirty="0" err="1">
                <a:latin typeface="Arial" panose="020B0604020202020204" pitchFamily="34" charset="0"/>
                <a:cs typeface="Arial" panose="020B0604020202020204" pitchFamily="34" charset="0"/>
              </a:rPr>
              <a:t>GPIO.setwarnings</a:t>
            </a:r>
            <a:r>
              <a:rPr lang="en-IN" sz="1600" b="1" dirty="0">
                <a:latin typeface="Arial" panose="020B0604020202020204" pitchFamily="34" charset="0"/>
                <a:cs typeface="Arial" panose="020B0604020202020204" pitchFamily="34" charset="0"/>
              </a:rPr>
              <a:t>(False)</a:t>
            </a:r>
          </a:p>
          <a:p>
            <a:pPr marL="0" indent="0">
              <a:buNone/>
            </a:pPr>
            <a:r>
              <a:rPr lang="en-IN" sz="1600" b="1" dirty="0">
                <a:latin typeface="Arial" panose="020B0604020202020204" pitchFamily="34" charset="0"/>
                <a:cs typeface="Arial" panose="020B0604020202020204" pitchFamily="34" charset="0"/>
              </a:rPr>
              <a:t>DC_Motor_Pin1 = 11</a:t>
            </a:r>
          </a:p>
          <a:p>
            <a:pPr marL="0" indent="0">
              <a:buNone/>
            </a:pPr>
            <a:r>
              <a:rPr lang="en-IN" sz="1600" b="1" dirty="0">
                <a:latin typeface="Arial" panose="020B0604020202020204" pitchFamily="34" charset="0"/>
                <a:cs typeface="Arial" panose="020B0604020202020204" pitchFamily="34" charset="0"/>
              </a:rPr>
              <a:t>DC_Motor_Pin2 = 13</a:t>
            </a:r>
          </a:p>
          <a:p>
            <a:pPr marL="0" indent="0">
              <a:buNone/>
            </a:pPr>
            <a:r>
              <a:rPr lang="en-IN" sz="1600" b="1" dirty="0" err="1">
                <a:latin typeface="Arial" panose="020B0604020202020204" pitchFamily="34" charset="0"/>
                <a:cs typeface="Arial" panose="020B0604020202020204" pitchFamily="34" charset="0"/>
              </a:rPr>
              <a:t>GPIO.setup</a:t>
            </a:r>
            <a:r>
              <a:rPr lang="en-IN" sz="1600" b="1" dirty="0">
                <a:latin typeface="Arial" panose="020B0604020202020204" pitchFamily="34" charset="0"/>
                <a:cs typeface="Arial" panose="020B0604020202020204" pitchFamily="34" charset="0"/>
              </a:rPr>
              <a:t>(DC_Motor_Pin1,GPIO.OUT)</a:t>
            </a:r>
          </a:p>
          <a:p>
            <a:pPr marL="0" indent="0">
              <a:buNone/>
            </a:pPr>
            <a:r>
              <a:rPr lang="en-IN" sz="1600" b="1" dirty="0" err="1">
                <a:latin typeface="Arial" panose="020B0604020202020204" pitchFamily="34" charset="0"/>
                <a:cs typeface="Arial" panose="020B0604020202020204" pitchFamily="34" charset="0"/>
              </a:rPr>
              <a:t>GPIO.setup</a:t>
            </a:r>
            <a:r>
              <a:rPr lang="en-IN" sz="1600" b="1" dirty="0">
                <a:latin typeface="Arial" panose="020B0604020202020204" pitchFamily="34" charset="0"/>
                <a:cs typeface="Arial" panose="020B0604020202020204" pitchFamily="34" charset="0"/>
              </a:rPr>
              <a:t>(DC_Motor_Pin2,GPIO.OUT)</a:t>
            </a:r>
          </a:p>
          <a:p>
            <a:pPr marL="0" indent="0">
              <a:buNone/>
            </a:pPr>
            <a:r>
              <a:rPr lang="en-IN" sz="1600" b="1" dirty="0">
                <a:latin typeface="Arial" panose="020B0604020202020204" pitchFamily="34" charset="0"/>
                <a:cs typeface="Arial" panose="020B0604020202020204" pitchFamily="34" charset="0"/>
              </a:rPr>
              <a:t>while(1):</a:t>
            </a:r>
          </a:p>
          <a:p>
            <a:pPr marL="0" indent="0">
              <a:buNone/>
            </a:pP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GPIO.output</a:t>
            </a:r>
            <a:r>
              <a:rPr lang="en-IN" sz="1600" b="1" dirty="0">
                <a:latin typeface="Arial" panose="020B0604020202020204" pitchFamily="34" charset="0"/>
                <a:cs typeface="Arial" panose="020B0604020202020204" pitchFamily="34" charset="0"/>
              </a:rPr>
              <a:t>(DC_Motor_Pin1,GPIO.HIGH)</a:t>
            </a:r>
          </a:p>
          <a:p>
            <a:pPr marL="0" indent="0">
              <a:buNone/>
            </a:pP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GPIO.output</a:t>
            </a:r>
            <a:r>
              <a:rPr lang="en-IN" sz="1600" b="1" dirty="0">
                <a:latin typeface="Arial" panose="020B0604020202020204" pitchFamily="34" charset="0"/>
                <a:cs typeface="Arial" panose="020B0604020202020204" pitchFamily="34" charset="0"/>
              </a:rPr>
              <a:t>(DC_Motor_Pin1,GPIO.LOW)</a:t>
            </a:r>
          </a:p>
          <a:p>
            <a:pPr marL="0" indent="0">
              <a:buNone/>
            </a:pP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time.sleep</a:t>
            </a:r>
            <a:r>
              <a:rPr lang="en-IN" sz="1600" b="1" dirty="0">
                <a:latin typeface="Arial" panose="020B0604020202020204" pitchFamily="34" charset="0"/>
                <a:cs typeface="Arial" panose="020B0604020202020204" pitchFamily="34" charset="0"/>
              </a:rPr>
              <a:t>(5)</a:t>
            </a:r>
          </a:p>
          <a:p>
            <a:pPr marL="0" indent="0">
              <a:buNone/>
            </a:pPr>
            <a:r>
              <a:rPr lang="en-IN" sz="1600" b="1"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4E498822-1ECF-5D1A-C9E7-11ECC5F74A36}"/>
              </a:ext>
            </a:extLst>
          </p:cNvPr>
          <p:cNvSpPr txBox="1"/>
          <p:nvPr/>
        </p:nvSpPr>
        <p:spPr>
          <a:xfrm>
            <a:off x="7038975" y="1783081"/>
            <a:ext cx="4124325" cy="2062103"/>
          </a:xfrm>
          <a:prstGeom prst="rect">
            <a:avLst/>
          </a:prstGeom>
          <a:noFill/>
        </p:spPr>
        <p:txBody>
          <a:bodyPr wrap="square" rtlCol="0">
            <a:spAutoFit/>
          </a:bodyPr>
          <a:lstStyle/>
          <a:p>
            <a:pPr marL="0" indent="0">
              <a:buNone/>
            </a:pPr>
            <a:endParaRPr lang="en-IN" sz="1600" b="1" dirty="0">
              <a:latin typeface="Arial" panose="020B0604020202020204" pitchFamily="34" charset="0"/>
              <a:cs typeface="Arial" panose="020B0604020202020204" pitchFamily="34" charset="0"/>
            </a:endParaRPr>
          </a:p>
          <a:p>
            <a:pPr marL="0" indent="0">
              <a:buNone/>
            </a:pP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GPIO.output</a:t>
            </a:r>
            <a:r>
              <a:rPr lang="en-IN" sz="1600" b="1" dirty="0">
                <a:latin typeface="Arial" panose="020B0604020202020204" pitchFamily="34" charset="0"/>
                <a:cs typeface="Arial" panose="020B0604020202020204" pitchFamily="34" charset="0"/>
              </a:rPr>
              <a:t>(DC_Motor_Pin1,GPIO.LOW)</a:t>
            </a:r>
          </a:p>
          <a:p>
            <a:pPr marL="0" indent="0">
              <a:buNone/>
            </a:pP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GPIO.output</a:t>
            </a:r>
            <a:r>
              <a:rPr lang="en-IN" sz="1600" b="1" dirty="0">
                <a:latin typeface="Arial" panose="020B0604020202020204" pitchFamily="34" charset="0"/>
                <a:cs typeface="Arial" panose="020B0604020202020204" pitchFamily="34" charset="0"/>
              </a:rPr>
              <a:t>(DC_Motor_Pin1,GPIO.HIGH)</a:t>
            </a:r>
          </a:p>
          <a:p>
            <a:pPr marL="0" indent="0">
              <a:buNone/>
            </a:pP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time.sleep</a:t>
            </a:r>
            <a:r>
              <a:rPr lang="en-IN" sz="1600" b="1" dirty="0">
                <a:latin typeface="Arial" panose="020B0604020202020204" pitchFamily="34" charset="0"/>
                <a:cs typeface="Arial" panose="020B0604020202020204" pitchFamily="34" charset="0"/>
              </a:rPr>
              <a:t>(5)</a:t>
            </a:r>
          </a:p>
        </p:txBody>
      </p:sp>
      <p:cxnSp>
        <p:nvCxnSpPr>
          <p:cNvPr id="6" name="Straight Connector 5">
            <a:extLst>
              <a:ext uri="{FF2B5EF4-FFF2-40B4-BE49-F238E27FC236}">
                <a16:creationId xmlns:a16="http://schemas.microsoft.com/office/drawing/2014/main" id="{2D747BA2-F23F-AE6C-847C-BCF2643F8CC7}"/>
              </a:ext>
            </a:extLst>
          </p:cNvPr>
          <p:cNvCxnSpPr/>
          <p:nvPr/>
        </p:nvCxnSpPr>
        <p:spPr>
          <a:xfrm>
            <a:off x="6305550" y="1540189"/>
            <a:ext cx="0" cy="46937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237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C9FC-03F9-9501-37FA-B4DFD3905C8B}"/>
              </a:ext>
            </a:extLst>
          </p:cNvPr>
          <p:cNvSpPr>
            <a:spLocks noGrp="1"/>
          </p:cNvSpPr>
          <p:nvPr>
            <p:ph type="title"/>
          </p:nvPr>
        </p:nvSpPr>
        <p:spPr>
          <a:xfrm>
            <a:off x="2592925" y="624110"/>
            <a:ext cx="8911687" cy="737965"/>
          </a:xfrm>
        </p:spPr>
        <p:txBody>
          <a:bodyPr/>
          <a:lstStyle/>
          <a:p>
            <a:r>
              <a:rPr lang="en-US" sz="3600" b="1" u="sng" dirty="0">
                <a:solidFill>
                  <a:srgbClr val="FF0000"/>
                </a:solidFill>
                <a:latin typeface="Aparajita" panose="02020603050405020304" pitchFamily="18" charset="0"/>
                <a:cs typeface="Aparajita" panose="02020603050405020304" pitchFamily="18" charset="0"/>
              </a:rPr>
              <a:t>Arduino code</a:t>
            </a:r>
            <a:endParaRPr lang="en-IN" dirty="0"/>
          </a:p>
        </p:txBody>
      </p:sp>
      <p:sp>
        <p:nvSpPr>
          <p:cNvPr id="3" name="Content Placeholder 2">
            <a:extLst>
              <a:ext uri="{FF2B5EF4-FFF2-40B4-BE49-F238E27FC236}">
                <a16:creationId xmlns:a16="http://schemas.microsoft.com/office/drawing/2014/main" id="{D471ADC7-E34C-A9CD-6E19-E89264F07AFC}"/>
              </a:ext>
            </a:extLst>
          </p:cNvPr>
          <p:cNvSpPr>
            <a:spLocks noGrp="1"/>
          </p:cNvSpPr>
          <p:nvPr>
            <p:ph idx="1"/>
          </p:nvPr>
        </p:nvSpPr>
        <p:spPr>
          <a:xfrm>
            <a:off x="709613" y="1540189"/>
            <a:ext cx="3486150" cy="4927286"/>
          </a:xfrm>
        </p:spPr>
        <p:txBody>
          <a:bodyPr>
            <a:noAutofit/>
          </a:bodyPr>
          <a:lstStyle/>
          <a:p>
            <a:pPr marL="0" indent="0">
              <a:buNone/>
            </a:pPr>
            <a:r>
              <a:rPr lang="en-US" sz="1600" dirty="0"/>
              <a:t>const int pin1 = 11;</a:t>
            </a:r>
          </a:p>
          <a:p>
            <a:pPr marL="0" indent="0">
              <a:buNone/>
            </a:pPr>
            <a:r>
              <a:rPr lang="en-US" sz="1600" dirty="0"/>
              <a:t>const int pin2 = 10;</a:t>
            </a:r>
          </a:p>
          <a:p>
            <a:pPr marL="0" indent="0">
              <a:buNone/>
            </a:pPr>
            <a:r>
              <a:rPr lang="en-US" sz="1600" dirty="0"/>
              <a:t>int intensity;</a:t>
            </a:r>
          </a:p>
          <a:p>
            <a:pPr marL="0" indent="0">
              <a:buNone/>
            </a:pPr>
            <a:r>
              <a:rPr lang="en-US" sz="1600" dirty="0"/>
              <a:t>int a = 0;</a:t>
            </a:r>
          </a:p>
          <a:p>
            <a:pPr marL="0" indent="0">
              <a:buNone/>
            </a:pPr>
            <a:r>
              <a:rPr lang="en-US" sz="1600" dirty="0"/>
              <a:t>int </a:t>
            </a:r>
            <a:r>
              <a:rPr lang="en-US" sz="1600" dirty="0" err="1"/>
              <a:t>ldrstatus</a:t>
            </a:r>
            <a:r>
              <a:rPr lang="en-US" sz="1600" dirty="0"/>
              <a:t>;</a:t>
            </a:r>
          </a:p>
          <a:p>
            <a:pPr marL="0" indent="0">
              <a:buNone/>
            </a:pPr>
            <a:r>
              <a:rPr lang="en-US" sz="1600" dirty="0"/>
              <a:t>void setup() {</a:t>
            </a:r>
          </a:p>
          <a:p>
            <a:pPr marL="0" indent="0">
              <a:buNone/>
            </a:pPr>
            <a:r>
              <a:rPr lang="en-US" sz="1600" dirty="0"/>
              <a:t> </a:t>
            </a:r>
            <a:r>
              <a:rPr lang="en-US" sz="1600" dirty="0" err="1"/>
              <a:t>pinMode</a:t>
            </a:r>
            <a:r>
              <a:rPr lang="en-US" sz="1600" dirty="0"/>
              <a:t>(pin1, OUTPUT);</a:t>
            </a:r>
          </a:p>
          <a:p>
            <a:pPr marL="0" indent="0">
              <a:buNone/>
            </a:pPr>
            <a:r>
              <a:rPr lang="en-US" sz="1600" dirty="0" err="1"/>
              <a:t>pinMode</a:t>
            </a:r>
            <a:r>
              <a:rPr lang="en-US" sz="1600" dirty="0"/>
              <a:t>(pin2, OUTPUT);</a:t>
            </a:r>
          </a:p>
          <a:p>
            <a:pPr marL="0" indent="0">
              <a:buNone/>
            </a:pPr>
            <a:r>
              <a:rPr lang="en-US" sz="1600" dirty="0"/>
              <a:t> </a:t>
            </a:r>
            <a:r>
              <a:rPr lang="en-US" sz="1600" dirty="0" err="1"/>
              <a:t>pinMode</a:t>
            </a:r>
            <a:r>
              <a:rPr lang="en-US" sz="1600" dirty="0"/>
              <a:t>(9, OUTPUT);</a:t>
            </a:r>
          </a:p>
          <a:p>
            <a:pPr marL="0" indent="0">
              <a:buNone/>
            </a:pPr>
            <a:r>
              <a:rPr lang="en-US" sz="1600" dirty="0"/>
              <a:t> </a:t>
            </a:r>
            <a:r>
              <a:rPr lang="en-US" sz="1600" dirty="0" err="1"/>
              <a:t>Serial.begin</a:t>
            </a:r>
            <a:r>
              <a:rPr lang="en-US" sz="1600" dirty="0"/>
              <a:t>(9600);</a:t>
            </a:r>
          </a:p>
          <a:p>
            <a:pPr marL="0" indent="0">
              <a:buNone/>
            </a:pPr>
            <a:r>
              <a:rPr lang="en-US" sz="1600" dirty="0"/>
              <a:t>}</a:t>
            </a:r>
          </a:p>
          <a:p>
            <a:pPr marL="0" indent="0">
              <a:buNone/>
            </a:pPr>
            <a:r>
              <a:rPr lang="en-US" sz="1200" dirty="0"/>
              <a:t>  </a:t>
            </a:r>
          </a:p>
        </p:txBody>
      </p:sp>
      <p:sp>
        <p:nvSpPr>
          <p:cNvPr id="4" name="TextBox 3">
            <a:extLst>
              <a:ext uri="{FF2B5EF4-FFF2-40B4-BE49-F238E27FC236}">
                <a16:creationId xmlns:a16="http://schemas.microsoft.com/office/drawing/2014/main" id="{4E498822-1ECF-5D1A-C9E7-11ECC5F74A36}"/>
              </a:ext>
            </a:extLst>
          </p:cNvPr>
          <p:cNvSpPr txBox="1"/>
          <p:nvPr/>
        </p:nvSpPr>
        <p:spPr>
          <a:xfrm>
            <a:off x="4114801" y="1540189"/>
            <a:ext cx="3990969" cy="2231380"/>
          </a:xfrm>
          <a:prstGeom prst="rect">
            <a:avLst/>
          </a:prstGeom>
          <a:noFill/>
        </p:spPr>
        <p:txBody>
          <a:bodyPr wrap="square" rtlCol="0">
            <a:spAutoFit/>
          </a:bodyPr>
          <a:lstStyle/>
          <a:p>
            <a:r>
              <a:rPr lang="en-US" sz="1600" dirty="0"/>
              <a:t>void loop() {</a:t>
            </a:r>
          </a:p>
          <a:p>
            <a:r>
              <a:rPr lang="en-US" sz="1600" dirty="0"/>
              <a:t>  intensity = </a:t>
            </a:r>
            <a:r>
              <a:rPr lang="en-US" sz="1600" dirty="0" err="1"/>
              <a:t>analogRead</a:t>
            </a:r>
            <a:r>
              <a:rPr lang="en-US" sz="1600" dirty="0"/>
              <a:t>(A0);</a:t>
            </a:r>
          </a:p>
          <a:p>
            <a:r>
              <a:rPr lang="en-US" sz="1600" dirty="0"/>
              <a:t>  if (intensity &lt; 200) {</a:t>
            </a:r>
          </a:p>
          <a:p>
            <a:r>
              <a:rPr lang="en-US" sz="1600" dirty="0"/>
              <a:t>    </a:t>
            </a:r>
            <a:r>
              <a:rPr lang="en-US" sz="1600" dirty="0" err="1"/>
              <a:t>ldrstatus</a:t>
            </a:r>
            <a:r>
              <a:rPr lang="en-US" sz="1600" dirty="0"/>
              <a:t> = LOW;</a:t>
            </a:r>
          </a:p>
          <a:p>
            <a:r>
              <a:rPr lang="en-US" sz="1600" dirty="0"/>
              <a:t>  } else {</a:t>
            </a:r>
          </a:p>
          <a:p>
            <a:r>
              <a:rPr lang="en-US" sz="1600" dirty="0"/>
              <a:t>    </a:t>
            </a:r>
            <a:r>
              <a:rPr lang="en-US" sz="1600" dirty="0" err="1"/>
              <a:t>ldrstatus</a:t>
            </a:r>
            <a:r>
              <a:rPr lang="en-US" sz="1600" dirty="0"/>
              <a:t> = HIGH;</a:t>
            </a:r>
          </a:p>
          <a:p>
            <a:r>
              <a:rPr lang="en-US" sz="1600" dirty="0"/>
              <a:t>  }</a:t>
            </a:r>
          </a:p>
          <a:p>
            <a:r>
              <a:rPr lang="en-US" sz="1600" b="0" i="0" dirty="0" err="1">
                <a:solidFill>
                  <a:schemeClr val="tx1"/>
                </a:solidFill>
                <a:effectLst/>
                <a:latin typeface="Söhne Mono"/>
              </a:rPr>
              <a:t>Serial.println</a:t>
            </a:r>
            <a:r>
              <a:rPr lang="en-US" sz="1600" b="0" i="0" dirty="0">
                <a:solidFill>
                  <a:schemeClr val="tx1"/>
                </a:solidFill>
                <a:effectLst/>
                <a:latin typeface="Söhne Mono"/>
              </a:rPr>
              <a:t>(intensity);</a:t>
            </a:r>
            <a:endParaRPr lang="en-US" sz="1600" dirty="0">
              <a:solidFill>
                <a:schemeClr val="tx1"/>
              </a:solidFill>
            </a:endParaRPr>
          </a:p>
          <a:p>
            <a:endParaRPr lang="en-US" sz="1100" dirty="0"/>
          </a:p>
        </p:txBody>
      </p:sp>
      <p:cxnSp>
        <p:nvCxnSpPr>
          <p:cNvPr id="6" name="Straight Connector 5">
            <a:extLst>
              <a:ext uri="{FF2B5EF4-FFF2-40B4-BE49-F238E27FC236}">
                <a16:creationId xmlns:a16="http://schemas.microsoft.com/office/drawing/2014/main" id="{2D747BA2-F23F-AE6C-847C-BCF2643F8CC7}"/>
              </a:ext>
            </a:extLst>
          </p:cNvPr>
          <p:cNvCxnSpPr/>
          <p:nvPr/>
        </p:nvCxnSpPr>
        <p:spPr>
          <a:xfrm>
            <a:off x="4010025" y="1449924"/>
            <a:ext cx="0" cy="4693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8EAFBFE-D599-7BCE-B8BB-392711BE716B}"/>
              </a:ext>
            </a:extLst>
          </p:cNvPr>
          <p:cNvCxnSpPr>
            <a:cxnSpLocks/>
          </p:cNvCxnSpPr>
          <p:nvPr/>
        </p:nvCxnSpPr>
        <p:spPr>
          <a:xfrm>
            <a:off x="8105770" y="1449924"/>
            <a:ext cx="0" cy="460343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28F3F83-82C4-E2D3-CCF1-D027C9378301}"/>
              </a:ext>
            </a:extLst>
          </p:cNvPr>
          <p:cNvSpPr txBox="1"/>
          <p:nvPr/>
        </p:nvSpPr>
        <p:spPr>
          <a:xfrm>
            <a:off x="8210545" y="1638300"/>
            <a:ext cx="3876680" cy="5016758"/>
          </a:xfrm>
          <a:prstGeom prst="rect">
            <a:avLst/>
          </a:prstGeom>
          <a:noFill/>
        </p:spPr>
        <p:txBody>
          <a:bodyPr wrap="square" rtlCol="0">
            <a:spAutoFit/>
          </a:bodyPr>
          <a:lstStyle/>
          <a:p>
            <a:pPr marL="0" indent="0">
              <a:buNone/>
            </a:pPr>
            <a:r>
              <a:rPr lang="en-US" sz="1600" dirty="0"/>
              <a:t>if (</a:t>
            </a:r>
            <a:r>
              <a:rPr lang="en-US" sz="1600" dirty="0" err="1"/>
              <a:t>ldrstatus</a:t>
            </a:r>
            <a:r>
              <a:rPr lang="en-US" sz="1600" dirty="0"/>
              <a:t> == LOW &amp;&amp; a == 0) {</a:t>
            </a:r>
          </a:p>
          <a:p>
            <a:pPr marL="0" indent="0">
              <a:buNone/>
            </a:pPr>
            <a:r>
              <a:rPr lang="en-US" sz="1600" dirty="0"/>
              <a:t>    </a:t>
            </a:r>
            <a:r>
              <a:rPr lang="en-US" sz="1600" dirty="0" err="1"/>
              <a:t>digitalWrite</a:t>
            </a:r>
            <a:r>
              <a:rPr lang="en-US" sz="1600" dirty="0"/>
              <a:t>(pin1, HIGH);</a:t>
            </a:r>
          </a:p>
          <a:p>
            <a:pPr marL="0" indent="0">
              <a:buNone/>
            </a:pPr>
            <a:r>
              <a:rPr lang="en-US" sz="1600" dirty="0"/>
              <a:t>    </a:t>
            </a:r>
            <a:r>
              <a:rPr lang="en-US" sz="1600" dirty="0" err="1"/>
              <a:t>digitalWrite</a:t>
            </a:r>
            <a:r>
              <a:rPr lang="en-US" sz="1600" dirty="0"/>
              <a:t>(pin2, LOW);</a:t>
            </a:r>
          </a:p>
          <a:p>
            <a:pPr marL="0" indent="0">
              <a:buNone/>
            </a:pPr>
            <a:r>
              <a:rPr lang="en-US" sz="1600" dirty="0"/>
              <a:t>    </a:t>
            </a:r>
            <a:r>
              <a:rPr lang="en-US" sz="1600" dirty="0" err="1"/>
              <a:t>Serial.println</a:t>
            </a:r>
            <a:r>
              <a:rPr lang="en-US" sz="1600" dirty="0"/>
              <a:t>("Close the Curtains");</a:t>
            </a:r>
          </a:p>
          <a:p>
            <a:pPr marL="0" indent="0">
              <a:buNone/>
            </a:pPr>
            <a:r>
              <a:rPr lang="en-US" sz="1600" dirty="0"/>
              <a:t>    delay(4000);</a:t>
            </a:r>
          </a:p>
          <a:p>
            <a:pPr marL="0" indent="0">
              <a:buNone/>
            </a:pPr>
            <a:r>
              <a:rPr lang="en-US" sz="1600" dirty="0"/>
              <a:t>    a = 1;</a:t>
            </a:r>
          </a:p>
          <a:p>
            <a:pPr marL="0" indent="0">
              <a:buNone/>
            </a:pPr>
            <a:r>
              <a:rPr lang="en-US" sz="1600" dirty="0"/>
              <a:t>   } else if (</a:t>
            </a:r>
            <a:r>
              <a:rPr lang="en-US" sz="1600" dirty="0" err="1"/>
              <a:t>ldrstatus</a:t>
            </a:r>
            <a:r>
              <a:rPr lang="en-US" sz="1600" dirty="0"/>
              <a:t> == HIGH &amp;&amp; a == 1) {</a:t>
            </a:r>
          </a:p>
          <a:p>
            <a:pPr marL="0" indent="0">
              <a:buNone/>
            </a:pPr>
            <a:r>
              <a:rPr lang="en-US" sz="1600" dirty="0"/>
              <a:t>     </a:t>
            </a:r>
            <a:r>
              <a:rPr lang="en-US" sz="1600" dirty="0" err="1"/>
              <a:t>digitalWrite</a:t>
            </a:r>
            <a:r>
              <a:rPr lang="en-US" sz="1600" dirty="0"/>
              <a:t>(pin2, HIGH);</a:t>
            </a:r>
          </a:p>
          <a:p>
            <a:pPr marL="0" indent="0">
              <a:buNone/>
            </a:pPr>
            <a:r>
              <a:rPr lang="en-US" sz="1600" dirty="0"/>
              <a:t>    </a:t>
            </a:r>
            <a:r>
              <a:rPr lang="en-US" sz="1600" dirty="0" err="1"/>
              <a:t>digitalWrite</a:t>
            </a:r>
            <a:r>
              <a:rPr lang="en-US" sz="1600" dirty="0"/>
              <a:t>(pin1, LOW);</a:t>
            </a:r>
          </a:p>
          <a:p>
            <a:pPr marL="0" indent="0">
              <a:buNone/>
            </a:pPr>
            <a:r>
              <a:rPr lang="en-US" sz="1600" dirty="0"/>
              <a:t>    </a:t>
            </a:r>
            <a:r>
              <a:rPr lang="en-US" sz="1600" dirty="0" err="1"/>
              <a:t>Serial.println</a:t>
            </a:r>
            <a:r>
              <a:rPr lang="en-US" sz="1600" dirty="0"/>
              <a:t>("Open the Curtains");</a:t>
            </a:r>
          </a:p>
          <a:p>
            <a:pPr marL="0" indent="0">
              <a:buNone/>
            </a:pPr>
            <a:r>
              <a:rPr lang="en-US" sz="1600" dirty="0"/>
              <a:t>    delay(5000);</a:t>
            </a:r>
          </a:p>
          <a:p>
            <a:pPr marL="0" indent="0">
              <a:buNone/>
            </a:pPr>
            <a:r>
              <a:rPr lang="en-US" sz="1600" dirty="0"/>
              <a:t>    a = 0;</a:t>
            </a:r>
          </a:p>
          <a:p>
            <a:pPr marL="0" indent="0">
              <a:buNone/>
            </a:pPr>
            <a:r>
              <a:rPr lang="en-US" sz="1600" dirty="0"/>
              <a:t>   } else {</a:t>
            </a:r>
          </a:p>
          <a:p>
            <a:pPr marL="0" indent="0">
              <a:buNone/>
            </a:pPr>
            <a:r>
              <a:rPr lang="en-US" sz="1600" dirty="0"/>
              <a:t>     </a:t>
            </a:r>
            <a:r>
              <a:rPr lang="en-US" sz="1600" dirty="0" err="1"/>
              <a:t>digitalWrite</a:t>
            </a:r>
            <a:r>
              <a:rPr lang="en-US" sz="1600" dirty="0"/>
              <a:t>(pin2, LOW);</a:t>
            </a:r>
          </a:p>
          <a:p>
            <a:pPr marL="0" indent="0">
              <a:buNone/>
            </a:pPr>
            <a:r>
              <a:rPr lang="en-US" sz="1600" dirty="0"/>
              <a:t>    </a:t>
            </a:r>
            <a:r>
              <a:rPr lang="en-US" sz="1600" dirty="0" err="1"/>
              <a:t>digitalWrite</a:t>
            </a:r>
            <a:r>
              <a:rPr lang="en-US" sz="1600" dirty="0"/>
              <a:t>(pin1, LOW);</a:t>
            </a:r>
          </a:p>
          <a:p>
            <a:pPr marL="0" indent="0">
              <a:buNone/>
            </a:pPr>
            <a:r>
              <a:rPr lang="en-US" sz="1600" dirty="0"/>
              <a:t>   }</a:t>
            </a:r>
          </a:p>
          <a:p>
            <a:pPr marL="0" indent="0">
              <a:buNone/>
            </a:pPr>
            <a:r>
              <a:rPr lang="en-US" sz="1600" dirty="0"/>
              <a:t>}</a:t>
            </a:r>
          </a:p>
          <a:p>
            <a:pPr marL="0" indent="0">
              <a:buNone/>
            </a:pPr>
            <a:r>
              <a:rPr lang="en-IN" sz="1600" b="1" dirty="0">
                <a:latin typeface="Arial" panose="020B0604020202020204" pitchFamily="34" charset="0"/>
                <a:cs typeface="Arial" panose="020B0604020202020204" pitchFamily="34" charset="0"/>
              </a:rPr>
              <a:t> </a:t>
            </a:r>
          </a:p>
          <a:p>
            <a:pPr marL="0" indent="0">
              <a:buNone/>
            </a:pPr>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95047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568</TotalTime>
  <Words>1651</Words>
  <Application>Microsoft Office PowerPoint</Application>
  <PresentationFormat>Widescreen</PresentationFormat>
  <Paragraphs>134</Paragraphs>
  <Slides>18</Slides>
  <Notes>0</Notes>
  <HiddenSlides>0</HiddenSlides>
  <MMClips>1</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Aparajita</vt:lpstr>
      <vt:lpstr>Arial</vt:lpstr>
      <vt:lpstr>Bookman Old Style</vt:lpstr>
      <vt:lpstr>Century Gothic</vt:lpstr>
      <vt:lpstr>DejaVu Sans</vt:lpstr>
      <vt:lpstr>DejaVu Serif</vt:lpstr>
      <vt:lpstr>PT Serif</vt:lpstr>
      <vt:lpstr>Raleway</vt:lpstr>
      <vt:lpstr>Roboto</vt:lpstr>
      <vt:lpstr>Segoe UI Black</vt:lpstr>
      <vt:lpstr>Söhne Mono</vt:lpstr>
      <vt:lpstr>Wingdings 3</vt:lpstr>
      <vt:lpstr>Wisp</vt:lpstr>
      <vt:lpstr> EMBEDDED SYSTEMS   GROUP PROJECT</vt:lpstr>
      <vt:lpstr>GROUP MEMBERS -</vt:lpstr>
      <vt:lpstr>PROJECT NAME </vt:lpstr>
      <vt:lpstr>CIRCUIT DIAGRAM </vt:lpstr>
      <vt:lpstr>CIRCUIT DIAGRAM </vt:lpstr>
      <vt:lpstr>Features of Arduino </vt:lpstr>
      <vt:lpstr>Raspberry pi and its features</vt:lpstr>
      <vt:lpstr>Raspberry pi code</vt:lpstr>
      <vt:lpstr>Arduino code</vt:lpstr>
      <vt:lpstr>Reasearch Paper Analysis</vt:lpstr>
      <vt:lpstr>Reasearch Paper Analysis</vt:lpstr>
      <vt:lpstr>Reasearch Paper Analysis</vt:lpstr>
      <vt:lpstr>Reasearch Paper Analysis</vt:lpstr>
      <vt:lpstr>Advantage of Raspberry pi</vt:lpstr>
      <vt:lpstr>Disadvantage of Raspberry pi</vt:lpstr>
      <vt:lpstr>Video of Project</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INTEGRATED CIRCUIT</dc:title>
  <dc:creator>sagar chikane</dc:creator>
  <cp:lastModifiedBy>sagar chikane</cp:lastModifiedBy>
  <cp:revision>25</cp:revision>
  <dcterms:created xsi:type="dcterms:W3CDTF">2022-05-12T15:01:06Z</dcterms:created>
  <dcterms:modified xsi:type="dcterms:W3CDTF">2023-05-08T09:59:55Z</dcterms:modified>
</cp:coreProperties>
</file>