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70" y="-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890" y="1384397"/>
            <a:ext cx="4537710" cy="2822575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473" y="1375153"/>
            <a:ext cx="338327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5" dirty="0">
                <a:solidFill>
                  <a:srgbClr val="1A1A1A"/>
                </a:solidFill>
                <a:latin typeface="Arial"/>
                <a:cs typeface="Arial"/>
              </a:rPr>
              <a:t>Conversion</a:t>
            </a:r>
            <a:r>
              <a:rPr sz="4000" b="1" spc="-22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4000" b="1" spc="-65" dirty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4000" b="1" spc="45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4000" b="1" spc="9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4000" b="1" spc="75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473" y="4050110"/>
            <a:ext cx="176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600" spc="-13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Lato"/>
                <a:cs typeface="Lato"/>
              </a:rPr>
              <a:t>Dumb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Lato"/>
                <a:cs typeface="Lato"/>
              </a:rPr>
              <a:t>Deaf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Gesture</a:t>
            </a:r>
            <a:r>
              <a:rPr spc="-185" dirty="0"/>
              <a:t> </a:t>
            </a:r>
            <a:r>
              <a:rPr spc="-20" dirty="0"/>
              <a:t>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35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6237" y="1958836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  <a:close/>
              </a:path>
            </a:pathLst>
          </a:custGeom>
          <a:solidFill>
            <a:srgbClr val="0D5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27" y="2164510"/>
            <a:ext cx="164973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Similar  Symbols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9" y="1958756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24" y="2164510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Roboto"/>
                <a:cs typeface="Roboto"/>
              </a:rPr>
              <a:t>Layer</a:t>
            </a:r>
            <a:r>
              <a:rPr sz="3000" spc="-90" dirty="0">
                <a:latin typeface="Roboto"/>
                <a:cs typeface="Roboto"/>
              </a:rPr>
              <a:t> </a:t>
            </a:r>
            <a:r>
              <a:rPr sz="3000" dirty="0"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433" y="2947330"/>
            <a:ext cx="12026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27  Symbols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1" y="2701319"/>
            <a:ext cx="731520" cy="543560"/>
            <a:chOff x="1913971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0BCF06-1BE9-42F8-BFAA-BF8BC0239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" y="1973399"/>
            <a:ext cx="1741351" cy="17413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extraction.</a:t>
            </a:r>
            <a:endParaRPr sz="180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is </a:t>
            </a:r>
            <a:r>
              <a:rPr sz="1800" dirty="0">
                <a:latin typeface="Times New Roman"/>
                <a:cs typeface="Times New Roman"/>
              </a:rPr>
              <a:t>passed </a:t>
            </a:r>
            <a:r>
              <a:rPr sz="1800" spc="-5" dirty="0">
                <a:latin typeface="Times New Roman"/>
                <a:cs typeface="Times New Roman"/>
              </a:rPr>
              <a:t>to the CNN model </a:t>
            </a:r>
            <a:r>
              <a:rPr sz="1800" dirty="0">
                <a:latin typeface="Times New Roman"/>
                <a:cs typeface="Times New Roman"/>
              </a:rPr>
              <a:t>for prediction </a:t>
            </a:r>
            <a:r>
              <a:rPr sz="1800" spc="-5" dirty="0">
                <a:latin typeface="Times New Roman"/>
                <a:cs typeface="Times New Roman"/>
              </a:rPr>
              <a:t>and if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sz="1800" dirty="0">
                <a:latin typeface="Times New Roman"/>
                <a:cs typeface="Times New Roman"/>
              </a:rPr>
              <a:t>50 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 taken into consideration </a:t>
            </a:r>
            <a:r>
              <a:rPr sz="1800" dirty="0">
                <a:latin typeface="Times New Roman"/>
                <a:cs typeface="Times New Roman"/>
              </a:rPr>
              <a:t>for 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words are considered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7" y="1896772"/>
            <a:ext cx="76123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76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detect various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symbols which show similar </a:t>
            </a:r>
            <a:r>
              <a:rPr sz="1800" dirty="0">
                <a:latin typeface="Times New Roman"/>
                <a:cs typeface="Times New Roman"/>
              </a:rPr>
              <a:t>results on getting  detected.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then classify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those sets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classifiers made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those sets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379095" marR="6985" indent="-367030">
              <a:lnSpc>
                <a:spcPct val="1076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our </a:t>
            </a:r>
            <a:r>
              <a:rPr sz="1800" spc="-5" dirty="0">
                <a:latin typeface="Times New Roman"/>
                <a:cs typeface="Times New Roman"/>
              </a:rPr>
              <a:t>testing we </a:t>
            </a:r>
            <a:r>
              <a:rPr sz="1800" dirty="0">
                <a:latin typeface="Times New Roman"/>
                <a:cs typeface="Times New Roman"/>
              </a:rPr>
              <a:t>found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symbols were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showing </a:t>
            </a:r>
            <a:r>
              <a:rPr sz="1800" dirty="0">
                <a:latin typeface="Times New Roman"/>
                <a:cs typeface="Times New Roman"/>
              </a:rPr>
              <a:t>properly </a:t>
            </a:r>
            <a:r>
              <a:rPr sz="1800" spc="-5" dirty="0">
                <a:latin typeface="Times New Roman"/>
                <a:cs typeface="Times New Roman"/>
              </a:rPr>
              <a:t>and  were </a:t>
            </a:r>
            <a:r>
              <a:rPr sz="1800" dirty="0">
                <a:latin typeface="Times New Roman"/>
                <a:cs typeface="Times New Roman"/>
              </a:rPr>
              <a:t>giving other </a:t>
            </a:r>
            <a:r>
              <a:rPr sz="1800" spc="-5" dirty="0">
                <a:latin typeface="Times New Roman"/>
                <a:cs typeface="Times New Roman"/>
              </a:rPr>
              <a:t>symbols 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1" y="3373144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9" y="3373144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 R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D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T, D, </a:t>
            </a:r>
            <a:r>
              <a:rPr sz="1800" dirty="0">
                <a:latin typeface="Times New Roman"/>
                <a:cs typeface="Times New Roman"/>
              </a:rPr>
              <a:t>K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M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A1A1A"/>
                </a:solidFill>
              </a:rPr>
              <a:t>Convolutional </a:t>
            </a:r>
            <a:r>
              <a:rPr sz="3000" spc="70" dirty="0">
                <a:solidFill>
                  <a:srgbClr val="1A1A1A"/>
                </a:solidFill>
              </a:rPr>
              <a:t>Neural</a:t>
            </a:r>
            <a:r>
              <a:rPr sz="3000" spc="-240" dirty="0">
                <a:solidFill>
                  <a:srgbClr val="1A1A1A"/>
                </a:solidFill>
              </a:rPr>
              <a:t> </a:t>
            </a:r>
            <a:r>
              <a:rPr sz="3000" spc="45" dirty="0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CNNs consist </a:t>
            </a:r>
            <a:r>
              <a:rPr sz="1800" spc="-25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multiple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layers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layer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containing numerous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Lato"/>
                <a:cs typeface="Lato"/>
              </a:rPr>
              <a:t>which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extraction.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Initially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random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training,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extraction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gets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better 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better.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It’s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primarily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image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classification.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Our </a:t>
            </a:r>
            <a:r>
              <a:rPr spc="50" dirty="0"/>
              <a:t>CNN </a:t>
            </a:r>
            <a:r>
              <a:rPr spc="-25" dirty="0"/>
              <a:t>Classifier</a:t>
            </a:r>
            <a:r>
              <a:rPr spc="-484" dirty="0"/>
              <a:t> </a:t>
            </a:r>
            <a:r>
              <a:rPr spc="100" dirty="0"/>
              <a:t>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298" y="628648"/>
            <a:ext cx="7376835" cy="451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Finger </a:t>
            </a:r>
            <a:r>
              <a:rPr spc="35" dirty="0"/>
              <a:t>Spelling</a:t>
            </a:r>
            <a:r>
              <a:rPr spc="-305" dirty="0"/>
              <a:t> </a:t>
            </a:r>
            <a:r>
              <a:rPr spc="50" dirty="0"/>
              <a:t>Sentence  </a:t>
            </a:r>
            <a:r>
              <a:rPr spc="10" dirty="0"/>
              <a:t>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</a:rPr>
              <a:t>Implementation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090534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 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 </a:t>
            </a:r>
            <a:r>
              <a:rPr sz="1800" spc="-5" dirty="0">
                <a:latin typeface="Times New Roman"/>
                <a:cs typeface="Times New Roman"/>
              </a:rPr>
              <a:t>code 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50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threshold 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58928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 we clear the current </a:t>
            </a:r>
            <a:r>
              <a:rPr sz="1800" dirty="0">
                <a:latin typeface="Times New Roman"/>
                <a:cs typeface="Times New Roman"/>
              </a:rPr>
              <a:t>dictionary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the count </a:t>
            </a:r>
            <a:r>
              <a:rPr sz="1800" dirty="0">
                <a:latin typeface="Times New Roman"/>
                <a:cs typeface="Times New Roman"/>
              </a:rPr>
              <a:t>of detections of  present </a:t>
            </a:r>
            <a:r>
              <a:rPr sz="1800" spc="-5" dirty="0">
                <a:latin typeface="Times New Roman"/>
                <a:cs typeface="Times New Roman"/>
              </a:rPr>
              <a:t>symbol to avoid the </a:t>
            </a:r>
            <a:r>
              <a:rPr sz="1800" dirty="0">
                <a:latin typeface="Times New Roman"/>
                <a:cs typeface="Times New Roman"/>
              </a:rPr>
              <a:t>probability of a </a:t>
            </a:r>
            <a:r>
              <a:rPr sz="1800" spc="-5" dirty="0">
                <a:latin typeface="Times New Roman"/>
                <a:cs typeface="Times New Roman"/>
              </a:rPr>
              <a:t>wrong letter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1186815" indent="-354965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if the current </a:t>
            </a:r>
            <a:r>
              <a:rPr sz="1800" dirty="0">
                <a:latin typeface="Times New Roman"/>
                <a:cs typeface="Times New Roman"/>
              </a:rPr>
              <a:t>buffer </a:t>
            </a:r>
            <a:r>
              <a:rPr sz="1800" spc="-5" dirty="0">
                <a:latin typeface="Times New Roman"/>
                <a:cs typeface="Times New Roman"/>
              </a:rPr>
              <a:t>is empty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 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88773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current  </a:t>
            </a:r>
            <a:r>
              <a:rPr sz="1800" dirty="0">
                <a:latin typeface="Times New Roman"/>
                <a:cs typeface="Times New Roman"/>
              </a:rPr>
              <a:t>gets </a:t>
            </a:r>
            <a:r>
              <a:rPr sz="1800" spc="-5" dirty="0">
                <a:latin typeface="Times New Roman"/>
                <a:cs typeface="Times New Roman"/>
              </a:rPr>
              <a:t>appended to the sentence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22058"/>
            <a:ext cx="3661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000000"/>
                </a:solidFill>
              </a:rPr>
              <a:t>Autocorrect</a:t>
            </a:r>
            <a:r>
              <a:rPr sz="3000" spc="-150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feature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1073" y="1693671"/>
            <a:ext cx="752919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6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python </a:t>
            </a:r>
            <a:r>
              <a:rPr sz="1800" spc="-5" dirty="0">
                <a:latin typeface="Times New Roman"/>
                <a:cs typeface="Times New Roman"/>
              </a:rPr>
              <a:t>library </a:t>
            </a:r>
            <a:r>
              <a:rPr sz="1800" b="1" spc="-5" dirty="0">
                <a:latin typeface="Times New Roman"/>
                <a:cs typeface="Times New Roman"/>
              </a:rPr>
              <a:t>Hunspell_suggest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suggest correct alternatives </a:t>
            </a:r>
            <a:r>
              <a:rPr sz="1800" dirty="0">
                <a:latin typeface="Times New Roman"/>
                <a:cs typeface="Times New Roman"/>
              </a:rPr>
              <a:t>for  </a:t>
            </a:r>
            <a:r>
              <a:rPr sz="1800" spc="-5" dirty="0">
                <a:latin typeface="Times New Roman"/>
                <a:cs typeface="Times New Roman"/>
              </a:rPr>
              <a:t>each </a:t>
            </a:r>
            <a:r>
              <a:rPr sz="1800" dirty="0">
                <a:latin typeface="Times New Roman"/>
                <a:cs typeface="Times New Roman"/>
              </a:rPr>
              <a:t>(incorrect) </a:t>
            </a:r>
            <a:r>
              <a:rPr sz="1800" spc="-5" dirty="0">
                <a:latin typeface="Times New Roman"/>
                <a:cs typeface="Times New Roman"/>
              </a:rPr>
              <a:t>input word and we </a:t>
            </a:r>
            <a:r>
              <a:rPr sz="1800" dirty="0">
                <a:latin typeface="Times New Roman"/>
                <a:cs typeface="Times New Roman"/>
              </a:rPr>
              <a:t>display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words matching the current  word in which the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can select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word to append it to the current sentence.This  </a:t>
            </a:r>
            <a:r>
              <a:rPr sz="1800" dirty="0">
                <a:latin typeface="Times New Roman"/>
                <a:cs typeface="Times New Roman"/>
              </a:rPr>
              <a:t>helps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reducing </a:t>
            </a:r>
            <a:r>
              <a:rPr sz="1800" spc="-5" dirty="0">
                <a:latin typeface="Times New Roman"/>
                <a:cs typeface="Times New Roman"/>
              </a:rPr>
              <a:t>mistakes committed in spellings and assists in </a:t>
            </a:r>
            <a:r>
              <a:rPr sz="1800" dirty="0">
                <a:latin typeface="Times New Roman"/>
                <a:cs typeface="Times New Roman"/>
              </a:rPr>
              <a:t>predicting 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computer application 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 real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video of 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 of </a:t>
            </a:r>
            <a:r>
              <a:rPr sz="2000" spc="-5" dirty="0">
                <a:latin typeface="Times New Roman"/>
                <a:cs typeface="Times New Roman"/>
              </a:rPr>
              <a:t>American Sign Language  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</a:rPr>
              <a:t>Challenges</a:t>
            </a:r>
            <a:r>
              <a:rPr sz="3000" spc="-150" dirty="0">
                <a:solidFill>
                  <a:srgbClr val="1A1A1A"/>
                </a:solidFill>
              </a:rPr>
              <a:t> </a:t>
            </a:r>
            <a:r>
              <a:rPr sz="3000" spc="35" dirty="0">
                <a:solidFill>
                  <a:srgbClr val="1A1A1A"/>
                </a:solidFill>
              </a:rPr>
              <a:t>Faced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272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pc="-20" dirty="0"/>
              <a:t>We</a:t>
            </a:r>
            <a:r>
              <a:rPr spc="-114" dirty="0"/>
              <a:t> </a:t>
            </a:r>
            <a:r>
              <a:rPr dirty="0"/>
              <a:t>couldn’t</a:t>
            </a:r>
            <a:r>
              <a:rPr spc="-114" dirty="0"/>
              <a:t> </a:t>
            </a:r>
            <a:r>
              <a:rPr spc="-5" dirty="0"/>
              <a:t>find</a:t>
            </a:r>
            <a:r>
              <a:rPr spc="-114" dirty="0"/>
              <a:t> </a:t>
            </a:r>
            <a:r>
              <a:rPr spc="15" dirty="0"/>
              <a:t>a</a:t>
            </a:r>
            <a:r>
              <a:rPr spc="-110" dirty="0"/>
              <a:t> </a:t>
            </a:r>
            <a:r>
              <a:rPr spc="10" dirty="0"/>
              <a:t>dataset</a:t>
            </a:r>
            <a:r>
              <a:rPr spc="-114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15" dirty="0"/>
              <a:t>raw</a:t>
            </a:r>
            <a:r>
              <a:rPr spc="-110" dirty="0"/>
              <a:t> </a:t>
            </a:r>
            <a:r>
              <a:rPr dirty="0"/>
              <a:t>images</a:t>
            </a:r>
            <a:r>
              <a:rPr spc="-114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30" dirty="0"/>
              <a:t>all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15" dirty="0"/>
              <a:t>asl</a:t>
            </a:r>
            <a:r>
              <a:rPr spc="-114" dirty="0"/>
              <a:t> </a:t>
            </a:r>
            <a:r>
              <a:rPr spc="15" dirty="0"/>
              <a:t>characters</a:t>
            </a:r>
            <a:r>
              <a:rPr spc="235" dirty="0"/>
              <a:t> </a:t>
            </a:r>
            <a:r>
              <a:rPr spc="-10" dirty="0"/>
              <a:t>so  </a:t>
            </a:r>
            <a:r>
              <a:rPr spc="-25" dirty="0"/>
              <a:t>we</a:t>
            </a:r>
            <a:r>
              <a:rPr spc="-120" dirty="0"/>
              <a:t> </a:t>
            </a:r>
            <a:r>
              <a:rPr dirty="0"/>
              <a:t>made</a:t>
            </a:r>
            <a:r>
              <a:rPr spc="-114" dirty="0"/>
              <a:t> </a:t>
            </a:r>
            <a:r>
              <a:rPr spc="15" dirty="0"/>
              <a:t>our</a:t>
            </a:r>
            <a:r>
              <a:rPr spc="-114" dirty="0"/>
              <a:t> </a:t>
            </a:r>
            <a:r>
              <a:rPr spc="-20" dirty="0"/>
              <a:t>own</a:t>
            </a:r>
            <a:r>
              <a:rPr spc="-114" dirty="0"/>
              <a:t> </a:t>
            </a:r>
            <a:r>
              <a:rPr dirty="0"/>
              <a:t>dataset.</a:t>
            </a: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dirty="0"/>
              <a:t>	</a:t>
            </a:r>
            <a:r>
              <a:rPr spc="-15" dirty="0"/>
              <a:t>Second </a:t>
            </a:r>
            <a:r>
              <a:rPr dirty="0"/>
              <a:t>issue </a:t>
            </a:r>
            <a:r>
              <a:rPr spc="-10" dirty="0"/>
              <a:t>was </a:t>
            </a:r>
            <a:r>
              <a:rPr dirty="0"/>
              <a:t>to </a:t>
            </a:r>
            <a:r>
              <a:rPr spc="5" dirty="0"/>
              <a:t>select </a:t>
            </a:r>
            <a:r>
              <a:rPr spc="15" dirty="0"/>
              <a:t>a </a:t>
            </a:r>
            <a:r>
              <a:rPr spc="20" dirty="0"/>
              <a:t>filter </a:t>
            </a:r>
            <a:r>
              <a:rPr spc="5" dirty="0"/>
              <a:t>for </a:t>
            </a:r>
            <a:r>
              <a:rPr spc="10" dirty="0"/>
              <a:t>feature </a:t>
            </a:r>
            <a:r>
              <a:rPr spc="5" dirty="0"/>
              <a:t>extraction. </a:t>
            </a:r>
            <a:r>
              <a:rPr spc="-20" dirty="0"/>
              <a:t>We </a:t>
            </a:r>
            <a:r>
              <a:rPr spc="20" dirty="0"/>
              <a:t>tried  </a:t>
            </a:r>
            <a:r>
              <a:rPr spc="10" dirty="0"/>
              <a:t>various </a:t>
            </a:r>
            <a:r>
              <a:rPr spc="20" dirty="0"/>
              <a:t>filter </a:t>
            </a:r>
            <a:r>
              <a:rPr spc="5" dirty="0"/>
              <a:t>including </a:t>
            </a:r>
            <a:r>
              <a:rPr spc="15" dirty="0"/>
              <a:t>binary </a:t>
            </a:r>
            <a:r>
              <a:rPr spc="5" dirty="0"/>
              <a:t>threshold, </a:t>
            </a:r>
            <a:r>
              <a:rPr spc="-5" dirty="0"/>
              <a:t>canny </a:t>
            </a:r>
            <a:r>
              <a:rPr spc="-10" dirty="0"/>
              <a:t>edge </a:t>
            </a:r>
            <a:r>
              <a:rPr spc="-5" dirty="0"/>
              <a:t>detection, 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-15" dirty="0"/>
              <a:t>etc.</a:t>
            </a:r>
            <a:r>
              <a:rPr spc="-114" dirty="0"/>
              <a:t> </a:t>
            </a:r>
            <a:r>
              <a:rPr spc="-25" dirty="0"/>
              <a:t>,of</a:t>
            </a:r>
            <a:r>
              <a:rPr spc="-114" dirty="0"/>
              <a:t> </a:t>
            </a:r>
            <a:r>
              <a:rPr spc="-10" dirty="0"/>
              <a:t>which</a:t>
            </a:r>
            <a:r>
              <a:rPr spc="-110" dirty="0"/>
              <a:t>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20" dirty="0"/>
              <a:t>filter</a:t>
            </a:r>
            <a:r>
              <a:rPr spc="-114" dirty="0"/>
              <a:t> </a:t>
            </a:r>
            <a:r>
              <a:rPr spc="-10" dirty="0"/>
              <a:t>was</a:t>
            </a:r>
            <a:r>
              <a:rPr spc="-114" dirty="0"/>
              <a:t> </a:t>
            </a:r>
            <a:r>
              <a:rPr dirty="0"/>
              <a:t>giving</a:t>
            </a:r>
            <a:r>
              <a:rPr spc="-110" dirty="0"/>
              <a:t> </a:t>
            </a:r>
            <a:r>
              <a:rPr spc="15" dirty="0"/>
              <a:t>better</a:t>
            </a:r>
            <a:r>
              <a:rPr spc="-114" dirty="0"/>
              <a:t> </a:t>
            </a:r>
            <a:r>
              <a:rPr spc="10" dirty="0"/>
              <a:t>results.</a:t>
            </a:r>
          </a:p>
          <a:p>
            <a:pPr marL="469265" marR="294640" indent="-457200" algn="just">
              <a:lnSpc>
                <a:spcPct val="114599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 dirty="0"/>
              <a:t>Issues</a:t>
            </a:r>
            <a:r>
              <a:rPr spc="-114" dirty="0"/>
              <a:t> </a:t>
            </a:r>
            <a:r>
              <a:rPr spc="5" dirty="0"/>
              <a:t>were</a:t>
            </a:r>
            <a:r>
              <a:rPr spc="-114" dirty="0"/>
              <a:t> </a:t>
            </a:r>
            <a:r>
              <a:rPr spc="-10" dirty="0"/>
              <a:t>faced</a:t>
            </a:r>
            <a:r>
              <a:rPr spc="-114" dirty="0"/>
              <a:t> </a:t>
            </a:r>
            <a:r>
              <a:rPr spc="15" dirty="0"/>
              <a:t>relating</a:t>
            </a:r>
            <a:r>
              <a:rPr spc="-11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5" dirty="0"/>
              <a:t>accuracy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model</a:t>
            </a:r>
            <a:r>
              <a:rPr spc="-110" dirty="0"/>
              <a:t> </a:t>
            </a:r>
            <a:r>
              <a:rPr spc="-25" dirty="0"/>
              <a:t>we</a:t>
            </a:r>
            <a:r>
              <a:rPr spc="-114" dirty="0"/>
              <a:t> </a:t>
            </a:r>
            <a:r>
              <a:rPr spc="15" dirty="0"/>
              <a:t>trained</a:t>
            </a:r>
            <a:r>
              <a:rPr spc="-114" dirty="0"/>
              <a:t> </a:t>
            </a:r>
            <a:r>
              <a:rPr spc="10" dirty="0"/>
              <a:t>in  </a:t>
            </a:r>
            <a:r>
              <a:rPr spc="25" dirty="0"/>
              <a:t>earlier</a:t>
            </a:r>
            <a:r>
              <a:rPr spc="-110" dirty="0"/>
              <a:t> </a:t>
            </a:r>
            <a:r>
              <a:rPr spc="-5" dirty="0"/>
              <a:t>phases</a:t>
            </a:r>
            <a:r>
              <a:rPr spc="-105" dirty="0"/>
              <a:t> </a:t>
            </a:r>
            <a:r>
              <a:rPr spc="-10" dirty="0"/>
              <a:t>which</a:t>
            </a:r>
            <a:r>
              <a:rPr spc="-105" dirty="0"/>
              <a:t> </a:t>
            </a:r>
            <a:r>
              <a:rPr spc="-25" dirty="0"/>
              <a:t>we</a:t>
            </a:r>
            <a:r>
              <a:rPr spc="-110" dirty="0"/>
              <a:t> </a:t>
            </a:r>
            <a:r>
              <a:rPr spc="5" dirty="0"/>
              <a:t>eventually</a:t>
            </a:r>
            <a:r>
              <a:rPr spc="-105" dirty="0"/>
              <a:t> </a:t>
            </a:r>
            <a:r>
              <a:rPr spc="5" dirty="0"/>
              <a:t>improved</a:t>
            </a:r>
            <a:r>
              <a:rPr spc="-105" dirty="0"/>
              <a:t> </a:t>
            </a:r>
            <a:r>
              <a:rPr spc="-5" dirty="0"/>
              <a:t>by</a:t>
            </a:r>
            <a:r>
              <a:rPr spc="-110" dirty="0"/>
              <a:t> </a:t>
            </a:r>
            <a:r>
              <a:rPr spc="5" dirty="0"/>
              <a:t>increasing</a:t>
            </a:r>
            <a:r>
              <a:rPr spc="-105" dirty="0"/>
              <a:t> </a:t>
            </a:r>
            <a:r>
              <a:rPr spc="5" dirty="0"/>
              <a:t>the</a:t>
            </a:r>
            <a:r>
              <a:rPr spc="-105" dirty="0"/>
              <a:t> </a:t>
            </a:r>
            <a:r>
              <a:rPr spc="5" dirty="0"/>
              <a:t>input  </a:t>
            </a:r>
            <a:r>
              <a:rPr dirty="0"/>
              <a:t>image</a:t>
            </a:r>
            <a:r>
              <a:rPr spc="-114" dirty="0"/>
              <a:t> </a:t>
            </a:r>
            <a:r>
              <a:rPr spc="10" dirty="0"/>
              <a:t>size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also</a:t>
            </a:r>
            <a:r>
              <a:rPr spc="-114" dirty="0"/>
              <a:t> </a:t>
            </a:r>
            <a:r>
              <a:rPr spc="-5" dirty="0"/>
              <a:t>by</a:t>
            </a:r>
            <a:r>
              <a:rPr spc="-114" dirty="0"/>
              <a:t> </a:t>
            </a:r>
            <a:r>
              <a:rPr spc="5" dirty="0"/>
              <a:t>improving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dataset.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</a:rPr>
              <a:t>Software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25" dirty="0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07073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3.6.6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1.11.0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3.4.3.18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1.15.3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Matplotlib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3.0.0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Hunspell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PIL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1A"/>
                </a:solidFill>
              </a:rPr>
              <a:t>Limitations </a:t>
            </a:r>
            <a:r>
              <a:rPr sz="3000" spc="45" dirty="0">
                <a:solidFill>
                  <a:srgbClr val="1A1A1A"/>
                </a:solidFill>
              </a:rPr>
              <a:t>of </a:t>
            </a:r>
            <a:r>
              <a:rPr sz="3000" dirty="0">
                <a:solidFill>
                  <a:srgbClr val="1A1A1A"/>
                </a:solidFill>
              </a:rPr>
              <a:t>our</a:t>
            </a:r>
            <a:r>
              <a:rPr sz="3000" spc="-430" dirty="0">
                <a:solidFill>
                  <a:srgbClr val="1A1A1A"/>
                </a:solidFill>
              </a:rPr>
              <a:t> </a:t>
            </a:r>
            <a:r>
              <a:rPr sz="3000" spc="90" dirty="0">
                <a:solidFill>
                  <a:srgbClr val="1A1A1A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7716" y="2095562"/>
            <a:ext cx="656018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Lato"/>
                <a:cs typeface="Lato"/>
              </a:rPr>
              <a:t>The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works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well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only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in</a:t>
            </a:r>
            <a:r>
              <a:rPr sz="2000" spc="254" dirty="0">
                <a:latin typeface="Lato"/>
                <a:cs typeface="Lato"/>
              </a:rPr>
              <a:t> </a:t>
            </a:r>
            <a:r>
              <a:rPr sz="2000" spc="-20" dirty="0">
                <a:latin typeface="Lato"/>
                <a:cs typeface="Lato"/>
              </a:rPr>
              <a:t>good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lighting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conditions.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400">
              <a:latin typeface="Lato"/>
              <a:cs typeface="Lato"/>
            </a:endParaRP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Lato"/>
                <a:cs typeface="Lato"/>
              </a:rPr>
              <a:t>Plain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background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5" dirty="0">
                <a:latin typeface="Lato"/>
                <a:cs typeface="Lato"/>
              </a:rPr>
              <a:t>is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needed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for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detect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with  </a:t>
            </a:r>
            <a:r>
              <a:rPr sz="2000" spc="-5" dirty="0">
                <a:latin typeface="Lato"/>
                <a:cs typeface="Lato"/>
              </a:rPr>
              <a:t>accuracy.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report, a functional real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vision based </a:t>
            </a:r>
            <a:r>
              <a:rPr sz="1800" spc="-5" dirty="0">
                <a:latin typeface="Times New Roman"/>
                <a:cs typeface="Times New Roman"/>
              </a:rPr>
              <a:t>american sign language  </a:t>
            </a:r>
            <a:r>
              <a:rPr sz="1800" dirty="0">
                <a:latin typeface="Times New Roman"/>
                <a:cs typeface="Times New Roman"/>
              </a:rPr>
              <a:t>recognition for </a:t>
            </a:r>
            <a:r>
              <a:rPr sz="1800" spc="-5" dirty="0">
                <a:latin typeface="Times New Roman"/>
                <a:cs typeface="Times New Roman"/>
              </a:rPr>
              <a:t>D&amp;M </a:t>
            </a:r>
            <a:r>
              <a:rPr sz="1800" dirty="0">
                <a:latin typeface="Times New Roman"/>
                <a:cs typeface="Times New Roman"/>
              </a:rPr>
              <a:t>people have been developed for </a:t>
            </a:r>
            <a:r>
              <a:rPr sz="1800" spc="-5" dirty="0">
                <a:latin typeface="Times New Roman"/>
                <a:cs typeface="Times New Roman"/>
              </a:rPr>
              <a:t>asl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alphabets.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achieved an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dirty="0">
                <a:latin typeface="Times New Roman"/>
                <a:cs typeface="Times New Roman"/>
              </a:rPr>
              <a:t>9</a:t>
            </a:r>
            <a:r>
              <a:rPr lang="en-US" sz="1800" b="1" dirty="0">
                <a:latin typeface="Times New Roman"/>
                <a:cs typeface="Times New Roman"/>
              </a:rPr>
              <a:t>8</a:t>
            </a:r>
            <a:r>
              <a:rPr sz="1800" b="1" dirty="0">
                <a:latin typeface="Times New Roman"/>
                <a:cs typeface="Times New Roman"/>
              </a:rPr>
              <a:t>.</a:t>
            </a:r>
            <a:r>
              <a:rPr lang="en-US" sz="1800" b="1" dirty="0">
                <a:latin typeface="Times New Roman"/>
                <a:cs typeface="Times New Roman"/>
              </a:rPr>
              <a:t>00</a:t>
            </a:r>
            <a:r>
              <a:rPr sz="1800" b="1" dirty="0">
                <a:latin typeface="Times New Roman"/>
                <a:cs typeface="Times New Roman"/>
              </a:rPr>
              <a:t>% </a:t>
            </a:r>
            <a:r>
              <a:rPr sz="1800" dirty="0">
                <a:latin typeface="Times New Roman"/>
                <a:cs typeface="Times New Roman"/>
              </a:rPr>
              <a:t>on our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 implementing two layers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algorithms in  which we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 </a:t>
            </a:r>
            <a:r>
              <a:rPr sz="1800" spc="-5" dirty="0">
                <a:latin typeface="Times New Roman"/>
                <a:cs typeface="Times New Roman"/>
              </a:rPr>
              <a:t>symbols which are more similar to 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1A1A1A"/>
                </a:solidFill>
              </a:rPr>
              <a:t>Future</a:t>
            </a:r>
            <a:r>
              <a:rPr sz="3000" spc="-165" dirty="0">
                <a:solidFill>
                  <a:srgbClr val="1A1A1A"/>
                </a:solidFill>
              </a:rPr>
              <a:t> </a:t>
            </a:r>
            <a:r>
              <a:rPr sz="3000" spc="5" dirty="0">
                <a:solidFill>
                  <a:srgbClr val="1A1A1A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2473" y="2102750"/>
            <a:ext cx="75285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ar</a:t>
            </a:r>
            <a:r>
              <a:rPr sz="1800" dirty="0">
                <a:latin typeface="Times New Roman"/>
                <a:cs typeface="Times New Roman"/>
              </a:rPr>
              <a:t>e	planning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achiev</a:t>
            </a:r>
            <a:r>
              <a:rPr sz="1800" dirty="0">
                <a:latin typeface="Times New Roman"/>
                <a:cs typeface="Times New Roman"/>
              </a:rPr>
              <a:t>e	higher	</a:t>
            </a:r>
            <a:r>
              <a:rPr sz="1800" spc="-5" dirty="0">
                <a:latin typeface="Times New Roman"/>
                <a:cs typeface="Times New Roman"/>
              </a:rPr>
              <a:t>accurac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cas</a:t>
            </a:r>
            <a:r>
              <a:rPr sz="1800" dirty="0">
                <a:latin typeface="Times New Roman"/>
                <a:cs typeface="Times New Roman"/>
              </a:rPr>
              <a:t>e	of	</a:t>
            </a:r>
            <a:r>
              <a:rPr sz="1800" spc="-5" dirty="0">
                <a:latin typeface="Times New Roman"/>
                <a:cs typeface="Times New Roman"/>
              </a:rPr>
              <a:t>complex  </a:t>
            </a:r>
            <a:r>
              <a:rPr sz="1800" dirty="0">
                <a:latin typeface="Times New Roman"/>
                <a:cs typeface="Times New Roman"/>
              </a:rPr>
              <a:t>backgrounds by </a:t>
            </a:r>
            <a:r>
              <a:rPr sz="1800" spc="-5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out various background </a:t>
            </a:r>
            <a:r>
              <a:rPr sz="1800" spc="-5" dirty="0">
                <a:latin typeface="Times New Roman"/>
                <a:cs typeface="Times New Roman"/>
              </a:rPr>
              <a:t>subtraction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are also thinking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preprocessing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predict gestures </a:t>
            </a:r>
            <a:r>
              <a:rPr sz="1800" spc="-5" dirty="0">
                <a:latin typeface="Times New Roman"/>
                <a:cs typeface="Times New Roman"/>
              </a:rPr>
              <a:t>in  low light conditions with </a:t>
            </a:r>
            <a:r>
              <a:rPr sz="1800" dirty="0">
                <a:latin typeface="Times New Roman"/>
                <a:cs typeface="Times New Roman"/>
              </a:rPr>
              <a:t>a higher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9480"/>
            <a:ext cx="2740025" cy="15029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19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Under 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0" dirty="0">
                <a:solidFill>
                  <a:srgbClr val="FFFFFF"/>
                </a:solidFill>
                <a:latin typeface="Arial"/>
                <a:cs typeface="Arial"/>
              </a:rPr>
              <a:t>Mr. Vikas Kumawat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8" y="102236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Efforts</a:t>
            </a:r>
            <a:r>
              <a:rPr sz="2400" spc="-165" dirty="0">
                <a:solidFill>
                  <a:srgbClr val="000000"/>
                </a:solidFill>
              </a:rPr>
              <a:t> </a:t>
            </a:r>
            <a:r>
              <a:rPr sz="2400" spc="20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18" y="1808488"/>
            <a:ext cx="3780582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NIKHIL GUPTA – 	17EBKCS067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Times New Roman"/>
                <a:cs typeface="Times New Roman"/>
              </a:rPr>
              <a:t>PRIYANSH LAKHOTIA –  17EBKCS077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/>
              <a:t>Sign	</a:t>
            </a:r>
            <a:r>
              <a:rPr sz="2400" spc="45" dirty="0"/>
              <a:t>language	</a:t>
            </a:r>
            <a:r>
              <a:rPr sz="2400" spc="-100" dirty="0"/>
              <a:t>is	</a:t>
            </a:r>
            <a:r>
              <a:rPr sz="2400" spc="40" dirty="0"/>
              <a:t>a  </a:t>
            </a:r>
            <a:r>
              <a:rPr sz="2400" spc="-10" dirty="0"/>
              <a:t>visual</a:t>
            </a:r>
            <a:r>
              <a:rPr sz="2400" dirty="0"/>
              <a:t>	</a:t>
            </a:r>
            <a:r>
              <a:rPr sz="2400" spc="45" dirty="0"/>
              <a:t>language</a:t>
            </a:r>
            <a:r>
              <a:rPr sz="2400" dirty="0"/>
              <a:t>	</a:t>
            </a:r>
            <a:r>
              <a:rPr sz="2400" spc="25" dirty="0"/>
              <a:t>and  </a:t>
            </a:r>
            <a:r>
              <a:rPr sz="2400" spc="-50" dirty="0"/>
              <a:t>consists	</a:t>
            </a:r>
            <a:r>
              <a:rPr sz="2400" spc="35" dirty="0"/>
              <a:t>of	</a:t>
            </a:r>
            <a:r>
              <a:rPr sz="2400" dirty="0"/>
              <a:t>3	</a:t>
            </a:r>
            <a:r>
              <a:rPr sz="2400" spc="15" dirty="0"/>
              <a:t>major  </a:t>
            </a:r>
            <a:r>
              <a:rPr sz="2400" spc="-5" dirty="0"/>
              <a:t>components: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71990" y="1650046"/>
            <a:ext cx="4571990" cy="184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180" dirty="0">
                <a:solidFill>
                  <a:srgbClr val="1A1A1A"/>
                </a:solidFill>
                <a:latin typeface="Arial"/>
                <a:cs typeface="Arial"/>
              </a:rPr>
              <a:t>We </a:t>
            </a:r>
            <a:r>
              <a:rPr sz="2400" b="1" spc="70" dirty="0">
                <a:solidFill>
                  <a:srgbClr val="1A1A1A"/>
                </a:solidFill>
                <a:latin typeface="Arial"/>
                <a:cs typeface="Arial"/>
              </a:rPr>
              <a:t>implemented </a:t>
            </a:r>
            <a:r>
              <a:rPr sz="2400" b="1" spc="15" dirty="0">
                <a:solidFill>
                  <a:srgbClr val="1A1A1A"/>
                </a:solidFill>
                <a:latin typeface="Arial"/>
                <a:cs typeface="Arial"/>
              </a:rPr>
              <a:t>27  </a:t>
            </a:r>
            <a:r>
              <a:rPr sz="2400" b="1" spc="-10" dirty="0">
                <a:solidFill>
                  <a:srgbClr val="1A1A1A"/>
                </a:solidFill>
                <a:latin typeface="Arial"/>
                <a:cs typeface="Arial"/>
              </a:rPr>
              <a:t>symbols(A-Z, </a:t>
            </a:r>
            <a:r>
              <a:rPr sz="2400" b="1" spc="20" dirty="0">
                <a:solidFill>
                  <a:srgbClr val="1A1A1A"/>
                </a:solidFill>
                <a:latin typeface="Arial"/>
                <a:cs typeface="Arial"/>
              </a:rPr>
              <a:t>blank)</a:t>
            </a:r>
            <a:r>
              <a:rPr sz="2400" b="1" spc="-25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2400" b="1" spc="-105" dirty="0">
                <a:solidFill>
                  <a:srgbClr val="1A1A1A"/>
                </a:solidFill>
                <a:latin typeface="Arial"/>
                <a:cs typeface="Arial"/>
              </a:rPr>
              <a:t>ASL </a:t>
            </a:r>
            <a:r>
              <a:rPr sz="2400" b="1" spc="-40" dirty="0">
                <a:solidFill>
                  <a:srgbClr val="1A1A1A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1A1A1A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/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95" dirty="0"/>
              <a:t>How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95" dirty="0"/>
              <a:t>generated</a:t>
            </a:r>
            <a:r>
              <a:rPr spc="-145" dirty="0"/>
              <a:t> </a:t>
            </a:r>
            <a:r>
              <a:rPr spc="105" dirty="0"/>
              <a:t>data</a:t>
            </a:r>
            <a:r>
              <a:rPr spc="-150" dirty="0"/>
              <a:t> </a:t>
            </a:r>
            <a:r>
              <a:rPr spc="40" dirty="0"/>
              <a:t>set</a:t>
            </a:r>
            <a:r>
              <a:rPr spc="-145" dirty="0"/>
              <a:t> </a:t>
            </a:r>
            <a:r>
              <a:rPr spc="50" dirty="0"/>
              <a:t>and  did </a:t>
            </a:r>
            <a:r>
              <a:rPr spc="70" dirty="0"/>
              <a:t>Data </a:t>
            </a:r>
            <a:r>
              <a:rPr spc="-20" dirty="0"/>
              <a:t>Preprocessing</a:t>
            </a:r>
            <a:r>
              <a:rPr spc="-550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96907" y="2923606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Lato"/>
                <a:cs typeface="Lato"/>
              </a:rPr>
              <a:t>Capturing </a:t>
            </a:r>
            <a:r>
              <a:rPr sz="1800" b="1" spc="5" dirty="0">
                <a:latin typeface="Lato"/>
                <a:cs typeface="Lato"/>
              </a:rPr>
              <a:t>Raw</a:t>
            </a:r>
            <a:r>
              <a:rPr sz="1800" b="1" spc="-245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Lato"/>
                <a:cs typeface="Lato"/>
              </a:rPr>
              <a:t>Gray </a:t>
            </a:r>
            <a:r>
              <a:rPr sz="1800" b="1" dirty="0">
                <a:latin typeface="Lato"/>
                <a:cs typeface="Lato"/>
              </a:rPr>
              <a:t>Scale</a:t>
            </a:r>
            <a:r>
              <a:rPr sz="1800" b="1" spc="-260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47150" y="1366374"/>
            <a:ext cx="2125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>
              <a:lnSpc>
                <a:spcPct val="100699"/>
              </a:lnSpc>
              <a:spcBef>
                <a:spcPts val="85"/>
              </a:spcBef>
            </a:pP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Image </a:t>
            </a:r>
            <a:r>
              <a:rPr sz="1800" spc="5" dirty="0">
                <a:solidFill>
                  <a:srgbClr val="000000"/>
                </a:solidFill>
                <a:latin typeface="Lato"/>
                <a:cs typeface="Lato"/>
              </a:rPr>
              <a:t>Post</a:t>
            </a:r>
            <a:r>
              <a:rPr sz="1800" spc="-275" dirty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Gaussian  </a:t>
            </a:r>
            <a:r>
              <a:rPr sz="1800" spc="20" dirty="0">
                <a:solidFill>
                  <a:srgbClr val="000000"/>
                </a:solidFill>
                <a:latin typeface="Lato"/>
                <a:cs typeface="Lato"/>
              </a:rPr>
              <a:t>Blur</a:t>
            </a:r>
            <a:endParaRPr sz="1800">
              <a:latin typeface="Lato"/>
              <a:cs typeface="Lato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74BF37-DC5F-4FF2-95E0-E3CCA279E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5" y="1808061"/>
            <a:ext cx="2321489" cy="2311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15E11A-A4BD-486D-8C2C-F46D418E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37" y="1775688"/>
            <a:ext cx="2125980" cy="23312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607C0A-10D5-4616-B36A-ECE88BAC2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87" y="1913556"/>
            <a:ext cx="2193343" cy="21933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72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Why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75" dirty="0"/>
              <a:t>Created</a:t>
            </a:r>
            <a:r>
              <a:rPr spc="-145" dirty="0"/>
              <a:t> </a:t>
            </a:r>
            <a:r>
              <a:rPr dirty="0"/>
              <a:t>our</a:t>
            </a:r>
            <a:r>
              <a:rPr spc="-145" dirty="0"/>
              <a:t> </a:t>
            </a:r>
            <a:r>
              <a:rPr spc="55" dirty="0"/>
              <a:t>own</a:t>
            </a:r>
            <a:r>
              <a:rPr spc="-145" dirty="0"/>
              <a:t> </a:t>
            </a:r>
            <a:r>
              <a:rPr spc="55" dirty="0"/>
              <a:t>Dataset</a:t>
            </a:r>
            <a:r>
              <a:rPr spc="-145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For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project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Lato"/>
                <a:cs typeface="Lato"/>
              </a:rPr>
              <a:t>tried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already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made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but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couldn’t 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raw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images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that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matched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requirements.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25" dirty="0">
                <a:solidFill>
                  <a:srgbClr val="333333"/>
                </a:solidFill>
                <a:latin typeface="Lato"/>
                <a:cs typeface="Lato"/>
              </a:rPr>
              <a:t>All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could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were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RGB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values.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-15" dirty="0">
                <a:solidFill>
                  <a:srgbClr val="333333"/>
                </a:solidFill>
                <a:latin typeface="Lato"/>
                <a:cs typeface="Lato"/>
              </a:rPr>
              <a:t>Hence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decided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create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Lato"/>
                <a:cs typeface="Lato"/>
              </a:rPr>
              <a:t>own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Lato"/>
                <a:cs typeface="Lato"/>
              </a:rPr>
              <a:t>set.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859</Words>
  <Application>Microsoft Office PowerPoint</Application>
  <PresentationFormat>On-screen Show (16:9)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AoyagiKouzanFontT</vt:lpstr>
      <vt:lpstr>Arial</vt:lpstr>
      <vt:lpstr>Calibri</vt:lpstr>
      <vt:lpstr>Lato</vt:lpstr>
      <vt:lpstr>Roboto</vt:lpstr>
      <vt:lpstr>RobotoRegular</vt:lpstr>
      <vt:lpstr>Times New Roman</vt:lpstr>
      <vt:lpstr>Office Theme</vt:lpstr>
      <vt:lpstr>PowerPoint Presentation</vt:lpstr>
      <vt:lpstr>Abstract</vt:lpstr>
      <vt:lpstr>Sign language is a  visual language and  consists of 3 major  components:</vt:lpstr>
      <vt:lpstr>PowerPoint Presentation</vt:lpstr>
      <vt:lpstr>Methodology</vt:lpstr>
      <vt:lpstr>How we generated data set and  did Data Preprocessing ?</vt:lpstr>
      <vt:lpstr>Image Post Gaussian  Blur</vt:lpstr>
      <vt:lpstr>Why we Created our own Dataset ?</vt:lpstr>
      <vt:lpstr>PowerPoint Presentation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Presentation</vt:lpstr>
      <vt:lpstr>Finger Spelling Sentence  Formation</vt:lpstr>
      <vt:lpstr>Implementation</vt:lpstr>
      <vt:lpstr>Autocorrect feature</vt:lpstr>
      <vt:lpstr>Challenges Faced</vt:lpstr>
      <vt:lpstr>Software Requirements</vt:lpstr>
      <vt:lpstr>Limitations of our model</vt:lpstr>
      <vt:lpstr>Conclusion</vt:lpstr>
      <vt:lpstr>Future Scope</vt:lpstr>
      <vt:lpstr>Efforts by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NIKHIL GUPTA</cp:lastModifiedBy>
  <cp:revision>5</cp:revision>
  <dcterms:created xsi:type="dcterms:W3CDTF">2021-09-22T17:48:24Z</dcterms:created>
  <dcterms:modified xsi:type="dcterms:W3CDTF">2021-09-22T17:57:58Z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2021-09-22T00:00:00Z</vt:filetime>
  </property>
</Properties>
</file>