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94F2E46-5A43-4BB6-AC62-D8278778C043}">
  <a:tblStyle styleId="{694F2E46-5A43-4BB6-AC62-D8278778C04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b83abc889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b83abc889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622b9395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622b9395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622b9395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622b9395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622b9395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622b9395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622b9395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622b9395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622b9395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622b9395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83abc889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83abc889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83abc889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83abc889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e622b9395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e622b9395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622b9395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e622b9395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833dfca3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833dfca3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833dfca3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833dfca3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833dfca3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833dfca3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83abc889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83abc889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83abc889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83abc88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83abc889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83abc889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83abc889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83abc889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83abc889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b83abc889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274700" y="678125"/>
            <a:ext cx="8520600" cy="133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5000">
                <a:solidFill>
                  <a:srgbClr val="BB2323"/>
                </a:solidFill>
              </a:rPr>
              <a:t>Capstone Project</a:t>
            </a:r>
            <a:endParaRPr b="1" sz="5000">
              <a:solidFill>
                <a:srgbClr val="BB2323"/>
              </a:solidFill>
            </a:endParaRPr>
          </a:p>
          <a:p>
            <a:pPr indent="0" lvl="0" marL="0" rtl="0" algn="ctr">
              <a:spcBef>
                <a:spcPts val="0"/>
              </a:spcBef>
              <a:spcAft>
                <a:spcPts val="0"/>
              </a:spcAft>
              <a:buNone/>
            </a:pPr>
            <a:r>
              <a:rPr lang="en-GB" sz="5000">
                <a:solidFill>
                  <a:srgbClr val="174796"/>
                </a:solidFill>
              </a:rPr>
              <a:t>Airbnb Booking Analysis</a:t>
            </a:r>
            <a:endParaRPr sz="5000">
              <a:solidFill>
                <a:srgbClr val="174796"/>
              </a:solidFill>
            </a:endParaRPr>
          </a:p>
        </p:txBody>
      </p:sp>
      <p:sp>
        <p:nvSpPr>
          <p:cNvPr id="55" name="Google Shape;55;p13"/>
          <p:cNvSpPr txBox="1"/>
          <p:nvPr/>
        </p:nvSpPr>
        <p:spPr>
          <a:xfrm>
            <a:off x="2440650" y="2538450"/>
            <a:ext cx="42627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500" u="sng">
                <a:solidFill>
                  <a:srgbClr val="174796"/>
                </a:solidFill>
              </a:rPr>
              <a:t>Team</a:t>
            </a:r>
            <a:r>
              <a:rPr b="1" lang="en-GB" sz="2500">
                <a:solidFill>
                  <a:srgbClr val="174796"/>
                </a:solidFill>
              </a:rPr>
              <a:t> </a:t>
            </a:r>
            <a:endParaRPr b="1" sz="2500">
              <a:solidFill>
                <a:srgbClr val="174796"/>
              </a:solidFill>
            </a:endParaRPr>
          </a:p>
          <a:p>
            <a:pPr indent="0" lvl="0" marL="0" rtl="0" algn="ctr">
              <a:spcBef>
                <a:spcPts val="0"/>
              </a:spcBef>
              <a:spcAft>
                <a:spcPts val="0"/>
              </a:spcAft>
              <a:buNone/>
            </a:pPr>
            <a:r>
              <a:t/>
            </a:r>
            <a:endParaRPr b="1" sz="2500">
              <a:solidFill>
                <a:srgbClr val="174796"/>
              </a:solidFill>
            </a:endParaRPr>
          </a:p>
          <a:p>
            <a:pPr indent="0" lvl="0" marL="0" rtl="0" algn="ctr">
              <a:spcBef>
                <a:spcPts val="0"/>
              </a:spcBef>
              <a:spcAft>
                <a:spcPts val="0"/>
              </a:spcAft>
              <a:buNone/>
            </a:pPr>
            <a:r>
              <a:rPr lang="en-GB" sz="2500">
                <a:solidFill>
                  <a:srgbClr val="174796"/>
                </a:solidFill>
              </a:rPr>
              <a:t>Sangamesh</a:t>
            </a:r>
            <a:endParaRPr sz="2500">
              <a:solidFill>
                <a:srgbClr val="174796"/>
              </a:solidFill>
            </a:endParaRPr>
          </a:p>
          <a:p>
            <a:pPr indent="0" lvl="0" marL="0" rtl="0" algn="ctr">
              <a:spcBef>
                <a:spcPts val="0"/>
              </a:spcBef>
              <a:spcAft>
                <a:spcPts val="0"/>
              </a:spcAft>
              <a:buNone/>
            </a:pPr>
            <a:r>
              <a:rPr lang="en-GB" sz="2500">
                <a:solidFill>
                  <a:srgbClr val="174796"/>
                </a:solidFill>
              </a:rPr>
              <a:t>Sagar Malik</a:t>
            </a:r>
            <a:endParaRPr sz="2500">
              <a:solidFill>
                <a:srgbClr val="17479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nvSpPr>
        <p:spPr>
          <a:xfrm>
            <a:off x="333025" y="222025"/>
            <a:ext cx="4929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rgbClr val="BB2323"/>
                </a:solidFill>
              </a:rPr>
              <a:t>Room </a:t>
            </a:r>
            <a:r>
              <a:rPr b="1" lang="en-GB" sz="2000">
                <a:solidFill>
                  <a:srgbClr val="BB2323"/>
                </a:solidFill>
              </a:rPr>
              <a:t>Availability</a:t>
            </a:r>
            <a:r>
              <a:rPr b="1" lang="en-GB" sz="2000">
                <a:solidFill>
                  <a:srgbClr val="BB2323"/>
                </a:solidFill>
              </a:rPr>
              <a:t> throughout the Year</a:t>
            </a:r>
            <a:endParaRPr b="1" sz="2000">
              <a:solidFill>
                <a:srgbClr val="BB2323"/>
              </a:solidFill>
            </a:endParaRPr>
          </a:p>
        </p:txBody>
      </p:sp>
      <p:sp>
        <p:nvSpPr>
          <p:cNvPr id="113" name="Google Shape;113;p22"/>
          <p:cNvSpPr txBox="1"/>
          <p:nvPr/>
        </p:nvSpPr>
        <p:spPr>
          <a:xfrm>
            <a:off x="333025" y="795000"/>
            <a:ext cx="4692000" cy="4196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174796"/>
              </a:buClr>
              <a:buSzPts val="1400"/>
              <a:buChar char="●"/>
            </a:pPr>
            <a:r>
              <a:rPr lang="en-GB">
                <a:solidFill>
                  <a:srgbClr val="174796"/>
                </a:solidFill>
              </a:rPr>
              <a:t>As </a:t>
            </a:r>
            <a:r>
              <a:rPr lang="en-GB">
                <a:solidFill>
                  <a:srgbClr val="174796"/>
                </a:solidFill>
              </a:rPr>
              <a:t>going through the data we found a very important column of data i.e., the availability_365.</a:t>
            </a:r>
            <a:endParaRPr>
              <a:solidFill>
                <a:srgbClr val="174796"/>
              </a:solidFill>
            </a:endParaRPr>
          </a:p>
          <a:p>
            <a:pPr indent="0" lvl="0" marL="457200" rtl="0" algn="l">
              <a:spcBef>
                <a:spcPts val="0"/>
              </a:spcBef>
              <a:spcAft>
                <a:spcPts val="0"/>
              </a:spcAft>
              <a:buNone/>
            </a:pPr>
            <a:r>
              <a:rPr lang="en-GB">
                <a:solidFill>
                  <a:srgbClr val="174796"/>
                </a:solidFill>
              </a:rPr>
              <a:t>It contained the information of how many days a rental is available throughout the year &amp; it cannot go unnoticed. So we calculated the percentage of all the available rentals.</a:t>
            </a:r>
            <a:endParaRPr>
              <a:solidFill>
                <a:srgbClr val="174796"/>
              </a:solidFill>
            </a:endParaRPr>
          </a:p>
          <a:p>
            <a:pPr indent="0" lvl="0" marL="457200" rtl="0" algn="l">
              <a:spcBef>
                <a:spcPts val="0"/>
              </a:spcBef>
              <a:spcAft>
                <a:spcPts val="0"/>
              </a:spcAft>
              <a:buNone/>
            </a:pPr>
            <a:r>
              <a:t/>
            </a:r>
            <a:endParaRPr>
              <a:solidFill>
                <a:srgbClr val="174796"/>
              </a:solidFill>
            </a:endParaRPr>
          </a:p>
          <a:p>
            <a:pPr indent="-317500" lvl="0" marL="457200" rtl="0" algn="l">
              <a:spcBef>
                <a:spcPts val="0"/>
              </a:spcBef>
              <a:spcAft>
                <a:spcPts val="0"/>
              </a:spcAft>
              <a:buClr>
                <a:srgbClr val="174796"/>
              </a:buClr>
              <a:buSzPts val="1400"/>
              <a:buChar char="●"/>
            </a:pPr>
            <a:r>
              <a:rPr lang="en-GB">
                <a:solidFill>
                  <a:srgbClr val="174796"/>
                </a:solidFill>
              </a:rPr>
              <a:t>On the right we have Pie-Charts showing us  information about the availability of rentals.</a:t>
            </a:r>
            <a:endParaRPr>
              <a:solidFill>
                <a:srgbClr val="174796"/>
              </a:solidFill>
            </a:endParaRPr>
          </a:p>
          <a:p>
            <a:pPr indent="0" lvl="0" marL="914400" rtl="0" algn="l">
              <a:spcBef>
                <a:spcPts val="0"/>
              </a:spcBef>
              <a:spcAft>
                <a:spcPts val="0"/>
              </a:spcAft>
              <a:buNone/>
            </a:pPr>
            <a:r>
              <a:t/>
            </a:r>
            <a:endParaRPr>
              <a:solidFill>
                <a:srgbClr val="174796"/>
              </a:solidFill>
            </a:endParaRPr>
          </a:p>
          <a:p>
            <a:pPr indent="-317500" lvl="0" marL="457200" rtl="0" algn="l">
              <a:spcBef>
                <a:spcPts val="0"/>
              </a:spcBef>
              <a:spcAft>
                <a:spcPts val="0"/>
              </a:spcAft>
              <a:buClr>
                <a:srgbClr val="174796"/>
              </a:buClr>
              <a:buSzPts val="1400"/>
              <a:buChar char="●"/>
            </a:pPr>
            <a:r>
              <a:rPr lang="en-GB">
                <a:solidFill>
                  <a:srgbClr val="174796"/>
                </a:solidFill>
              </a:rPr>
              <a:t>Major portion of the rentals (around 60%) are only available only for less than 90 days in a year.</a:t>
            </a:r>
            <a:endParaRPr>
              <a:solidFill>
                <a:srgbClr val="174796"/>
              </a:solidFill>
            </a:endParaRPr>
          </a:p>
          <a:p>
            <a:pPr indent="0" lvl="0" marL="914400" rtl="0" algn="l">
              <a:spcBef>
                <a:spcPts val="0"/>
              </a:spcBef>
              <a:spcAft>
                <a:spcPts val="0"/>
              </a:spcAft>
              <a:buNone/>
            </a:pPr>
            <a:r>
              <a:t/>
            </a:r>
            <a:endParaRPr>
              <a:solidFill>
                <a:srgbClr val="174796"/>
              </a:solidFill>
            </a:endParaRPr>
          </a:p>
          <a:p>
            <a:pPr indent="-317500" lvl="0" marL="457200" rtl="0" algn="l">
              <a:spcBef>
                <a:spcPts val="0"/>
              </a:spcBef>
              <a:spcAft>
                <a:spcPts val="0"/>
              </a:spcAft>
              <a:buClr>
                <a:srgbClr val="174796"/>
              </a:buClr>
              <a:buSzPts val="1400"/>
              <a:buChar char="●"/>
            </a:pPr>
            <a:r>
              <a:rPr lang="en-GB">
                <a:solidFill>
                  <a:srgbClr val="174796"/>
                </a:solidFill>
              </a:rPr>
              <a:t>Whereas; only 20% of the rentals function close to a year (more than 270 days).</a:t>
            </a:r>
            <a:endParaRPr>
              <a:solidFill>
                <a:srgbClr val="174796"/>
              </a:solidFill>
            </a:endParaRPr>
          </a:p>
          <a:p>
            <a:pPr indent="0" lvl="0" marL="914400" rtl="0" algn="l">
              <a:spcBef>
                <a:spcPts val="0"/>
              </a:spcBef>
              <a:spcAft>
                <a:spcPts val="0"/>
              </a:spcAft>
              <a:buNone/>
            </a:pPr>
            <a:r>
              <a:t/>
            </a:r>
            <a:endParaRPr>
              <a:solidFill>
                <a:srgbClr val="174796"/>
              </a:solidFill>
            </a:endParaRPr>
          </a:p>
          <a:p>
            <a:pPr indent="-317500" lvl="0" marL="457200" rtl="0" algn="l">
              <a:spcBef>
                <a:spcPts val="0"/>
              </a:spcBef>
              <a:spcAft>
                <a:spcPts val="0"/>
              </a:spcAft>
              <a:buClr>
                <a:srgbClr val="174796"/>
              </a:buClr>
              <a:buSzPts val="1400"/>
              <a:buChar char="●"/>
            </a:pPr>
            <a:r>
              <a:rPr lang="en-GB">
                <a:solidFill>
                  <a:srgbClr val="174796"/>
                </a:solidFill>
              </a:rPr>
              <a:t>And rest of the 20% rentals are operational from a range of  90 - 180 days.</a:t>
            </a:r>
            <a:endParaRPr>
              <a:solidFill>
                <a:srgbClr val="174796"/>
              </a:solidFill>
            </a:endParaRPr>
          </a:p>
        </p:txBody>
      </p:sp>
      <p:pic>
        <p:nvPicPr>
          <p:cNvPr id="114" name="Google Shape;114;p22"/>
          <p:cNvPicPr preferRelativeResize="0"/>
          <p:nvPr/>
        </p:nvPicPr>
        <p:blipFill>
          <a:blip r:embed="rId3">
            <a:alphaModFix/>
          </a:blip>
          <a:stretch>
            <a:fillRect/>
          </a:stretch>
        </p:blipFill>
        <p:spPr>
          <a:xfrm>
            <a:off x="5084300" y="222025"/>
            <a:ext cx="3848100" cy="2449625"/>
          </a:xfrm>
          <a:prstGeom prst="rect">
            <a:avLst/>
          </a:prstGeom>
          <a:noFill/>
          <a:ln>
            <a:noFill/>
          </a:ln>
        </p:spPr>
      </p:pic>
      <p:pic>
        <p:nvPicPr>
          <p:cNvPr id="115" name="Google Shape;115;p22"/>
          <p:cNvPicPr preferRelativeResize="0"/>
          <p:nvPr/>
        </p:nvPicPr>
        <p:blipFill>
          <a:blip r:embed="rId4">
            <a:alphaModFix/>
          </a:blip>
          <a:stretch>
            <a:fillRect/>
          </a:stretch>
        </p:blipFill>
        <p:spPr>
          <a:xfrm>
            <a:off x="5084300" y="2824050"/>
            <a:ext cx="3885375" cy="2167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nvSpPr>
        <p:spPr>
          <a:xfrm>
            <a:off x="88800" y="155400"/>
            <a:ext cx="8987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rgbClr val="BB2323"/>
                </a:solidFill>
              </a:rPr>
              <a:t>Plotting the entire Dataset based on Longitude &amp; L</a:t>
            </a:r>
            <a:r>
              <a:rPr b="1" lang="en-GB" sz="1800">
                <a:solidFill>
                  <a:srgbClr val="BB2323"/>
                </a:solidFill>
              </a:rPr>
              <a:t>atitude</a:t>
            </a:r>
            <a:r>
              <a:rPr b="1" lang="en-GB" sz="1800">
                <a:solidFill>
                  <a:srgbClr val="BB2323"/>
                </a:solidFill>
              </a:rPr>
              <a:t> on basis of Availability and Prices</a:t>
            </a:r>
            <a:endParaRPr b="1" sz="1800">
              <a:solidFill>
                <a:srgbClr val="BB2323"/>
              </a:solidFill>
            </a:endParaRPr>
          </a:p>
        </p:txBody>
      </p:sp>
      <p:pic>
        <p:nvPicPr>
          <p:cNvPr id="121" name="Google Shape;121;p23"/>
          <p:cNvPicPr preferRelativeResize="0"/>
          <p:nvPr/>
        </p:nvPicPr>
        <p:blipFill>
          <a:blip r:embed="rId3">
            <a:alphaModFix/>
          </a:blip>
          <a:stretch>
            <a:fillRect/>
          </a:stretch>
        </p:blipFill>
        <p:spPr>
          <a:xfrm>
            <a:off x="766650" y="1002300"/>
            <a:ext cx="7794273" cy="3944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nvSpPr>
        <p:spPr>
          <a:xfrm>
            <a:off x="177625" y="148025"/>
            <a:ext cx="8725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rgbClr val="BB2323"/>
                </a:solidFill>
              </a:rPr>
              <a:t>Conclusion </a:t>
            </a:r>
            <a:endParaRPr b="1" sz="2000">
              <a:solidFill>
                <a:srgbClr val="BB2323"/>
              </a:solidFill>
            </a:endParaRPr>
          </a:p>
        </p:txBody>
      </p:sp>
      <p:sp>
        <p:nvSpPr>
          <p:cNvPr id="127" name="Google Shape;127;p24"/>
          <p:cNvSpPr txBox="1"/>
          <p:nvPr/>
        </p:nvSpPr>
        <p:spPr>
          <a:xfrm>
            <a:off x="370025" y="895475"/>
            <a:ext cx="8607000" cy="1561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174796"/>
              </a:buClr>
              <a:buSzPts val="1400"/>
              <a:buChar char="●"/>
            </a:pPr>
            <a:r>
              <a:rPr lang="en-GB">
                <a:solidFill>
                  <a:srgbClr val="174796"/>
                </a:solidFill>
              </a:rPr>
              <a:t>When we plot all the coordinates i.e., all the listed </a:t>
            </a:r>
            <a:r>
              <a:rPr lang="en-GB">
                <a:solidFill>
                  <a:srgbClr val="174796"/>
                </a:solidFill>
              </a:rPr>
              <a:t>rentals</a:t>
            </a:r>
            <a:r>
              <a:rPr lang="en-GB">
                <a:solidFill>
                  <a:srgbClr val="174796"/>
                </a:solidFill>
              </a:rPr>
              <a:t> in the New York City </a:t>
            </a:r>
            <a:r>
              <a:rPr lang="en-GB">
                <a:solidFill>
                  <a:srgbClr val="174796"/>
                </a:solidFill>
              </a:rPr>
              <a:t>altogether</a:t>
            </a:r>
            <a:r>
              <a:rPr lang="en-GB">
                <a:solidFill>
                  <a:srgbClr val="174796"/>
                </a:solidFill>
              </a:rPr>
              <a:t> we rather saw a blue </a:t>
            </a:r>
            <a:r>
              <a:rPr lang="en-GB">
                <a:solidFill>
                  <a:srgbClr val="174796"/>
                </a:solidFill>
              </a:rPr>
              <a:t>dominance</a:t>
            </a:r>
            <a:r>
              <a:rPr lang="en-GB">
                <a:solidFill>
                  <a:srgbClr val="174796"/>
                </a:solidFill>
              </a:rPr>
              <a:t> in the price range, this tells about the </a:t>
            </a:r>
            <a:r>
              <a:rPr lang="en-GB">
                <a:solidFill>
                  <a:srgbClr val="174796"/>
                </a:solidFill>
              </a:rPr>
              <a:t>abundance</a:t>
            </a:r>
            <a:r>
              <a:rPr lang="en-GB">
                <a:solidFill>
                  <a:srgbClr val="174796"/>
                </a:solidFill>
              </a:rPr>
              <a:t> of small price range rentals listing in the New york City. </a:t>
            </a:r>
            <a:endParaRPr>
              <a:solidFill>
                <a:srgbClr val="174796"/>
              </a:solidFill>
            </a:endParaRPr>
          </a:p>
          <a:p>
            <a:pPr indent="0" lvl="0" marL="457200" rtl="0" algn="l">
              <a:spcBef>
                <a:spcPts val="0"/>
              </a:spcBef>
              <a:spcAft>
                <a:spcPts val="0"/>
              </a:spcAft>
              <a:buNone/>
            </a:pPr>
            <a:r>
              <a:t/>
            </a:r>
            <a:endParaRPr>
              <a:solidFill>
                <a:srgbClr val="174796"/>
              </a:solidFill>
            </a:endParaRPr>
          </a:p>
          <a:p>
            <a:pPr indent="-317500" lvl="0" marL="457200" rtl="0" algn="l">
              <a:spcBef>
                <a:spcPts val="0"/>
              </a:spcBef>
              <a:spcAft>
                <a:spcPts val="0"/>
              </a:spcAft>
              <a:buClr>
                <a:srgbClr val="174796"/>
              </a:buClr>
              <a:buSzPts val="1400"/>
              <a:buChar char="●"/>
            </a:pPr>
            <a:r>
              <a:rPr lang="en-GB">
                <a:solidFill>
                  <a:srgbClr val="174796"/>
                </a:solidFill>
              </a:rPr>
              <a:t>For further more clarity we will map them in </a:t>
            </a:r>
            <a:r>
              <a:rPr lang="en-GB">
                <a:solidFill>
                  <a:srgbClr val="174796"/>
                </a:solidFill>
              </a:rPr>
              <a:t>separate</a:t>
            </a:r>
            <a:r>
              <a:rPr lang="en-GB">
                <a:solidFill>
                  <a:srgbClr val="174796"/>
                </a:solidFill>
              </a:rPr>
              <a:t> categories i.e., i) with price range &lt; 500</a:t>
            </a:r>
            <a:endParaRPr>
              <a:solidFill>
                <a:srgbClr val="174796"/>
              </a:solidFill>
            </a:endParaRPr>
          </a:p>
          <a:p>
            <a:pPr indent="0" lvl="0" marL="457200" rtl="0" algn="l">
              <a:spcBef>
                <a:spcPts val="0"/>
              </a:spcBef>
              <a:spcAft>
                <a:spcPts val="0"/>
              </a:spcAft>
              <a:buNone/>
            </a:pPr>
            <a:r>
              <a:rPr lang="en-GB">
                <a:solidFill>
                  <a:srgbClr val="174796"/>
                </a:solidFill>
              </a:rPr>
              <a:t>                                                                                                             ii) with price range &gt; 500</a:t>
            </a:r>
            <a:endParaRPr>
              <a:solidFill>
                <a:srgbClr val="17479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nvSpPr>
        <p:spPr>
          <a:xfrm>
            <a:off x="177625" y="118425"/>
            <a:ext cx="8733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rgbClr val="BB2323"/>
                </a:solidFill>
              </a:rPr>
              <a:t>Rentals below 500 </a:t>
            </a:r>
            <a:r>
              <a:rPr b="1" lang="en-GB" sz="2000">
                <a:solidFill>
                  <a:srgbClr val="BB2323"/>
                </a:solidFill>
              </a:rPr>
              <a:t>dollars/night in New York City</a:t>
            </a:r>
            <a:endParaRPr b="1" sz="2000">
              <a:solidFill>
                <a:srgbClr val="BB2323"/>
              </a:solidFill>
            </a:endParaRPr>
          </a:p>
        </p:txBody>
      </p:sp>
      <p:pic>
        <p:nvPicPr>
          <p:cNvPr id="133" name="Google Shape;133;p25"/>
          <p:cNvPicPr preferRelativeResize="0"/>
          <p:nvPr/>
        </p:nvPicPr>
        <p:blipFill>
          <a:blip r:embed="rId3">
            <a:alphaModFix/>
          </a:blip>
          <a:stretch>
            <a:fillRect/>
          </a:stretch>
        </p:blipFill>
        <p:spPr>
          <a:xfrm>
            <a:off x="344800" y="733825"/>
            <a:ext cx="8297392" cy="4227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nvSpPr>
        <p:spPr>
          <a:xfrm>
            <a:off x="177625" y="133225"/>
            <a:ext cx="8643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rgbClr val="BB2323"/>
                </a:solidFill>
              </a:rPr>
              <a:t>Rentals above 500 dollars/night in New York City</a:t>
            </a:r>
            <a:endParaRPr b="1" sz="2000">
              <a:solidFill>
                <a:srgbClr val="BB2323"/>
              </a:solidFill>
            </a:endParaRPr>
          </a:p>
        </p:txBody>
      </p:sp>
      <p:pic>
        <p:nvPicPr>
          <p:cNvPr id="139" name="Google Shape;139;p26"/>
          <p:cNvPicPr preferRelativeResize="0"/>
          <p:nvPr/>
        </p:nvPicPr>
        <p:blipFill>
          <a:blip r:embed="rId3">
            <a:alphaModFix/>
          </a:blip>
          <a:stretch>
            <a:fillRect/>
          </a:stretch>
        </p:blipFill>
        <p:spPr>
          <a:xfrm>
            <a:off x="321925" y="785625"/>
            <a:ext cx="8500150" cy="4212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nvSpPr>
        <p:spPr>
          <a:xfrm>
            <a:off x="177625" y="155425"/>
            <a:ext cx="8518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rgbClr val="BB2323"/>
                </a:solidFill>
              </a:rPr>
              <a:t>Conclusion</a:t>
            </a:r>
            <a:r>
              <a:rPr lang="en-GB" sz="2000"/>
              <a:t> </a:t>
            </a:r>
            <a:endParaRPr sz="2000"/>
          </a:p>
        </p:txBody>
      </p:sp>
      <p:sp>
        <p:nvSpPr>
          <p:cNvPr id="145" name="Google Shape;145;p27"/>
          <p:cNvSpPr txBox="1"/>
          <p:nvPr/>
        </p:nvSpPr>
        <p:spPr>
          <a:xfrm>
            <a:off x="399650" y="910300"/>
            <a:ext cx="8296200" cy="1968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174796"/>
              </a:buClr>
              <a:buSzPts val="1400"/>
              <a:buChar char="●"/>
            </a:pPr>
            <a:r>
              <a:rPr lang="en-GB">
                <a:solidFill>
                  <a:srgbClr val="174796"/>
                </a:solidFill>
              </a:rPr>
              <a:t>From the above mapping now we have a more clearer picture about the abundance prices range.</a:t>
            </a:r>
            <a:endParaRPr>
              <a:solidFill>
                <a:srgbClr val="174796"/>
              </a:solidFill>
            </a:endParaRPr>
          </a:p>
          <a:p>
            <a:pPr indent="0" lvl="0" marL="457200" rtl="0" algn="l">
              <a:spcBef>
                <a:spcPts val="0"/>
              </a:spcBef>
              <a:spcAft>
                <a:spcPts val="0"/>
              </a:spcAft>
              <a:buNone/>
            </a:pPr>
            <a:r>
              <a:t/>
            </a:r>
            <a:endParaRPr>
              <a:solidFill>
                <a:srgbClr val="174796"/>
              </a:solidFill>
            </a:endParaRPr>
          </a:p>
          <a:p>
            <a:pPr indent="-317500" lvl="0" marL="457200" rtl="0" algn="l">
              <a:spcBef>
                <a:spcPts val="0"/>
              </a:spcBef>
              <a:spcAft>
                <a:spcPts val="0"/>
              </a:spcAft>
              <a:buClr>
                <a:srgbClr val="174796"/>
              </a:buClr>
              <a:buSzPts val="1400"/>
              <a:buChar char="●"/>
            </a:pPr>
            <a:r>
              <a:rPr lang="en-GB">
                <a:solidFill>
                  <a:srgbClr val="174796"/>
                </a:solidFill>
              </a:rPr>
              <a:t>Most of the listing were near to 100 dollars.</a:t>
            </a:r>
            <a:endParaRPr>
              <a:solidFill>
                <a:srgbClr val="174796"/>
              </a:solidFill>
            </a:endParaRPr>
          </a:p>
          <a:p>
            <a:pPr indent="0" lvl="0" marL="457200" rtl="0" algn="l">
              <a:spcBef>
                <a:spcPts val="0"/>
              </a:spcBef>
              <a:spcAft>
                <a:spcPts val="0"/>
              </a:spcAft>
              <a:buNone/>
            </a:pPr>
            <a:r>
              <a:t/>
            </a:r>
            <a:endParaRPr>
              <a:solidFill>
                <a:srgbClr val="174796"/>
              </a:solidFill>
            </a:endParaRPr>
          </a:p>
          <a:p>
            <a:pPr indent="-317500" lvl="0" marL="457200" rtl="0" algn="l">
              <a:spcBef>
                <a:spcPts val="0"/>
              </a:spcBef>
              <a:spcAft>
                <a:spcPts val="0"/>
              </a:spcAft>
              <a:buClr>
                <a:srgbClr val="174796"/>
              </a:buClr>
              <a:buSzPts val="1400"/>
              <a:buChar char="●"/>
            </a:pPr>
            <a:r>
              <a:rPr lang="en-GB">
                <a:solidFill>
                  <a:srgbClr val="174796"/>
                </a:solidFill>
              </a:rPr>
              <a:t>Only very few listed rentals cross the mark of 500 dollars mark. </a:t>
            </a:r>
            <a:endParaRPr>
              <a:solidFill>
                <a:srgbClr val="17479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nvSpPr>
        <p:spPr>
          <a:xfrm>
            <a:off x="273825" y="170225"/>
            <a:ext cx="8629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rgbClr val="BB2323"/>
                </a:solidFill>
              </a:rPr>
              <a:t>Top Hosts across the New York City</a:t>
            </a:r>
            <a:endParaRPr b="1" sz="2000">
              <a:solidFill>
                <a:srgbClr val="BB2323"/>
              </a:solidFill>
            </a:endParaRPr>
          </a:p>
        </p:txBody>
      </p:sp>
      <p:sp>
        <p:nvSpPr>
          <p:cNvPr id="151" name="Google Shape;151;p28"/>
          <p:cNvSpPr txBox="1"/>
          <p:nvPr/>
        </p:nvSpPr>
        <p:spPr>
          <a:xfrm>
            <a:off x="273825" y="3656950"/>
            <a:ext cx="8717700" cy="13755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rgbClr val="174796"/>
              </a:buClr>
              <a:buSzPts val="1100"/>
              <a:buChar char="●"/>
            </a:pPr>
            <a:r>
              <a:rPr lang="en-GB" sz="1100">
                <a:solidFill>
                  <a:srgbClr val="174796"/>
                </a:solidFill>
              </a:rPr>
              <a:t>We came to a finding that all the neighbourhood groups/locations are part of the </a:t>
            </a:r>
            <a:r>
              <a:rPr lang="en-GB" sz="1100" u="sng">
                <a:solidFill>
                  <a:srgbClr val="174796"/>
                </a:solidFill>
              </a:rPr>
              <a:t>New York City</a:t>
            </a:r>
            <a:r>
              <a:rPr lang="en-GB" sz="1100">
                <a:solidFill>
                  <a:srgbClr val="174796"/>
                </a:solidFill>
              </a:rPr>
              <a:t>.</a:t>
            </a:r>
            <a:endParaRPr sz="1100">
              <a:solidFill>
                <a:srgbClr val="174796"/>
              </a:solidFill>
            </a:endParaRPr>
          </a:p>
          <a:p>
            <a:pPr indent="0" lvl="0" marL="457200" rtl="0" algn="l">
              <a:spcBef>
                <a:spcPts val="0"/>
              </a:spcBef>
              <a:spcAft>
                <a:spcPts val="0"/>
              </a:spcAft>
              <a:buNone/>
            </a:pPr>
            <a:r>
              <a:t/>
            </a:r>
            <a:endParaRPr sz="1100">
              <a:solidFill>
                <a:srgbClr val="174796"/>
              </a:solidFill>
            </a:endParaRPr>
          </a:p>
          <a:p>
            <a:pPr indent="-298450" lvl="0" marL="457200" rtl="0" algn="l">
              <a:spcBef>
                <a:spcPts val="0"/>
              </a:spcBef>
              <a:spcAft>
                <a:spcPts val="0"/>
              </a:spcAft>
              <a:buClr>
                <a:srgbClr val="174796"/>
              </a:buClr>
              <a:buSzPts val="1100"/>
              <a:buChar char="●"/>
            </a:pPr>
            <a:r>
              <a:rPr lang="en-GB" sz="1100">
                <a:solidFill>
                  <a:srgbClr val="174796"/>
                </a:solidFill>
              </a:rPr>
              <a:t>The above bar-graph represents the top-hosts based on the number of listing they have in the Airbnb(no.of rentals listing).</a:t>
            </a:r>
            <a:endParaRPr sz="1100">
              <a:solidFill>
                <a:srgbClr val="174796"/>
              </a:solidFill>
            </a:endParaRPr>
          </a:p>
          <a:p>
            <a:pPr indent="0" lvl="0" marL="457200" rtl="0" algn="l">
              <a:spcBef>
                <a:spcPts val="0"/>
              </a:spcBef>
              <a:spcAft>
                <a:spcPts val="0"/>
              </a:spcAft>
              <a:buNone/>
            </a:pPr>
            <a:r>
              <a:t/>
            </a:r>
            <a:endParaRPr sz="1100">
              <a:solidFill>
                <a:srgbClr val="174796"/>
              </a:solidFill>
            </a:endParaRPr>
          </a:p>
          <a:p>
            <a:pPr indent="-298450" lvl="0" marL="457200" rtl="0" algn="l">
              <a:spcBef>
                <a:spcPts val="0"/>
              </a:spcBef>
              <a:spcAft>
                <a:spcPts val="0"/>
              </a:spcAft>
              <a:buClr>
                <a:srgbClr val="174796"/>
              </a:buClr>
              <a:buSzPts val="1100"/>
              <a:buChar char="●"/>
            </a:pPr>
            <a:r>
              <a:rPr lang="en-GB" sz="1100">
                <a:solidFill>
                  <a:srgbClr val="174796"/>
                </a:solidFill>
              </a:rPr>
              <a:t>The x-axis </a:t>
            </a:r>
            <a:r>
              <a:rPr lang="en-GB" sz="1100">
                <a:solidFill>
                  <a:srgbClr val="174796"/>
                </a:solidFill>
              </a:rPr>
              <a:t>represents</a:t>
            </a:r>
            <a:r>
              <a:rPr lang="en-GB" sz="1100">
                <a:solidFill>
                  <a:srgbClr val="174796"/>
                </a:solidFill>
              </a:rPr>
              <a:t> the particular host Id’s which are specific to one person.</a:t>
            </a:r>
            <a:endParaRPr sz="1100">
              <a:solidFill>
                <a:srgbClr val="174796"/>
              </a:solidFill>
            </a:endParaRPr>
          </a:p>
          <a:p>
            <a:pPr indent="0" lvl="0" marL="457200" rtl="0" algn="l">
              <a:spcBef>
                <a:spcPts val="0"/>
              </a:spcBef>
              <a:spcAft>
                <a:spcPts val="0"/>
              </a:spcAft>
              <a:buNone/>
            </a:pPr>
            <a:r>
              <a:t/>
            </a:r>
            <a:endParaRPr sz="1100">
              <a:solidFill>
                <a:srgbClr val="174796"/>
              </a:solidFill>
            </a:endParaRPr>
          </a:p>
          <a:p>
            <a:pPr indent="-298450" lvl="0" marL="457200" rtl="0" algn="l">
              <a:spcBef>
                <a:spcPts val="0"/>
              </a:spcBef>
              <a:spcAft>
                <a:spcPts val="0"/>
              </a:spcAft>
              <a:buClr>
                <a:srgbClr val="174796"/>
              </a:buClr>
              <a:buSzPts val="1100"/>
              <a:buChar char="●"/>
            </a:pPr>
            <a:r>
              <a:rPr lang="en-GB" sz="1100">
                <a:solidFill>
                  <a:srgbClr val="174796"/>
                </a:solidFill>
              </a:rPr>
              <a:t>The y-axis features the count of the listing, i.e., the number of rentals owned/registered under a host on the Airbnb.</a:t>
            </a:r>
            <a:endParaRPr sz="1100">
              <a:solidFill>
                <a:srgbClr val="174796"/>
              </a:solidFill>
            </a:endParaRPr>
          </a:p>
          <a:p>
            <a:pPr indent="0" lvl="0" marL="457200" rtl="0" algn="l">
              <a:spcBef>
                <a:spcPts val="0"/>
              </a:spcBef>
              <a:spcAft>
                <a:spcPts val="0"/>
              </a:spcAft>
              <a:buNone/>
            </a:pPr>
            <a:r>
              <a:t/>
            </a:r>
            <a:endParaRPr sz="1100">
              <a:solidFill>
                <a:srgbClr val="174796"/>
              </a:solidFill>
            </a:endParaRPr>
          </a:p>
          <a:p>
            <a:pPr indent="0" lvl="0" marL="0" rtl="0" algn="l">
              <a:spcBef>
                <a:spcPts val="0"/>
              </a:spcBef>
              <a:spcAft>
                <a:spcPts val="0"/>
              </a:spcAft>
              <a:buNone/>
            </a:pPr>
            <a:r>
              <a:t/>
            </a:r>
            <a:endParaRPr sz="1100">
              <a:solidFill>
                <a:srgbClr val="174796"/>
              </a:solidFill>
            </a:endParaRPr>
          </a:p>
        </p:txBody>
      </p:sp>
      <p:pic>
        <p:nvPicPr>
          <p:cNvPr id="152" name="Google Shape;152;p28"/>
          <p:cNvPicPr preferRelativeResize="0"/>
          <p:nvPr/>
        </p:nvPicPr>
        <p:blipFill>
          <a:blip r:embed="rId3">
            <a:alphaModFix/>
          </a:blip>
          <a:stretch>
            <a:fillRect/>
          </a:stretch>
        </p:blipFill>
        <p:spPr>
          <a:xfrm>
            <a:off x="152400" y="725275"/>
            <a:ext cx="8750626" cy="2866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nvSpPr>
        <p:spPr>
          <a:xfrm>
            <a:off x="177625" y="148025"/>
            <a:ext cx="8651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rgbClr val="BB2323"/>
                </a:solidFill>
              </a:rPr>
              <a:t>Best and Top of the Class Neighbourhood In the New York City</a:t>
            </a:r>
            <a:endParaRPr b="1" sz="2000">
              <a:solidFill>
                <a:srgbClr val="BB2323"/>
              </a:solidFill>
            </a:endParaRPr>
          </a:p>
        </p:txBody>
      </p:sp>
      <p:sp>
        <p:nvSpPr>
          <p:cNvPr id="158" name="Google Shape;158;p29"/>
          <p:cNvSpPr txBox="1"/>
          <p:nvPr/>
        </p:nvSpPr>
        <p:spPr>
          <a:xfrm>
            <a:off x="152400" y="3766975"/>
            <a:ext cx="8839200" cy="13764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174796"/>
              </a:buClr>
              <a:buSzPts val="1200"/>
              <a:buChar char="●"/>
            </a:pPr>
            <a:r>
              <a:rPr lang="en-GB" sz="1200">
                <a:solidFill>
                  <a:srgbClr val="174796"/>
                </a:solidFill>
              </a:rPr>
              <a:t>The graph above features the top 10 neighbourhoods in the </a:t>
            </a:r>
            <a:r>
              <a:rPr lang="en-GB" sz="1200" u="sng">
                <a:solidFill>
                  <a:srgbClr val="174796"/>
                </a:solidFill>
              </a:rPr>
              <a:t>New York City</a:t>
            </a:r>
            <a:r>
              <a:rPr lang="en-GB" sz="1200">
                <a:solidFill>
                  <a:srgbClr val="174796"/>
                </a:solidFill>
              </a:rPr>
              <a:t>.</a:t>
            </a:r>
            <a:endParaRPr sz="1200">
              <a:solidFill>
                <a:srgbClr val="174796"/>
              </a:solidFill>
            </a:endParaRPr>
          </a:p>
          <a:p>
            <a:pPr indent="0" lvl="0" marL="457200" rtl="0" algn="l">
              <a:spcBef>
                <a:spcPts val="0"/>
              </a:spcBef>
              <a:spcAft>
                <a:spcPts val="0"/>
              </a:spcAft>
              <a:buNone/>
            </a:pPr>
            <a:r>
              <a:t/>
            </a:r>
            <a:endParaRPr sz="1200">
              <a:solidFill>
                <a:srgbClr val="174796"/>
              </a:solidFill>
            </a:endParaRPr>
          </a:p>
          <a:p>
            <a:pPr indent="-304800" lvl="0" marL="457200" rtl="0" algn="l">
              <a:spcBef>
                <a:spcPts val="0"/>
              </a:spcBef>
              <a:spcAft>
                <a:spcPts val="0"/>
              </a:spcAft>
              <a:buClr>
                <a:srgbClr val="174796"/>
              </a:buClr>
              <a:buSzPts val="1200"/>
              <a:buChar char="●"/>
            </a:pPr>
            <a:r>
              <a:rPr lang="en-GB" sz="1200">
                <a:solidFill>
                  <a:srgbClr val="174796"/>
                </a:solidFill>
              </a:rPr>
              <a:t>The x-axis features the neighbourhood. </a:t>
            </a:r>
            <a:endParaRPr sz="1200">
              <a:solidFill>
                <a:srgbClr val="174796"/>
              </a:solidFill>
            </a:endParaRPr>
          </a:p>
          <a:p>
            <a:pPr indent="0" lvl="0" marL="457200" rtl="0" algn="l">
              <a:spcBef>
                <a:spcPts val="0"/>
              </a:spcBef>
              <a:spcAft>
                <a:spcPts val="0"/>
              </a:spcAft>
              <a:buNone/>
            </a:pPr>
            <a:r>
              <a:t/>
            </a:r>
            <a:endParaRPr sz="1200">
              <a:solidFill>
                <a:srgbClr val="174796"/>
              </a:solidFill>
            </a:endParaRPr>
          </a:p>
          <a:p>
            <a:pPr indent="-304800" lvl="0" marL="457200" rtl="0" algn="l">
              <a:spcBef>
                <a:spcPts val="0"/>
              </a:spcBef>
              <a:spcAft>
                <a:spcPts val="0"/>
              </a:spcAft>
              <a:buClr>
                <a:srgbClr val="174796"/>
              </a:buClr>
              <a:buSzPts val="1200"/>
              <a:buChar char="●"/>
            </a:pPr>
            <a:r>
              <a:rPr lang="en-GB" sz="1200">
                <a:solidFill>
                  <a:srgbClr val="174796"/>
                </a:solidFill>
              </a:rPr>
              <a:t>The y-axis features the number of listing/rentals in the neighbourhood.</a:t>
            </a:r>
            <a:endParaRPr sz="1200">
              <a:solidFill>
                <a:srgbClr val="174796"/>
              </a:solidFill>
            </a:endParaRPr>
          </a:p>
          <a:p>
            <a:pPr indent="0" lvl="0" marL="457200" rtl="0" algn="l">
              <a:spcBef>
                <a:spcPts val="0"/>
              </a:spcBef>
              <a:spcAft>
                <a:spcPts val="0"/>
              </a:spcAft>
              <a:buNone/>
            </a:pPr>
            <a:r>
              <a:t/>
            </a:r>
            <a:endParaRPr sz="1200">
              <a:solidFill>
                <a:srgbClr val="174796"/>
              </a:solidFill>
            </a:endParaRPr>
          </a:p>
          <a:p>
            <a:pPr indent="-304800" lvl="0" marL="457200" rtl="0" algn="l">
              <a:spcBef>
                <a:spcPts val="0"/>
              </a:spcBef>
              <a:spcAft>
                <a:spcPts val="0"/>
              </a:spcAft>
              <a:buClr>
                <a:srgbClr val="174796"/>
              </a:buClr>
              <a:buSzPts val="1200"/>
              <a:buChar char="●"/>
            </a:pPr>
            <a:r>
              <a:rPr lang="en-GB" sz="1200">
                <a:solidFill>
                  <a:srgbClr val="174796"/>
                </a:solidFill>
              </a:rPr>
              <a:t>Leading the list is ‘Williamsburg’.</a:t>
            </a:r>
            <a:endParaRPr sz="1200">
              <a:solidFill>
                <a:srgbClr val="174796"/>
              </a:solidFill>
            </a:endParaRPr>
          </a:p>
        </p:txBody>
      </p:sp>
      <p:pic>
        <p:nvPicPr>
          <p:cNvPr id="159" name="Google Shape;159;p29"/>
          <p:cNvPicPr preferRelativeResize="0"/>
          <p:nvPr/>
        </p:nvPicPr>
        <p:blipFill>
          <a:blip r:embed="rId3">
            <a:alphaModFix/>
          </a:blip>
          <a:stretch>
            <a:fillRect/>
          </a:stretch>
        </p:blipFill>
        <p:spPr>
          <a:xfrm>
            <a:off x="152400" y="640625"/>
            <a:ext cx="8676626" cy="3126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nvSpPr>
        <p:spPr>
          <a:xfrm>
            <a:off x="273825" y="155425"/>
            <a:ext cx="8547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rgbClr val="BB2323"/>
                </a:solidFill>
              </a:rPr>
              <a:t>Plotting all the listed Rentals in the New York City using Latitude &amp; Longitude </a:t>
            </a:r>
            <a:endParaRPr b="1" sz="2000">
              <a:solidFill>
                <a:srgbClr val="BB2323"/>
              </a:solidFill>
            </a:endParaRPr>
          </a:p>
        </p:txBody>
      </p:sp>
      <p:pic>
        <p:nvPicPr>
          <p:cNvPr id="165" name="Google Shape;165;p30"/>
          <p:cNvPicPr preferRelativeResize="0"/>
          <p:nvPr/>
        </p:nvPicPr>
        <p:blipFill>
          <a:blip r:embed="rId3">
            <a:alphaModFix/>
          </a:blip>
          <a:stretch>
            <a:fillRect/>
          </a:stretch>
        </p:blipFill>
        <p:spPr>
          <a:xfrm>
            <a:off x="152400" y="1108225"/>
            <a:ext cx="4510050" cy="3882876"/>
          </a:xfrm>
          <a:prstGeom prst="rect">
            <a:avLst/>
          </a:prstGeom>
          <a:noFill/>
          <a:ln>
            <a:noFill/>
          </a:ln>
        </p:spPr>
      </p:pic>
      <p:sp>
        <p:nvSpPr>
          <p:cNvPr id="166" name="Google Shape;166;p30"/>
          <p:cNvSpPr txBox="1"/>
          <p:nvPr/>
        </p:nvSpPr>
        <p:spPr>
          <a:xfrm>
            <a:off x="4729050" y="1154525"/>
            <a:ext cx="42627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174796"/>
              </a:buClr>
              <a:buSzPts val="1400"/>
              <a:buChar char="●"/>
            </a:pPr>
            <a:r>
              <a:rPr lang="en-GB">
                <a:solidFill>
                  <a:srgbClr val="174796"/>
                </a:solidFill>
              </a:rPr>
              <a:t>The mapping on the left </a:t>
            </a:r>
            <a:r>
              <a:rPr lang="en-GB">
                <a:solidFill>
                  <a:srgbClr val="174796"/>
                </a:solidFill>
              </a:rPr>
              <a:t>represents</a:t>
            </a:r>
            <a:r>
              <a:rPr lang="en-GB">
                <a:solidFill>
                  <a:srgbClr val="174796"/>
                </a:solidFill>
              </a:rPr>
              <a:t> the five different neighbourhoods of the New York City with different colour codes.</a:t>
            </a:r>
            <a:endParaRPr>
              <a:solidFill>
                <a:srgbClr val="174796"/>
              </a:solidFill>
            </a:endParaRPr>
          </a:p>
          <a:p>
            <a:pPr indent="0" lvl="0" marL="457200" rtl="0" algn="l">
              <a:spcBef>
                <a:spcPts val="0"/>
              </a:spcBef>
              <a:spcAft>
                <a:spcPts val="0"/>
              </a:spcAft>
              <a:buNone/>
            </a:pPr>
            <a:r>
              <a:t/>
            </a:r>
            <a:endParaRPr>
              <a:solidFill>
                <a:srgbClr val="174796"/>
              </a:solidFill>
            </a:endParaRPr>
          </a:p>
          <a:p>
            <a:pPr indent="-317500" lvl="0" marL="457200" rtl="0" algn="l">
              <a:spcBef>
                <a:spcPts val="0"/>
              </a:spcBef>
              <a:spcAft>
                <a:spcPts val="0"/>
              </a:spcAft>
              <a:buClr>
                <a:srgbClr val="174796"/>
              </a:buClr>
              <a:buSzPts val="1400"/>
              <a:buChar char="●"/>
            </a:pPr>
            <a:r>
              <a:rPr lang="en-GB">
                <a:solidFill>
                  <a:srgbClr val="174796"/>
                </a:solidFill>
              </a:rPr>
              <a:t>Namely - ‘Brooklyn’ in blue, ‘Manhattan’ in orange, ‘Queens’ in green, ‘Staten Island’ in red and ‘Bronx’ in magenta </a:t>
            </a:r>
            <a:endParaRPr>
              <a:solidFill>
                <a:srgbClr val="174796"/>
              </a:solidFill>
            </a:endParaRPr>
          </a:p>
          <a:p>
            <a:pPr indent="0" lvl="0" marL="457200" rtl="0" algn="l">
              <a:spcBef>
                <a:spcPts val="0"/>
              </a:spcBef>
              <a:spcAft>
                <a:spcPts val="0"/>
              </a:spcAft>
              <a:buNone/>
            </a:pPr>
            <a:r>
              <a:t/>
            </a:r>
            <a:endParaRPr>
              <a:solidFill>
                <a:srgbClr val="174796"/>
              </a:solidFill>
            </a:endParaRPr>
          </a:p>
          <a:p>
            <a:pPr indent="-317500" lvl="0" marL="457200" rtl="0" algn="l">
              <a:spcBef>
                <a:spcPts val="0"/>
              </a:spcBef>
              <a:spcAft>
                <a:spcPts val="0"/>
              </a:spcAft>
              <a:buClr>
                <a:srgbClr val="174796"/>
              </a:buClr>
              <a:buSzPts val="1400"/>
              <a:buChar char="●"/>
            </a:pPr>
            <a:r>
              <a:rPr lang="en-GB">
                <a:solidFill>
                  <a:srgbClr val="174796"/>
                </a:solidFill>
              </a:rPr>
              <a:t>We can have a </a:t>
            </a:r>
            <a:r>
              <a:rPr lang="en-GB">
                <a:solidFill>
                  <a:srgbClr val="174796"/>
                </a:solidFill>
              </a:rPr>
              <a:t>guesstimate</a:t>
            </a:r>
            <a:r>
              <a:rPr lang="en-GB">
                <a:solidFill>
                  <a:srgbClr val="174796"/>
                </a:solidFill>
              </a:rPr>
              <a:t> and conclude that ‘Brooklyn’ &amp; ‘Queens’ have a greater number of rental listing.</a:t>
            </a:r>
            <a:endParaRPr>
              <a:solidFill>
                <a:srgbClr val="174796"/>
              </a:solidFill>
            </a:endParaRPr>
          </a:p>
          <a:p>
            <a:pPr indent="0" lvl="0" marL="457200" rtl="0" algn="l">
              <a:spcBef>
                <a:spcPts val="0"/>
              </a:spcBef>
              <a:spcAft>
                <a:spcPts val="0"/>
              </a:spcAft>
              <a:buNone/>
            </a:pPr>
            <a:r>
              <a:t/>
            </a:r>
            <a:endParaRPr>
              <a:solidFill>
                <a:srgbClr val="174796"/>
              </a:solidFill>
            </a:endParaRPr>
          </a:p>
          <a:p>
            <a:pPr indent="-317500" lvl="0" marL="457200" rtl="0" algn="l">
              <a:spcBef>
                <a:spcPts val="0"/>
              </a:spcBef>
              <a:spcAft>
                <a:spcPts val="0"/>
              </a:spcAft>
              <a:buClr>
                <a:srgbClr val="174796"/>
              </a:buClr>
              <a:buSzPts val="1400"/>
              <a:buChar char="●"/>
            </a:pPr>
            <a:r>
              <a:rPr lang="en-GB">
                <a:solidFill>
                  <a:srgbClr val="174796"/>
                </a:solidFill>
              </a:rPr>
              <a:t>‘Staten Island’ seem to be either a small neighbourhood or less listings on Airbnb, as we can have a clear picture of the total rentals.</a:t>
            </a:r>
            <a:endParaRPr>
              <a:solidFill>
                <a:srgbClr val="17479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230300" y="126800"/>
            <a:ext cx="8520600" cy="492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rgbClr val="BB2323"/>
                </a:solidFill>
              </a:rPr>
              <a:t>Conclusion </a:t>
            </a:r>
            <a:endParaRPr b="1" sz="2000">
              <a:solidFill>
                <a:srgbClr val="BB2323"/>
              </a:solidFill>
            </a:endParaRPr>
          </a:p>
        </p:txBody>
      </p:sp>
      <p:sp>
        <p:nvSpPr>
          <p:cNvPr id="172" name="Google Shape;172;p31"/>
          <p:cNvSpPr txBox="1"/>
          <p:nvPr>
            <p:ph idx="1" type="body"/>
          </p:nvPr>
        </p:nvSpPr>
        <p:spPr>
          <a:xfrm>
            <a:off x="311700" y="777075"/>
            <a:ext cx="8520600" cy="41175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Clr>
                <a:srgbClr val="174796"/>
              </a:buClr>
              <a:buSzPts val="1400"/>
              <a:buChar char="●"/>
            </a:pPr>
            <a:r>
              <a:rPr lang="en-GB" sz="1400">
                <a:solidFill>
                  <a:srgbClr val="174796"/>
                </a:solidFill>
              </a:rPr>
              <a:t>We found out about the number of listed rentals in the five neighbourhoods of the New York City.</a:t>
            </a:r>
            <a:endParaRPr sz="1400">
              <a:solidFill>
                <a:srgbClr val="174796"/>
              </a:solidFill>
            </a:endParaRPr>
          </a:p>
          <a:p>
            <a:pPr indent="-317500" lvl="0" marL="457200" rtl="0" algn="l">
              <a:spcBef>
                <a:spcPts val="0"/>
              </a:spcBef>
              <a:spcAft>
                <a:spcPts val="0"/>
              </a:spcAft>
              <a:buClr>
                <a:srgbClr val="174796"/>
              </a:buClr>
              <a:buSzPts val="1400"/>
              <a:buChar char="●"/>
            </a:pPr>
            <a:r>
              <a:rPr lang="en-GB" sz="1400">
                <a:solidFill>
                  <a:srgbClr val="174796"/>
                </a:solidFill>
              </a:rPr>
              <a:t>We have then </a:t>
            </a:r>
            <a:r>
              <a:rPr lang="en-GB" sz="1400">
                <a:solidFill>
                  <a:srgbClr val="174796"/>
                </a:solidFill>
              </a:rPr>
              <a:t>categorised the different room types i.e., (i) Entire Home/Apt (ii) Private Rooms (iii)</a:t>
            </a:r>
            <a:r>
              <a:rPr lang="en-GB" sz="1400">
                <a:solidFill>
                  <a:srgbClr val="174796"/>
                </a:solidFill>
              </a:rPr>
              <a:t> Shared Rooms.</a:t>
            </a:r>
            <a:endParaRPr sz="1400">
              <a:solidFill>
                <a:srgbClr val="174796"/>
              </a:solidFill>
            </a:endParaRPr>
          </a:p>
          <a:p>
            <a:pPr indent="-317500" lvl="0" marL="457200" rtl="0" algn="l">
              <a:spcBef>
                <a:spcPts val="0"/>
              </a:spcBef>
              <a:spcAft>
                <a:spcPts val="0"/>
              </a:spcAft>
              <a:buClr>
                <a:srgbClr val="174796"/>
              </a:buClr>
              <a:buSzPts val="1400"/>
              <a:buChar char="●"/>
            </a:pPr>
            <a:r>
              <a:rPr lang="en-GB" sz="1400">
                <a:solidFill>
                  <a:srgbClr val="174796"/>
                </a:solidFill>
              </a:rPr>
              <a:t>We then calculated the </a:t>
            </a:r>
            <a:r>
              <a:rPr lang="en-GB" sz="1400">
                <a:solidFill>
                  <a:srgbClr val="174796"/>
                </a:solidFill>
              </a:rPr>
              <a:t>average</a:t>
            </a:r>
            <a:r>
              <a:rPr lang="en-GB" sz="1400">
                <a:solidFill>
                  <a:srgbClr val="174796"/>
                </a:solidFill>
              </a:rPr>
              <a:t> price of the listed rentals/night among different neighbourhoods in the New York City.</a:t>
            </a:r>
            <a:endParaRPr sz="1400">
              <a:solidFill>
                <a:srgbClr val="174796"/>
              </a:solidFill>
            </a:endParaRPr>
          </a:p>
          <a:p>
            <a:pPr indent="-317500" lvl="0" marL="457200" rtl="0" algn="l">
              <a:spcBef>
                <a:spcPts val="0"/>
              </a:spcBef>
              <a:spcAft>
                <a:spcPts val="0"/>
              </a:spcAft>
              <a:buClr>
                <a:srgbClr val="174796"/>
              </a:buClr>
              <a:buSzPts val="1400"/>
              <a:buChar char="●"/>
            </a:pPr>
            <a:r>
              <a:rPr lang="en-GB" sz="1400">
                <a:solidFill>
                  <a:srgbClr val="174796"/>
                </a:solidFill>
              </a:rPr>
              <a:t>We next faced an </a:t>
            </a:r>
            <a:r>
              <a:rPr lang="en-GB" sz="1400">
                <a:solidFill>
                  <a:srgbClr val="174796"/>
                </a:solidFill>
              </a:rPr>
              <a:t>obstruction</a:t>
            </a:r>
            <a:r>
              <a:rPr lang="en-GB" sz="1400">
                <a:solidFill>
                  <a:srgbClr val="174796"/>
                </a:solidFill>
              </a:rPr>
              <a:t> as all the listed rentals were not available throughout the year, So we </a:t>
            </a:r>
            <a:r>
              <a:rPr lang="en-GB" sz="1400">
                <a:solidFill>
                  <a:srgbClr val="174796"/>
                </a:solidFill>
              </a:rPr>
              <a:t>calculated</a:t>
            </a:r>
            <a:r>
              <a:rPr lang="en-GB" sz="1400">
                <a:solidFill>
                  <a:srgbClr val="174796"/>
                </a:solidFill>
              </a:rPr>
              <a:t> and displayed the percentage of rentals operation/functioning throughout the year.</a:t>
            </a:r>
            <a:endParaRPr sz="1400">
              <a:solidFill>
                <a:srgbClr val="174796"/>
              </a:solidFill>
            </a:endParaRPr>
          </a:p>
          <a:p>
            <a:pPr indent="-317500" lvl="0" marL="457200" rtl="0" algn="l">
              <a:spcBef>
                <a:spcPts val="0"/>
              </a:spcBef>
              <a:spcAft>
                <a:spcPts val="0"/>
              </a:spcAft>
              <a:buClr>
                <a:srgbClr val="174796"/>
              </a:buClr>
              <a:buSzPts val="1400"/>
              <a:buChar char="●"/>
            </a:pPr>
            <a:r>
              <a:rPr lang="en-GB" sz="1400">
                <a:solidFill>
                  <a:srgbClr val="174796"/>
                </a:solidFill>
              </a:rPr>
              <a:t>Next we have some scatter plots of the New York City’s given neighbourhoods to give us and idea of the ranges  and abundance of the various price ranges and we came to a conclusion that most of the rentals costs </a:t>
            </a:r>
            <a:r>
              <a:rPr lang="en-GB" sz="1400">
                <a:solidFill>
                  <a:srgbClr val="174796"/>
                </a:solidFill>
              </a:rPr>
              <a:t>around</a:t>
            </a:r>
            <a:r>
              <a:rPr lang="en-GB" sz="1400">
                <a:solidFill>
                  <a:srgbClr val="174796"/>
                </a:solidFill>
              </a:rPr>
              <a:t> 100-130 dollars/night.</a:t>
            </a:r>
            <a:endParaRPr sz="1400">
              <a:solidFill>
                <a:srgbClr val="174796"/>
              </a:solidFill>
            </a:endParaRPr>
          </a:p>
          <a:p>
            <a:pPr indent="-317500" lvl="0" marL="457200" rtl="0" algn="l">
              <a:spcBef>
                <a:spcPts val="0"/>
              </a:spcBef>
              <a:spcAft>
                <a:spcPts val="0"/>
              </a:spcAft>
              <a:buClr>
                <a:srgbClr val="174796"/>
              </a:buClr>
              <a:buSzPts val="1400"/>
              <a:buChar char="●"/>
            </a:pPr>
            <a:r>
              <a:rPr lang="en-GB" sz="1400">
                <a:solidFill>
                  <a:srgbClr val="174796"/>
                </a:solidFill>
              </a:rPr>
              <a:t>Our next task was to find the top hosts of all the neighbourhoods, so we took the number of listings as the base, as the most </a:t>
            </a:r>
            <a:r>
              <a:rPr lang="en-GB" sz="1400">
                <a:solidFill>
                  <a:srgbClr val="174796"/>
                </a:solidFill>
              </a:rPr>
              <a:t>successful</a:t>
            </a:r>
            <a:r>
              <a:rPr lang="en-GB" sz="1400">
                <a:solidFill>
                  <a:srgbClr val="174796"/>
                </a:solidFill>
              </a:rPr>
              <a:t> and popular hosts will only have more listing rentals.</a:t>
            </a:r>
            <a:endParaRPr sz="1400">
              <a:solidFill>
                <a:srgbClr val="174796"/>
              </a:solidFill>
            </a:endParaRPr>
          </a:p>
          <a:p>
            <a:pPr indent="-317500" lvl="0" marL="457200" rtl="0" algn="l">
              <a:spcBef>
                <a:spcPts val="0"/>
              </a:spcBef>
              <a:spcAft>
                <a:spcPts val="0"/>
              </a:spcAft>
              <a:buClr>
                <a:srgbClr val="174796"/>
              </a:buClr>
              <a:buSzPts val="1400"/>
              <a:buChar char="●"/>
            </a:pPr>
            <a:r>
              <a:rPr lang="en-GB" sz="1400">
                <a:solidFill>
                  <a:srgbClr val="174796"/>
                </a:solidFill>
              </a:rPr>
              <a:t>Next we have gone through the process to find the sub-locations among all the neighbourhood that had most of the listings. </a:t>
            </a:r>
            <a:endParaRPr sz="1400">
              <a:solidFill>
                <a:srgbClr val="174796"/>
              </a:solidFill>
            </a:endParaRPr>
          </a:p>
          <a:p>
            <a:pPr indent="-317500" lvl="0" marL="457200" rtl="0" algn="l">
              <a:spcBef>
                <a:spcPts val="0"/>
              </a:spcBef>
              <a:spcAft>
                <a:spcPts val="0"/>
              </a:spcAft>
              <a:buClr>
                <a:srgbClr val="174796"/>
              </a:buClr>
              <a:buSzPts val="1400"/>
              <a:buChar char="●"/>
            </a:pPr>
            <a:r>
              <a:rPr lang="en-GB" sz="1400">
                <a:solidFill>
                  <a:srgbClr val="174796"/>
                </a:solidFill>
              </a:rPr>
              <a:t>At the end we finished it off with a scatter plot of all the listings in all the five given neighbourhood with each having a </a:t>
            </a:r>
            <a:r>
              <a:rPr lang="en-GB" sz="1400">
                <a:solidFill>
                  <a:srgbClr val="174796"/>
                </a:solidFill>
              </a:rPr>
              <a:t>separate</a:t>
            </a:r>
            <a:r>
              <a:rPr lang="en-GB" sz="1400">
                <a:solidFill>
                  <a:srgbClr val="174796"/>
                </a:solidFill>
              </a:rPr>
              <a:t> colour code of </a:t>
            </a:r>
            <a:r>
              <a:rPr lang="en-GB" sz="1400">
                <a:solidFill>
                  <a:srgbClr val="174796"/>
                </a:solidFill>
              </a:rPr>
              <a:t>themselves</a:t>
            </a:r>
            <a:r>
              <a:rPr lang="en-GB" sz="1400">
                <a:solidFill>
                  <a:srgbClr val="174796"/>
                </a:solidFill>
              </a:rPr>
              <a:t> for easier Identification and Analysis.</a:t>
            </a:r>
            <a:endParaRPr sz="1400">
              <a:solidFill>
                <a:srgbClr val="17479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311825"/>
            <a:ext cx="8520600" cy="5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020">
                <a:solidFill>
                  <a:srgbClr val="BB2323"/>
                </a:solidFill>
              </a:rPr>
              <a:t>Points for Discussion</a:t>
            </a:r>
            <a:endParaRPr b="1" sz="2020">
              <a:solidFill>
                <a:srgbClr val="BB2323"/>
              </a:solidFill>
            </a:endParaRPr>
          </a:p>
        </p:txBody>
      </p:sp>
      <p:sp>
        <p:nvSpPr>
          <p:cNvPr id="61" name="Google Shape;61;p14"/>
          <p:cNvSpPr txBox="1"/>
          <p:nvPr>
            <p:ph idx="1" type="body"/>
          </p:nvPr>
        </p:nvSpPr>
        <p:spPr>
          <a:xfrm>
            <a:off x="311700" y="1132300"/>
            <a:ext cx="8520600" cy="344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solidFill>
                  <a:srgbClr val="1A4C9E"/>
                </a:solidFill>
              </a:rPr>
              <a:t>→ Data Summary</a:t>
            </a:r>
            <a:endParaRPr sz="1200">
              <a:solidFill>
                <a:srgbClr val="1A4C9E"/>
              </a:solidFill>
            </a:endParaRPr>
          </a:p>
          <a:p>
            <a:pPr indent="0" lvl="0" marL="0" rtl="0" algn="l">
              <a:spcBef>
                <a:spcPts val="1200"/>
              </a:spcBef>
              <a:spcAft>
                <a:spcPts val="0"/>
              </a:spcAft>
              <a:buNone/>
            </a:pPr>
            <a:r>
              <a:rPr lang="en-GB" sz="1200">
                <a:solidFill>
                  <a:srgbClr val="1A4C9E"/>
                </a:solidFill>
              </a:rPr>
              <a:t>→ Location-wise Airbnb rentals</a:t>
            </a:r>
            <a:endParaRPr sz="1200">
              <a:solidFill>
                <a:srgbClr val="1A4C9E"/>
              </a:solidFill>
            </a:endParaRPr>
          </a:p>
          <a:p>
            <a:pPr indent="0" lvl="0" marL="0" rtl="0" algn="l">
              <a:spcBef>
                <a:spcPts val="1200"/>
              </a:spcBef>
              <a:spcAft>
                <a:spcPts val="0"/>
              </a:spcAft>
              <a:buNone/>
            </a:pPr>
            <a:r>
              <a:rPr lang="en-GB" sz="1200">
                <a:solidFill>
                  <a:srgbClr val="1A4C9E"/>
                </a:solidFill>
              </a:rPr>
              <a:t>→ Type of rental rooms</a:t>
            </a:r>
            <a:endParaRPr sz="1200">
              <a:solidFill>
                <a:srgbClr val="1A4C9E"/>
              </a:solidFill>
            </a:endParaRPr>
          </a:p>
          <a:p>
            <a:pPr indent="0" lvl="0" marL="0" rtl="0" algn="l">
              <a:spcBef>
                <a:spcPts val="1200"/>
              </a:spcBef>
              <a:spcAft>
                <a:spcPts val="0"/>
              </a:spcAft>
              <a:buNone/>
            </a:pPr>
            <a:r>
              <a:rPr lang="en-GB" sz="1200">
                <a:solidFill>
                  <a:srgbClr val="1A4C9E"/>
                </a:solidFill>
              </a:rPr>
              <a:t>→ Price variations among different locations</a:t>
            </a:r>
            <a:endParaRPr sz="1200">
              <a:solidFill>
                <a:srgbClr val="1A4C9E"/>
              </a:solidFill>
            </a:endParaRPr>
          </a:p>
          <a:p>
            <a:pPr indent="0" lvl="0" marL="0" rtl="0" algn="l">
              <a:spcBef>
                <a:spcPts val="1200"/>
              </a:spcBef>
              <a:spcAft>
                <a:spcPts val="0"/>
              </a:spcAft>
              <a:buNone/>
            </a:pPr>
            <a:r>
              <a:rPr lang="en-GB" sz="1200">
                <a:solidFill>
                  <a:srgbClr val="1A4C9E"/>
                </a:solidFill>
              </a:rPr>
              <a:t>→ Pricing based on room category</a:t>
            </a:r>
            <a:endParaRPr sz="1200">
              <a:solidFill>
                <a:srgbClr val="1A4C9E"/>
              </a:solidFill>
            </a:endParaRPr>
          </a:p>
          <a:p>
            <a:pPr indent="0" lvl="0" marL="0" rtl="0" algn="l">
              <a:spcBef>
                <a:spcPts val="1200"/>
              </a:spcBef>
              <a:spcAft>
                <a:spcPts val="0"/>
              </a:spcAft>
              <a:buNone/>
            </a:pPr>
            <a:r>
              <a:rPr lang="en-GB" sz="1200">
                <a:solidFill>
                  <a:srgbClr val="1A4C9E"/>
                </a:solidFill>
              </a:rPr>
              <a:t>→ </a:t>
            </a:r>
            <a:r>
              <a:rPr lang="en-GB" sz="1200">
                <a:solidFill>
                  <a:srgbClr val="1A4C9E"/>
                </a:solidFill>
              </a:rPr>
              <a:t>Availability of rooms over the year</a:t>
            </a:r>
            <a:endParaRPr sz="1200">
              <a:solidFill>
                <a:srgbClr val="1A4C9E"/>
              </a:solidFill>
            </a:endParaRPr>
          </a:p>
          <a:p>
            <a:pPr indent="0" lvl="0" marL="0" rtl="0" algn="l">
              <a:spcBef>
                <a:spcPts val="1200"/>
              </a:spcBef>
              <a:spcAft>
                <a:spcPts val="0"/>
              </a:spcAft>
              <a:buNone/>
            </a:pPr>
            <a:r>
              <a:rPr lang="en-GB" sz="1200">
                <a:solidFill>
                  <a:srgbClr val="1A4C9E"/>
                </a:solidFill>
              </a:rPr>
              <a:t>→ Top hosts id’s</a:t>
            </a:r>
            <a:endParaRPr sz="1200">
              <a:solidFill>
                <a:srgbClr val="1A4C9E"/>
              </a:solidFill>
            </a:endParaRPr>
          </a:p>
          <a:p>
            <a:pPr indent="0" lvl="0" marL="0" rtl="0" algn="l">
              <a:spcBef>
                <a:spcPts val="1200"/>
              </a:spcBef>
              <a:spcAft>
                <a:spcPts val="0"/>
              </a:spcAft>
              <a:buNone/>
            </a:pPr>
            <a:r>
              <a:rPr lang="en-GB" sz="1200">
                <a:solidFill>
                  <a:srgbClr val="1A4C9E"/>
                </a:solidFill>
              </a:rPr>
              <a:t>→ Best and top of the class neighbourhoods</a:t>
            </a:r>
            <a:endParaRPr sz="1200">
              <a:solidFill>
                <a:srgbClr val="1A4C9E"/>
              </a:solidFill>
            </a:endParaRPr>
          </a:p>
          <a:p>
            <a:pPr indent="0" lvl="0" marL="0" rtl="0" algn="l">
              <a:spcBef>
                <a:spcPts val="1200"/>
              </a:spcBef>
              <a:spcAft>
                <a:spcPts val="1200"/>
              </a:spcAft>
              <a:buNone/>
            </a:pPr>
            <a:r>
              <a:rPr lang="en-GB" sz="1200">
                <a:solidFill>
                  <a:srgbClr val="1A4C9E"/>
                </a:solidFill>
              </a:rPr>
              <a:t>→ Spread over map using </a:t>
            </a:r>
            <a:r>
              <a:rPr lang="en-GB" sz="1200">
                <a:solidFill>
                  <a:srgbClr val="1A4C9E"/>
                </a:solidFill>
              </a:rPr>
              <a:t>Latitude</a:t>
            </a:r>
            <a:r>
              <a:rPr lang="en-GB" sz="1200">
                <a:solidFill>
                  <a:srgbClr val="1A4C9E"/>
                </a:solidFill>
              </a:rPr>
              <a:t> &amp; Longitude</a:t>
            </a:r>
            <a:endParaRPr sz="1200">
              <a:solidFill>
                <a:srgbClr val="1A4C9E"/>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52600"/>
            <a:ext cx="8520600" cy="45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9009"/>
              <a:buNone/>
            </a:pPr>
            <a:r>
              <a:rPr b="1" lang="en-GB" sz="2020">
                <a:solidFill>
                  <a:srgbClr val="BB2323"/>
                </a:solidFill>
              </a:rPr>
              <a:t>Data Summary</a:t>
            </a:r>
            <a:endParaRPr b="1" sz="2020">
              <a:solidFill>
                <a:srgbClr val="BB2323"/>
              </a:solidFill>
            </a:endParaRPr>
          </a:p>
        </p:txBody>
      </p:sp>
      <p:sp>
        <p:nvSpPr>
          <p:cNvPr id="67" name="Google Shape;67;p15"/>
          <p:cNvSpPr txBox="1"/>
          <p:nvPr>
            <p:ph idx="1" type="body"/>
          </p:nvPr>
        </p:nvSpPr>
        <p:spPr>
          <a:xfrm>
            <a:off x="311700" y="865875"/>
            <a:ext cx="8520600" cy="370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solidFill>
                  <a:srgbClr val="174796"/>
                </a:solidFill>
              </a:rPr>
              <a:t>→ </a:t>
            </a:r>
            <a:r>
              <a:rPr b="1" lang="en-GB" sz="1200">
                <a:solidFill>
                  <a:srgbClr val="1A4C9E"/>
                </a:solidFill>
              </a:rPr>
              <a:t>id &amp; host_id :</a:t>
            </a:r>
            <a:r>
              <a:rPr b="1" lang="en-GB" sz="1200">
                <a:solidFill>
                  <a:srgbClr val="174796"/>
                </a:solidFill>
              </a:rPr>
              <a:t> ‘</a:t>
            </a:r>
            <a:r>
              <a:rPr lang="en-GB" sz="1200">
                <a:solidFill>
                  <a:srgbClr val="174796"/>
                </a:solidFill>
              </a:rPr>
              <a:t>Id’ holds</a:t>
            </a:r>
            <a:r>
              <a:rPr b="1" lang="en-GB" sz="1200">
                <a:solidFill>
                  <a:srgbClr val="174796"/>
                </a:solidFill>
              </a:rPr>
              <a:t> </a:t>
            </a:r>
            <a:r>
              <a:rPr lang="en-GB" sz="1200">
                <a:solidFill>
                  <a:srgbClr val="174796"/>
                </a:solidFill>
              </a:rPr>
              <a:t>a unique number for each row whereas ‘host_id’ holds the unique number code for each host.</a:t>
            </a:r>
            <a:endParaRPr sz="1200">
              <a:solidFill>
                <a:srgbClr val="174796"/>
              </a:solidFill>
            </a:endParaRPr>
          </a:p>
          <a:p>
            <a:pPr indent="0" lvl="0" marL="0" rtl="0" algn="l">
              <a:spcBef>
                <a:spcPts val="1200"/>
              </a:spcBef>
              <a:spcAft>
                <a:spcPts val="0"/>
              </a:spcAft>
              <a:buNone/>
            </a:pPr>
            <a:r>
              <a:rPr lang="en-GB" sz="1200">
                <a:solidFill>
                  <a:srgbClr val="174796"/>
                </a:solidFill>
              </a:rPr>
              <a:t>→ </a:t>
            </a:r>
            <a:r>
              <a:rPr b="1" lang="en-GB" sz="1200">
                <a:solidFill>
                  <a:srgbClr val="1A4C9E"/>
                </a:solidFill>
              </a:rPr>
              <a:t>neighbourhood_group :</a:t>
            </a:r>
            <a:r>
              <a:rPr b="1" lang="en-GB" sz="1200">
                <a:solidFill>
                  <a:srgbClr val="174796"/>
                </a:solidFill>
              </a:rPr>
              <a:t> </a:t>
            </a:r>
            <a:r>
              <a:rPr lang="en-GB" sz="1200">
                <a:solidFill>
                  <a:srgbClr val="174796"/>
                </a:solidFill>
              </a:rPr>
              <a:t>It contains </a:t>
            </a:r>
            <a:r>
              <a:rPr lang="en-GB" sz="1200">
                <a:solidFill>
                  <a:srgbClr val="174796"/>
                </a:solidFill>
              </a:rPr>
              <a:t>the location information of the rentals.</a:t>
            </a:r>
            <a:endParaRPr sz="1200">
              <a:solidFill>
                <a:srgbClr val="174796"/>
              </a:solidFill>
            </a:endParaRPr>
          </a:p>
          <a:p>
            <a:pPr indent="0" lvl="0" marL="0" rtl="0" algn="l">
              <a:spcBef>
                <a:spcPts val="1200"/>
              </a:spcBef>
              <a:spcAft>
                <a:spcPts val="0"/>
              </a:spcAft>
              <a:buNone/>
            </a:pPr>
            <a:r>
              <a:rPr lang="en-GB" sz="1200">
                <a:solidFill>
                  <a:srgbClr val="174796"/>
                </a:solidFill>
              </a:rPr>
              <a:t>→ </a:t>
            </a:r>
            <a:r>
              <a:rPr b="1" lang="en-GB" sz="1200">
                <a:solidFill>
                  <a:srgbClr val="174796"/>
                </a:solidFill>
              </a:rPr>
              <a:t>neighbourhood :</a:t>
            </a:r>
            <a:r>
              <a:rPr lang="en-GB" sz="1200">
                <a:solidFill>
                  <a:srgbClr val="174796"/>
                </a:solidFill>
              </a:rPr>
              <a:t> This contains the sub-locations of the neighbourhood_group.</a:t>
            </a:r>
            <a:endParaRPr sz="1200">
              <a:solidFill>
                <a:srgbClr val="174796"/>
              </a:solidFill>
            </a:endParaRPr>
          </a:p>
          <a:p>
            <a:pPr indent="0" lvl="0" marL="0" rtl="0" algn="l">
              <a:spcBef>
                <a:spcPts val="1200"/>
              </a:spcBef>
              <a:spcAft>
                <a:spcPts val="0"/>
              </a:spcAft>
              <a:buNone/>
            </a:pPr>
            <a:r>
              <a:rPr lang="en-GB" sz="1200">
                <a:solidFill>
                  <a:srgbClr val="174796"/>
                </a:solidFill>
              </a:rPr>
              <a:t>→ </a:t>
            </a:r>
            <a:r>
              <a:rPr b="1" lang="en-GB" sz="1200">
                <a:solidFill>
                  <a:srgbClr val="1A4C9E"/>
                </a:solidFill>
              </a:rPr>
              <a:t>host_name :</a:t>
            </a:r>
            <a:r>
              <a:rPr b="1" lang="en-GB" sz="1200">
                <a:solidFill>
                  <a:srgbClr val="174796"/>
                </a:solidFill>
              </a:rPr>
              <a:t> </a:t>
            </a:r>
            <a:r>
              <a:rPr lang="en-GB" sz="1200">
                <a:solidFill>
                  <a:srgbClr val="174796"/>
                </a:solidFill>
              </a:rPr>
              <a:t>It contains the names of the many hosts across the different neighbourhoods. </a:t>
            </a:r>
            <a:endParaRPr sz="1200">
              <a:solidFill>
                <a:srgbClr val="174796"/>
              </a:solidFill>
            </a:endParaRPr>
          </a:p>
          <a:p>
            <a:pPr indent="0" lvl="0" marL="0" rtl="0" algn="l">
              <a:spcBef>
                <a:spcPts val="1200"/>
              </a:spcBef>
              <a:spcAft>
                <a:spcPts val="0"/>
              </a:spcAft>
              <a:buNone/>
            </a:pPr>
            <a:r>
              <a:rPr lang="en-GB" sz="1200">
                <a:solidFill>
                  <a:srgbClr val="174796"/>
                </a:solidFill>
              </a:rPr>
              <a:t>→ </a:t>
            </a:r>
            <a:r>
              <a:rPr b="1" lang="en-GB" sz="1200">
                <a:solidFill>
                  <a:srgbClr val="1A4C9E"/>
                </a:solidFill>
              </a:rPr>
              <a:t>room_type :</a:t>
            </a:r>
            <a:r>
              <a:rPr lang="en-GB" sz="1200">
                <a:solidFill>
                  <a:srgbClr val="174796"/>
                </a:solidFill>
              </a:rPr>
              <a:t> It contains </a:t>
            </a:r>
            <a:r>
              <a:rPr lang="en-GB" sz="1200">
                <a:solidFill>
                  <a:srgbClr val="174796"/>
                </a:solidFill>
              </a:rPr>
              <a:t>the</a:t>
            </a:r>
            <a:r>
              <a:rPr lang="en-GB" sz="1200">
                <a:solidFill>
                  <a:srgbClr val="174796"/>
                </a:solidFill>
              </a:rPr>
              <a:t> category rooms among the rentals.</a:t>
            </a:r>
            <a:endParaRPr sz="1200">
              <a:solidFill>
                <a:srgbClr val="174796"/>
              </a:solidFill>
            </a:endParaRPr>
          </a:p>
          <a:p>
            <a:pPr indent="0" lvl="0" marL="0" rtl="0" algn="l">
              <a:spcBef>
                <a:spcPts val="1200"/>
              </a:spcBef>
              <a:spcAft>
                <a:spcPts val="0"/>
              </a:spcAft>
              <a:buNone/>
            </a:pPr>
            <a:r>
              <a:rPr lang="en-GB" sz="1200">
                <a:solidFill>
                  <a:srgbClr val="174796"/>
                </a:solidFill>
              </a:rPr>
              <a:t>→ </a:t>
            </a:r>
            <a:r>
              <a:rPr b="1" lang="en-GB" sz="1200">
                <a:solidFill>
                  <a:srgbClr val="1A4C9E"/>
                </a:solidFill>
              </a:rPr>
              <a:t>price : </a:t>
            </a:r>
            <a:r>
              <a:rPr lang="en-GB" sz="1200">
                <a:solidFill>
                  <a:srgbClr val="174796"/>
                </a:solidFill>
              </a:rPr>
              <a:t>It contains all the price information of different rooms of different places.</a:t>
            </a:r>
            <a:endParaRPr sz="1200">
              <a:solidFill>
                <a:srgbClr val="174796"/>
              </a:solidFill>
            </a:endParaRPr>
          </a:p>
          <a:p>
            <a:pPr indent="0" lvl="0" marL="0" rtl="0" algn="l">
              <a:spcBef>
                <a:spcPts val="1200"/>
              </a:spcBef>
              <a:spcAft>
                <a:spcPts val="0"/>
              </a:spcAft>
              <a:buNone/>
            </a:pPr>
            <a:r>
              <a:rPr lang="en-GB" sz="1200">
                <a:solidFill>
                  <a:srgbClr val="174796"/>
                </a:solidFill>
              </a:rPr>
              <a:t>→ </a:t>
            </a:r>
            <a:r>
              <a:rPr b="1" lang="en-GB" sz="1200">
                <a:solidFill>
                  <a:srgbClr val="1A4C9E"/>
                </a:solidFill>
              </a:rPr>
              <a:t>number_of_reviews :</a:t>
            </a:r>
            <a:r>
              <a:rPr b="1" lang="en-GB" sz="1200">
                <a:solidFill>
                  <a:srgbClr val="174796"/>
                </a:solidFill>
              </a:rPr>
              <a:t> </a:t>
            </a:r>
            <a:r>
              <a:rPr lang="en-GB" sz="1200">
                <a:solidFill>
                  <a:srgbClr val="174796"/>
                </a:solidFill>
              </a:rPr>
              <a:t>It contains the number of </a:t>
            </a:r>
            <a:r>
              <a:rPr lang="en-GB" sz="1200">
                <a:solidFill>
                  <a:srgbClr val="174796"/>
                </a:solidFill>
              </a:rPr>
              <a:t>reviews.</a:t>
            </a:r>
            <a:endParaRPr sz="1200">
              <a:solidFill>
                <a:srgbClr val="174796"/>
              </a:solidFill>
            </a:endParaRPr>
          </a:p>
          <a:p>
            <a:pPr indent="0" lvl="0" marL="0" rtl="0" algn="l">
              <a:spcBef>
                <a:spcPts val="1200"/>
              </a:spcBef>
              <a:spcAft>
                <a:spcPts val="0"/>
              </a:spcAft>
              <a:buNone/>
            </a:pPr>
            <a:r>
              <a:rPr lang="en-GB" sz="1200">
                <a:solidFill>
                  <a:srgbClr val="174796"/>
                </a:solidFill>
              </a:rPr>
              <a:t>→ </a:t>
            </a:r>
            <a:r>
              <a:rPr b="1" lang="en-GB" sz="1200">
                <a:solidFill>
                  <a:srgbClr val="1A4C9E"/>
                </a:solidFill>
              </a:rPr>
              <a:t>availability_365 :</a:t>
            </a:r>
            <a:r>
              <a:rPr b="1" lang="en-GB" sz="1200">
                <a:solidFill>
                  <a:srgbClr val="174796"/>
                </a:solidFill>
              </a:rPr>
              <a:t> </a:t>
            </a:r>
            <a:r>
              <a:rPr lang="en-GB" sz="1200">
                <a:solidFill>
                  <a:srgbClr val="174796"/>
                </a:solidFill>
              </a:rPr>
              <a:t>It contains the </a:t>
            </a:r>
            <a:r>
              <a:rPr lang="en-GB" sz="1200">
                <a:solidFill>
                  <a:srgbClr val="174796"/>
                </a:solidFill>
              </a:rPr>
              <a:t>information</a:t>
            </a:r>
            <a:r>
              <a:rPr lang="en-GB" sz="1200">
                <a:solidFill>
                  <a:srgbClr val="174796"/>
                </a:solidFill>
              </a:rPr>
              <a:t> </a:t>
            </a:r>
            <a:r>
              <a:rPr lang="en-GB" sz="1200">
                <a:solidFill>
                  <a:srgbClr val="174796"/>
                </a:solidFill>
              </a:rPr>
              <a:t>about</a:t>
            </a:r>
            <a:r>
              <a:rPr lang="en-GB" sz="1200">
                <a:solidFill>
                  <a:srgbClr val="174796"/>
                </a:solidFill>
              </a:rPr>
              <a:t> the availability of the rooms throughout the year.</a:t>
            </a:r>
            <a:endParaRPr sz="1200">
              <a:solidFill>
                <a:srgbClr val="174796"/>
              </a:solidFill>
            </a:endParaRPr>
          </a:p>
          <a:p>
            <a:pPr indent="0" lvl="0" marL="0" rtl="0" algn="l">
              <a:spcBef>
                <a:spcPts val="1200"/>
              </a:spcBef>
              <a:spcAft>
                <a:spcPts val="0"/>
              </a:spcAft>
              <a:buNone/>
            </a:pPr>
            <a:r>
              <a:rPr lang="en-GB" sz="1200">
                <a:solidFill>
                  <a:srgbClr val="174796"/>
                </a:solidFill>
              </a:rPr>
              <a:t>→ </a:t>
            </a:r>
            <a:r>
              <a:rPr b="1" lang="en-GB" sz="1200">
                <a:solidFill>
                  <a:srgbClr val="1A4C9E"/>
                </a:solidFill>
              </a:rPr>
              <a:t>latitude :</a:t>
            </a:r>
            <a:r>
              <a:rPr b="1" lang="en-GB" sz="1200">
                <a:solidFill>
                  <a:srgbClr val="174796"/>
                </a:solidFill>
              </a:rPr>
              <a:t> </a:t>
            </a:r>
            <a:r>
              <a:rPr lang="en-GB" sz="1200">
                <a:solidFill>
                  <a:srgbClr val="174796"/>
                </a:solidFill>
              </a:rPr>
              <a:t>It contains the latitudinal coordinates.</a:t>
            </a:r>
            <a:endParaRPr sz="1200">
              <a:solidFill>
                <a:srgbClr val="174796"/>
              </a:solidFill>
            </a:endParaRPr>
          </a:p>
          <a:p>
            <a:pPr indent="0" lvl="0" marL="0" rtl="0" algn="l">
              <a:spcBef>
                <a:spcPts val="1200"/>
              </a:spcBef>
              <a:spcAft>
                <a:spcPts val="1200"/>
              </a:spcAft>
              <a:buNone/>
            </a:pPr>
            <a:r>
              <a:rPr lang="en-GB" sz="1200">
                <a:solidFill>
                  <a:srgbClr val="174796"/>
                </a:solidFill>
              </a:rPr>
              <a:t>→ </a:t>
            </a:r>
            <a:r>
              <a:rPr b="1" lang="en-GB" sz="1200">
                <a:solidFill>
                  <a:srgbClr val="1A4C9E"/>
                </a:solidFill>
              </a:rPr>
              <a:t>longitude</a:t>
            </a:r>
            <a:r>
              <a:rPr b="1" lang="en-GB" sz="1200">
                <a:solidFill>
                  <a:srgbClr val="1A4C9E"/>
                </a:solidFill>
              </a:rPr>
              <a:t> :</a:t>
            </a:r>
            <a:r>
              <a:rPr b="1" lang="en-GB" sz="1200">
                <a:solidFill>
                  <a:srgbClr val="174796"/>
                </a:solidFill>
              </a:rPr>
              <a:t> </a:t>
            </a:r>
            <a:r>
              <a:rPr lang="en-GB" sz="1200">
                <a:solidFill>
                  <a:srgbClr val="174796"/>
                </a:solidFill>
              </a:rPr>
              <a:t>It contains the longitudinal coordinates.</a:t>
            </a:r>
            <a:endParaRPr sz="1200">
              <a:solidFill>
                <a:srgbClr val="17479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nvSpPr>
        <p:spPr>
          <a:xfrm>
            <a:off x="347825" y="384850"/>
            <a:ext cx="8340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rgbClr val="BB2323"/>
                </a:solidFill>
              </a:rPr>
              <a:t>Airbnb location-wise listed rentals</a:t>
            </a:r>
            <a:endParaRPr b="1" sz="2000">
              <a:solidFill>
                <a:srgbClr val="BB2323"/>
              </a:solidFill>
            </a:endParaRPr>
          </a:p>
        </p:txBody>
      </p:sp>
      <p:sp>
        <p:nvSpPr>
          <p:cNvPr id="73" name="Google Shape;73;p16"/>
          <p:cNvSpPr txBox="1"/>
          <p:nvPr/>
        </p:nvSpPr>
        <p:spPr>
          <a:xfrm>
            <a:off x="347825" y="1013850"/>
            <a:ext cx="4262700" cy="3478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1A4C9E"/>
              </a:buClr>
              <a:buSzPts val="1400"/>
              <a:buChar char="●"/>
            </a:pPr>
            <a:r>
              <a:rPr lang="en-GB">
                <a:solidFill>
                  <a:srgbClr val="1A4C9E"/>
                </a:solidFill>
              </a:rPr>
              <a:t>The bar-graph on the right represents the number of rentals from the given different locations listed on Airbnb.</a:t>
            </a:r>
            <a:endParaRPr>
              <a:solidFill>
                <a:srgbClr val="1A4C9E"/>
              </a:solidFill>
            </a:endParaRPr>
          </a:p>
          <a:p>
            <a:pPr indent="0" lvl="0" marL="0" rtl="0" algn="l">
              <a:spcBef>
                <a:spcPts val="0"/>
              </a:spcBef>
              <a:spcAft>
                <a:spcPts val="0"/>
              </a:spcAft>
              <a:buNone/>
            </a:pPr>
            <a:r>
              <a:t/>
            </a:r>
            <a:endParaRPr>
              <a:solidFill>
                <a:srgbClr val="1A4C9E"/>
              </a:solidFill>
            </a:endParaRPr>
          </a:p>
          <a:p>
            <a:pPr indent="-317500" lvl="0" marL="457200" rtl="0" algn="l">
              <a:spcBef>
                <a:spcPts val="0"/>
              </a:spcBef>
              <a:spcAft>
                <a:spcPts val="0"/>
              </a:spcAft>
              <a:buClr>
                <a:srgbClr val="1A4C9E"/>
              </a:buClr>
              <a:buSzPts val="1400"/>
              <a:buChar char="●"/>
            </a:pPr>
            <a:r>
              <a:rPr lang="en-GB">
                <a:solidFill>
                  <a:srgbClr val="1A4C9E"/>
                </a:solidFill>
              </a:rPr>
              <a:t>The x-axis represents the locations and the y-axis features the number of listed rentals.</a:t>
            </a:r>
            <a:endParaRPr>
              <a:solidFill>
                <a:srgbClr val="1A4C9E"/>
              </a:solidFill>
            </a:endParaRPr>
          </a:p>
          <a:p>
            <a:pPr indent="0" lvl="0" marL="457200" rtl="0" algn="l">
              <a:spcBef>
                <a:spcPts val="0"/>
              </a:spcBef>
              <a:spcAft>
                <a:spcPts val="0"/>
              </a:spcAft>
              <a:buNone/>
            </a:pPr>
            <a:r>
              <a:t/>
            </a:r>
            <a:endParaRPr>
              <a:solidFill>
                <a:srgbClr val="1A4C9E"/>
              </a:solidFill>
            </a:endParaRPr>
          </a:p>
          <a:p>
            <a:pPr indent="-317500" lvl="0" marL="457200" rtl="0" algn="l">
              <a:spcBef>
                <a:spcPts val="0"/>
              </a:spcBef>
              <a:spcAft>
                <a:spcPts val="0"/>
              </a:spcAft>
              <a:buClr>
                <a:srgbClr val="1A4C9E"/>
              </a:buClr>
              <a:buSzPts val="1400"/>
              <a:buChar char="●"/>
            </a:pPr>
            <a:r>
              <a:rPr lang="en-GB">
                <a:solidFill>
                  <a:srgbClr val="1A4C9E"/>
                </a:solidFill>
              </a:rPr>
              <a:t>The majority of listed Airbnb rentals are in the neighbourhood of ‘Bronx’ &amp; ‘Brooklyn’ touching </a:t>
            </a:r>
            <a:r>
              <a:rPr lang="en-GB">
                <a:solidFill>
                  <a:srgbClr val="1A4C9E"/>
                </a:solidFill>
              </a:rPr>
              <a:t>the</a:t>
            </a:r>
            <a:r>
              <a:rPr lang="en-GB">
                <a:solidFill>
                  <a:srgbClr val="1A4C9E"/>
                </a:solidFill>
              </a:rPr>
              <a:t> mark of 20,000.</a:t>
            </a:r>
            <a:endParaRPr>
              <a:solidFill>
                <a:srgbClr val="1A4C9E"/>
              </a:solidFill>
            </a:endParaRPr>
          </a:p>
          <a:p>
            <a:pPr indent="0" lvl="0" marL="457200" rtl="0" algn="l">
              <a:spcBef>
                <a:spcPts val="0"/>
              </a:spcBef>
              <a:spcAft>
                <a:spcPts val="0"/>
              </a:spcAft>
              <a:buNone/>
            </a:pPr>
            <a:r>
              <a:t/>
            </a:r>
            <a:endParaRPr>
              <a:solidFill>
                <a:srgbClr val="1A4C9E"/>
              </a:solidFill>
            </a:endParaRPr>
          </a:p>
          <a:p>
            <a:pPr indent="-317500" lvl="0" marL="457200" rtl="0" algn="l">
              <a:spcBef>
                <a:spcPts val="0"/>
              </a:spcBef>
              <a:spcAft>
                <a:spcPts val="0"/>
              </a:spcAft>
              <a:buClr>
                <a:srgbClr val="1A4C9E"/>
              </a:buClr>
              <a:buSzPts val="1400"/>
              <a:buChar char="●"/>
            </a:pPr>
            <a:r>
              <a:rPr lang="en-GB">
                <a:solidFill>
                  <a:srgbClr val="1A4C9E"/>
                </a:solidFill>
              </a:rPr>
              <a:t>The lowest number of Airbnb rentals are in the neighbourhood of ‘Queens’ &amp; ‘Staten Island’ ranging less than less than 1,000.</a:t>
            </a:r>
            <a:endParaRPr>
              <a:solidFill>
                <a:srgbClr val="1A4C9E"/>
              </a:solidFill>
            </a:endParaRPr>
          </a:p>
          <a:p>
            <a:pPr indent="0" lvl="0" marL="0" rtl="0" algn="l">
              <a:spcBef>
                <a:spcPts val="0"/>
              </a:spcBef>
              <a:spcAft>
                <a:spcPts val="0"/>
              </a:spcAft>
              <a:buNone/>
            </a:pPr>
            <a:r>
              <a:t/>
            </a:r>
            <a:endParaRPr sz="1200"/>
          </a:p>
        </p:txBody>
      </p:sp>
      <p:pic>
        <p:nvPicPr>
          <p:cNvPr id="74" name="Google Shape;74;p16"/>
          <p:cNvPicPr preferRelativeResize="0"/>
          <p:nvPr/>
        </p:nvPicPr>
        <p:blipFill>
          <a:blip r:embed="rId3">
            <a:alphaModFix/>
          </a:blip>
          <a:stretch>
            <a:fillRect/>
          </a:stretch>
        </p:blipFill>
        <p:spPr>
          <a:xfrm>
            <a:off x="4684650" y="836275"/>
            <a:ext cx="4185400" cy="3759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229425"/>
            <a:ext cx="8520600" cy="50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000">
                <a:solidFill>
                  <a:srgbClr val="BB2323"/>
                </a:solidFill>
              </a:rPr>
              <a:t>Rentals Rooms </a:t>
            </a:r>
            <a:r>
              <a:rPr b="1" lang="en-GB" sz="2000">
                <a:solidFill>
                  <a:srgbClr val="BB2323"/>
                </a:solidFill>
              </a:rPr>
              <a:t>Categories/Types </a:t>
            </a:r>
            <a:r>
              <a:rPr b="1" lang="en-GB" sz="2000">
                <a:solidFill>
                  <a:srgbClr val="BB2323"/>
                </a:solidFill>
              </a:rPr>
              <a:t> </a:t>
            </a:r>
            <a:endParaRPr b="1" sz="2000">
              <a:solidFill>
                <a:srgbClr val="BB2323"/>
              </a:solidFill>
            </a:endParaRPr>
          </a:p>
        </p:txBody>
      </p:sp>
      <p:sp>
        <p:nvSpPr>
          <p:cNvPr id="80" name="Google Shape;80;p17"/>
          <p:cNvSpPr txBox="1"/>
          <p:nvPr/>
        </p:nvSpPr>
        <p:spPr>
          <a:xfrm>
            <a:off x="311700" y="1028700"/>
            <a:ext cx="4262700" cy="3744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1A4C9E"/>
              </a:buClr>
              <a:buSzPts val="1300"/>
              <a:buChar char="●"/>
            </a:pPr>
            <a:r>
              <a:rPr lang="en-GB" sz="1300">
                <a:solidFill>
                  <a:srgbClr val="1A4C9E"/>
                </a:solidFill>
              </a:rPr>
              <a:t>This particular bar-graph on the right gives us an idea of the number of different types of rental rooms that are listed on Airbnb.</a:t>
            </a:r>
            <a:endParaRPr sz="1300">
              <a:solidFill>
                <a:srgbClr val="1A4C9E"/>
              </a:solidFill>
            </a:endParaRPr>
          </a:p>
          <a:p>
            <a:pPr indent="0" lvl="0" marL="457200" rtl="0" algn="l">
              <a:spcBef>
                <a:spcPts val="0"/>
              </a:spcBef>
              <a:spcAft>
                <a:spcPts val="0"/>
              </a:spcAft>
              <a:buNone/>
            </a:pPr>
            <a:r>
              <a:t/>
            </a:r>
            <a:endParaRPr sz="1300">
              <a:solidFill>
                <a:srgbClr val="1A4C9E"/>
              </a:solidFill>
            </a:endParaRPr>
          </a:p>
          <a:p>
            <a:pPr indent="-311150" lvl="0" marL="457200" rtl="0" algn="l">
              <a:spcBef>
                <a:spcPts val="0"/>
              </a:spcBef>
              <a:spcAft>
                <a:spcPts val="0"/>
              </a:spcAft>
              <a:buClr>
                <a:srgbClr val="1A4C9E"/>
              </a:buClr>
              <a:buSzPts val="1300"/>
              <a:buChar char="●"/>
            </a:pPr>
            <a:r>
              <a:rPr lang="en-GB" sz="1300">
                <a:solidFill>
                  <a:srgbClr val="1A4C9E"/>
                </a:solidFill>
              </a:rPr>
              <a:t>The x-axis </a:t>
            </a:r>
            <a:r>
              <a:rPr lang="en-GB" sz="1300">
                <a:solidFill>
                  <a:srgbClr val="1A4C9E"/>
                </a:solidFill>
              </a:rPr>
              <a:t>represents the type of the rental rooms whereas; the y-axis features the total number of rooms/rentals.</a:t>
            </a:r>
            <a:endParaRPr sz="1300">
              <a:solidFill>
                <a:srgbClr val="1A4C9E"/>
              </a:solidFill>
            </a:endParaRPr>
          </a:p>
          <a:p>
            <a:pPr indent="0" lvl="0" marL="457200" rtl="0" algn="l">
              <a:spcBef>
                <a:spcPts val="0"/>
              </a:spcBef>
              <a:spcAft>
                <a:spcPts val="0"/>
              </a:spcAft>
              <a:buNone/>
            </a:pPr>
            <a:r>
              <a:t/>
            </a:r>
            <a:endParaRPr sz="1300">
              <a:solidFill>
                <a:srgbClr val="1A4C9E"/>
              </a:solidFill>
            </a:endParaRPr>
          </a:p>
          <a:p>
            <a:pPr indent="-311150" lvl="0" marL="457200" rtl="0" algn="l">
              <a:spcBef>
                <a:spcPts val="0"/>
              </a:spcBef>
              <a:spcAft>
                <a:spcPts val="0"/>
              </a:spcAft>
              <a:buClr>
                <a:srgbClr val="1A4C9E"/>
              </a:buClr>
              <a:buSzPts val="1300"/>
              <a:buChar char="●"/>
            </a:pPr>
            <a:r>
              <a:rPr lang="en-GB" sz="1300">
                <a:solidFill>
                  <a:srgbClr val="1A4C9E"/>
                </a:solidFill>
              </a:rPr>
              <a:t>It is clear from the bar-graph that the most in demand and numbers are the ‘Private rooms’ &amp;</a:t>
            </a:r>
            <a:endParaRPr sz="1300">
              <a:solidFill>
                <a:srgbClr val="1A4C9E"/>
              </a:solidFill>
            </a:endParaRPr>
          </a:p>
          <a:p>
            <a:pPr indent="0" lvl="0" marL="457200" rtl="0" algn="l">
              <a:spcBef>
                <a:spcPts val="0"/>
              </a:spcBef>
              <a:spcAft>
                <a:spcPts val="0"/>
              </a:spcAft>
              <a:buNone/>
            </a:pPr>
            <a:r>
              <a:rPr lang="en-GB" sz="1300">
                <a:solidFill>
                  <a:srgbClr val="1A4C9E"/>
                </a:solidFill>
              </a:rPr>
              <a:t>‘Entire home/apartment’ that are in the range of numbers 20,000 - 26,000 each.</a:t>
            </a:r>
            <a:endParaRPr sz="1300">
              <a:solidFill>
                <a:srgbClr val="1A4C9E"/>
              </a:solidFill>
            </a:endParaRPr>
          </a:p>
          <a:p>
            <a:pPr indent="0" lvl="0" marL="457200" rtl="0" algn="l">
              <a:spcBef>
                <a:spcPts val="0"/>
              </a:spcBef>
              <a:spcAft>
                <a:spcPts val="0"/>
              </a:spcAft>
              <a:buNone/>
            </a:pPr>
            <a:r>
              <a:t/>
            </a:r>
            <a:endParaRPr sz="1300">
              <a:solidFill>
                <a:srgbClr val="1A4C9E"/>
              </a:solidFill>
            </a:endParaRPr>
          </a:p>
          <a:p>
            <a:pPr indent="-311150" lvl="0" marL="457200" rtl="0" algn="l">
              <a:spcBef>
                <a:spcPts val="0"/>
              </a:spcBef>
              <a:spcAft>
                <a:spcPts val="0"/>
              </a:spcAft>
              <a:buClr>
                <a:srgbClr val="1A4C9E"/>
              </a:buClr>
              <a:buSzPts val="1300"/>
              <a:buChar char="●"/>
            </a:pPr>
            <a:r>
              <a:rPr lang="en-GB" sz="1300">
                <a:solidFill>
                  <a:srgbClr val="1A4C9E"/>
                </a:solidFill>
              </a:rPr>
              <a:t>Number of shared rooms are in the range less than 1,000. The reason associated to this maybe security and no privacy. Hence; there are very few demands</a:t>
            </a:r>
            <a:endParaRPr sz="1300">
              <a:solidFill>
                <a:srgbClr val="1A4C9E"/>
              </a:solidFill>
            </a:endParaRPr>
          </a:p>
          <a:p>
            <a:pPr indent="0" lvl="0" marL="457200" rtl="0" algn="l">
              <a:spcBef>
                <a:spcPts val="0"/>
              </a:spcBef>
              <a:spcAft>
                <a:spcPts val="0"/>
              </a:spcAft>
              <a:buNone/>
            </a:pPr>
            <a:r>
              <a:rPr lang="en-GB" sz="1300">
                <a:solidFill>
                  <a:srgbClr val="1A4C9E"/>
                </a:solidFill>
              </a:rPr>
              <a:t>for shared rooms. </a:t>
            </a:r>
            <a:endParaRPr sz="1300">
              <a:solidFill>
                <a:srgbClr val="1A4C9E"/>
              </a:solidFill>
            </a:endParaRPr>
          </a:p>
          <a:p>
            <a:pPr indent="0" lvl="0" marL="0" rtl="0" algn="l">
              <a:spcBef>
                <a:spcPts val="0"/>
              </a:spcBef>
              <a:spcAft>
                <a:spcPts val="0"/>
              </a:spcAft>
              <a:buNone/>
            </a:pPr>
            <a:r>
              <a:t/>
            </a:r>
            <a:endParaRPr/>
          </a:p>
        </p:txBody>
      </p:sp>
      <p:pic>
        <p:nvPicPr>
          <p:cNvPr id="81" name="Google Shape;81;p17"/>
          <p:cNvPicPr preferRelativeResize="0"/>
          <p:nvPr/>
        </p:nvPicPr>
        <p:blipFill>
          <a:blip r:embed="rId3">
            <a:alphaModFix/>
          </a:blip>
          <a:stretch>
            <a:fillRect/>
          </a:stretch>
        </p:blipFill>
        <p:spPr>
          <a:xfrm>
            <a:off x="4625450" y="789025"/>
            <a:ext cx="4171475" cy="3821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334000"/>
            <a:ext cx="8520600" cy="44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rgbClr val="BB2323"/>
                </a:solidFill>
              </a:rPr>
              <a:t>Average price of different types of rooms </a:t>
            </a:r>
            <a:r>
              <a:rPr b="1" lang="en-GB" sz="2000">
                <a:solidFill>
                  <a:srgbClr val="BB2323"/>
                </a:solidFill>
              </a:rPr>
              <a:t>across</a:t>
            </a:r>
            <a:r>
              <a:rPr b="1" lang="en-GB" sz="2000">
                <a:solidFill>
                  <a:srgbClr val="BB2323"/>
                </a:solidFill>
              </a:rPr>
              <a:t> different locations</a:t>
            </a:r>
            <a:endParaRPr b="1" sz="2000">
              <a:solidFill>
                <a:srgbClr val="BB2323"/>
              </a:solidFill>
            </a:endParaRPr>
          </a:p>
          <a:p>
            <a:pPr indent="0" lvl="0" marL="0" rtl="0" algn="l">
              <a:spcBef>
                <a:spcPts val="0"/>
              </a:spcBef>
              <a:spcAft>
                <a:spcPts val="0"/>
              </a:spcAft>
              <a:buNone/>
            </a:pPr>
            <a:r>
              <a:t/>
            </a:r>
            <a:endParaRPr sz="2000"/>
          </a:p>
        </p:txBody>
      </p:sp>
      <p:sp>
        <p:nvSpPr>
          <p:cNvPr id="87" name="Google Shape;87;p18"/>
          <p:cNvSpPr txBox="1"/>
          <p:nvPr/>
        </p:nvSpPr>
        <p:spPr>
          <a:xfrm>
            <a:off x="399650" y="1013875"/>
            <a:ext cx="4262700" cy="37152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1A4C9E"/>
              </a:buClr>
              <a:buSzPts val="1200"/>
              <a:buChar char="●"/>
            </a:pPr>
            <a:r>
              <a:rPr lang="en-GB" sz="1200">
                <a:solidFill>
                  <a:srgbClr val="1A4C9E"/>
                </a:solidFill>
              </a:rPr>
              <a:t>This particular bar-graph provides us with the </a:t>
            </a:r>
            <a:r>
              <a:rPr lang="en-GB" sz="1200">
                <a:solidFill>
                  <a:srgbClr val="1A4C9E"/>
                </a:solidFill>
              </a:rPr>
              <a:t>information</a:t>
            </a:r>
            <a:r>
              <a:rPr lang="en-GB" sz="1200">
                <a:solidFill>
                  <a:srgbClr val="1A4C9E"/>
                </a:solidFill>
              </a:rPr>
              <a:t> of different </a:t>
            </a:r>
            <a:r>
              <a:rPr lang="en-GB" sz="1200">
                <a:solidFill>
                  <a:srgbClr val="1A4C9E"/>
                </a:solidFill>
              </a:rPr>
              <a:t>average</a:t>
            </a:r>
            <a:r>
              <a:rPr lang="en-GB" sz="1200">
                <a:solidFill>
                  <a:srgbClr val="1A4C9E"/>
                </a:solidFill>
              </a:rPr>
              <a:t> price ranges per night for different locations provided in the data.</a:t>
            </a:r>
            <a:endParaRPr sz="1200">
              <a:solidFill>
                <a:srgbClr val="1A4C9E"/>
              </a:solidFill>
            </a:endParaRPr>
          </a:p>
          <a:p>
            <a:pPr indent="0" lvl="0" marL="457200" rtl="0" algn="l">
              <a:spcBef>
                <a:spcPts val="0"/>
              </a:spcBef>
              <a:spcAft>
                <a:spcPts val="0"/>
              </a:spcAft>
              <a:buNone/>
            </a:pPr>
            <a:r>
              <a:t/>
            </a:r>
            <a:endParaRPr sz="1200">
              <a:solidFill>
                <a:srgbClr val="1A4C9E"/>
              </a:solidFill>
            </a:endParaRPr>
          </a:p>
          <a:p>
            <a:pPr indent="-304800" lvl="0" marL="457200" rtl="0" algn="l">
              <a:spcBef>
                <a:spcPts val="0"/>
              </a:spcBef>
              <a:spcAft>
                <a:spcPts val="0"/>
              </a:spcAft>
              <a:buClr>
                <a:srgbClr val="1A4C9E"/>
              </a:buClr>
              <a:buSzPts val="1200"/>
              <a:buChar char="●"/>
            </a:pPr>
            <a:r>
              <a:rPr lang="en-GB" sz="1200">
                <a:solidFill>
                  <a:srgbClr val="1A4C9E"/>
                </a:solidFill>
              </a:rPr>
              <a:t>Conclusively</a:t>
            </a:r>
            <a:r>
              <a:rPr lang="en-GB" sz="1200">
                <a:solidFill>
                  <a:srgbClr val="1A4C9E"/>
                </a:solidFill>
              </a:rPr>
              <a:t> ‘Manhattan’ has the highest </a:t>
            </a:r>
            <a:r>
              <a:rPr lang="en-GB" sz="1200">
                <a:solidFill>
                  <a:srgbClr val="1A4C9E"/>
                </a:solidFill>
              </a:rPr>
              <a:t>average</a:t>
            </a:r>
            <a:r>
              <a:rPr lang="en-GB" sz="1200">
                <a:solidFill>
                  <a:srgbClr val="1A4C9E"/>
                </a:solidFill>
              </a:rPr>
              <a:t>  price </a:t>
            </a:r>
            <a:r>
              <a:rPr lang="en-GB" sz="1200">
                <a:solidFill>
                  <a:srgbClr val="1A4C9E"/>
                </a:solidFill>
              </a:rPr>
              <a:t>compared</a:t>
            </a:r>
            <a:r>
              <a:rPr lang="en-GB" sz="1200">
                <a:solidFill>
                  <a:srgbClr val="1A4C9E"/>
                </a:solidFill>
              </a:rPr>
              <a:t> to other locations for per night.</a:t>
            </a:r>
            <a:endParaRPr sz="1200">
              <a:solidFill>
                <a:srgbClr val="1A4C9E"/>
              </a:solidFill>
            </a:endParaRPr>
          </a:p>
          <a:p>
            <a:pPr indent="0" lvl="0" marL="457200" rtl="0" algn="l">
              <a:spcBef>
                <a:spcPts val="0"/>
              </a:spcBef>
              <a:spcAft>
                <a:spcPts val="0"/>
              </a:spcAft>
              <a:buNone/>
            </a:pPr>
            <a:r>
              <a:rPr lang="en-GB" sz="1200">
                <a:solidFill>
                  <a:srgbClr val="1A4C9E"/>
                </a:solidFill>
              </a:rPr>
              <a:t>Price ranging from 150-200 </a:t>
            </a:r>
            <a:r>
              <a:rPr lang="en-GB" sz="1200">
                <a:solidFill>
                  <a:srgbClr val="1A4C9E"/>
                </a:solidFill>
              </a:rPr>
              <a:t>dollars.</a:t>
            </a:r>
            <a:r>
              <a:rPr lang="en-GB" sz="1200">
                <a:solidFill>
                  <a:srgbClr val="1A4C9E"/>
                </a:solidFill>
              </a:rPr>
              <a:t> </a:t>
            </a:r>
            <a:endParaRPr sz="1200">
              <a:solidFill>
                <a:srgbClr val="1A4C9E"/>
              </a:solidFill>
            </a:endParaRPr>
          </a:p>
          <a:p>
            <a:pPr indent="0" lvl="0" marL="457200" rtl="0" algn="l">
              <a:spcBef>
                <a:spcPts val="0"/>
              </a:spcBef>
              <a:spcAft>
                <a:spcPts val="0"/>
              </a:spcAft>
              <a:buNone/>
            </a:pPr>
            <a:r>
              <a:t/>
            </a:r>
            <a:endParaRPr sz="1200">
              <a:solidFill>
                <a:srgbClr val="1A4C9E"/>
              </a:solidFill>
            </a:endParaRPr>
          </a:p>
          <a:p>
            <a:pPr indent="-304800" lvl="0" marL="457200" rtl="0" algn="l">
              <a:spcBef>
                <a:spcPts val="0"/>
              </a:spcBef>
              <a:spcAft>
                <a:spcPts val="0"/>
              </a:spcAft>
              <a:buClr>
                <a:srgbClr val="1A4C9E"/>
              </a:buClr>
              <a:buSzPts val="1200"/>
              <a:buChar char="●"/>
            </a:pPr>
            <a:r>
              <a:rPr lang="en-GB" sz="1200">
                <a:solidFill>
                  <a:srgbClr val="1A4C9E"/>
                </a:solidFill>
              </a:rPr>
              <a:t>‘Bronx’ location </a:t>
            </a:r>
            <a:r>
              <a:rPr lang="en-GB" sz="1200">
                <a:solidFill>
                  <a:srgbClr val="1A4C9E"/>
                </a:solidFill>
              </a:rPr>
              <a:t>provides with the cheapest of all rental room listed in the Airbnb data, with an average price range of 50-100 dollars.</a:t>
            </a:r>
            <a:endParaRPr sz="1200">
              <a:solidFill>
                <a:srgbClr val="1A4C9E"/>
              </a:solidFill>
            </a:endParaRPr>
          </a:p>
          <a:p>
            <a:pPr indent="0" lvl="0" marL="457200" rtl="0" algn="l">
              <a:spcBef>
                <a:spcPts val="0"/>
              </a:spcBef>
              <a:spcAft>
                <a:spcPts val="0"/>
              </a:spcAft>
              <a:buNone/>
            </a:pPr>
            <a:r>
              <a:t/>
            </a:r>
            <a:endParaRPr sz="1200">
              <a:solidFill>
                <a:srgbClr val="1A4C9E"/>
              </a:solidFill>
            </a:endParaRPr>
          </a:p>
          <a:p>
            <a:pPr indent="-304800" lvl="0" marL="457200" rtl="0" algn="l">
              <a:spcBef>
                <a:spcPts val="0"/>
              </a:spcBef>
              <a:spcAft>
                <a:spcPts val="0"/>
              </a:spcAft>
              <a:buClr>
                <a:srgbClr val="1A4C9E"/>
              </a:buClr>
              <a:buSzPts val="1200"/>
              <a:buChar char="●"/>
            </a:pPr>
            <a:r>
              <a:rPr lang="en-GB" sz="1200">
                <a:solidFill>
                  <a:srgbClr val="1A4C9E"/>
                </a:solidFill>
              </a:rPr>
              <a:t>The rest three locations have around the same average price, putting them all in the same range of 100-150 dollars.</a:t>
            </a:r>
            <a:endParaRPr sz="1200">
              <a:solidFill>
                <a:srgbClr val="1A4C9E"/>
              </a:solidFill>
            </a:endParaRPr>
          </a:p>
          <a:p>
            <a:pPr indent="0" lvl="0" marL="457200" rtl="0" algn="l">
              <a:spcBef>
                <a:spcPts val="0"/>
              </a:spcBef>
              <a:spcAft>
                <a:spcPts val="0"/>
              </a:spcAft>
              <a:buNone/>
            </a:pPr>
            <a:r>
              <a:t/>
            </a:r>
            <a:endParaRPr sz="1200">
              <a:solidFill>
                <a:srgbClr val="1A4C9E"/>
              </a:solidFill>
            </a:endParaRPr>
          </a:p>
          <a:p>
            <a:pPr indent="-304800" lvl="0" marL="457200" rtl="0" algn="l">
              <a:spcBef>
                <a:spcPts val="0"/>
              </a:spcBef>
              <a:spcAft>
                <a:spcPts val="0"/>
              </a:spcAft>
              <a:buClr>
                <a:srgbClr val="1A4C9E"/>
              </a:buClr>
              <a:buSzPts val="1200"/>
              <a:buChar char="●"/>
            </a:pPr>
            <a:r>
              <a:rPr lang="en-GB" sz="1200">
                <a:solidFill>
                  <a:srgbClr val="1A4C9E"/>
                </a:solidFill>
              </a:rPr>
              <a:t>Also; we have assigned a fixed colour for each locations and they are what shown in the graph.</a:t>
            </a:r>
            <a:endParaRPr sz="1200">
              <a:solidFill>
                <a:srgbClr val="1A4C9E"/>
              </a:solidFill>
            </a:endParaRPr>
          </a:p>
          <a:p>
            <a:pPr indent="0" lvl="0" marL="457200" rtl="0" algn="l">
              <a:spcBef>
                <a:spcPts val="0"/>
              </a:spcBef>
              <a:spcAft>
                <a:spcPts val="0"/>
              </a:spcAft>
              <a:buNone/>
            </a:pPr>
            <a:r>
              <a:t/>
            </a:r>
            <a:endParaRPr sz="1200"/>
          </a:p>
        </p:txBody>
      </p:sp>
      <p:pic>
        <p:nvPicPr>
          <p:cNvPr id="88" name="Google Shape;88;p18"/>
          <p:cNvPicPr preferRelativeResize="0"/>
          <p:nvPr/>
        </p:nvPicPr>
        <p:blipFill>
          <a:blip r:embed="rId3">
            <a:alphaModFix/>
          </a:blip>
          <a:stretch>
            <a:fillRect/>
          </a:stretch>
        </p:blipFill>
        <p:spPr>
          <a:xfrm>
            <a:off x="4814750" y="929500"/>
            <a:ext cx="3984700" cy="3799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nvSpPr>
        <p:spPr>
          <a:xfrm>
            <a:off x="390600" y="214625"/>
            <a:ext cx="8362800" cy="11988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1A4C9E"/>
              </a:buClr>
              <a:buSzPts val="1200"/>
              <a:buChar char="●"/>
            </a:pPr>
            <a:r>
              <a:rPr lang="en-GB" sz="1200">
                <a:solidFill>
                  <a:srgbClr val="1A4C9E"/>
                </a:solidFill>
              </a:rPr>
              <a:t>There were problems in </a:t>
            </a:r>
            <a:r>
              <a:rPr lang="en-GB" sz="1200">
                <a:solidFill>
                  <a:srgbClr val="1A4C9E"/>
                </a:solidFill>
              </a:rPr>
              <a:t>calculations</a:t>
            </a:r>
            <a:r>
              <a:rPr lang="en-GB" sz="1200">
                <a:solidFill>
                  <a:srgbClr val="1A4C9E"/>
                </a:solidFill>
              </a:rPr>
              <a:t> of the average prices over </a:t>
            </a:r>
            <a:r>
              <a:rPr lang="en-GB" sz="1200">
                <a:solidFill>
                  <a:srgbClr val="1A4C9E"/>
                </a:solidFill>
              </a:rPr>
              <a:t>the</a:t>
            </a:r>
            <a:r>
              <a:rPr lang="en-GB" sz="1200">
                <a:solidFill>
                  <a:srgbClr val="1A4C9E"/>
                </a:solidFill>
              </a:rPr>
              <a:t> different provided location due to some outliers of top of the class rooms/rentals whose prices where too expensive.</a:t>
            </a:r>
            <a:endParaRPr sz="1200">
              <a:solidFill>
                <a:srgbClr val="1A4C9E"/>
              </a:solidFill>
            </a:endParaRPr>
          </a:p>
          <a:p>
            <a:pPr indent="0" lvl="0" marL="457200" rtl="0" algn="l">
              <a:spcBef>
                <a:spcPts val="0"/>
              </a:spcBef>
              <a:spcAft>
                <a:spcPts val="0"/>
              </a:spcAft>
              <a:buNone/>
            </a:pPr>
            <a:r>
              <a:t/>
            </a:r>
            <a:endParaRPr sz="1200">
              <a:solidFill>
                <a:srgbClr val="1A4C9E"/>
              </a:solidFill>
            </a:endParaRPr>
          </a:p>
          <a:p>
            <a:pPr indent="-304800" lvl="0" marL="457200" rtl="0" algn="l">
              <a:spcBef>
                <a:spcPts val="0"/>
              </a:spcBef>
              <a:spcAft>
                <a:spcPts val="0"/>
              </a:spcAft>
              <a:buClr>
                <a:srgbClr val="1A4C9E"/>
              </a:buClr>
              <a:buSzPts val="1200"/>
              <a:buChar char="●"/>
            </a:pPr>
            <a:r>
              <a:rPr lang="en-GB" sz="1200">
                <a:solidFill>
                  <a:srgbClr val="1A4C9E"/>
                </a:solidFill>
              </a:rPr>
              <a:t>Therefore; we will be showing below two boxplots : one with outliers(on the left) and the </a:t>
            </a:r>
            <a:r>
              <a:rPr lang="en-GB" sz="1200">
                <a:solidFill>
                  <a:srgbClr val="1A4C9E"/>
                </a:solidFill>
              </a:rPr>
              <a:t>other</a:t>
            </a:r>
            <a:r>
              <a:rPr lang="en-GB" sz="1200">
                <a:solidFill>
                  <a:srgbClr val="1A4C9E"/>
                </a:solidFill>
              </a:rPr>
              <a:t> without outliers(on the right). </a:t>
            </a:r>
            <a:endParaRPr sz="1200">
              <a:solidFill>
                <a:srgbClr val="1A4C9E"/>
              </a:solidFill>
            </a:endParaRPr>
          </a:p>
        </p:txBody>
      </p:sp>
      <p:pic>
        <p:nvPicPr>
          <p:cNvPr id="94" name="Google Shape;94;p19"/>
          <p:cNvPicPr preferRelativeResize="0"/>
          <p:nvPr/>
        </p:nvPicPr>
        <p:blipFill>
          <a:blip r:embed="rId3">
            <a:alphaModFix/>
          </a:blip>
          <a:stretch>
            <a:fillRect/>
          </a:stretch>
        </p:blipFill>
        <p:spPr>
          <a:xfrm>
            <a:off x="324000" y="1243326"/>
            <a:ext cx="3983226" cy="2997275"/>
          </a:xfrm>
          <a:prstGeom prst="rect">
            <a:avLst/>
          </a:prstGeom>
          <a:noFill/>
          <a:ln>
            <a:noFill/>
          </a:ln>
        </p:spPr>
      </p:pic>
      <p:pic>
        <p:nvPicPr>
          <p:cNvPr id="95" name="Google Shape;95;p19"/>
          <p:cNvPicPr preferRelativeResize="0"/>
          <p:nvPr/>
        </p:nvPicPr>
        <p:blipFill>
          <a:blip r:embed="rId4">
            <a:alphaModFix/>
          </a:blip>
          <a:stretch>
            <a:fillRect/>
          </a:stretch>
        </p:blipFill>
        <p:spPr>
          <a:xfrm>
            <a:off x="4572000" y="1280325"/>
            <a:ext cx="3879775" cy="2960275"/>
          </a:xfrm>
          <a:prstGeom prst="rect">
            <a:avLst/>
          </a:prstGeom>
          <a:noFill/>
          <a:ln>
            <a:noFill/>
          </a:ln>
        </p:spPr>
      </p:pic>
      <p:sp>
        <p:nvSpPr>
          <p:cNvPr id="96" name="Google Shape;96;p19"/>
          <p:cNvSpPr txBox="1"/>
          <p:nvPr/>
        </p:nvSpPr>
        <p:spPr>
          <a:xfrm>
            <a:off x="390600" y="4440425"/>
            <a:ext cx="8298000" cy="5550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1A4C9E"/>
              </a:buClr>
              <a:buSzPts val="1200"/>
              <a:buChar char="●"/>
            </a:pPr>
            <a:r>
              <a:rPr lang="en-GB" sz="1200">
                <a:solidFill>
                  <a:srgbClr val="1A4C9E"/>
                </a:solidFill>
              </a:rPr>
              <a:t>Next page is the table of the average prices giving a better idea.</a:t>
            </a:r>
            <a:endParaRPr sz="1200">
              <a:solidFill>
                <a:srgbClr val="1A4C9E"/>
              </a:solidFill>
            </a:endParaRPr>
          </a:p>
          <a:p>
            <a:pPr indent="0" lvl="0" marL="914400" rtl="0" algn="l">
              <a:spcBef>
                <a:spcPts val="0"/>
              </a:spcBef>
              <a:spcAft>
                <a:spcPts val="0"/>
              </a:spcAft>
              <a:buNone/>
            </a:pPr>
            <a:r>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graphicFrame>
        <p:nvGraphicFramePr>
          <p:cNvPr id="101" name="Google Shape;101;p20"/>
          <p:cNvGraphicFramePr/>
          <p:nvPr/>
        </p:nvGraphicFramePr>
        <p:xfrm>
          <a:off x="885900" y="199775"/>
          <a:ext cx="3000000" cy="3000000"/>
        </p:xfrm>
        <a:graphic>
          <a:graphicData uri="http://schemas.openxmlformats.org/drawingml/2006/table">
            <a:tbl>
              <a:tblPr>
                <a:noFill/>
                <a:tableStyleId>{694F2E46-5A43-4BB6-AC62-D8278778C043}</a:tableStyleId>
              </a:tblPr>
              <a:tblGrid>
                <a:gridCol w="2413000"/>
                <a:gridCol w="2413000"/>
                <a:gridCol w="2413000"/>
              </a:tblGrid>
              <a:tr h="312175">
                <a:tc>
                  <a:txBody>
                    <a:bodyPr/>
                    <a:lstStyle/>
                    <a:p>
                      <a:pPr indent="0" lvl="0" marL="0" rtl="0" algn="ctr">
                        <a:spcBef>
                          <a:spcPts val="0"/>
                        </a:spcBef>
                        <a:spcAft>
                          <a:spcPts val="0"/>
                        </a:spcAft>
                        <a:buNone/>
                      </a:pPr>
                      <a:r>
                        <a:rPr b="1" lang="en-GB" sz="800"/>
                        <a:t>Location</a:t>
                      </a:r>
                      <a:endParaRPr b="1" sz="800"/>
                    </a:p>
                  </a:txBody>
                  <a:tcPr marT="91425" marB="91425" marR="91425" marL="91425"/>
                </a:tc>
                <a:tc>
                  <a:txBody>
                    <a:bodyPr/>
                    <a:lstStyle/>
                    <a:p>
                      <a:pPr indent="0" lvl="0" marL="0" rtl="0" algn="ctr">
                        <a:spcBef>
                          <a:spcPts val="0"/>
                        </a:spcBef>
                        <a:spcAft>
                          <a:spcPts val="0"/>
                        </a:spcAft>
                        <a:buNone/>
                      </a:pPr>
                      <a:r>
                        <a:rPr b="1" lang="en-GB" sz="800"/>
                        <a:t>Room type</a:t>
                      </a:r>
                      <a:endParaRPr b="1" sz="800"/>
                    </a:p>
                  </a:txBody>
                  <a:tcPr marT="91425" marB="91425" marR="91425" marL="91425"/>
                </a:tc>
                <a:tc>
                  <a:txBody>
                    <a:bodyPr/>
                    <a:lstStyle/>
                    <a:p>
                      <a:pPr indent="0" lvl="0" marL="0" rtl="0" algn="ctr">
                        <a:spcBef>
                          <a:spcPts val="0"/>
                        </a:spcBef>
                        <a:spcAft>
                          <a:spcPts val="0"/>
                        </a:spcAft>
                        <a:buNone/>
                      </a:pPr>
                      <a:r>
                        <a:rPr b="1" lang="en-GB" sz="800"/>
                        <a:t>price</a:t>
                      </a:r>
                      <a:endParaRPr b="1" sz="800"/>
                    </a:p>
                  </a:txBody>
                  <a:tcPr marT="91425" marB="91425" marR="91425" marL="91425"/>
                </a:tc>
              </a:tr>
              <a:tr h="295675">
                <a:tc>
                  <a:txBody>
                    <a:bodyPr/>
                    <a:lstStyle/>
                    <a:p>
                      <a:pPr indent="0" lvl="0" marL="0" rtl="0" algn="ctr">
                        <a:spcBef>
                          <a:spcPts val="0"/>
                        </a:spcBef>
                        <a:spcAft>
                          <a:spcPts val="0"/>
                        </a:spcAft>
                        <a:buNone/>
                      </a:pPr>
                      <a:r>
                        <a:rPr b="1" lang="en-GB" sz="700"/>
                        <a:t>Bronx</a:t>
                      </a:r>
                      <a:endParaRPr b="1" sz="700"/>
                    </a:p>
                  </a:txBody>
                  <a:tcPr marT="91425" marB="91425" marR="91425" marL="91425"/>
                </a:tc>
                <a:tc>
                  <a:txBody>
                    <a:bodyPr/>
                    <a:lstStyle/>
                    <a:p>
                      <a:pPr indent="0" lvl="0" marL="0" rtl="0" algn="ctr">
                        <a:spcBef>
                          <a:spcPts val="0"/>
                        </a:spcBef>
                        <a:spcAft>
                          <a:spcPts val="0"/>
                        </a:spcAft>
                        <a:buNone/>
                      </a:pPr>
                      <a:r>
                        <a:rPr lang="en-GB" sz="700"/>
                        <a:t>Entire room/apt</a:t>
                      </a:r>
                      <a:endParaRPr sz="700"/>
                    </a:p>
                  </a:txBody>
                  <a:tcPr marT="91425" marB="91425" marR="91425" marL="91425"/>
                </a:tc>
                <a:tc>
                  <a:txBody>
                    <a:bodyPr/>
                    <a:lstStyle/>
                    <a:p>
                      <a:pPr indent="0" lvl="0" marL="0" rtl="0" algn="ctr">
                        <a:spcBef>
                          <a:spcPts val="0"/>
                        </a:spcBef>
                        <a:spcAft>
                          <a:spcPts val="0"/>
                        </a:spcAft>
                        <a:buNone/>
                      </a:pPr>
                      <a:r>
                        <a:rPr lang="en-GB" sz="700"/>
                        <a:t>127.50</a:t>
                      </a:r>
                      <a:endParaRPr sz="900"/>
                    </a:p>
                  </a:txBody>
                  <a:tcPr marT="91425" marB="91425" marR="91425" marL="91425"/>
                </a:tc>
              </a:tr>
              <a:tr h="295675">
                <a:tc>
                  <a:txBody>
                    <a:bodyPr/>
                    <a:lstStyle/>
                    <a:p>
                      <a:pPr indent="0" lvl="0" marL="0" rtl="0" algn="ctr">
                        <a:spcBef>
                          <a:spcPts val="0"/>
                        </a:spcBef>
                        <a:spcAft>
                          <a:spcPts val="0"/>
                        </a:spcAft>
                        <a:buNone/>
                      </a:pPr>
                      <a:r>
                        <a:t/>
                      </a:r>
                      <a:endParaRPr sz="500"/>
                    </a:p>
                  </a:txBody>
                  <a:tcPr marT="91425" marB="91425" marR="91425" marL="91425"/>
                </a:tc>
                <a:tc>
                  <a:txBody>
                    <a:bodyPr/>
                    <a:lstStyle/>
                    <a:p>
                      <a:pPr indent="0" lvl="0" marL="0" rtl="0" algn="ctr">
                        <a:spcBef>
                          <a:spcPts val="0"/>
                        </a:spcBef>
                        <a:spcAft>
                          <a:spcPts val="0"/>
                        </a:spcAft>
                        <a:buNone/>
                      </a:pPr>
                      <a:r>
                        <a:rPr lang="en-GB" sz="700"/>
                        <a:t>Private room</a:t>
                      </a:r>
                      <a:endParaRPr sz="700"/>
                    </a:p>
                  </a:txBody>
                  <a:tcPr marT="91425" marB="91425" marR="91425" marL="91425"/>
                </a:tc>
                <a:tc>
                  <a:txBody>
                    <a:bodyPr/>
                    <a:lstStyle/>
                    <a:p>
                      <a:pPr indent="0" lvl="0" marL="0" rtl="0" algn="ctr">
                        <a:spcBef>
                          <a:spcPts val="0"/>
                        </a:spcBef>
                        <a:spcAft>
                          <a:spcPts val="0"/>
                        </a:spcAft>
                        <a:buNone/>
                      </a:pPr>
                      <a:r>
                        <a:rPr lang="en-GB" sz="700"/>
                        <a:t>66.78</a:t>
                      </a:r>
                      <a:endParaRPr sz="700"/>
                    </a:p>
                  </a:txBody>
                  <a:tcPr marT="91425" marB="91425" marR="91425" marL="91425"/>
                </a:tc>
              </a:tr>
              <a:tr h="295675">
                <a:tc>
                  <a:txBody>
                    <a:bodyPr/>
                    <a:lstStyle/>
                    <a:p>
                      <a:pPr indent="0" lvl="0" marL="0" rtl="0" algn="ctr">
                        <a:spcBef>
                          <a:spcPts val="0"/>
                        </a:spcBef>
                        <a:spcAft>
                          <a:spcPts val="0"/>
                        </a:spcAft>
                        <a:buNone/>
                      </a:pPr>
                      <a:r>
                        <a:t/>
                      </a:r>
                      <a:endParaRPr sz="500"/>
                    </a:p>
                  </a:txBody>
                  <a:tcPr marT="91425" marB="91425" marR="91425" marL="91425"/>
                </a:tc>
                <a:tc>
                  <a:txBody>
                    <a:bodyPr/>
                    <a:lstStyle/>
                    <a:p>
                      <a:pPr indent="0" lvl="0" marL="0" rtl="0" algn="ctr">
                        <a:spcBef>
                          <a:spcPts val="0"/>
                        </a:spcBef>
                        <a:spcAft>
                          <a:spcPts val="0"/>
                        </a:spcAft>
                        <a:buNone/>
                      </a:pPr>
                      <a:r>
                        <a:rPr lang="en-GB" sz="700"/>
                        <a:t>Shared room</a:t>
                      </a:r>
                      <a:endParaRPr sz="700"/>
                    </a:p>
                  </a:txBody>
                  <a:tcPr marT="91425" marB="91425" marR="91425" marL="91425"/>
                </a:tc>
                <a:tc>
                  <a:txBody>
                    <a:bodyPr/>
                    <a:lstStyle/>
                    <a:p>
                      <a:pPr indent="0" lvl="0" marL="0" rtl="0" algn="ctr">
                        <a:spcBef>
                          <a:spcPts val="0"/>
                        </a:spcBef>
                        <a:spcAft>
                          <a:spcPts val="0"/>
                        </a:spcAft>
                        <a:buNone/>
                      </a:pPr>
                      <a:r>
                        <a:rPr lang="en-GB" sz="700"/>
                        <a:t>59.80</a:t>
                      </a:r>
                      <a:endParaRPr sz="700"/>
                    </a:p>
                  </a:txBody>
                  <a:tcPr marT="91425" marB="91425" marR="91425" marL="91425"/>
                </a:tc>
              </a:tr>
              <a:tr h="295675">
                <a:tc>
                  <a:txBody>
                    <a:bodyPr/>
                    <a:lstStyle/>
                    <a:p>
                      <a:pPr indent="0" lvl="0" marL="0" rtl="0" algn="ctr">
                        <a:spcBef>
                          <a:spcPts val="0"/>
                        </a:spcBef>
                        <a:spcAft>
                          <a:spcPts val="0"/>
                        </a:spcAft>
                        <a:buNone/>
                      </a:pPr>
                      <a:r>
                        <a:rPr b="1" lang="en-GB" sz="700"/>
                        <a:t>Brooklyn</a:t>
                      </a:r>
                      <a:endParaRPr b="1" sz="700"/>
                    </a:p>
                  </a:txBody>
                  <a:tcPr marT="91425" marB="91425" marR="91425" marL="91425"/>
                </a:tc>
                <a:tc>
                  <a:txBody>
                    <a:bodyPr/>
                    <a:lstStyle/>
                    <a:p>
                      <a:pPr indent="0" lvl="0" marL="0" rtl="0" algn="ctr">
                        <a:spcBef>
                          <a:spcPts val="0"/>
                        </a:spcBef>
                        <a:spcAft>
                          <a:spcPts val="0"/>
                        </a:spcAft>
                        <a:buNone/>
                      </a:pPr>
                      <a:r>
                        <a:rPr lang="en-GB" sz="700">
                          <a:solidFill>
                            <a:schemeClr val="dk1"/>
                          </a:solidFill>
                        </a:rPr>
                        <a:t>Entire room/apt</a:t>
                      </a:r>
                      <a:endParaRPr sz="700"/>
                    </a:p>
                  </a:txBody>
                  <a:tcPr marT="91425" marB="91425" marR="91425" marL="91425"/>
                </a:tc>
                <a:tc>
                  <a:txBody>
                    <a:bodyPr/>
                    <a:lstStyle/>
                    <a:p>
                      <a:pPr indent="0" lvl="0" marL="0" rtl="0" algn="ctr">
                        <a:spcBef>
                          <a:spcPts val="0"/>
                        </a:spcBef>
                        <a:spcAft>
                          <a:spcPts val="0"/>
                        </a:spcAft>
                        <a:buNone/>
                      </a:pPr>
                      <a:r>
                        <a:rPr lang="en-GB" sz="700"/>
                        <a:t>178.32</a:t>
                      </a:r>
                      <a:endParaRPr sz="700"/>
                    </a:p>
                  </a:txBody>
                  <a:tcPr marT="91425" marB="91425" marR="91425" marL="91425"/>
                </a:tc>
              </a:tr>
              <a:tr h="295675">
                <a:tc>
                  <a:txBody>
                    <a:bodyPr/>
                    <a:lstStyle/>
                    <a:p>
                      <a:pPr indent="0" lvl="0" marL="0" rtl="0" algn="ctr">
                        <a:spcBef>
                          <a:spcPts val="0"/>
                        </a:spcBef>
                        <a:spcAft>
                          <a:spcPts val="0"/>
                        </a:spcAft>
                        <a:buNone/>
                      </a:pPr>
                      <a:r>
                        <a:t/>
                      </a:r>
                      <a:endParaRPr sz="500"/>
                    </a:p>
                  </a:txBody>
                  <a:tcPr marT="91425" marB="91425" marR="91425" marL="91425"/>
                </a:tc>
                <a:tc>
                  <a:txBody>
                    <a:bodyPr/>
                    <a:lstStyle/>
                    <a:p>
                      <a:pPr indent="0" lvl="0" marL="0" rtl="0" algn="ctr">
                        <a:spcBef>
                          <a:spcPts val="0"/>
                        </a:spcBef>
                        <a:spcAft>
                          <a:spcPts val="0"/>
                        </a:spcAft>
                        <a:buNone/>
                      </a:pPr>
                      <a:r>
                        <a:rPr lang="en-GB" sz="700">
                          <a:solidFill>
                            <a:schemeClr val="dk1"/>
                          </a:solidFill>
                        </a:rPr>
                        <a:t>Private room</a:t>
                      </a:r>
                      <a:endParaRPr sz="700"/>
                    </a:p>
                  </a:txBody>
                  <a:tcPr marT="91425" marB="91425" marR="91425" marL="91425"/>
                </a:tc>
                <a:tc>
                  <a:txBody>
                    <a:bodyPr/>
                    <a:lstStyle/>
                    <a:p>
                      <a:pPr indent="0" lvl="0" marL="0" rtl="0" algn="ctr">
                        <a:spcBef>
                          <a:spcPts val="0"/>
                        </a:spcBef>
                        <a:spcAft>
                          <a:spcPts val="0"/>
                        </a:spcAft>
                        <a:buNone/>
                      </a:pPr>
                      <a:r>
                        <a:rPr lang="en-GB" sz="700"/>
                        <a:t>76.50</a:t>
                      </a:r>
                      <a:endParaRPr sz="700"/>
                    </a:p>
                  </a:txBody>
                  <a:tcPr marT="91425" marB="91425" marR="91425" marL="91425"/>
                </a:tc>
              </a:tr>
              <a:tr h="295675">
                <a:tc>
                  <a:txBody>
                    <a:bodyPr/>
                    <a:lstStyle/>
                    <a:p>
                      <a:pPr indent="0" lvl="0" marL="0" rtl="0" algn="ctr">
                        <a:spcBef>
                          <a:spcPts val="0"/>
                        </a:spcBef>
                        <a:spcAft>
                          <a:spcPts val="0"/>
                        </a:spcAft>
                        <a:buNone/>
                      </a:pPr>
                      <a:r>
                        <a:t/>
                      </a:r>
                      <a:endParaRPr sz="500"/>
                    </a:p>
                  </a:txBody>
                  <a:tcPr marT="91425" marB="91425" marR="91425" marL="91425"/>
                </a:tc>
                <a:tc>
                  <a:txBody>
                    <a:bodyPr/>
                    <a:lstStyle/>
                    <a:p>
                      <a:pPr indent="0" lvl="0" marL="0" rtl="0" algn="ctr">
                        <a:spcBef>
                          <a:spcPts val="0"/>
                        </a:spcBef>
                        <a:spcAft>
                          <a:spcPts val="0"/>
                        </a:spcAft>
                        <a:buNone/>
                      </a:pPr>
                      <a:r>
                        <a:rPr lang="en-GB" sz="700">
                          <a:solidFill>
                            <a:schemeClr val="dk1"/>
                          </a:solidFill>
                        </a:rPr>
                        <a:t>Shared room</a:t>
                      </a:r>
                      <a:endParaRPr sz="500"/>
                    </a:p>
                  </a:txBody>
                  <a:tcPr marT="91425" marB="91425" marR="91425" marL="91425"/>
                </a:tc>
                <a:tc>
                  <a:txBody>
                    <a:bodyPr/>
                    <a:lstStyle/>
                    <a:p>
                      <a:pPr indent="0" lvl="0" marL="0" rtl="0" algn="ctr">
                        <a:spcBef>
                          <a:spcPts val="0"/>
                        </a:spcBef>
                        <a:spcAft>
                          <a:spcPts val="0"/>
                        </a:spcAft>
                        <a:buNone/>
                      </a:pPr>
                      <a:r>
                        <a:rPr lang="en-GB" sz="700"/>
                        <a:t>50.52</a:t>
                      </a:r>
                      <a:endParaRPr sz="700"/>
                    </a:p>
                  </a:txBody>
                  <a:tcPr marT="91425" marB="91425" marR="91425" marL="91425"/>
                </a:tc>
              </a:tr>
              <a:tr h="295675">
                <a:tc>
                  <a:txBody>
                    <a:bodyPr/>
                    <a:lstStyle/>
                    <a:p>
                      <a:pPr indent="0" lvl="0" marL="0" rtl="0" algn="ctr">
                        <a:spcBef>
                          <a:spcPts val="0"/>
                        </a:spcBef>
                        <a:spcAft>
                          <a:spcPts val="0"/>
                        </a:spcAft>
                        <a:buNone/>
                      </a:pPr>
                      <a:r>
                        <a:rPr b="1" lang="en-GB" sz="700"/>
                        <a:t>Manhattan</a:t>
                      </a:r>
                      <a:endParaRPr b="1" sz="700"/>
                    </a:p>
                  </a:txBody>
                  <a:tcPr marT="91425" marB="91425" marR="91425" marL="91425"/>
                </a:tc>
                <a:tc>
                  <a:txBody>
                    <a:bodyPr/>
                    <a:lstStyle/>
                    <a:p>
                      <a:pPr indent="0" lvl="0" marL="0" rtl="0" algn="ctr">
                        <a:spcBef>
                          <a:spcPts val="0"/>
                        </a:spcBef>
                        <a:spcAft>
                          <a:spcPts val="0"/>
                        </a:spcAft>
                        <a:buNone/>
                      </a:pPr>
                      <a:r>
                        <a:rPr lang="en-GB" sz="700">
                          <a:solidFill>
                            <a:schemeClr val="dk1"/>
                          </a:solidFill>
                        </a:rPr>
                        <a:t>Entire room/apt</a:t>
                      </a:r>
                      <a:endParaRPr sz="700"/>
                    </a:p>
                  </a:txBody>
                  <a:tcPr marT="91425" marB="91425" marR="91425" marL="91425"/>
                </a:tc>
                <a:tc>
                  <a:txBody>
                    <a:bodyPr/>
                    <a:lstStyle/>
                    <a:p>
                      <a:pPr indent="0" lvl="0" marL="0" rtl="0" algn="ctr">
                        <a:spcBef>
                          <a:spcPts val="0"/>
                        </a:spcBef>
                        <a:spcAft>
                          <a:spcPts val="0"/>
                        </a:spcAft>
                        <a:buNone/>
                      </a:pPr>
                      <a:r>
                        <a:rPr lang="en-GB" sz="700"/>
                        <a:t>249.23</a:t>
                      </a:r>
                      <a:endParaRPr sz="700"/>
                    </a:p>
                  </a:txBody>
                  <a:tcPr marT="91425" marB="91425" marR="91425" marL="91425"/>
                </a:tc>
              </a:tr>
              <a:tr h="295675">
                <a:tc>
                  <a:txBody>
                    <a:bodyPr/>
                    <a:lstStyle/>
                    <a:p>
                      <a:pPr indent="0" lvl="0" marL="0" rtl="0" algn="ctr">
                        <a:spcBef>
                          <a:spcPts val="0"/>
                        </a:spcBef>
                        <a:spcAft>
                          <a:spcPts val="0"/>
                        </a:spcAft>
                        <a:buNone/>
                      </a:pPr>
                      <a:r>
                        <a:t/>
                      </a:r>
                      <a:endParaRPr sz="500"/>
                    </a:p>
                  </a:txBody>
                  <a:tcPr marT="91425" marB="91425" marR="91425" marL="91425"/>
                </a:tc>
                <a:tc>
                  <a:txBody>
                    <a:bodyPr/>
                    <a:lstStyle/>
                    <a:p>
                      <a:pPr indent="0" lvl="0" marL="0" rtl="0" algn="ctr">
                        <a:spcBef>
                          <a:spcPts val="0"/>
                        </a:spcBef>
                        <a:spcAft>
                          <a:spcPts val="0"/>
                        </a:spcAft>
                        <a:buNone/>
                      </a:pPr>
                      <a:r>
                        <a:rPr lang="en-GB" sz="700">
                          <a:solidFill>
                            <a:schemeClr val="dk1"/>
                          </a:solidFill>
                        </a:rPr>
                        <a:t>Private room</a:t>
                      </a:r>
                      <a:endParaRPr sz="700"/>
                    </a:p>
                  </a:txBody>
                  <a:tcPr marT="91425" marB="91425" marR="91425" marL="91425"/>
                </a:tc>
                <a:tc>
                  <a:txBody>
                    <a:bodyPr/>
                    <a:lstStyle/>
                    <a:p>
                      <a:pPr indent="0" lvl="0" marL="0" rtl="0" algn="ctr">
                        <a:spcBef>
                          <a:spcPts val="0"/>
                        </a:spcBef>
                        <a:spcAft>
                          <a:spcPts val="0"/>
                        </a:spcAft>
                        <a:buNone/>
                      </a:pPr>
                      <a:r>
                        <a:rPr lang="en-GB" sz="700">
                          <a:solidFill>
                            <a:schemeClr val="accent2"/>
                          </a:solidFill>
                          <a:highlight>
                            <a:srgbClr val="FFFFFF"/>
                          </a:highlight>
                          <a:latin typeface="Roboto"/>
                          <a:ea typeface="Roboto"/>
                          <a:cs typeface="Roboto"/>
                          <a:sym typeface="Roboto"/>
                        </a:rPr>
                        <a:t>167.77</a:t>
                      </a:r>
                      <a:endParaRPr sz="700"/>
                    </a:p>
                  </a:txBody>
                  <a:tcPr marT="91425" marB="91425" marR="91425" marL="91425"/>
                </a:tc>
              </a:tr>
              <a:tr h="295675">
                <a:tc>
                  <a:txBody>
                    <a:bodyPr/>
                    <a:lstStyle/>
                    <a:p>
                      <a:pPr indent="0" lvl="0" marL="0" rtl="0" algn="ctr">
                        <a:spcBef>
                          <a:spcPts val="0"/>
                        </a:spcBef>
                        <a:spcAft>
                          <a:spcPts val="0"/>
                        </a:spcAft>
                        <a:buNone/>
                      </a:pPr>
                      <a:r>
                        <a:t/>
                      </a:r>
                      <a:endParaRPr sz="500"/>
                    </a:p>
                  </a:txBody>
                  <a:tcPr marT="91425" marB="91425" marR="91425" marL="91425"/>
                </a:tc>
                <a:tc>
                  <a:txBody>
                    <a:bodyPr/>
                    <a:lstStyle/>
                    <a:p>
                      <a:pPr indent="0" lvl="0" marL="0" rtl="0" algn="ctr">
                        <a:spcBef>
                          <a:spcPts val="0"/>
                        </a:spcBef>
                        <a:spcAft>
                          <a:spcPts val="0"/>
                        </a:spcAft>
                        <a:buNone/>
                      </a:pPr>
                      <a:r>
                        <a:rPr lang="en-GB" sz="700">
                          <a:solidFill>
                            <a:schemeClr val="dk1"/>
                          </a:solidFill>
                        </a:rPr>
                        <a:t>Shared room</a:t>
                      </a:r>
                      <a:endParaRPr sz="700"/>
                    </a:p>
                  </a:txBody>
                  <a:tcPr marT="91425" marB="91425" marR="91425" marL="91425"/>
                </a:tc>
                <a:tc>
                  <a:txBody>
                    <a:bodyPr/>
                    <a:lstStyle/>
                    <a:p>
                      <a:pPr indent="0" lvl="0" marL="0" rtl="0" algn="ctr">
                        <a:spcBef>
                          <a:spcPts val="0"/>
                        </a:spcBef>
                        <a:spcAft>
                          <a:spcPts val="0"/>
                        </a:spcAft>
                        <a:buNone/>
                      </a:pPr>
                      <a:r>
                        <a:rPr lang="en-GB" sz="700"/>
                        <a:t>88.97</a:t>
                      </a:r>
                      <a:endParaRPr sz="700"/>
                    </a:p>
                  </a:txBody>
                  <a:tcPr marT="91425" marB="91425" marR="91425" marL="91425"/>
                </a:tc>
              </a:tr>
              <a:tr h="295675">
                <a:tc>
                  <a:txBody>
                    <a:bodyPr/>
                    <a:lstStyle/>
                    <a:p>
                      <a:pPr indent="0" lvl="0" marL="0" rtl="0" algn="ctr">
                        <a:spcBef>
                          <a:spcPts val="0"/>
                        </a:spcBef>
                        <a:spcAft>
                          <a:spcPts val="0"/>
                        </a:spcAft>
                        <a:buNone/>
                      </a:pPr>
                      <a:r>
                        <a:rPr b="1" lang="en-GB" sz="700"/>
                        <a:t>Queens</a:t>
                      </a:r>
                      <a:endParaRPr b="1" sz="700"/>
                    </a:p>
                  </a:txBody>
                  <a:tcPr marT="91425" marB="91425" marR="91425" marL="91425"/>
                </a:tc>
                <a:tc>
                  <a:txBody>
                    <a:bodyPr/>
                    <a:lstStyle/>
                    <a:p>
                      <a:pPr indent="0" lvl="0" marL="0" rtl="0" algn="ctr">
                        <a:spcBef>
                          <a:spcPts val="0"/>
                        </a:spcBef>
                        <a:spcAft>
                          <a:spcPts val="0"/>
                        </a:spcAft>
                        <a:buNone/>
                      </a:pPr>
                      <a:r>
                        <a:rPr lang="en-GB" sz="700">
                          <a:solidFill>
                            <a:schemeClr val="dk1"/>
                          </a:solidFill>
                        </a:rPr>
                        <a:t>Entire room/apt</a:t>
                      </a:r>
                      <a:endParaRPr sz="700"/>
                    </a:p>
                  </a:txBody>
                  <a:tcPr marT="91425" marB="91425" marR="91425" marL="91425"/>
                </a:tc>
                <a:tc>
                  <a:txBody>
                    <a:bodyPr/>
                    <a:lstStyle/>
                    <a:p>
                      <a:pPr indent="0" lvl="0" marL="0" rtl="0" algn="ctr">
                        <a:spcBef>
                          <a:spcPts val="0"/>
                        </a:spcBef>
                        <a:spcAft>
                          <a:spcPts val="0"/>
                        </a:spcAft>
                        <a:buNone/>
                      </a:pPr>
                      <a:r>
                        <a:rPr lang="en-GB" sz="700"/>
                        <a:t>147.05</a:t>
                      </a:r>
                      <a:endParaRPr sz="700"/>
                    </a:p>
                  </a:txBody>
                  <a:tcPr marT="91425" marB="91425" marR="91425" marL="91425"/>
                </a:tc>
              </a:tr>
              <a:tr h="295675">
                <a:tc>
                  <a:txBody>
                    <a:bodyPr/>
                    <a:lstStyle/>
                    <a:p>
                      <a:pPr indent="0" lvl="0" marL="0" rtl="0" algn="ctr">
                        <a:spcBef>
                          <a:spcPts val="0"/>
                        </a:spcBef>
                        <a:spcAft>
                          <a:spcPts val="0"/>
                        </a:spcAft>
                        <a:buNone/>
                      </a:pPr>
                      <a:r>
                        <a:t/>
                      </a:r>
                      <a:endParaRPr sz="500"/>
                    </a:p>
                  </a:txBody>
                  <a:tcPr marT="91425" marB="91425" marR="91425" marL="91425"/>
                </a:tc>
                <a:tc>
                  <a:txBody>
                    <a:bodyPr/>
                    <a:lstStyle/>
                    <a:p>
                      <a:pPr indent="0" lvl="0" marL="0" rtl="0" algn="ctr">
                        <a:spcBef>
                          <a:spcPts val="0"/>
                        </a:spcBef>
                        <a:spcAft>
                          <a:spcPts val="0"/>
                        </a:spcAft>
                        <a:buNone/>
                      </a:pPr>
                      <a:r>
                        <a:rPr lang="en-GB" sz="700">
                          <a:solidFill>
                            <a:schemeClr val="dk1"/>
                          </a:solidFill>
                        </a:rPr>
                        <a:t>Private room</a:t>
                      </a:r>
                      <a:endParaRPr sz="700"/>
                    </a:p>
                  </a:txBody>
                  <a:tcPr marT="91425" marB="91425" marR="91425" marL="91425"/>
                </a:tc>
                <a:tc>
                  <a:txBody>
                    <a:bodyPr/>
                    <a:lstStyle/>
                    <a:p>
                      <a:pPr indent="0" lvl="0" marL="0" rtl="0" algn="ctr">
                        <a:spcBef>
                          <a:spcPts val="0"/>
                        </a:spcBef>
                        <a:spcAft>
                          <a:spcPts val="0"/>
                        </a:spcAft>
                        <a:buNone/>
                      </a:pPr>
                      <a:r>
                        <a:rPr lang="en-GB" sz="700"/>
                        <a:t>71.76</a:t>
                      </a:r>
                      <a:endParaRPr sz="700"/>
                    </a:p>
                  </a:txBody>
                  <a:tcPr marT="91425" marB="91425" marR="91425" marL="91425"/>
                </a:tc>
              </a:tr>
              <a:tr h="295675">
                <a:tc>
                  <a:txBody>
                    <a:bodyPr/>
                    <a:lstStyle/>
                    <a:p>
                      <a:pPr indent="0" lvl="0" marL="0" rtl="0" algn="ctr">
                        <a:spcBef>
                          <a:spcPts val="0"/>
                        </a:spcBef>
                        <a:spcAft>
                          <a:spcPts val="0"/>
                        </a:spcAft>
                        <a:buNone/>
                      </a:pPr>
                      <a:r>
                        <a:t/>
                      </a:r>
                      <a:endParaRPr sz="500"/>
                    </a:p>
                  </a:txBody>
                  <a:tcPr marT="91425" marB="91425" marR="91425" marL="91425"/>
                </a:tc>
                <a:tc>
                  <a:txBody>
                    <a:bodyPr/>
                    <a:lstStyle/>
                    <a:p>
                      <a:pPr indent="0" lvl="0" marL="0" rtl="0" algn="ctr">
                        <a:spcBef>
                          <a:spcPts val="0"/>
                        </a:spcBef>
                        <a:spcAft>
                          <a:spcPts val="0"/>
                        </a:spcAft>
                        <a:buNone/>
                      </a:pPr>
                      <a:r>
                        <a:rPr lang="en-GB" sz="700">
                          <a:solidFill>
                            <a:schemeClr val="dk1"/>
                          </a:solidFill>
                        </a:rPr>
                        <a:t>Shared room</a:t>
                      </a:r>
                      <a:endParaRPr sz="700"/>
                    </a:p>
                  </a:txBody>
                  <a:tcPr marT="91425" marB="91425" marR="91425" marL="91425"/>
                </a:tc>
                <a:tc>
                  <a:txBody>
                    <a:bodyPr/>
                    <a:lstStyle/>
                    <a:p>
                      <a:pPr indent="0" lvl="0" marL="0" rtl="0" algn="ctr">
                        <a:spcBef>
                          <a:spcPts val="0"/>
                        </a:spcBef>
                        <a:spcAft>
                          <a:spcPts val="0"/>
                        </a:spcAft>
                        <a:buNone/>
                      </a:pPr>
                      <a:r>
                        <a:rPr lang="en-GB" sz="700"/>
                        <a:t>69.02</a:t>
                      </a:r>
                      <a:endParaRPr sz="700"/>
                    </a:p>
                  </a:txBody>
                  <a:tcPr marT="91425" marB="91425" marR="91425" marL="91425"/>
                </a:tc>
              </a:tr>
              <a:tr h="295675">
                <a:tc>
                  <a:txBody>
                    <a:bodyPr/>
                    <a:lstStyle/>
                    <a:p>
                      <a:pPr indent="0" lvl="0" marL="0" rtl="0" algn="ctr">
                        <a:spcBef>
                          <a:spcPts val="0"/>
                        </a:spcBef>
                        <a:spcAft>
                          <a:spcPts val="0"/>
                        </a:spcAft>
                        <a:buNone/>
                      </a:pPr>
                      <a:r>
                        <a:rPr b="1" lang="en-GB" sz="700"/>
                        <a:t>Staten Island</a:t>
                      </a:r>
                      <a:endParaRPr b="1" sz="700"/>
                    </a:p>
                  </a:txBody>
                  <a:tcPr marT="91425" marB="91425" marR="91425" marL="91425"/>
                </a:tc>
                <a:tc>
                  <a:txBody>
                    <a:bodyPr/>
                    <a:lstStyle/>
                    <a:p>
                      <a:pPr indent="0" lvl="0" marL="0" rtl="0" algn="ctr">
                        <a:spcBef>
                          <a:spcPts val="0"/>
                        </a:spcBef>
                        <a:spcAft>
                          <a:spcPts val="0"/>
                        </a:spcAft>
                        <a:buNone/>
                      </a:pPr>
                      <a:r>
                        <a:rPr lang="en-GB" sz="700">
                          <a:solidFill>
                            <a:schemeClr val="dk1"/>
                          </a:solidFill>
                        </a:rPr>
                        <a:t>Entire room/apt</a:t>
                      </a:r>
                      <a:endParaRPr sz="500"/>
                    </a:p>
                  </a:txBody>
                  <a:tcPr marT="91425" marB="91425" marR="91425" marL="91425"/>
                </a:tc>
                <a:tc>
                  <a:txBody>
                    <a:bodyPr/>
                    <a:lstStyle/>
                    <a:p>
                      <a:pPr indent="0" lvl="0" marL="0" rtl="0" algn="ctr">
                        <a:spcBef>
                          <a:spcPts val="0"/>
                        </a:spcBef>
                        <a:spcAft>
                          <a:spcPts val="0"/>
                        </a:spcAft>
                        <a:buNone/>
                      </a:pPr>
                      <a:r>
                        <a:rPr lang="en-GB" sz="700"/>
                        <a:t>173.84</a:t>
                      </a:r>
                      <a:endParaRPr sz="700"/>
                    </a:p>
                  </a:txBody>
                  <a:tcPr marT="91425" marB="91425" marR="91425" marL="91425"/>
                </a:tc>
              </a:tr>
              <a:tr h="295675">
                <a:tc>
                  <a:txBody>
                    <a:bodyPr/>
                    <a:lstStyle/>
                    <a:p>
                      <a:pPr indent="0" lvl="0" marL="0" rtl="0" algn="ctr">
                        <a:spcBef>
                          <a:spcPts val="0"/>
                        </a:spcBef>
                        <a:spcAft>
                          <a:spcPts val="0"/>
                        </a:spcAft>
                        <a:buNone/>
                      </a:pPr>
                      <a:r>
                        <a:t/>
                      </a:r>
                      <a:endParaRPr sz="500"/>
                    </a:p>
                  </a:txBody>
                  <a:tcPr marT="91425" marB="91425" marR="91425" marL="91425"/>
                </a:tc>
                <a:tc>
                  <a:txBody>
                    <a:bodyPr/>
                    <a:lstStyle/>
                    <a:p>
                      <a:pPr indent="0" lvl="0" marL="0" rtl="0" algn="ctr">
                        <a:spcBef>
                          <a:spcPts val="0"/>
                        </a:spcBef>
                        <a:spcAft>
                          <a:spcPts val="0"/>
                        </a:spcAft>
                        <a:buNone/>
                      </a:pPr>
                      <a:r>
                        <a:rPr lang="en-GB" sz="700">
                          <a:solidFill>
                            <a:schemeClr val="dk1"/>
                          </a:solidFill>
                        </a:rPr>
                        <a:t>Private room</a:t>
                      </a:r>
                      <a:endParaRPr sz="700"/>
                    </a:p>
                  </a:txBody>
                  <a:tcPr marT="91425" marB="91425" marR="91425" marL="91425"/>
                </a:tc>
                <a:tc>
                  <a:txBody>
                    <a:bodyPr/>
                    <a:lstStyle/>
                    <a:p>
                      <a:pPr indent="0" lvl="0" marL="0" rtl="0" algn="ctr">
                        <a:spcBef>
                          <a:spcPts val="0"/>
                        </a:spcBef>
                        <a:spcAft>
                          <a:spcPts val="0"/>
                        </a:spcAft>
                        <a:buNone/>
                      </a:pPr>
                      <a:r>
                        <a:rPr lang="en-GB" sz="700"/>
                        <a:t>62.29</a:t>
                      </a:r>
                      <a:endParaRPr sz="700"/>
                    </a:p>
                  </a:txBody>
                  <a:tcPr marT="91425" marB="91425" marR="91425" marL="91425"/>
                </a:tc>
              </a:tr>
              <a:tr h="295675">
                <a:tc>
                  <a:txBody>
                    <a:bodyPr/>
                    <a:lstStyle/>
                    <a:p>
                      <a:pPr indent="0" lvl="0" marL="0" rtl="0" algn="l">
                        <a:spcBef>
                          <a:spcPts val="0"/>
                        </a:spcBef>
                        <a:spcAft>
                          <a:spcPts val="0"/>
                        </a:spcAft>
                        <a:buNone/>
                      </a:pPr>
                      <a:r>
                        <a:t/>
                      </a:r>
                      <a:endParaRPr sz="500"/>
                    </a:p>
                  </a:txBody>
                  <a:tcPr marT="91425" marB="91425" marR="91425" marL="91425"/>
                </a:tc>
                <a:tc>
                  <a:txBody>
                    <a:bodyPr/>
                    <a:lstStyle/>
                    <a:p>
                      <a:pPr indent="0" lvl="0" marL="0" rtl="0" algn="ctr">
                        <a:spcBef>
                          <a:spcPts val="0"/>
                        </a:spcBef>
                        <a:spcAft>
                          <a:spcPts val="0"/>
                        </a:spcAft>
                        <a:buNone/>
                      </a:pPr>
                      <a:r>
                        <a:rPr lang="en-GB" sz="700">
                          <a:solidFill>
                            <a:schemeClr val="dk1"/>
                          </a:solidFill>
                        </a:rPr>
                        <a:t>Shared room</a:t>
                      </a:r>
                      <a:endParaRPr sz="700"/>
                    </a:p>
                  </a:txBody>
                  <a:tcPr marT="91425" marB="91425" marR="91425" marL="91425"/>
                </a:tc>
                <a:tc>
                  <a:txBody>
                    <a:bodyPr/>
                    <a:lstStyle/>
                    <a:p>
                      <a:pPr indent="0" lvl="0" marL="0" rtl="0" algn="ctr">
                        <a:spcBef>
                          <a:spcPts val="0"/>
                        </a:spcBef>
                        <a:spcAft>
                          <a:spcPts val="0"/>
                        </a:spcAft>
                        <a:buNone/>
                      </a:pPr>
                      <a:r>
                        <a:rPr lang="en-GB" sz="700"/>
                        <a:t>57.44</a:t>
                      </a:r>
                      <a:endParaRPr sz="7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nvSpPr>
        <p:spPr>
          <a:xfrm>
            <a:off x="273825" y="170225"/>
            <a:ext cx="8532900" cy="369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rgbClr val="1A4C9E"/>
              </a:buClr>
              <a:buSzPts val="1200"/>
              <a:buChar char="●"/>
            </a:pPr>
            <a:r>
              <a:rPr lang="en-GB" sz="1200">
                <a:solidFill>
                  <a:srgbClr val="1A4C9E"/>
                </a:solidFill>
              </a:rPr>
              <a:t>We can get a better insights of the average prices of different rooms over different locations using a bar-</a:t>
            </a:r>
            <a:r>
              <a:rPr lang="en-GB" sz="1200">
                <a:solidFill>
                  <a:srgbClr val="1A4C9E"/>
                </a:solidFill>
              </a:rPr>
              <a:t>graph.</a:t>
            </a:r>
            <a:endParaRPr sz="1200">
              <a:solidFill>
                <a:srgbClr val="1A4C9E"/>
              </a:solidFill>
            </a:endParaRPr>
          </a:p>
        </p:txBody>
      </p:sp>
      <p:pic>
        <p:nvPicPr>
          <p:cNvPr id="107" name="Google Shape;107;p21"/>
          <p:cNvPicPr preferRelativeResize="0"/>
          <p:nvPr/>
        </p:nvPicPr>
        <p:blipFill>
          <a:blip r:embed="rId3">
            <a:alphaModFix/>
          </a:blip>
          <a:stretch>
            <a:fillRect/>
          </a:stretch>
        </p:blipFill>
        <p:spPr>
          <a:xfrm>
            <a:off x="273825" y="769675"/>
            <a:ext cx="8451625" cy="42214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