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Comforta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44" Type="http://schemas.openxmlformats.org/officeDocument/2006/relationships/font" Target="fonts/Comfortaa-bold.fntdata"/><Relationship Id="rId21" Type="http://schemas.openxmlformats.org/officeDocument/2006/relationships/slide" Target="slides/slide15.xml"/><Relationship Id="rId43" Type="http://schemas.openxmlformats.org/officeDocument/2006/relationships/font" Target="fonts/Comfortaa-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a0e8606c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a0e8606c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9e2d50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f9e2d50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f9e2d50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f9e2d50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ca8c106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ca8c106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9e2d50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9e2d50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ca8c1061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ca8c1061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ca8c106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ca8c106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f9e2d50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f9e2d50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fb56a6b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fb56a6b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fb56a6bc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fb56a6bc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fb56a6bc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fb56a6bc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a0e8606c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a0e8606c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fb56a6bc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fb56a6bc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fb56a6bc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fb56a6bc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fb56a6bc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fb56a6bc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04b5821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04b5821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f9e2d50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f9e2d50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f9e2d50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f9e2d501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f9e2d501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f9e2d501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f9e2d501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f9e2d501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04b58211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04b58211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04b5821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04b5821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0e8606c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a0e8606c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4b5821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4b58211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ca8c106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ca8c106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04b5821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04b5821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ca8c106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ca8c106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a0e8606c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a0e8606c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a0e8606c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a0e8606c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a0e8606ce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a0e8606ce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a0e8606ce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a0e8606ce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a59397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a59397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96" name="Shape 96"/>
        <p:cNvGrpSpPr/>
        <p:nvPr/>
      </p:nvGrpSpPr>
      <p:grpSpPr>
        <a:xfrm>
          <a:off x="0" y="0"/>
          <a:ext cx="0" cy="0"/>
          <a:chOff x="0" y="0"/>
          <a:chExt cx="0" cy="0"/>
        </a:xfrm>
      </p:grpSpPr>
      <p:sp>
        <p:nvSpPr>
          <p:cNvPr id="97" name="Google Shape;97;p2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
          <p:cNvSpPr/>
          <p:nvPr/>
        </p:nvSpPr>
        <p:spPr>
          <a:xfrm>
            <a:off x="205218"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p:nvPr/>
        </p:nvSpPr>
        <p:spPr>
          <a:xfrm>
            <a:off x="100882"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319" y="201292"/>
            <a:ext cx="408900" cy="381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txBox="1"/>
          <p:nvPr>
            <p:ph type="title"/>
          </p:nvPr>
        </p:nvSpPr>
        <p:spPr>
          <a:xfrm>
            <a:off x="233600" y="829550"/>
            <a:ext cx="2566200" cy="89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06" name="Google Shape;106;p25"/>
          <p:cNvSpPr txBox="1"/>
          <p:nvPr>
            <p:ph idx="1" type="body"/>
          </p:nvPr>
        </p:nvSpPr>
        <p:spPr>
          <a:xfrm>
            <a:off x="233600" y="1798300"/>
            <a:ext cx="2566200" cy="29772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07" name="Google Shape;107;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0" y="240350"/>
            <a:ext cx="9144000" cy="25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t>Capstone Project-2 </a:t>
            </a:r>
            <a:endParaRPr b="1" sz="5300"/>
          </a:p>
          <a:p>
            <a:pPr indent="0" lvl="0" marL="0" rtl="0" algn="ctr">
              <a:spcBef>
                <a:spcPts val="0"/>
              </a:spcBef>
              <a:spcAft>
                <a:spcPts val="0"/>
              </a:spcAft>
              <a:buNone/>
            </a:pPr>
            <a:r>
              <a:rPr b="1" lang="en" sz="5300">
                <a:solidFill>
                  <a:schemeClr val="lt1"/>
                </a:solidFill>
              </a:rPr>
              <a:t>Bike Sharing demand prediction</a:t>
            </a:r>
            <a:endParaRPr/>
          </a:p>
        </p:txBody>
      </p:sp>
      <p:sp>
        <p:nvSpPr>
          <p:cNvPr id="113" name="Google Shape;113;p26"/>
          <p:cNvSpPr txBox="1"/>
          <p:nvPr>
            <p:ph idx="1" type="subTitle"/>
          </p:nvPr>
        </p:nvSpPr>
        <p:spPr>
          <a:xfrm>
            <a:off x="262875" y="3031600"/>
            <a:ext cx="8520600" cy="21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u="sng">
                <a:solidFill>
                  <a:schemeClr val="lt1"/>
                </a:solidFill>
              </a:rPr>
              <a:t>Team Members:</a:t>
            </a:r>
            <a:endParaRPr b="1" sz="3100" u="sng">
              <a:solidFill>
                <a:schemeClr val="lt1"/>
              </a:solidFill>
            </a:endParaRPr>
          </a:p>
          <a:p>
            <a:pPr indent="0" lvl="0" marL="0" rtl="0" algn="ctr">
              <a:spcBef>
                <a:spcPts val="0"/>
              </a:spcBef>
              <a:spcAft>
                <a:spcPts val="0"/>
              </a:spcAft>
              <a:buNone/>
            </a:pPr>
            <a:r>
              <a:rPr b="1" lang="en" sz="2300">
                <a:solidFill>
                  <a:schemeClr val="lt1"/>
                </a:solidFill>
              </a:rPr>
              <a:t>Sagar Malik </a:t>
            </a:r>
            <a:endParaRPr b="1" sz="2300">
              <a:solidFill>
                <a:schemeClr val="lt1"/>
              </a:solidFill>
            </a:endParaRPr>
          </a:p>
          <a:p>
            <a:pPr indent="0" lvl="0" marL="0" rtl="0" algn="ctr">
              <a:spcBef>
                <a:spcPts val="0"/>
              </a:spcBef>
              <a:spcAft>
                <a:spcPts val="0"/>
              </a:spcAft>
              <a:buNone/>
            </a:pPr>
            <a:r>
              <a:rPr b="1" lang="en" sz="2300">
                <a:solidFill>
                  <a:schemeClr val="lt1"/>
                </a:solidFill>
              </a:rPr>
              <a:t>Sharad Tawade</a:t>
            </a:r>
            <a:endParaRPr b="1" sz="2300">
              <a:solidFill>
                <a:schemeClr val="lt1"/>
              </a:solidFill>
            </a:endParaRPr>
          </a:p>
          <a:p>
            <a:pPr indent="0" lvl="0" marL="0" rtl="0" algn="ctr">
              <a:spcBef>
                <a:spcPts val="0"/>
              </a:spcBef>
              <a:spcAft>
                <a:spcPts val="0"/>
              </a:spcAft>
              <a:buNone/>
            </a:pPr>
            <a:r>
              <a:rPr b="1" lang="en" sz="2300">
                <a:solidFill>
                  <a:schemeClr val="lt1"/>
                </a:solidFill>
              </a:rPr>
              <a:t>Vinay Kumar</a:t>
            </a:r>
            <a:endParaRPr b="1" sz="2300">
              <a:solidFill>
                <a:schemeClr val="lt1"/>
              </a:solidFill>
            </a:endParaRPr>
          </a:p>
          <a:p>
            <a:pPr indent="0" lvl="0" marL="0" rtl="0" algn="ctr">
              <a:spcBef>
                <a:spcPts val="0"/>
              </a:spcBef>
              <a:spcAft>
                <a:spcPts val="0"/>
              </a:spcAft>
              <a:buNone/>
            </a:pPr>
            <a:r>
              <a:rPr b="1" lang="en" sz="2300">
                <a:solidFill>
                  <a:schemeClr val="lt1"/>
                </a:solidFill>
              </a:rPr>
              <a:t>Yashwant Reddy</a:t>
            </a:r>
            <a:endParaRPr b="1" sz="2300">
              <a:solidFill>
                <a:schemeClr val="lt1"/>
              </a:solidFill>
            </a:endParaRPr>
          </a:p>
          <a:p>
            <a:pPr indent="0" lvl="0" marL="0" rtl="0" algn="ctr">
              <a:spcBef>
                <a:spcPts val="0"/>
              </a:spcBef>
              <a:spcAft>
                <a:spcPts val="0"/>
              </a:spcAft>
              <a:buNone/>
            </a:pPr>
            <a:r>
              <a:t/>
            </a:r>
            <a:endParaRPr b="1" sz="3100">
              <a:solidFill>
                <a:schemeClr val="lt1"/>
              </a:solidFill>
            </a:endParaRPr>
          </a:p>
          <a:p>
            <a:pPr indent="0" lvl="0" marL="0" rtl="0" algn="ctr">
              <a:spcBef>
                <a:spcPts val="0"/>
              </a:spcBef>
              <a:spcAft>
                <a:spcPts val="0"/>
              </a:spcAft>
              <a:buNone/>
            </a:pPr>
            <a:r>
              <a:t/>
            </a:r>
            <a:endParaRPr sz="3400"/>
          </a:p>
        </p:txBody>
      </p:sp>
      <p:sp>
        <p:nvSpPr>
          <p:cNvPr id="114" name="Google Shape;114;p26"/>
          <p:cNvSpPr txBox="1"/>
          <p:nvPr/>
        </p:nvSpPr>
        <p:spPr>
          <a:xfrm>
            <a:off x="584025" y="5143500"/>
            <a:ext cx="86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5"/>
          <p:cNvPicPr preferRelativeResize="0"/>
          <p:nvPr/>
        </p:nvPicPr>
        <p:blipFill>
          <a:blip r:embed="rId3">
            <a:alphaModFix/>
          </a:blip>
          <a:stretch>
            <a:fillRect/>
          </a:stretch>
        </p:blipFill>
        <p:spPr>
          <a:xfrm>
            <a:off x="237400" y="846075"/>
            <a:ext cx="2761425" cy="2415650"/>
          </a:xfrm>
          <a:prstGeom prst="rect">
            <a:avLst/>
          </a:prstGeom>
          <a:noFill/>
          <a:ln>
            <a:noFill/>
          </a:ln>
        </p:spPr>
      </p:pic>
      <p:pic>
        <p:nvPicPr>
          <p:cNvPr id="177" name="Google Shape;177;p35"/>
          <p:cNvPicPr preferRelativeResize="0"/>
          <p:nvPr/>
        </p:nvPicPr>
        <p:blipFill>
          <a:blip r:embed="rId4">
            <a:alphaModFix/>
          </a:blip>
          <a:stretch>
            <a:fillRect/>
          </a:stretch>
        </p:blipFill>
        <p:spPr>
          <a:xfrm>
            <a:off x="3312450" y="987775"/>
            <a:ext cx="5663801" cy="2273950"/>
          </a:xfrm>
          <a:prstGeom prst="rect">
            <a:avLst/>
          </a:prstGeom>
          <a:noFill/>
          <a:ln>
            <a:noFill/>
          </a:ln>
        </p:spPr>
      </p:pic>
      <p:sp>
        <p:nvSpPr>
          <p:cNvPr id="178" name="Google Shape;178;p35"/>
          <p:cNvSpPr txBox="1"/>
          <p:nvPr/>
        </p:nvSpPr>
        <p:spPr>
          <a:xfrm>
            <a:off x="447725" y="3498550"/>
            <a:ext cx="7886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above trends indicate that during </a:t>
            </a:r>
            <a:r>
              <a:rPr lang="en"/>
              <a:t>the</a:t>
            </a:r>
            <a:r>
              <a:rPr lang="en"/>
              <a:t> holidays the demands of bikes plummet down. Maybe due to lower travel activity and people prefer to stay at homes more.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Whereas on “No holidays” - the demand is very high around 6-9 and 18-22 hour of the day, as it maybe a convince to get home after work.</a:t>
            </a:r>
            <a:endParaRPr/>
          </a:p>
        </p:txBody>
      </p:sp>
      <p:sp>
        <p:nvSpPr>
          <p:cNvPr id="179" name="Google Shape;179;p35"/>
          <p:cNvSpPr txBox="1"/>
          <p:nvPr/>
        </p:nvSpPr>
        <p:spPr>
          <a:xfrm>
            <a:off x="237400" y="0"/>
            <a:ext cx="8230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rPr>
              <a:t>Analysing at which hour the Rented Bike count is maximum w.r.t. Functional day</a:t>
            </a:r>
            <a:endParaRPr b="1" sz="2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6"/>
          <p:cNvPicPr preferRelativeResize="0"/>
          <p:nvPr/>
        </p:nvPicPr>
        <p:blipFill>
          <a:blip r:embed="rId3">
            <a:alphaModFix/>
          </a:blip>
          <a:stretch>
            <a:fillRect/>
          </a:stretch>
        </p:blipFill>
        <p:spPr>
          <a:xfrm>
            <a:off x="137550" y="967850"/>
            <a:ext cx="3690500" cy="2822100"/>
          </a:xfrm>
          <a:prstGeom prst="rect">
            <a:avLst/>
          </a:prstGeom>
          <a:noFill/>
          <a:ln>
            <a:noFill/>
          </a:ln>
        </p:spPr>
      </p:pic>
      <p:pic>
        <p:nvPicPr>
          <p:cNvPr id="185" name="Google Shape;185;p36"/>
          <p:cNvPicPr preferRelativeResize="0"/>
          <p:nvPr/>
        </p:nvPicPr>
        <p:blipFill>
          <a:blip r:embed="rId4">
            <a:alphaModFix/>
          </a:blip>
          <a:stretch>
            <a:fillRect/>
          </a:stretch>
        </p:blipFill>
        <p:spPr>
          <a:xfrm>
            <a:off x="3996150" y="912550"/>
            <a:ext cx="5011151" cy="2877400"/>
          </a:xfrm>
          <a:prstGeom prst="rect">
            <a:avLst/>
          </a:prstGeom>
          <a:noFill/>
          <a:ln>
            <a:noFill/>
          </a:ln>
        </p:spPr>
      </p:pic>
      <p:sp>
        <p:nvSpPr>
          <p:cNvPr id="186" name="Google Shape;186;p36"/>
          <p:cNvSpPr txBox="1"/>
          <p:nvPr/>
        </p:nvSpPr>
        <p:spPr>
          <a:xfrm>
            <a:off x="551875" y="4216800"/>
            <a:ext cx="3690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demand increased drastically from 2017-2018.</a:t>
            </a:r>
            <a:endParaRPr/>
          </a:p>
        </p:txBody>
      </p:sp>
      <p:sp>
        <p:nvSpPr>
          <p:cNvPr id="187" name="Google Shape;187;p36"/>
          <p:cNvSpPr txBox="1"/>
          <p:nvPr/>
        </p:nvSpPr>
        <p:spPr>
          <a:xfrm>
            <a:off x="4572000" y="4216800"/>
            <a:ext cx="4281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Monthly trends of the Rented bike count</a:t>
            </a:r>
            <a:endParaRPr/>
          </a:p>
          <a:p>
            <a:pPr indent="-317500" lvl="0" marL="457200" rtl="0" algn="l">
              <a:spcBef>
                <a:spcPts val="0"/>
              </a:spcBef>
              <a:spcAft>
                <a:spcPts val="0"/>
              </a:spcAft>
              <a:buSzPts val="1400"/>
              <a:buChar char="●"/>
            </a:pPr>
            <a:r>
              <a:rPr lang="en"/>
              <a:t>April - August being the peaks</a:t>
            </a:r>
            <a:endParaRPr/>
          </a:p>
        </p:txBody>
      </p:sp>
      <p:sp>
        <p:nvSpPr>
          <p:cNvPr id="188" name="Google Shape;188;p36"/>
          <p:cNvSpPr txBox="1"/>
          <p:nvPr/>
        </p:nvSpPr>
        <p:spPr>
          <a:xfrm>
            <a:off x="137550" y="0"/>
            <a:ext cx="8377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rPr>
              <a:t>Analysing in which Year and Month the Rented Bike Count was maximum:</a:t>
            </a:r>
            <a:r>
              <a:rPr lang="en" sz="1600"/>
              <a:t>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1314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highlight>
                  <a:srgbClr val="FFFFFF"/>
                </a:highlight>
                <a:latin typeface="Roboto"/>
                <a:ea typeface="Roboto"/>
                <a:cs typeface="Roboto"/>
                <a:sym typeface="Roboto"/>
              </a:rPr>
              <a:t>How demand of bike change with Functioning days</a:t>
            </a:r>
            <a:endParaRPr b="1" sz="2400">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
        <p:nvSpPr>
          <p:cNvPr id="194" name="Google Shape;19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accent2"/>
              </a:buClr>
              <a:buSzPts val="1200"/>
              <a:buFont typeface="Roboto"/>
              <a:buAutoNum type="arabicPeriod"/>
            </a:pPr>
            <a:r>
              <a:rPr lang="en" sz="1200">
                <a:solidFill>
                  <a:schemeClr val="accent2"/>
                </a:solidFill>
                <a:highlight>
                  <a:srgbClr val="FFFFFF"/>
                </a:highlight>
                <a:latin typeface="Roboto"/>
                <a:ea typeface="Roboto"/>
                <a:cs typeface="Roboto"/>
                <a:sym typeface="Roboto"/>
              </a:rPr>
              <a:t>From above bar graph we get to know that there was no bike rent on non functioning day</a:t>
            </a:r>
            <a:endParaRPr sz="1200">
              <a:solidFill>
                <a:schemeClr val="accent2"/>
              </a:solidFill>
              <a:highlight>
                <a:srgbClr val="FFFFFF"/>
              </a:highlight>
              <a:latin typeface="Roboto"/>
              <a:ea typeface="Roboto"/>
              <a:cs typeface="Roboto"/>
              <a:sym typeface="Roboto"/>
            </a:endParaRPr>
          </a:p>
        </p:txBody>
      </p:sp>
      <p:pic>
        <p:nvPicPr>
          <p:cNvPr id="195" name="Google Shape;195;p37"/>
          <p:cNvPicPr preferRelativeResize="0"/>
          <p:nvPr/>
        </p:nvPicPr>
        <p:blipFill>
          <a:blip r:embed="rId3">
            <a:alphaModFix/>
          </a:blip>
          <a:stretch>
            <a:fillRect/>
          </a:stretch>
        </p:blipFill>
        <p:spPr>
          <a:xfrm>
            <a:off x="261950" y="704100"/>
            <a:ext cx="8620125" cy="3640676"/>
          </a:xfrm>
          <a:prstGeom prst="rect">
            <a:avLst/>
          </a:prstGeom>
          <a:noFill/>
          <a:ln>
            <a:noFill/>
          </a:ln>
        </p:spPr>
      </p:pic>
      <p:sp>
        <p:nvSpPr>
          <p:cNvPr id="196" name="Google Shape;196;p37"/>
          <p:cNvSpPr txBox="1"/>
          <p:nvPr/>
        </p:nvSpPr>
        <p:spPr>
          <a:xfrm>
            <a:off x="94100" y="4454550"/>
            <a:ext cx="86202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AutoNum type="arabicPeriod"/>
            </a:pPr>
            <a:r>
              <a:rPr lang="en" sz="1600">
                <a:solidFill>
                  <a:schemeClr val="accent2"/>
                </a:solidFill>
                <a:highlight>
                  <a:srgbClr val="FFFFFF"/>
                </a:highlight>
                <a:latin typeface="Roboto"/>
                <a:ea typeface="Roboto"/>
                <a:cs typeface="Roboto"/>
                <a:sym typeface="Roboto"/>
              </a:rPr>
              <a:t>From above bar graph we get to know that there was no bike rent on non functioning day</a:t>
            </a:r>
            <a:endParaRPr sz="16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Distribution of  Dependent Variable</a:t>
            </a:r>
            <a:endParaRPr b="1"/>
          </a:p>
        </p:txBody>
      </p:sp>
      <p:pic>
        <p:nvPicPr>
          <p:cNvPr id="202" name="Google Shape;202;p38"/>
          <p:cNvPicPr preferRelativeResize="0"/>
          <p:nvPr/>
        </p:nvPicPr>
        <p:blipFill>
          <a:blip r:embed="rId3">
            <a:alphaModFix/>
          </a:blip>
          <a:stretch>
            <a:fillRect/>
          </a:stretch>
        </p:blipFill>
        <p:spPr>
          <a:xfrm>
            <a:off x="144975" y="1539050"/>
            <a:ext cx="3437775" cy="2418875"/>
          </a:xfrm>
          <a:prstGeom prst="rect">
            <a:avLst/>
          </a:prstGeom>
          <a:noFill/>
          <a:ln>
            <a:noFill/>
          </a:ln>
        </p:spPr>
      </p:pic>
      <p:cxnSp>
        <p:nvCxnSpPr>
          <p:cNvPr id="203" name="Google Shape;203;p38"/>
          <p:cNvCxnSpPr>
            <a:stCxn id="202" idx="3"/>
          </p:cNvCxnSpPr>
          <p:nvPr/>
        </p:nvCxnSpPr>
        <p:spPr>
          <a:xfrm>
            <a:off x="3582750" y="2748487"/>
            <a:ext cx="1560900" cy="2100"/>
          </a:xfrm>
          <a:prstGeom prst="straightConnector1">
            <a:avLst/>
          </a:prstGeom>
          <a:noFill/>
          <a:ln cap="flat" cmpd="sng" w="38100">
            <a:solidFill>
              <a:schemeClr val="lt1"/>
            </a:solidFill>
            <a:prstDash val="solid"/>
            <a:round/>
            <a:headEnd len="med" w="med" type="none"/>
            <a:tailEnd len="med" w="med" type="triangle"/>
          </a:ln>
        </p:spPr>
      </p:cxnSp>
      <p:pic>
        <p:nvPicPr>
          <p:cNvPr id="204" name="Google Shape;204;p38"/>
          <p:cNvPicPr preferRelativeResize="0"/>
          <p:nvPr/>
        </p:nvPicPr>
        <p:blipFill>
          <a:blip r:embed="rId4">
            <a:alphaModFix/>
          </a:blip>
          <a:stretch>
            <a:fillRect/>
          </a:stretch>
        </p:blipFill>
        <p:spPr>
          <a:xfrm>
            <a:off x="5184675" y="1539050"/>
            <a:ext cx="3717750" cy="2333924"/>
          </a:xfrm>
          <a:prstGeom prst="rect">
            <a:avLst/>
          </a:prstGeom>
          <a:noFill/>
          <a:ln>
            <a:noFill/>
          </a:ln>
        </p:spPr>
      </p:pic>
      <p:sp>
        <p:nvSpPr>
          <p:cNvPr id="205" name="Google Shape;205;p38"/>
          <p:cNvSpPr txBox="1"/>
          <p:nvPr/>
        </p:nvSpPr>
        <p:spPr>
          <a:xfrm>
            <a:off x="3547500" y="2294888"/>
            <a:ext cx="1560900" cy="66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850">
                <a:solidFill>
                  <a:schemeClr val="accent2"/>
                </a:solidFill>
                <a:highlight>
                  <a:srgbClr val="FFFFFF"/>
                </a:highlight>
                <a:latin typeface="Roboto"/>
                <a:ea typeface="Roboto"/>
                <a:cs typeface="Roboto"/>
                <a:sym typeface="Roboto"/>
              </a:rPr>
              <a:t>square-root transformation</a:t>
            </a:r>
            <a:endParaRPr sz="850">
              <a:solidFill>
                <a:schemeClr val="accent2"/>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
        <p:nvSpPr>
          <p:cNvPr id="206" name="Google Shape;206;p38"/>
          <p:cNvSpPr txBox="1"/>
          <p:nvPr/>
        </p:nvSpPr>
        <p:spPr>
          <a:xfrm>
            <a:off x="144975" y="4061150"/>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As it was right skewed, so we have taken square root of dependent variable to visualize it in a better way...</a:t>
            </a:r>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154875" y="8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Visualizing the relationship b/w dependent &amp; independent variable after transformation </a:t>
            </a:r>
            <a:endParaRPr b="1"/>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visualizing these scatter plots we removed the un</a:t>
            </a:r>
            <a:endParaRPr>
              <a:solidFill>
                <a:srgbClr val="000000"/>
              </a:solidFill>
            </a:endParaRPr>
          </a:p>
        </p:txBody>
      </p:sp>
      <p:pic>
        <p:nvPicPr>
          <p:cNvPr id="213" name="Google Shape;213;p39"/>
          <p:cNvPicPr preferRelativeResize="0"/>
          <p:nvPr/>
        </p:nvPicPr>
        <p:blipFill>
          <a:blip r:embed="rId3">
            <a:alphaModFix/>
          </a:blip>
          <a:stretch>
            <a:fillRect/>
          </a:stretch>
        </p:blipFill>
        <p:spPr>
          <a:xfrm>
            <a:off x="154875" y="1027025"/>
            <a:ext cx="4142100" cy="2132650"/>
          </a:xfrm>
          <a:prstGeom prst="rect">
            <a:avLst/>
          </a:prstGeom>
          <a:noFill/>
          <a:ln>
            <a:noFill/>
          </a:ln>
        </p:spPr>
      </p:pic>
      <p:pic>
        <p:nvPicPr>
          <p:cNvPr id="214" name="Google Shape;214;p39"/>
          <p:cNvPicPr preferRelativeResize="0"/>
          <p:nvPr/>
        </p:nvPicPr>
        <p:blipFill>
          <a:blip r:embed="rId4">
            <a:alphaModFix/>
          </a:blip>
          <a:stretch>
            <a:fillRect/>
          </a:stretch>
        </p:blipFill>
        <p:spPr>
          <a:xfrm>
            <a:off x="4704700" y="1027025"/>
            <a:ext cx="3970774" cy="2132650"/>
          </a:xfrm>
          <a:prstGeom prst="rect">
            <a:avLst/>
          </a:prstGeom>
          <a:noFill/>
          <a:ln>
            <a:noFill/>
          </a:ln>
        </p:spPr>
      </p:pic>
      <p:pic>
        <p:nvPicPr>
          <p:cNvPr id="215" name="Google Shape;215;p39"/>
          <p:cNvPicPr preferRelativeResize="0"/>
          <p:nvPr/>
        </p:nvPicPr>
        <p:blipFill>
          <a:blip r:embed="rId5">
            <a:alphaModFix/>
          </a:blip>
          <a:stretch>
            <a:fillRect/>
          </a:stretch>
        </p:blipFill>
        <p:spPr>
          <a:xfrm>
            <a:off x="56800" y="3159675"/>
            <a:ext cx="4240176" cy="1930900"/>
          </a:xfrm>
          <a:prstGeom prst="rect">
            <a:avLst/>
          </a:prstGeom>
          <a:noFill/>
          <a:ln>
            <a:noFill/>
          </a:ln>
        </p:spPr>
      </p:pic>
      <p:pic>
        <p:nvPicPr>
          <p:cNvPr id="216" name="Google Shape;216;p39"/>
          <p:cNvPicPr preferRelativeResize="0"/>
          <p:nvPr/>
        </p:nvPicPr>
        <p:blipFill>
          <a:blip r:embed="rId6">
            <a:alphaModFix/>
          </a:blip>
          <a:stretch>
            <a:fillRect/>
          </a:stretch>
        </p:blipFill>
        <p:spPr>
          <a:xfrm>
            <a:off x="4704700" y="3285125"/>
            <a:ext cx="3970775" cy="180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14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Visualizing the relationship b/w dependent &amp; independent variable after transformation </a:t>
            </a:r>
            <a:r>
              <a:rPr lang="en"/>
              <a:t> </a:t>
            </a:r>
            <a:endParaRPr/>
          </a:p>
        </p:txBody>
      </p:sp>
      <p:sp>
        <p:nvSpPr>
          <p:cNvPr id="222" name="Google Shape;222;p40"/>
          <p:cNvSpPr txBox="1"/>
          <p:nvPr>
            <p:ph idx="1" type="body"/>
          </p:nvPr>
        </p:nvSpPr>
        <p:spPr>
          <a:xfrm>
            <a:off x="311700" y="1365300"/>
            <a:ext cx="8520600" cy="32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So after visualizing these scatter plots we removed the unwanted or extra data which were making our dataset quite unwell.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 for windspeed – value higher than 4.5m/s,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Solar Radiation(MJ/m2) value higher than 3MJ/m2,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Rainfall value higher than 10mm &amp;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Snowfall value higher than 4cm were not taken.</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170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t>Multicollinearity:</a:t>
            </a:r>
            <a:endParaRPr b="1" sz="3400"/>
          </a:p>
        </p:txBody>
      </p:sp>
      <p:pic>
        <p:nvPicPr>
          <p:cNvPr id="228" name="Google Shape;228;p41"/>
          <p:cNvPicPr preferRelativeResize="0"/>
          <p:nvPr/>
        </p:nvPicPr>
        <p:blipFill>
          <a:blip r:embed="rId3">
            <a:alphaModFix/>
          </a:blip>
          <a:stretch>
            <a:fillRect/>
          </a:stretch>
        </p:blipFill>
        <p:spPr>
          <a:xfrm>
            <a:off x="502075" y="825525"/>
            <a:ext cx="7605474" cy="4165575"/>
          </a:xfrm>
          <a:prstGeom prst="rect">
            <a:avLst/>
          </a:prstGeom>
          <a:noFill/>
          <a:ln>
            <a:noFill/>
          </a:ln>
        </p:spPr>
      </p:pic>
      <p:sp>
        <p:nvSpPr>
          <p:cNvPr id="229" name="Google Shape;229;p41"/>
          <p:cNvSpPr txBox="1"/>
          <p:nvPr/>
        </p:nvSpPr>
        <p:spPr>
          <a:xfrm>
            <a:off x="4820325" y="1955325"/>
            <a:ext cx="153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217625" y="460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Removing </a:t>
            </a:r>
            <a:r>
              <a:rPr b="1" lang="en" sz="3200"/>
              <a:t>collinearity:</a:t>
            </a:r>
            <a:endParaRPr b="1" sz="3200"/>
          </a:p>
        </p:txBody>
      </p:sp>
      <p:sp>
        <p:nvSpPr>
          <p:cNvPr id="235" name="Google Shape;235;p42"/>
          <p:cNvSpPr txBox="1"/>
          <p:nvPr>
            <p:ph idx="1" type="body"/>
          </p:nvPr>
        </p:nvSpPr>
        <p:spPr>
          <a:xfrm>
            <a:off x="311700" y="1462425"/>
            <a:ext cx="5302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b="1" lang="en" sz="2000">
                <a:solidFill>
                  <a:srgbClr val="000000"/>
                </a:solidFill>
              </a:rPr>
              <a:t>Here Temperature's and Dew Point Temperature's VIF are highly correlated so we will focus on these two to remove collinearity. </a:t>
            </a:r>
            <a:endParaRPr b="1" sz="2000">
              <a:solidFill>
                <a:srgbClr val="000000"/>
              </a:solidFill>
            </a:endParaRPr>
          </a:p>
          <a:p>
            <a:pPr indent="-355600" lvl="0" marL="457200" rtl="0" algn="l">
              <a:spcBef>
                <a:spcPts val="0"/>
              </a:spcBef>
              <a:spcAft>
                <a:spcPts val="0"/>
              </a:spcAft>
              <a:buClr>
                <a:srgbClr val="000000"/>
              </a:buClr>
              <a:buSzPts val="2000"/>
              <a:buChar char="●"/>
            </a:pPr>
            <a:r>
              <a:rPr b="1" lang="en" sz="2000">
                <a:solidFill>
                  <a:srgbClr val="000000"/>
                </a:solidFill>
              </a:rPr>
              <a:t>So we will be focusing on Dew Point Temperature.</a:t>
            </a:r>
            <a:endParaRPr b="1" sz="2000">
              <a:solidFill>
                <a:srgbClr val="000000"/>
              </a:solidFill>
            </a:endParaRPr>
          </a:p>
          <a:p>
            <a:pPr indent="0" lvl="0" marL="0" rtl="0" algn="l">
              <a:spcBef>
                <a:spcPts val="0"/>
              </a:spcBef>
              <a:spcAft>
                <a:spcPts val="0"/>
              </a:spcAft>
              <a:buNone/>
            </a:pPr>
            <a:r>
              <a:t/>
            </a:r>
            <a:endParaRPr b="1" sz="2000">
              <a:solidFill>
                <a:srgbClr val="000000"/>
              </a:solidFill>
            </a:endParaRPr>
          </a:p>
        </p:txBody>
      </p:sp>
      <p:pic>
        <p:nvPicPr>
          <p:cNvPr id="236" name="Google Shape;236;p42"/>
          <p:cNvPicPr preferRelativeResize="0"/>
          <p:nvPr/>
        </p:nvPicPr>
        <p:blipFill>
          <a:blip r:embed="rId3">
            <a:alphaModFix/>
          </a:blip>
          <a:stretch>
            <a:fillRect/>
          </a:stretch>
        </p:blipFill>
        <p:spPr>
          <a:xfrm>
            <a:off x="5818075" y="894875"/>
            <a:ext cx="3083850" cy="398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84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Pre-processing of Data :-</a:t>
            </a:r>
            <a:endParaRPr b="1"/>
          </a:p>
        </p:txBody>
      </p:sp>
      <p:sp>
        <p:nvSpPr>
          <p:cNvPr id="242" name="Google Shape;242;p43"/>
          <p:cNvSpPr txBox="1"/>
          <p:nvPr>
            <p:ph idx="1" type="body"/>
          </p:nvPr>
        </p:nvSpPr>
        <p:spPr>
          <a:xfrm>
            <a:off x="311700" y="1100875"/>
            <a:ext cx="340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u="sng">
                <a:solidFill>
                  <a:schemeClr val="accent5"/>
                </a:solidFill>
              </a:rPr>
              <a:t>Feature Engineering:</a:t>
            </a:r>
            <a:endParaRPr b="1" sz="2700" u="sng">
              <a:solidFill>
                <a:schemeClr val="accent5"/>
              </a:solidFill>
            </a:endParaRPr>
          </a:p>
          <a:p>
            <a:pPr indent="0" lvl="0" marL="0" rtl="0" algn="l">
              <a:spcBef>
                <a:spcPts val="0"/>
              </a:spcBef>
              <a:spcAft>
                <a:spcPts val="0"/>
              </a:spcAft>
              <a:buNone/>
            </a:pPr>
            <a:r>
              <a:t/>
            </a:r>
            <a:endParaRPr b="1" sz="2700">
              <a:solidFill>
                <a:srgbClr val="000000"/>
              </a:solidFill>
            </a:endParaRPr>
          </a:p>
          <a:p>
            <a:pPr indent="-400050" lvl="0" marL="457200" rtl="0" algn="l">
              <a:spcBef>
                <a:spcPts val="0"/>
              </a:spcBef>
              <a:spcAft>
                <a:spcPts val="0"/>
              </a:spcAft>
              <a:buClr>
                <a:srgbClr val="000000"/>
              </a:buClr>
              <a:buSzPts val="2700"/>
              <a:buChar char="●"/>
            </a:pPr>
            <a:r>
              <a:rPr b="1" lang="en" sz="2700">
                <a:solidFill>
                  <a:srgbClr val="000000"/>
                </a:solidFill>
              </a:rPr>
              <a:t>Label Encoding: </a:t>
            </a:r>
            <a:endParaRPr b="1" sz="2700">
              <a:solidFill>
                <a:srgbClr val="000000"/>
              </a:solidFill>
            </a:endParaRPr>
          </a:p>
          <a:p>
            <a:pPr indent="-400050" lvl="0" marL="457200" rtl="0" algn="l">
              <a:spcBef>
                <a:spcPts val="0"/>
              </a:spcBef>
              <a:spcAft>
                <a:spcPts val="0"/>
              </a:spcAft>
              <a:buClr>
                <a:srgbClr val="000000"/>
              </a:buClr>
              <a:buSzPts val="2700"/>
              <a:buChar char="●"/>
            </a:pPr>
            <a:r>
              <a:rPr b="1" lang="en" sz="2700">
                <a:solidFill>
                  <a:srgbClr val="000000"/>
                </a:solidFill>
              </a:rPr>
              <a:t>One hot Encoding</a:t>
            </a:r>
            <a:endParaRPr b="1" sz="2700">
              <a:solidFill>
                <a:srgbClr val="000000"/>
              </a:solidFill>
            </a:endParaRPr>
          </a:p>
          <a:p>
            <a:pPr indent="0" lvl="0" marL="0" rtl="0" algn="l">
              <a:spcBef>
                <a:spcPts val="0"/>
              </a:spcBef>
              <a:spcAft>
                <a:spcPts val="0"/>
              </a:spcAft>
              <a:buNone/>
            </a:pPr>
            <a:r>
              <a:t/>
            </a:r>
            <a:endParaRPr b="1" sz="3200">
              <a:solidFill>
                <a:srgbClr val="000000"/>
              </a:solidFill>
            </a:endParaRPr>
          </a:p>
        </p:txBody>
      </p:sp>
      <p:pic>
        <p:nvPicPr>
          <p:cNvPr id="243" name="Google Shape;243;p43"/>
          <p:cNvPicPr preferRelativeResize="0"/>
          <p:nvPr/>
        </p:nvPicPr>
        <p:blipFill>
          <a:blip r:embed="rId3">
            <a:alphaModFix/>
          </a:blip>
          <a:stretch>
            <a:fillRect/>
          </a:stretch>
        </p:blipFill>
        <p:spPr>
          <a:xfrm>
            <a:off x="3427800" y="847025"/>
            <a:ext cx="5542226" cy="367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u="sng"/>
              <a:t>Feature Engineering:</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202124"/>
                </a:solidFill>
                <a:highlight>
                  <a:srgbClr val="FFFFFF"/>
                </a:highlight>
              </a:rPr>
              <a:t>Feature engineering is the process of selecting, manipulating, and transforming raw data into features that can be used in supervised learning.</a:t>
            </a:r>
            <a:endParaRPr>
              <a:solidFill>
                <a:srgbClr val="202124"/>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202124"/>
                </a:solidFill>
                <a:highlight>
                  <a:srgbClr val="FFFFFF"/>
                </a:highlight>
              </a:rPr>
              <a:t>Feature engineering, in simple terms, is </a:t>
            </a:r>
            <a:r>
              <a:rPr b="1" lang="en">
                <a:solidFill>
                  <a:srgbClr val="202124"/>
                </a:solidFill>
                <a:highlight>
                  <a:srgbClr val="FFFFFF"/>
                </a:highlight>
              </a:rPr>
              <a:t>the act of converting raw observations into desired features using statistical or machine learning approaches</a:t>
            </a:r>
            <a:r>
              <a:rPr lang="en">
                <a:solidFill>
                  <a:srgbClr val="202124"/>
                </a:solidFill>
                <a:highlight>
                  <a:srgbClr val="FFFFFF"/>
                </a:highlight>
              </a:rPr>
              <a:t>.</a:t>
            </a:r>
            <a:endParaRPr>
              <a:solidFill>
                <a:srgbClr val="202124"/>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rPr>
              <a:t>It is the process of designing artificial features into an algorithm. These artificial features are then used by that algorithm in order to improve its performance, or in other words reap better results.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17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t>Contents:</a:t>
            </a:r>
            <a:endParaRPr b="1" sz="5000"/>
          </a:p>
        </p:txBody>
      </p:sp>
      <p:sp>
        <p:nvSpPr>
          <p:cNvPr id="120" name="Google Shape;120;p27"/>
          <p:cNvSpPr txBox="1"/>
          <p:nvPr>
            <p:ph idx="1" type="body"/>
          </p:nvPr>
        </p:nvSpPr>
        <p:spPr>
          <a:xfrm>
            <a:off x="138050" y="1229600"/>
            <a:ext cx="370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rPr>
              <a:t>1. Introduction</a:t>
            </a:r>
            <a:endParaRPr b="1" sz="2400">
              <a:solidFill>
                <a:schemeClr val="lt1"/>
              </a:solidFill>
            </a:endParaRPr>
          </a:p>
          <a:p>
            <a:pPr indent="0" lvl="0" marL="0" rtl="0" algn="l">
              <a:spcBef>
                <a:spcPts val="0"/>
              </a:spcBef>
              <a:spcAft>
                <a:spcPts val="0"/>
              </a:spcAft>
              <a:buNone/>
            </a:pPr>
            <a:r>
              <a:rPr b="1" lang="en" sz="2400">
                <a:solidFill>
                  <a:schemeClr val="lt1"/>
                </a:solidFill>
              </a:rPr>
              <a:t>2. Problem statement</a:t>
            </a:r>
            <a:endParaRPr b="1" sz="2400">
              <a:solidFill>
                <a:schemeClr val="lt1"/>
              </a:solidFill>
            </a:endParaRPr>
          </a:p>
          <a:p>
            <a:pPr indent="0" lvl="0" marL="0" rtl="0" algn="l">
              <a:spcBef>
                <a:spcPts val="0"/>
              </a:spcBef>
              <a:spcAft>
                <a:spcPts val="0"/>
              </a:spcAft>
              <a:buNone/>
            </a:pPr>
            <a:r>
              <a:rPr b="1" lang="en" sz="2400">
                <a:solidFill>
                  <a:schemeClr val="lt1"/>
                </a:solidFill>
              </a:rPr>
              <a:t>3. EDA </a:t>
            </a:r>
            <a:endParaRPr b="1" sz="2400">
              <a:solidFill>
                <a:schemeClr val="lt1"/>
              </a:solidFill>
            </a:endParaRPr>
          </a:p>
          <a:p>
            <a:pPr indent="0" lvl="0" marL="0" rtl="0" algn="l">
              <a:spcBef>
                <a:spcPts val="0"/>
              </a:spcBef>
              <a:spcAft>
                <a:spcPts val="0"/>
              </a:spcAft>
              <a:buNone/>
            </a:pPr>
            <a:r>
              <a:rPr b="1" lang="en" sz="2400">
                <a:solidFill>
                  <a:schemeClr val="lt1"/>
                </a:solidFill>
              </a:rPr>
              <a:t>4. Feature engineering</a:t>
            </a:r>
            <a:endParaRPr b="1" sz="2400">
              <a:solidFill>
                <a:schemeClr val="lt1"/>
              </a:solidFill>
            </a:endParaRPr>
          </a:p>
          <a:p>
            <a:pPr indent="0" lvl="0" marL="0" rtl="0" algn="l">
              <a:spcBef>
                <a:spcPts val="0"/>
              </a:spcBef>
              <a:spcAft>
                <a:spcPts val="0"/>
              </a:spcAft>
              <a:buNone/>
            </a:pPr>
            <a:r>
              <a:rPr b="1" lang="en" sz="2400">
                <a:solidFill>
                  <a:schemeClr val="lt1"/>
                </a:solidFill>
              </a:rPr>
              <a:t>5. </a:t>
            </a:r>
            <a:r>
              <a:rPr b="1" lang="en" sz="2400">
                <a:solidFill>
                  <a:schemeClr val="lt1"/>
                </a:solidFill>
                <a:highlight>
                  <a:srgbClr val="FFFFFF"/>
                </a:highlight>
              </a:rPr>
              <a:t>Machine learning models</a:t>
            </a:r>
            <a:endParaRPr b="1" sz="2400">
              <a:solidFill>
                <a:schemeClr val="lt1"/>
              </a:solidFill>
            </a:endParaRPr>
          </a:p>
          <a:p>
            <a:pPr indent="0" lvl="0" marL="0" rtl="0" algn="l">
              <a:spcBef>
                <a:spcPts val="0"/>
              </a:spcBef>
              <a:spcAft>
                <a:spcPts val="0"/>
              </a:spcAft>
              <a:buNone/>
            </a:pPr>
            <a:r>
              <a:rPr b="1" lang="en" sz="2400">
                <a:solidFill>
                  <a:schemeClr val="lt1"/>
                </a:solidFill>
              </a:rPr>
              <a:t>6. Model validation</a:t>
            </a:r>
            <a:endParaRPr b="1" sz="2400">
              <a:solidFill>
                <a:schemeClr val="lt1"/>
              </a:solidFill>
            </a:endParaRPr>
          </a:p>
          <a:p>
            <a:pPr indent="0" lvl="0" marL="0" rtl="0" algn="l">
              <a:spcBef>
                <a:spcPts val="0"/>
              </a:spcBef>
              <a:spcAft>
                <a:spcPts val="0"/>
              </a:spcAft>
              <a:buNone/>
            </a:pPr>
            <a:r>
              <a:rPr b="1" lang="en" sz="2400">
                <a:solidFill>
                  <a:schemeClr val="lt1"/>
                </a:solidFill>
              </a:rPr>
              <a:t>7. Model explainability</a:t>
            </a:r>
            <a:endParaRPr b="1" sz="2400">
              <a:solidFill>
                <a:schemeClr val="lt1"/>
              </a:solidFill>
            </a:endParaRPr>
          </a:p>
          <a:p>
            <a:pPr indent="0" lvl="0" marL="0" rtl="0" algn="l">
              <a:spcBef>
                <a:spcPts val="0"/>
              </a:spcBef>
              <a:spcAft>
                <a:spcPts val="0"/>
              </a:spcAft>
              <a:buNone/>
            </a:pPr>
            <a:r>
              <a:rPr b="1" lang="en" sz="2400">
                <a:solidFill>
                  <a:schemeClr val="lt1"/>
                </a:solidFill>
              </a:rPr>
              <a:t>8. Conclusion</a:t>
            </a:r>
            <a:endParaRPr b="1" sz="2400">
              <a:solidFill>
                <a:schemeClr val="lt1"/>
              </a:solidFill>
            </a:endParaRPr>
          </a:p>
          <a:p>
            <a:pPr indent="0" lvl="0" marL="0" rtl="0" algn="l">
              <a:spcBef>
                <a:spcPts val="0"/>
              </a:spcBef>
              <a:spcAft>
                <a:spcPts val="0"/>
              </a:spcAft>
              <a:buNone/>
            </a:pPr>
            <a:r>
              <a:t/>
            </a:r>
            <a:endParaRPr b="1" sz="2400">
              <a:solidFill>
                <a:schemeClr val="lt1"/>
              </a:solidFill>
            </a:endParaRPr>
          </a:p>
          <a:p>
            <a:pPr indent="0" lvl="0" marL="0" rtl="0" algn="l">
              <a:spcBef>
                <a:spcPts val="0"/>
              </a:spcBef>
              <a:spcAft>
                <a:spcPts val="0"/>
              </a:spcAft>
              <a:buNone/>
            </a:pPr>
            <a:r>
              <a:t/>
            </a:r>
            <a:endParaRPr b="1" sz="2400">
              <a:solidFill>
                <a:schemeClr val="lt1"/>
              </a:solidFill>
            </a:endParaRPr>
          </a:p>
        </p:txBody>
      </p:sp>
      <p:pic>
        <p:nvPicPr>
          <p:cNvPr id="121" name="Google Shape;121;p27"/>
          <p:cNvPicPr preferRelativeResize="0"/>
          <p:nvPr/>
        </p:nvPicPr>
        <p:blipFill>
          <a:blip r:embed="rId3">
            <a:alphaModFix/>
          </a:blip>
          <a:stretch>
            <a:fillRect/>
          </a:stretch>
        </p:blipFill>
        <p:spPr>
          <a:xfrm>
            <a:off x="4018500" y="550650"/>
            <a:ext cx="5211601" cy="378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156550" y="68675"/>
            <a:ext cx="9300300" cy="572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3000"/>
              <a:t>Label Encoding:</a:t>
            </a:r>
            <a:endParaRPr sz="3100"/>
          </a:p>
        </p:txBody>
      </p:sp>
      <p:sp>
        <p:nvSpPr>
          <p:cNvPr id="255" name="Google Shape;255;p45"/>
          <p:cNvSpPr txBox="1"/>
          <p:nvPr>
            <p:ph idx="1" type="body"/>
          </p:nvPr>
        </p:nvSpPr>
        <p:spPr>
          <a:xfrm>
            <a:off x="405800" y="1089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5"/>
          <p:cNvSpPr txBox="1"/>
          <p:nvPr/>
        </p:nvSpPr>
        <p:spPr>
          <a:xfrm>
            <a:off x="311700" y="769425"/>
            <a:ext cx="8705400" cy="42252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rgbClr val="202124"/>
              </a:buClr>
              <a:buSzPts val="2100"/>
              <a:buChar char="●"/>
            </a:pPr>
            <a:r>
              <a:rPr lang="en" sz="2100">
                <a:solidFill>
                  <a:srgbClr val="202124"/>
                </a:solidFill>
                <a:highlight>
                  <a:srgbClr val="FFFFFF"/>
                </a:highlight>
              </a:rPr>
              <a:t>Label Encoding refers </a:t>
            </a:r>
            <a:r>
              <a:rPr b="1" lang="en" sz="2100">
                <a:solidFill>
                  <a:srgbClr val="202124"/>
                </a:solidFill>
                <a:highlight>
                  <a:srgbClr val="FFFFFF"/>
                </a:highlight>
              </a:rPr>
              <a:t>to converting the labels into a numeric form so as to convert them into the machine-readable form</a:t>
            </a:r>
            <a:r>
              <a:rPr lang="en" sz="2100">
                <a:solidFill>
                  <a:srgbClr val="202124"/>
                </a:solidFill>
                <a:highlight>
                  <a:srgbClr val="FFFFFF"/>
                </a:highlight>
              </a:rPr>
              <a:t>.</a:t>
            </a:r>
            <a:endParaRPr sz="2100">
              <a:solidFill>
                <a:srgbClr val="202124"/>
              </a:solidFill>
              <a:highlight>
                <a:srgbClr val="FFFFFF"/>
              </a:highlight>
            </a:endParaRPr>
          </a:p>
          <a:p>
            <a:pPr indent="-361950" lvl="0" marL="457200" rtl="0" algn="l">
              <a:lnSpc>
                <a:spcPct val="115000"/>
              </a:lnSpc>
              <a:spcBef>
                <a:spcPts val="0"/>
              </a:spcBef>
              <a:spcAft>
                <a:spcPts val="0"/>
              </a:spcAft>
              <a:buClr>
                <a:srgbClr val="202124"/>
              </a:buClr>
              <a:buSzPts val="2100"/>
              <a:buChar char="●"/>
            </a:pPr>
            <a:r>
              <a:rPr lang="en" sz="2100">
                <a:solidFill>
                  <a:srgbClr val="202124"/>
                </a:solidFill>
                <a:highlight>
                  <a:srgbClr val="FFFFFF"/>
                </a:highlight>
              </a:rPr>
              <a:t>Label Encoding is a popular encoding technique for handling categorical variables. In this technique, each label is assigned a unique integer based on alphabetical ordering.</a:t>
            </a:r>
            <a:endParaRPr sz="2100">
              <a:solidFill>
                <a:srgbClr val="202124"/>
              </a:solidFill>
              <a:highlight>
                <a:srgbClr val="FFFFFF"/>
              </a:highlight>
            </a:endParaRPr>
          </a:p>
          <a:p>
            <a:pPr indent="-361950" lvl="0" marL="457200" rtl="0" algn="l">
              <a:lnSpc>
                <a:spcPct val="115000"/>
              </a:lnSpc>
              <a:spcBef>
                <a:spcPts val="0"/>
              </a:spcBef>
              <a:spcAft>
                <a:spcPts val="0"/>
              </a:spcAft>
              <a:buClr>
                <a:srgbClr val="202124"/>
              </a:buClr>
              <a:buSzPts val="2100"/>
              <a:buChar char="●"/>
            </a:pPr>
            <a:r>
              <a:rPr lang="en" sz="2100">
                <a:solidFill>
                  <a:srgbClr val="202124"/>
                </a:solidFill>
                <a:highlight>
                  <a:srgbClr val="FFFFFF"/>
                </a:highlight>
              </a:rPr>
              <a:t> Machine learning algorithms can then decide in a better way how those labels must be operated. It is an important pre-processing step for the structured dataset in supervised learning.</a:t>
            </a:r>
            <a:endParaRPr sz="2100">
              <a:solidFill>
                <a:srgbClr val="202124"/>
              </a:solidFill>
              <a:highlight>
                <a:srgbClr val="FFFFFF"/>
              </a:highlight>
            </a:endParaRPr>
          </a:p>
          <a:p>
            <a:pPr indent="-361950" lvl="0" marL="457200" rtl="0" algn="l">
              <a:lnSpc>
                <a:spcPct val="115000"/>
              </a:lnSpc>
              <a:spcBef>
                <a:spcPts val="0"/>
              </a:spcBef>
              <a:spcAft>
                <a:spcPts val="0"/>
              </a:spcAft>
              <a:buClr>
                <a:srgbClr val="202124"/>
              </a:buClr>
              <a:buSzPts val="2100"/>
              <a:buChar char="●"/>
            </a:pPr>
            <a:r>
              <a:rPr lang="en" sz="2100">
                <a:solidFill>
                  <a:srgbClr val="202124"/>
                </a:solidFill>
                <a:highlight>
                  <a:srgbClr val="FFFFFF"/>
                </a:highlight>
              </a:rPr>
              <a:t>Here we encodethe variables like Functioning Day and Holiday in the form of 0 and 1. also convert the seasons column into dummy variables like Spring, Summer, Rainy and Winter. </a:t>
            </a:r>
            <a:endParaRPr sz="2100">
              <a:solidFill>
                <a:srgbClr val="202124"/>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t>One hot Encoding:-</a:t>
            </a:r>
            <a:endParaRPr/>
          </a:p>
        </p:txBody>
      </p:sp>
      <p:sp>
        <p:nvSpPr>
          <p:cNvPr id="262" name="Google Shape;26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02124"/>
              </a:buClr>
              <a:buSzPts val="1800"/>
              <a:buChar char="●"/>
            </a:pPr>
            <a:r>
              <a:rPr lang="en">
                <a:solidFill>
                  <a:srgbClr val="202124"/>
                </a:solidFill>
                <a:highlight>
                  <a:srgbClr val="FFFFFF"/>
                </a:highlight>
              </a:rPr>
              <a:t>A one hot encoding is </a:t>
            </a:r>
            <a:r>
              <a:rPr b="1" lang="en">
                <a:solidFill>
                  <a:srgbClr val="202124"/>
                </a:solidFill>
                <a:highlight>
                  <a:srgbClr val="FFFFFF"/>
                </a:highlight>
              </a:rPr>
              <a:t>a representation of categorical variables as binary vectors</a:t>
            </a:r>
            <a:r>
              <a:rPr lang="en">
                <a:solidFill>
                  <a:srgbClr val="202124"/>
                </a:solidFill>
                <a:highlight>
                  <a:srgbClr val="FFFFFF"/>
                </a:highlight>
              </a:rPr>
              <a:t>. </a:t>
            </a:r>
            <a:endParaRPr>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lang="en">
                <a:solidFill>
                  <a:srgbClr val="202124"/>
                </a:solidFill>
                <a:highlight>
                  <a:srgbClr val="FFFFFF"/>
                </a:highlight>
              </a:rPr>
              <a:t>This first requires that the categorical values be mapped to integer values. Then, each integer value is represented as a binary</a:t>
            </a:r>
            <a:endParaRPr>
              <a:solidFill>
                <a:srgbClr val="202124"/>
              </a:solidFill>
              <a:highlight>
                <a:srgbClr val="FFFFFF"/>
              </a:highlight>
            </a:endParaRPr>
          </a:p>
          <a:p>
            <a:pPr indent="-342900" lvl="0" marL="457200" rtl="0" algn="l">
              <a:spcBef>
                <a:spcPts val="0"/>
              </a:spcBef>
              <a:spcAft>
                <a:spcPts val="0"/>
              </a:spcAft>
              <a:buClr>
                <a:srgbClr val="202124"/>
              </a:buClr>
              <a:buSzPts val="1800"/>
              <a:buChar char="●"/>
            </a:pPr>
            <a:r>
              <a:rPr lang="en">
                <a:solidFill>
                  <a:srgbClr val="202124"/>
                </a:solidFill>
                <a:highlight>
                  <a:srgbClr val="FFFFFF"/>
                </a:highlight>
              </a:rPr>
              <a:t>In this Feature Engineering, we apply lambda function to convert respective columns in the form of 0 and 1. Ex. We convert Visibility column in the form of 1 when it is greater than 2000, also for rainfall if the value is greater than 0.148 then it is converted into 1 otherwise 0. Same procedure follows for snowfall and solar radiation </a:t>
            </a:r>
            <a:endParaRPr>
              <a:solidFill>
                <a:srgbClr val="202124"/>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Selection: </a:t>
            </a:r>
            <a:endParaRPr b="1"/>
          </a:p>
        </p:txBody>
      </p:sp>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2400">
                <a:solidFill>
                  <a:srgbClr val="000000"/>
                </a:solidFill>
              </a:rPr>
              <a:t>In Feature selection we remove non-informative or redundant predictors from the model. At beginning we have 8760 rows and 14 columns. After label encoding and feature enginnering we get 8459 rows and 15 colu</a:t>
            </a:r>
            <a:r>
              <a:rPr lang="en"/>
              <a:t>mns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233600" y="829550"/>
            <a:ext cx="2566200" cy="8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2"/>
                </a:solidFill>
              </a:rPr>
              <a:t>Model’s Performed</a:t>
            </a:r>
            <a:endParaRPr b="1">
              <a:solidFill>
                <a:schemeClr val="dk2"/>
              </a:solidFill>
            </a:endParaRPr>
          </a:p>
        </p:txBody>
      </p:sp>
      <p:sp>
        <p:nvSpPr>
          <p:cNvPr id="274" name="Google Shape;274;p48"/>
          <p:cNvSpPr txBox="1"/>
          <p:nvPr>
            <p:ph idx="1" type="body"/>
          </p:nvPr>
        </p:nvSpPr>
        <p:spPr>
          <a:xfrm>
            <a:off x="233600" y="1798300"/>
            <a:ext cx="2566200" cy="3366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 </a:t>
            </a:r>
            <a:r>
              <a:rPr lang="en">
                <a:solidFill>
                  <a:schemeClr val="dk2"/>
                </a:solidFill>
              </a:rPr>
              <a:t>Linear Regression with regularizations</a:t>
            </a:r>
            <a:endParaRPr>
              <a:solidFill>
                <a:schemeClr val="dk2"/>
              </a:solidFill>
            </a:endParaRPr>
          </a:p>
          <a:p>
            <a:pPr indent="0" lvl="0" marL="0" rtl="0" algn="l">
              <a:spcBef>
                <a:spcPts val="1600"/>
              </a:spcBef>
              <a:spcAft>
                <a:spcPts val="0"/>
              </a:spcAft>
              <a:buNone/>
            </a:pPr>
            <a:r>
              <a:rPr lang="en">
                <a:solidFill>
                  <a:schemeClr val="dk2"/>
                </a:solidFill>
              </a:rPr>
              <a:t>● Polynomial Regression</a:t>
            </a:r>
            <a:endParaRPr>
              <a:solidFill>
                <a:schemeClr val="dk2"/>
              </a:solidFill>
            </a:endParaRPr>
          </a:p>
          <a:p>
            <a:pPr indent="0" lvl="0" marL="0" rtl="0" algn="l">
              <a:spcBef>
                <a:spcPts val="1600"/>
              </a:spcBef>
              <a:spcAft>
                <a:spcPts val="0"/>
              </a:spcAft>
              <a:buNone/>
            </a:pPr>
            <a:r>
              <a:rPr lang="en">
                <a:solidFill>
                  <a:schemeClr val="dk2"/>
                </a:solidFill>
              </a:rPr>
              <a:t>● Decision tree</a:t>
            </a:r>
            <a:endParaRPr>
              <a:solidFill>
                <a:schemeClr val="dk2"/>
              </a:solidFill>
            </a:endParaRPr>
          </a:p>
          <a:p>
            <a:pPr indent="0" lvl="0" marL="0" rtl="0" algn="l">
              <a:spcBef>
                <a:spcPts val="1600"/>
              </a:spcBef>
              <a:spcAft>
                <a:spcPts val="0"/>
              </a:spcAft>
              <a:buNone/>
            </a:pPr>
            <a:r>
              <a:rPr lang="en">
                <a:solidFill>
                  <a:schemeClr val="dk2"/>
                </a:solidFill>
              </a:rPr>
              <a:t>● Random forest</a:t>
            </a:r>
            <a:endParaRPr>
              <a:solidFill>
                <a:schemeClr val="dk2"/>
              </a:solidFill>
            </a:endParaRPr>
          </a:p>
          <a:p>
            <a:pPr indent="0" lvl="0" marL="0" rtl="0" algn="l">
              <a:spcBef>
                <a:spcPts val="1600"/>
              </a:spcBef>
              <a:spcAft>
                <a:spcPts val="0"/>
              </a:spcAft>
              <a:buNone/>
            </a:pPr>
            <a:r>
              <a:rPr lang="en">
                <a:solidFill>
                  <a:schemeClr val="dk2"/>
                </a:solidFill>
              </a:rPr>
              <a:t>● Gradient Boosting</a:t>
            </a:r>
            <a:endParaRPr>
              <a:solidFill>
                <a:schemeClr val="dk2"/>
              </a:solidFill>
            </a:endParaRPr>
          </a:p>
          <a:p>
            <a:pPr indent="0" lvl="0" marL="0" rtl="0" algn="l">
              <a:spcBef>
                <a:spcPts val="1600"/>
              </a:spcBef>
              <a:spcAft>
                <a:spcPts val="0"/>
              </a:spcAft>
              <a:buNone/>
            </a:pPr>
            <a:r>
              <a:rPr lang="en">
                <a:solidFill>
                  <a:schemeClr val="dk2"/>
                </a:solidFill>
              </a:rPr>
              <a:t>● eXtreme Gradient Boost</a:t>
            </a:r>
            <a:endParaRPr>
              <a:solidFill>
                <a:schemeClr val="dk2"/>
              </a:solidFill>
            </a:endParaRPr>
          </a:p>
          <a:p>
            <a:pPr indent="0" lvl="0" marL="0" rtl="0" algn="l">
              <a:spcBef>
                <a:spcPts val="1600"/>
              </a:spcBef>
              <a:spcAft>
                <a:spcPts val="1600"/>
              </a:spcAft>
              <a:buNone/>
            </a:pPr>
            <a:r>
              <a:t/>
            </a:r>
            <a:endParaRPr>
              <a:solidFill>
                <a:schemeClr val="dk2"/>
              </a:solidFill>
            </a:endParaRPr>
          </a:p>
        </p:txBody>
      </p:sp>
      <p:pic>
        <p:nvPicPr>
          <p:cNvPr id="275" name="Google Shape;275;p48"/>
          <p:cNvPicPr preferRelativeResize="0"/>
          <p:nvPr/>
        </p:nvPicPr>
        <p:blipFill>
          <a:blip r:embed="rId3">
            <a:alphaModFix/>
          </a:blip>
          <a:stretch>
            <a:fillRect/>
          </a:stretch>
        </p:blipFill>
        <p:spPr>
          <a:xfrm>
            <a:off x="3451650" y="948725"/>
            <a:ext cx="5692350" cy="3246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Applying Models - Validation &amp; Selection</a:t>
            </a:r>
            <a:endParaRPr b="1"/>
          </a:p>
        </p:txBody>
      </p:sp>
      <p:pic>
        <p:nvPicPr>
          <p:cNvPr id="281" name="Google Shape;281;p49"/>
          <p:cNvPicPr preferRelativeResize="0"/>
          <p:nvPr/>
        </p:nvPicPr>
        <p:blipFill>
          <a:blip r:embed="rId3">
            <a:alphaModFix/>
          </a:blip>
          <a:stretch>
            <a:fillRect/>
          </a:stretch>
        </p:blipFill>
        <p:spPr>
          <a:xfrm>
            <a:off x="311700" y="1177575"/>
            <a:ext cx="8484675" cy="349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50"/>
          <p:cNvPicPr preferRelativeResize="0"/>
          <p:nvPr/>
        </p:nvPicPr>
        <p:blipFill>
          <a:blip r:embed="rId3">
            <a:alphaModFix/>
          </a:blip>
          <a:stretch>
            <a:fillRect/>
          </a:stretch>
        </p:blipFill>
        <p:spPr>
          <a:xfrm>
            <a:off x="152400" y="617400"/>
            <a:ext cx="4463525" cy="4373700"/>
          </a:xfrm>
          <a:prstGeom prst="rect">
            <a:avLst/>
          </a:prstGeom>
          <a:noFill/>
          <a:ln>
            <a:noFill/>
          </a:ln>
        </p:spPr>
      </p:pic>
      <p:pic>
        <p:nvPicPr>
          <p:cNvPr id="287" name="Google Shape;287;p50"/>
          <p:cNvPicPr preferRelativeResize="0"/>
          <p:nvPr/>
        </p:nvPicPr>
        <p:blipFill>
          <a:blip r:embed="rId4">
            <a:alphaModFix/>
          </a:blip>
          <a:stretch>
            <a:fillRect/>
          </a:stretch>
        </p:blipFill>
        <p:spPr>
          <a:xfrm>
            <a:off x="4768325" y="660532"/>
            <a:ext cx="4223275" cy="4290193"/>
          </a:xfrm>
          <a:prstGeom prst="rect">
            <a:avLst/>
          </a:prstGeom>
          <a:noFill/>
          <a:ln>
            <a:noFill/>
          </a:ln>
        </p:spPr>
      </p:pic>
      <p:sp>
        <p:nvSpPr>
          <p:cNvPr id="288" name="Google Shape;288;p50"/>
          <p:cNvSpPr txBox="1"/>
          <p:nvPr/>
        </p:nvSpPr>
        <p:spPr>
          <a:xfrm>
            <a:off x="483275" y="44925"/>
            <a:ext cx="804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rPr>
              <a:t>Model - Validation &amp; Selection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 Validation &amp; Selection</a:t>
            </a:r>
            <a:endParaRPr/>
          </a:p>
        </p:txBody>
      </p:sp>
      <p:sp>
        <p:nvSpPr>
          <p:cNvPr id="294" name="Google Shape;294;p51"/>
          <p:cNvSpPr txBox="1"/>
          <p:nvPr/>
        </p:nvSpPr>
        <p:spPr>
          <a:xfrm>
            <a:off x="423825" y="1189725"/>
            <a:ext cx="4281300" cy="1477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Comfortaa"/>
                <a:ea typeface="Comfortaa"/>
                <a:cs typeface="Comfortaa"/>
                <a:sym typeface="Comfortaa"/>
              </a:rPr>
              <a:t>Observation</a:t>
            </a:r>
            <a:r>
              <a:rPr b="1" lang="en" u="sng">
                <a:solidFill>
                  <a:schemeClr val="dk1"/>
                </a:solidFill>
                <a:latin typeface="Comfortaa"/>
                <a:ea typeface="Comfortaa"/>
                <a:cs typeface="Comfortaa"/>
                <a:sym typeface="Comfortaa"/>
              </a:rPr>
              <a:t> 1</a:t>
            </a:r>
            <a:r>
              <a:rPr b="1" lang="en">
                <a:solidFill>
                  <a:schemeClr val="dk1"/>
                </a:solidFill>
                <a:latin typeface="Comfortaa"/>
                <a:ea typeface="Comfortaa"/>
                <a:cs typeface="Comfortaa"/>
                <a:sym typeface="Comfortaa"/>
              </a:rPr>
              <a:t>:</a:t>
            </a:r>
            <a:r>
              <a:rPr lang="en">
                <a:solidFill>
                  <a:schemeClr val="dk1"/>
                </a:solidFill>
              </a:rPr>
              <a:t> </a:t>
            </a:r>
            <a:r>
              <a:rPr lang="en"/>
              <a:t>  As observed from the table above Linear Regression did not generated great results, some improvement in the results were achieved by </a:t>
            </a:r>
            <a:r>
              <a:rPr lang="en"/>
              <a:t>Polynomial</a:t>
            </a:r>
            <a:r>
              <a:rPr lang="en"/>
              <a:t> linear regression and Decision tree, but had lower Test_R_squared values.</a:t>
            </a:r>
            <a:endParaRPr sz="1200"/>
          </a:p>
        </p:txBody>
      </p:sp>
      <p:pic>
        <p:nvPicPr>
          <p:cNvPr id="295" name="Google Shape;295;p51"/>
          <p:cNvPicPr preferRelativeResize="0"/>
          <p:nvPr/>
        </p:nvPicPr>
        <p:blipFill>
          <a:blip r:embed="rId3">
            <a:alphaModFix/>
          </a:blip>
          <a:stretch>
            <a:fillRect/>
          </a:stretch>
        </p:blipFill>
        <p:spPr>
          <a:xfrm>
            <a:off x="4857525" y="1170125"/>
            <a:ext cx="3820975" cy="3820975"/>
          </a:xfrm>
          <a:prstGeom prst="rect">
            <a:avLst/>
          </a:prstGeom>
          <a:noFill/>
          <a:ln>
            <a:noFill/>
          </a:ln>
        </p:spPr>
      </p:pic>
      <p:sp>
        <p:nvSpPr>
          <p:cNvPr id="296" name="Google Shape;296;p51"/>
          <p:cNvSpPr txBox="1"/>
          <p:nvPr/>
        </p:nvSpPr>
        <p:spPr>
          <a:xfrm>
            <a:off x="423825" y="2772925"/>
            <a:ext cx="4281300" cy="831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Comfortaa"/>
                <a:ea typeface="Comfortaa"/>
                <a:cs typeface="Comfortaa"/>
                <a:sym typeface="Comfortaa"/>
              </a:rPr>
              <a:t>Observation 2</a:t>
            </a:r>
            <a:r>
              <a:rPr b="1" lang="en">
                <a:solidFill>
                  <a:schemeClr val="dk1"/>
                </a:solidFill>
                <a:latin typeface="Comfortaa"/>
                <a:ea typeface="Comfortaa"/>
                <a:cs typeface="Comfortaa"/>
                <a:sym typeface="Comfortaa"/>
              </a:rPr>
              <a:t>:</a:t>
            </a:r>
            <a:r>
              <a:rPr lang="en">
                <a:solidFill>
                  <a:schemeClr val="dk1"/>
                </a:solidFill>
              </a:rPr>
              <a:t> </a:t>
            </a:r>
            <a:r>
              <a:rPr lang="en"/>
              <a:t>  Random forest &amp; Gradient Boosting have performed equally good, but XGBoosting take the best place of all.</a:t>
            </a:r>
            <a:endParaRPr/>
          </a:p>
        </p:txBody>
      </p:sp>
      <p:sp>
        <p:nvSpPr>
          <p:cNvPr id="297" name="Google Shape;297;p51"/>
          <p:cNvSpPr txBox="1"/>
          <p:nvPr/>
        </p:nvSpPr>
        <p:spPr>
          <a:xfrm>
            <a:off x="423825" y="3820925"/>
            <a:ext cx="428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Comfortaa"/>
                <a:ea typeface="Comfortaa"/>
                <a:cs typeface="Comfortaa"/>
                <a:sym typeface="Comfortaa"/>
              </a:rPr>
              <a:t>Observation 3:</a:t>
            </a:r>
            <a:r>
              <a:rPr lang="en"/>
              <a:t>  From the above observation we have come to a conclusion that we would choose our regression model from XGBoost.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About the m</a:t>
            </a:r>
            <a:r>
              <a:rPr b="1" lang="en"/>
              <a:t>odel</a:t>
            </a:r>
            <a:endParaRPr/>
          </a:p>
        </p:txBody>
      </p:sp>
      <p:sp>
        <p:nvSpPr>
          <p:cNvPr id="303" name="Google Shape;303;p52"/>
          <p:cNvSpPr txBox="1"/>
          <p:nvPr>
            <p:ph idx="1" type="body"/>
          </p:nvPr>
        </p:nvSpPr>
        <p:spPr>
          <a:xfrm>
            <a:off x="311700" y="1152475"/>
            <a:ext cx="4260300" cy="3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2"/>
                </a:solidFill>
              </a:rPr>
              <a:t>Since we have chosen XGBoost as our regression model. Below are the best hyperparameters:</a:t>
            </a:r>
            <a:endParaRPr sz="1400">
              <a:solidFill>
                <a:schemeClr val="accent2"/>
              </a:solidFill>
            </a:endParaRPr>
          </a:p>
          <a:p>
            <a:pPr indent="0" lvl="0" marL="0" rtl="0" algn="l">
              <a:spcBef>
                <a:spcPts val="0"/>
              </a:spcBef>
              <a:spcAft>
                <a:spcPts val="0"/>
              </a:spcAft>
              <a:buNone/>
            </a:pPr>
            <a:r>
              <a:t/>
            </a:r>
            <a:endParaRPr sz="1400">
              <a:solidFill>
                <a:schemeClr val="accent2"/>
              </a:solidFill>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'max_depth': 6</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'min_child_weight': 12</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'n_estimators': 200</a:t>
            </a:r>
            <a:r>
              <a:rPr lang="en" sz="1400">
                <a:solidFill>
                  <a:schemeClr val="accent2"/>
                </a:solidFill>
              </a:rPr>
              <a:t> </a:t>
            </a:r>
            <a:endParaRPr sz="1400">
              <a:solidFill>
                <a:schemeClr val="accent2"/>
              </a:solidFill>
            </a:endParaRPr>
          </a:p>
        </p:txBody>
      </p:sp>
      <p:pic>
        <p:nvPicPr>
          <p:cNvPr id="304" name="Google Shape;304;p52"/>
          <p:cNvPicPr preferRelativeResize="0"/>
          <p:nvPr/>
        </p:nvPicPr>
        <p:blipFill>
          <a:blip r:embed="rId3">
            <a:alphaModFix/>
          </a:blip>
          <a:stretch>
            <a:fillRect/>
          </a:stretch>
        </p:blipFill>
        <p:spPr>
          <a:xfrm>
            <a:off x="4724400" y="1170125"/>
            <a:ext cx="4267200" cy="348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311700" y="198575"/>
            <a:ext cx="464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Importance</a:t>
            </a:r>
            <a:endParaRPr b="1"/>
          </a:p>
        </p:txBody>
      </p:sp>
      <p:pic>
        <p:nvPicPr>
          <p:cNvPr id="310" name="Google Shape;310;p53"/>
          <p:cNvPicPr preferRelativeResize="0"/>
          <p:nvPr/>
        </p:nvPicPr>
        <p:blipFill>
          <a:blip r:embed="rId3">
            <a:alphaModFix/>
          </a:blip>
          <a:stretch>
            <a:fillRect/>
          </a:stretch>
        </p:blipFill>
        <p:spPr>
          <a:xfrm>
            <a:off x="600075" y="814400"/>
            <a:ext cx="7650951" cy="3951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p:txBody>
      </p:sp>
      <p:sp>
        <p:nvSpPr>
          <p:cNvPr id="316" name="Google Shape;316;p54"/>
          <p:cNvSpPr txBox="1"/>
          <p:nvPr/>
        </p:nvSpPr>
        <p:spPr>
          <a:xfrm>
            <a:off x="407200" y="1221575"/>
            <a:ext cx="4164900" cy="41943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Char char="●"/>
            </a:pPr>
            <a:r>
              <a:rPr lang="en" sz="1700"/>
              <a:t>As dataset was quite big enough which led more computation time.</a:t>
            </a:r>
            <a:endParaRPr sz="1700"/>
          </a:p>
          <a:p>
            <a:pPr indent="-336550" lvl="0" marL="457200" rtl="0" algn="l">
              <a:lnSpc>
                <a:spcPct val="150000"/>
              </a:lnSpc>
              <a:spcBef>
                <a:spcPts val="0"/>
              </a:spcBef>
              <a:spcAft>
                <a:spcPts val="0"/>
              </a:spcAft>
              <a:buSzPts val="1700"/>
              <a:buChar char="●"/>
            </a:pPr>
            <a:r>
              <a:rPr lang="en" sz="1700"/>
              <a:t>Data Cleaning</a:t>
            </a:r>
            <a:endParaRPr sz="1700"/>
          </a:p>
          <a:p>
            <a:pPr indent="-336550" lvl="0" marL="457200" rtl="0" algn="l">
              <a:lnSpc>
                <a:spcPct val="150000"/>
              </a:lnSpc>
              <a:spcBef>
                <a:spcPts val="0"/>
              </a:spcBef>
              <a:spcAft>
                <a:spcPts val="0"/>
              </a:spcAft>
              <a:buSzPts val="1700"/>
              <a:buChar char="●"/>
            </a:pPr>
            <a:r>
              <a:rPr lang="en" sz="1700"/>
              <a:t>A huge amount of data needed</a:t>
            </a:r>
            <a:endParaRPr sz="1700"/>
          </a:p>
          <a:p>
            <a:pPr indent="0" lvl="0" marL="457200" rtl="0" algn="l">
              <a:lnSpc>
                <a:spcPct val="150000"/>
              </a:lnSpc>
              <a:spcBef>
                <a:spcPts val="0"/>
              </a:spcBef>
              <a:spcAft>
                <a:spcPts val="0"/>
              </a:spcAft>
              <a:buNone/>
            </a:pPr>
            <a:r>
              <a:rPr lang="en" sz="1700"/>
              <a:t>to be dealt while doing the</a:t>
            </a:r>
            <a:endParaRPr sz="1700"/>
          </a:p>
          <a:p>
            <a:pPr indent="0" lvl="0" marL="457200" rtl="0" algn="l">
              <a:lnSpc>
                <a:spcPct val="150000"/>
              </a:lnSpc>
              <a:spcBef>
                <a:spcPts val="0"/>
              </a:spcBef>
              <a:spcAft>
                <a:spcPts val="0"/>
              </a:spcAft>
              <a:buNone/>
            </a:pPr>
            <a:r>
              <a:rPr lang="en" sz="1700"/>
              <a:t>project which is quite an</a:t>
            </a:r>
            <a:endParaRPr sz="1700"/>
          </a:p>
          <a:p>
            <a:pPr indent="0" lvl="0" marL="457200" rtl="0" algn="l">
              <a:lnSpc>
                <a:spcPct val="150000"/>
              </a:lnSpc>
              <a:spcBef>
                <a:spcPts val="0"/>
              </a:spcBef>
              <a:spcAft>
                <a:spcPts val="0"/>
              </a:spcAft>
              <a:buNone/>
            </a:pPr>
            <a:r>
              <a:rPr lang="en" sz="1700"/>
              <a:t>important task and also even</a:t>
            </a:r>
            <a:endParaRPr sz="1700"/>
          </a:p>
          <a:p>
            <a:pPr indent="0" lvl="0" marL="457200" rtl="0" algn="l">
              <a:lnSpc>
                <a:spcPct val="150000"/>
              </a:lnSpc>
              <a:spcBef>
                <a:spcPts val="0"/>
              </a:spcBef>
              <a:spcAft>
                <a:spcPts val="0"/>
              </a:spcAft>
              <a:buNone/>
            </a:pPr>
            <a:r>
              <a:rPr lang="en" sz="1700"/>
              <a:t>small inferences need to be</a:t>
            </a:r>
            <a:endParaRPr sz="1700"/>
          </a:p>
          <a:p>
            <a:pPr indent="0" lvl="0" marL="457200" rtl="0" algn="l">
              <a:lnSpc>
                <a:spcPct val="150000"/>
              </a:lnSpc>
              <a:spcBef>
                <a:spcPts val="0"/>
              </a:spcBef>
              <a:spcAft>
                <a:spcPts val="0"/>
              </a:spcAft>
              <a:buNone/>
            </a:pPr>
            <a:r>
              <a:rPr lang="en" sz="1700"/>
              <a:t>kept in mind.</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a:p>
        </p:txBody>
      </p:sp>
      <p:pic>
        <p:nvPicPr>
          <p:cNvPr id="317" name="Google Shape;317;p54"/>
          <p:cNvPicPr preferRelativeResize="0"/>
          <p:nvPr/>
        </p:nvPicPr>
        <p:blipFill>
          <a:blip r:embed="rId3">
            <a:alphaModFix/>
          </a:blip>
          <a:stretch>
            <a:fillRect/>
          </a:stretch>
        </p:blipFill>
        <p:spPr>
          <a:xfrm>
            <a:off x="4349450" y="1073675"/>
            <a:ext cx="4267099" cy="326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idx="1" type="body"/>
          </p:nvPr>
        </p:nvSpPr>
        <p:spPr>
          <a:xfrm>
            <a:off x="311700" y="1152475"/>
            <a:ext cx="412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rbjfbkjdbkn</a:t>
            </a:r>
            <a:endParaRPr/>
          </a:p>
        </p:txBody>
      </p:sp>
      <p:pic>
        <p:nvPicPr>
          <p:cNvPr id="127" name="Google Shape;127;p28"/>
          <p:cNvPicPr preferRelativeResize="0"/>
          <p:nvPr/>
        </p:nvPicPr>
        <p:blipFill>
          <a:blip r:embed="rId3">
            <a:alphaModFix/>
          </a:blip>
          <a:stretch>
            <a:fillRect/>
          </a:stretch>
        </p:blipFill>
        <p:spPr>
          <a:xfrm>
            <a:off x="4361300" y="729713"/>
            <a:ext cx="5038949" cy="3684075"/>
          </a:xfrm>
          <a:prstGeom prst="rect">
            <a:avLst/>
          </a:prstGeom>
          <a:noFill/>
          <a:ln>
            <a:noFill/>
          </a:ln>
        </p:spPr>
      </p:pic>
      <p:sp>
        <p:nvSpPr>
          <p:cNvPr id="128" name="Google Shape;128;p28"/>
          <p:cNvSpPr txBox="1"/>
          <p:nvPr/>
        </p:nvSpPr>
        <p:spPr>
          <a:xfrm>
            <a:off x="146425" y="366075"/>
            <a:ext cx="44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endParaRPr>
          </a:p>
        </p:txBody>
      </p:sp>
      <p:sp>
        <p:nvSpPr>
          <p:cNvPr id="129" name="Google Shape;129;p28"/>
          <p:cNvSpPr txBox="1"/>
          <p:nvPr/>
        </p:nvSpPr>
        <p:spPr>
          <a:xfrm>
            <a:off x="146425" y="228800"/>
            <a:ext cx="7294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rPr>
              <a:t>Why bike renting ?</a:t>
            </a:r>
            <a:endParaRPr b="1" sz="4000">
              <a:solidFill>
                <a:schemeClr val="dk1"/>
              </a:solidFill>
            </a:endParaRPr>
          </a:p>
        </p:txBody>
      </p:sp>
      <p:sp>
        <p:nvSpPr>
          <p:cNvPr id="130" name="Google Shape;130;p28"/>
          <p:cNvSpPr txBox="1"/>
          <p:nvPr/>
        </p:nvSpPr>
        <p:spPr>
          <a:xfrm>
            <a:off x="521675" y="1528400"/>
            <a:ext cx="36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p28"/>
          <p:cNvPicPr preferRelativeResize="0"/>
          <p:nvPr/>
        </p:nvPicPr>
        <p:blipFill>
          <a:blip r:embed="rId4">
            <a:alphaModFix/>
          </a:blip>
          <a:stretch>
            <a:fillRect/>
          </a:stretch>
        </p:blipFill>
        <p:spPr>
          <a:xfrm>
            <a:off x="311700" y="1387700"/>
            <a:ext cx="4577266" cy="3261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323" name="Google Shape;323;p55"/>
          <p:cNvSpPr txBox="1"/>
          <p:nvPr/>
        </p:nvSpPr>
        <p:spPr>
          <a:xfrm>
            <a:off x="450050" y="1103700"/>
            <a:ext cx="8382300" cy="3793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600"/>
              </a:spcBef>
              <a:spcAft>
                <a:spcPts val="0"/>
              </a:spcAft>
              <a:buSzPts val="1700"/>
              <a:buChar char="●"/>
            </a:pPr>
            <a:r>
              <a:rPr lang="en" sz="1700">
                <a:solidFill>
                  <a:schemeClr val="accent2"/>
                </a:solidFill>
                <a:highlight>
                  <a:srgbClr val="FFFFFF"/>
                </a:highlight>
              </a:rPr>
              <a:t>From above model we can conclude the below points:</a:t>
            </a:r>
            <a:endParaRPr sz="1700">
              <a:solidFill>
                <a:schemeClr val="accent2"/>
              </a:solidFill>
              <a:highlight>
                <a:srgbClr val="FFFFFF"/>
              </a:highlight>
            </a:endParaRPr>
          </a:p>
          <a:p>
            <a:pPr indent="-336550" lvl="0" marL="457200" rtl="0" algn="l">
              <a:lnSpc>
                <a:spcPct val="115000"/>
              </a:lnSpc>
              <a:spcBef>
                <a:spcPts val="0"/>
              </a:spcBef>
              <a:spcAft>
                <a:spcPts val="0"/>
              </a:spcAft>
              <a:buSzPts val="1700"/>
              <a:buChar char="●"/>
            </a:pPr>
            <a:r>
              <a:rPr lang="en" sz="1700">
                <a:solidFill>
                  <a:schemeClr val="accent2"/>
                </a:solidFill>
                <a:highlight>
                  <a:srgbClr val="FFFFFF"/>
                </a:highlight>
              </a:rPr>
              <a:t>Rented Bike Count is very much dependent :-</a:t>
            </a:r>
            <a:endParaRPr sz="1700">
              <a:solidFill>
                <a:schemeClr val="accent2"/>
              </a:solidFill>
              <a:highlight>
                <a:srgbClr val="FFFFFF"/>
              </a:highlight>
            </a:endParaRPr>
          </a:p>
          <a:p>
            <a:pPr indent="0" lvl="0" marL="457200" rtl="0" algn="l">
              <a:lnSpc>
                <a:spcPct val="115000"/>
              </a:lnSpc>
              <a:spcBef>
                <a:spcPts val="600"/>
              </a:spcBef>
              <a:spcAft>
                <a:spcPts val="0"/>
              </a:spcAft>
              <a:buNone/>
            </a:pPr>
            <a:r>
              <a:rPr lang="en" sz="1700">
                <a:solidFill>
                  <a:schemeClr val="accent2"/>
                </a:solidFill>
                <a:highlight>
                  <a:srgbClr val="FFFFFF"/>
                </a:highlight>
              </a:rPr>
              <a:t> 1) At what Temperature the Bike is rented.</a:t>
            </a:r>
            <a:endParaRPr sz="1700">
              <a:solidFill>
                <a:schemeClr val="accent2"/>
              </a:solidFill>
              <a:highlight>
                <a:srgbClr val="FFFFFF"/>
              </a:highlight>
            </a:endParaRPr>
          </a:p>
          <a:p>
            <a:pPr indent="0" lvl="0" marL="0" rtl="0" algn="l">
              <a:lnSpc>
                <a:spcPct val="115000"/>
              </a:lnSpc>
              <a:spcBef>
                <a:spcPts val="600"/>
              </a:spcBef>
              <a:spcAft>
                <a:spcPts val="0"/>
              </a:spcAft>
              <a:buNone/>
            </a:pPr>
            <a:r>
              <a:rPr lang="en" sz="1700">
                <a:solidFill>
                  <a:schemeClr val="accent2"/>
                </a:solidFill>
                <a:highlight>
                  <a:srgbClr val="FFFFFF"/>
                </a:highlight>
              </a:rPr>
              <a:t>         2) On what Hour the Bike is rented.</a:t>
            </a:r>
            <a:endParaRPr sz="1700">
              <a:solidFill>
                <a:schemeClr val="accent2"/>
              </a:solidFill>
              <a:highlight>
                <a:srgbClr val="FFFFFF"/>
              </a:highlight>
            </a:endParaRPr>
          </a:p>
          <a:p>
            <a:pPr indent="0" lvl="0" marL="457200" rtl="0" algn="l">
              <a:lnSpc>
                <a:spcPct val="115000"/>
              </a:lnSpc>
              <a:spcBef>
                <a:spcPts val="600"/>
              </a:spcBef>
              <a:spcAft>
                <a:spcPts val="0"/>
              </a:spcAft>
              <a:buNone/>
            </a:pPr>
            <a:r>
              <a:rPr lang="en" sz="1700">
                <a:solidFill>
                  <a:schemeClr val="accent2"/>
                </a:solidFill>
                <a:highlight>
                  <a:srgbClr val="FFFFFF"/>
                </a:highlight>
              </a:rPr>
              <a:t> 3) How much Humidity present in the atmosphere.</a:t>
            </a:r>
            <a:endParaRPr sz="1700">
              <a:solidFill>
                <a:schemeClr val="accent2"/>
              </a:solidFill>
              <a:highlight>
                <a:srgbClr val="FFFFFF"/>
              </a:highlight>
            </a:endParaRPr>
          </a:p>
          <a:p>
            <a:pPr indent="0" lvl="0" marL="457200" rtl="0" algn="l">
              <a:lnSpc>
                <a:spcPct val="115000"/>
              </a:lnSpc>
              <a:spcBef>
                <a:spcPts val="600"/>
              </a:spcBef>
              <a:spcAft>
                <a:spcPts val="0"/>
              </a:spcAft>
              <a:buNone/>
            </a:pPr>
            <a:r>
              <a:rPr lang="en" sz="1700">
                <a:solidFill>
                  <a:schemeClr val="accent2"/>
                </a:solidFill>
                <a:highlight>
                  <a:srgbClr val="FFFFFF"/>
                </a:highlight>
              </a:rPr>
              <a:t> 4) Is it a functioning day or not.</a:t>
            </a:r>
            <a:endParaRPr sz="1700">
              <a:solidFill>
                <a:schemeClr val="accent2"/>
              </a:solidFill>
              <a:highlight>
                <a:srgbClr val="FFFFFF"/>
              </a:highlight>
            </a:endParaRPr>
          </a:p>
          <a:p>
            <a:pPr indent="0" lvl="0" marL="457200" rtl="0" algn="l">
              <a:lnSpc>
                <a:spcPct val="150000"/>
              </a:lnSpc>
              <a:spcBef>
                <a:spcPts val="500"/>
              </a:spcBef>
              <a:spcAft>
                <a:spcPts val="0"/>
              </a:spcAft>
              <a:buNone/>
            </a:pPr>
            <a:r>
              <a:t/>
            </a:r>
            <a:endParaRPr sz="1700"/>
          </a:p>
          <a:p>
            <a:pPr indent="0" lvl="0" marL="457200" marR="0" rtl="0" algn="l">
              <a:lnSpc>
                <a:spcPct val="150000"/>
              </a:lnSpc>
              <a:spcBef>
                <a:spcPts val="0"/>
              </a:spcBef>
              <a:spcAft>
                <a:spcPts val="0"/>
              </a:spcAft>
              <a:buNone/>
            </a:pPr>
            <a:r>
              <a:t/>
            </a:r>
            <a:endParaRPr sz="17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324" name="Google Shape;324;p55"/>
          <p:cNvPicPr preferRelativeResize="0"/>
          <p:nvPr/>
        </p:nvPicPr>
        <p:blipFill>
          <a:blip r:embed="rId3">
            <a:alphaModFix/>
          </a:blip>
          <a:stretch>
            <a:fillRect/>
          </a:stretch>
        </p:blipFill>
        <p:spPr>
          <a:xfrm>
            <a:off x="1632475" y="3231400"/>
            <a:ext cx="4797175" cy="166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 conti..</a:t>
            </a:r>
            <a:endParaRPr b="1"/>
          </a:p>
          <a:p>
            <a:pPr indent="0" lvl="0" marL="0" rtl="0" algn="l">
              <a:spcBef>
                <a:spcPts val="0"/>
              </a:spcBef>
              <a:spcAft>
                <a:spcPts val="0"/>
              </a:spcAft>
              <a:buNone/>
            </a:pPr>
            <a:r>
              <a:t/>
            </a:r>
            <a:endParaRPr/>
          </a:p>
        </p:txBody>
      </p:sp>
      <p:sp>
        <p:nvSpPr>
          <p:cNvPr id="330" name="Google Shape;330;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In project, after trying combinations of features with linear regression the model</a:t>
            </a:r>
            <a:endParaRPr sz="1700">
              <a:solidFill>
                <a:srgbClr val="000000"/>
              </a:solidFill>
            </a:endParaRPr>
          </a:p>
          <a:p>
            <a:pPr indent="0" lvl="0" marL="457200" rtl="0" algn="l">
              <a:lnSpc>
                <a:spcPct val="150000"/>
              </a:lnSpc>
              <a:spcBef>
                <a:spcPts val="0"/>
              </a:spcBef>
              <a:spcAft>
                <a:spcPts val="0"/>
              </a:spcAft>
              <a:buNone/>
            </a:pPr>
            <a:r>
              <a:rPr lang="en" sz="1700">
                <a:solidFill>
                  <a:srgbClr val="000000"/>
                </a:solidFill>
              </a:rPr>
              <a:t>underfit. It seemed obvious because data is spread too much. It didn't seem practical to fit a line.</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The experimental results prove that the XGBoost model predicts best the trip duration with the highest R2 and with less error rate compared to Linear Regression, Decision Tree, Random Forest, Gradient Boosting.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4" name="Shape 334"/>
        <p:cNvGrpSpPr/>
        <p:nvPr/>
      </p:nvGrpSpPr>
      <p:grpSpPr>
        <a:xfrm>
          <a:off x="0" y="0"/>
          <a:ext cx="0" cy="0"/>
          <a:chOff x="0" y="0"/>
          <a:chExt cx="0" cy="0"/>
        </a:xfrm>
      </p:grpSpPr>
      <p:pic>
        <p:nvPicPr>
          <p:cNvPr id="335" name="Google Shape;335;p57"/>
          <p:cNvPicPr preferRelativeResize="0"/>
          <p:nvPr/>
        </p:nvPicPr>
        <p:blipFill>
          <a:blip r:embed="rId3">
            <a:alphaModFix/>
          </a:blip>
          <a:stretch>
            <a:fillRect/>
          </a:stretch>
        </p:blipFill>
        <p:spPr>
          <a:xfrm>
            <a:off x="996800" y="1136350"/>
            <a:ext cx="7575700" cy="271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800"/>
              <a:t>Introduction:</a:t>
            </a:r>
            <a:endParaRPr b="1" sz="3800"/>
          </a:p>
        </p:txBody>
      </p:sp>
      <p:sp>
        <p:nvSpPr>
          <p:cNvPr id="137" name="Google Shape;137;p29"/>
          <p:cNvSpPr txBox="1"/>
          <p:nvPr>
            <p:ph idx="1" type="body"/>
          </p:nvPr>
        </p:nvSpPr>
        <p:spPr>
          <a:xfrm>
            <a:off x="311700" y="1255525"/>
            <a:ext cx="8520600" cy="3810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 Bike sharing systems are a type of bicycle rental service in which the procedure of obtaining a membership, renting a bike, and returning the bike is all done through a network of kiosks located around a city.</a:t>
            </a:r>
            <a:endParaRPr sz="2100">
              <a:solidFill>
                <a:schemeClr val="lt1"/>
              </a:solidFill>
              <a:latin typeface="Roboto"/>
              <a:ea typeface="Roboto"/>
              <a:cs typeface="Roboto"/>
              <a:sym typeface="Roboto"/>
            </a:endParaRPr>
          </a:p>
          <a:p>
            <a:pPr indent="-361950" lvl="0" marL="457200" rtl="0" algn="l">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 People can rent a bike from one location and return it to a different location on an as-needed basis using these systems. </a:t>
            </a:r>
            <a:endParaRPr sz="2100">
              <a:solidFill>
                <a:schemeClr val="lt1"/>
              </a:solidFill>
              <a:latin typeface="Roboto"/>
              <a:ea typeface="Roboto"/>
              <a:cs typeface="Roboto"/>
              <a:sym typeface="Roboto"/>
            </a:endParaRPr>
          </a:p>
          <a:p>
            <a:pPr indent="-361950" lvl="0" marL="457200" rtl="0" algn="l">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The purpose of this study is to estimate bike rental demand by combining past bike usage trends with meteorological data. The data set consists of two years' worth of hourly rental data.</a:t>
            </a:r>
            <a:endParaRPr sz="2100">
              <a:solidFill>
                <a:schemeClr val="lt1"/>
              </a:solidFill>
              <a:latin typeface="Roboto"/>
              <a:ea typeface="Roboto"/>
              <a:cs typeface="Roboto"/>
              <a:sym typeface="Roboto"/>
            </a:endParaRPr>
          </a:p>
          <a:p>
            <a:pPr indent="0" lvl="0" marL="0" rtl="0" algn="l">
              <a:spcBef>
                <a:spcPts val="0"/>
              </a:spcBef>
              <a:spcAft>
                <a:spcPts val="0"/>
              </a:spcAft>
              <a:buNone/>
            </a:pPr>
            <a:r>
              <a:t/>
            </a:r>
            <a:endParaRPr sz="2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165250" y="19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500"/>
              <a:t>Problem statement?</a:t>
            </a:r>
            <a:endParaRPr b="1" sz="4500"/>
          </a:p>
        </p:txBody>
      </p:sp>
      <p:sp>
        <p:nvSpPr>
          <p:cNvPr id="143" name="Google Shape;143;p30"/>
          <p:cNvSpPr txBox="1"/>
          <p:nvPr>
            <p:ph idx="1" type="body"/>
          </p:nvPr>
        </p:nvSpPr>
        <p:spPr>
          <a:xfrm>
            <a:off x="-117000" y="1170900"/>
            <a:ext cx="5125200" cy="3972600"/>
          </a:xfrm>
          <a:prstGeom prst="rect">
            <a:avLst/>
          </a:prstGeom>
        </p:spPr>
        <p:txBody>
          <a:bodyPr anchorCtr="0" anchor="t" bIns="91425" lIns="91425" spcFirstLastPara="1" rIns="91425" wrap="square" tIns="91425">
            <a:noAutofit/>
          </a:bodyPr>
          <a:lstStyle/>
          <a:p>
            <a:pPr indent="-342900" lvl="0" marL="457200" rtl="0" algn="l">
              <a:spcBef>
                <a:spcPts val="700"/>
              </a:spcBef>
              <a:spcAft>
                <a:spcPts val="0"/>
              </a:spcAft>
              <a:buClr>
                <a:schemeClr val="lt1"/>
              </a:buClr>
              <a:buSzPts val="1800"/>
              <a:buFont typeface="Roboto"/>
              <a:buChar char="●"/>
            </a:pPr>
            <a:r>
              <a:rPr lang="en">
                <a:solidFill>
                  <a:schemeClr val="lt1"/>
                </a:solidFill>
                <a:highlight>
                  <a:srgbClr val="FFFFFF"/>
                </a:highlight>
                <a:latin typeface="Roboto"/>
                <a:ea typeface="Roboto"/>
                <a:cs typeface="Roboto"/>
                <a:sym typeface="Roboto"/>
              </a:rPr>
              <a:t>Currently Rental bikes are introduced in many urban cities for the enhancement of mobility comfort. </a:t>
            </a:r>
            <a:endParaRPr>
              <a:solidFill>
                <a:schemeClr val="lt1"/>
              </a:solidFill>
              <a:highlight>
                <a:srgbClr val="FFFFFF"/>
              </a:highlight>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solidFill>
                  <a:schemeClr val="lt1"/>
                </a:solidFill>
                <a:highlight>
                  <a:srgbClr val="FFFFFF"/>
                </a:highlight>
                <a:latin typeface="Roboto"/>
                <a:ea typeface="Roboto"/>
                <a:cs typeface="Roboto"/>
                <a:sym typeface="Roboto"/>
              </a:rPr>
              <a:t>It is important to make the rental bike available and accessible to the public at the right time as it lessens the waiting time. Eventually, providing the city with a stable supply of rental bikes becomes a major concern.</a:t>
            </a:r>
            <a:endParaRPr>
              <a:solidFill>
                <a:schemeClr val="lt1"/>
              </a:solidFill>
              <a:highlight>
                <a:srgbClr val="FFFFFF"/>
              </a:highlight>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solidFill>
                  <a:schemeClr val="lt1"/>
                </a:solidFill>
                <a:highlight>
                  <a:srgbClr val="FFFFFF"/>
                </a:highlight>
                <a:latin typeface="Roboto"/>
                <a:ea typeface="Roboto"/>
                <a:cs typeface="Roboto"/>
                <a:sym typeface="Roboto"/>
              </a:rPr>
              <a:t> The crucial part is the prediction of bike count required at each hour for the stable supply of rental bikes.</a:t>
            </a:r>
            <a:endParaRPr>
              <a:solidFill>
                <a:schemeClr val="lt1"/>
              </a:solidFill>
              <a:highlight>
                <a:srgbClr val="FFFFFF"/>
              </a:highlight>
              <a:latin typeface="Roboto"/>
              <a:ea typeface="Roboto"/>
              <a:cs typeface="Roboto"/>
              <a:sym typeface="Roboto"/>
            </a:endParaRPr>
          </a:p>
          <a:p>
            <a:pPr indent="0" lvl="0" marL="0" rtl="0" algn="l">
              <a:spcBef>
                <a:spcPts val="700"/>
              </a:spcBef>
              <a:spcAft>
                <a:spcPts val="0"/>
              </a:spcAft>
              <a:buNone/>
            </a:pPr>
            <a:r>
              <a:t/>
            </a:r>
            <a:endParaRPr/>
          </a:p>
        </p:txBody>
      </p:sp>
      <p:pic>
        <p:nvPicPr>
          <p:cNvPr id="144" name="Google Shape;144;p30"/>
          <p:cNvPicPr preferRelativeResize="0"/>
          <p:nvPr/>
        </p:nvPicPr>
        <p:blipFill>
          <a:blip r:embed="rId3">
            <a:alphaModFix/>
          </a:blip>
          <a:stretch>
            <a:fillRect/>
          </a:stretch>
        </p:blipFill>
        <p:spPr>
          <a:xfrm rot="3298611">
            <a:off x="4601000" y="1175188"/>
            <a:ext cx="4643174" cy="279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900"/>
              <a:t>Summary of the dataset!</a:t>
            </a:r>
            <a:endParaRPr b="1" sz="3900"/>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1"/>
          <p:cNvSpPr txBox="1"/>
          <p:nvPr/>
        </p:nvSpPr>
        <p:spPr>
          <a:xfrm>
            <a:off x="91525" y="860300"/>
            <a:ext cx="8895900" cy="4587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sz="1800">
                <a:solidFill>
                  <a:schemeClr val="lt1"/>
                </a:solidFill>
              </a:rPr>
              <a:t>We have 8740 rows and 14 columns, out of which 11 are numerical and 3 are categorical.</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Rented bike Count is our dependent variable.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Description of columns: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Rented Bike count -  Count of bikes rented at each hour -</a:t>
            </a:r>
            <a:r>
              <a:rPr lang="en">
                <a:solidFill>
                  <a:schemeClr val="lt1"/>
                </a:solidFill>
                <a:highlight>
                  <a:srgbClr val="FF9900"/>
                </a:highlight>
              </a:rPr>
              <a:t> Int64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Date : year-month-day - </a:t>
            </a:r>
            <a:r>
              <a:rPr lang="en">
                <a:solidFill>
                  <a:schemeClr val="lt1"/>
                </a:solidFill>
                <a:highlight>
                  <a:srgbClr val="FF9900"/>
                </a:highlight>
              </a:rPr>
              <a:t>Object</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Hour - Hour of he day - </a:t>
            </a:r>
            <a:r>
              <a:rPr lang="en">
                <a:solidFill>
                  <a:schemeClr val="lt1"/>
                </a:solidFill>
                <a:highlight>
                  <a:srgbClr val="FF9900"/>
                </a:highlight>
              </a:rPr>
              <a:t>int64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Temperature-Temperature in Celsius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Humidity - %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Wind-speed - m/s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Visibility - 10m -</a:t>
            </a:r>
            <a:r>
              <a:rPr lang="en">
                <a:solidFill>
                  <a:schemeClr val="lt1"/>
                </a:solidFill>
                <a:highlight>
                  <a:srgbClr val="FF9900"/>
                </a:highlight>
              </a:rPr>
              <a:t>int64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Dew point temperature - Celsius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Solar radiation - MJ/m2 -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Rainfall - mm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Snowfall - cm - </a:t>
            </a:r>
            <a:r>
              <a:rPr lang="en">
                <a:solidFill>
                  <a:schemeClr val="lt1"/>
                </a:solidFill>
                <a:highlight>
                  <a:srgbClr val="FF9900"/>
                </a:highlight>
              </a:rPr>
              <a:t>float64</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Seasons - Winter, Spring, Summer, Autumn -</a:t>
            </a:r>
            <a:r>
              <a:rPr lang="en">
                <a:solidFill>
                  <a:schemeClr val="lt1"/>
                </a:solidFill>
                <a:highlight>
                  <a:srgbClr val="FF9900"/>
                </a:highlight>
              </a:rPr>
              <a:t> object </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Holiday - Holiday/No holiday - </a:t>
            </a:r>
            <a:r>
              <a:rPr lang="en">
                <a:solidFill>
                  <a:schemeClr val="lt1"/>
                </a:solidFill>
                <a:highlight>
                  <a:srgbClr val="FF9900"/>
                </a:highlight>
              </a:rPr>
              <a:t>object </a:t>
            </a:r>
            <a:endParaRPr>
              <a:solidFill>
                <a:schemeClr val="lt1"/>
              </a:solidFill>
              <a:highlight>
                <a:srgbClr val="FF9900"/>
              </a:highlight>
            </a:endParaRPr>
          </a:p>
          <a:p>
            <a:pPr indent="-317500" lvl="1" marL="914400" rtl="0" algn="l">
              <a:spcBef>
                <a:spcPts val="0"/>
              </a:spcBef>
              <a:spcAft>
                <a:spcPts val="0"/>
              </a:spcAft>
              <a:buClr>
                <a:schemeClr val="lt1"/>
              </a:buClr>
              <a:buSzPts val="1400"/>
              <a:buChar char="◆"/>
            </a:pPr>
            <a:r>
              <a:rPr lang="en">
                <a:solidFill>
                  <a:schemeClr val="lt1"/>
                </a:solidFill>
              </a:rPr>
              <a:t>Functional Day - NoFunc(Non Functional Day), Fun(Functional Day) - </a:t>
            </a:r>
            <a:r>
              <a:rPr lang="en">
                <a:solidFill>
                  <a:schemeClr val="lt1"/>
                </a:solidFill>
                <a:highlight>
                  <a:srgbClr val="FF9900"/>
                </a:highlight>
              </a:rPr>
              <a:t>object </a:t>
            </a:r>
            <a:endParaRPr>
              <a:solidFill>
                <a:schemeClr val="lt1"/>
              </a:solidFill>
              <a:highlight>
                <a:srgbClr val="FF9900"/>
              </a:highlight>
            </a:endParaRPr>
          </a:p>
          <a:p>
            <a:pPr indent="0" lvl="0" marL="457200" rtl="0" algn="l">
              <a:spcBef>
                <a:spcPts val="0"/>
              </a:spcBef>
              <a:spcAft>
                <a:spcPts val="0"/>
              </a:spcAft>
              <a:buNone/>
            </a:pPr>
            <a:r>
              <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137825" y="335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4000">
                <a:highlight>
                  <a:srgbClr val="FFFFFF"/>
                </a:highlight>
              </a:rPr>
              <a:t>D</a:t>
            </a:r>
            <a:r>
              <a:rPr b="1" lang="en" sz="4000">
                <a:highlight>
                  <a:srgbClr val="FFFFFF"/>
                </a:highlight>
              </a:rPr>
              <a:t>ata wrangling</a:t>
            </a:r>
            <a:endParaRPr b="1" sz="4000">
              <a:highlight>
                <a:srgbClr val="FFFFFF"/>
              </a:highlight>
            </a:endParaRPr>
          </a:p>
          <a:p>
            <a:pPr indent="-381000" lvl="0" marL="457200" rtl="0" algn="l">
              <a:lnSpc>
                <a:spcPct val="115000"/>
              </a:lnSpc>
              <a:spcBef>
                <a:spcPts val="1200"/>
              </a:spcBef>
              <a:spcAft>
                <a:spcPts val="0"/>
              </a:spcAft>
              <a:buClr>
                <a:schemeClr val="lt1"/>
              </a:buClr>
              <a:buSzPts val="2400"/>
              <a:buFont typeface="Roboto"/>
              <a:buChar char="●"/>
            </a:pPr>
            <a:r>
              <a:rPr b="1" lang="en" sz="2400">
                <a:solidFill>
                  <a:schemeClr val="lt1"/>
                </a:solidFill>
                <a:highlight>
                  <a:srgbClr val="FFFFFF"/>
                </a:highlight>
                <a:latin typeface="Roboto"/>
                <a:ea typeface="Roboto"/>
                <a:cs typeface="Roboto"/>
                <a:sym typeface="Roboto"/>
              </a:rPr>
              <a:t>Converting date column to date-time and extracting day, month and year.</a:t>
            </a:r>
            <a:endParaRPr b="1" sz="2400">
              <a:solidFill>
                <a:schemeClr val="lt1"/>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chemeClr val="lt1"/>
              </a:buClr>
              <a:buSzPts val="2400"/>
              <a:buFont typeface="Roboto"/>
              <a:buChar char="●"/>
            </a:pPr>
            <a:r>
              <a:rPr b="1" lang="en" sz="2400">
                <a:solidFill>
                  <a:schemeClr val="lt1"/>
                </a:solidFill>
                <a:highlight>
                  <a:srgbClr val="FFFFFF"/>
                </a:highlight>
                <a:latin typeface="Roboto"/>
                <a:ea typeface="Roboto"/>
                <a:cs typeface="Roboto"/>
                <a:sym typeface="Roboto"/>
              </a:rPr>
              <a:t>Outlier detection</a:t>
            </a:r>
            <a:endParaRPr b="1" sz="2400">
              <a:solidFill>
                <a:schemeClr val="lt1"/>
              </a:solidFill>
              <a:highlight>
                <a:srgbClr val="FFFFFF"/>
              </a:highlight>
              <a:latin typeface="Roboto"/>
              <a:ea typeface="Roboto"/>
              <a:cs typeface="Roboto"/>
              <a:sym typeface="Roboto"/>
            </a:endParaRPr>
          </a:p>
          <a:p>
            <a:pPr indent="-381000" lvl="0" marL="457200" rtl="0" algn="l">
              <a:lnSpc>
                <a:spcPct val="115000"/>
              </a:lnSpc>
              <a:spcBef>
                <a:spcPts val="0"/>
              </a:spcBef>
              <a:spcAft>
                <a:spcPts val="0"/>
              </a:spcAft>
              <a:buClr>
                <a:schemeClr val="lt1"/>
              </a:buClr>
              <a:buSzPts val="2400"/>
              <a:buFont typeface="Roboto"/>
              <a:buChar char="●"/>
            </a:pPr>
            <a:r>
              <a:rPr b="1" lang="en" sz="2400">
                <a:solidFill>
                  <a:schemeClr val="lt1"/>
                </a:solidFill>
                <a:highlight>
                  <a:srgbClr val="FFFFFF"/>
                </a:highlight>
                <a:latin typeface="Roboto"/>
                <a:ea typeface="Roboto"/>
                <a:cs typeface="Roboto"/>
                <a:sym typeface="Roboto"/>
              </a:rPr>
              <a:t>No Null values were found. </a:t>
            </a:r>
            <a:endParaRPr b="1" sz="2400">
              <a:solidFill>
                <a:schemeClr val="lt1"/>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b="1" sz="1750">
              <a:solidFill>
                <a:schemeClr val="lt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nvSpPr>
        <p:spPr>
          <a:xfrm>
            <a:off x="457600" y="1345375"/>
            <a:ext cx="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2" name="Google Shape;162;p33"/>
          <p:cNvSpPr/>
          <p:nvPr/>
        </p:nvSpPr>
        <p:spPr>
          <a:xfrm>
            <a:off x="1272125" y="1134875"/>
            <a:ext cx="6964800" cy="2452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3" name="Google Shape;163;p33"/>
          <p:cNvSpPr/>
          <p:nvPr/>
        </p:nvSpPr>
        <p:spPr>
          <a:xfrm>
            <a:off x="1931075" y="1729775"/>
            <a:ext cx="5646900" cy="1263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7000">
                <a:solidFill>
                  <a:schemeClr val="dk1"/>
                </a:solidFill>
              </a:rPr>
              <a:t>E</a:t>
            </a:r>
            <a:r>
              <a:rPr b="1" lang="en" sz="2700">
                <a:solidFill>
                  <a:schemeClr val="lt1"/>
                </a:solidFill>
              </a:rPr>
              <a:t>x</a:t>
            </a:r>
            <a:r>
              <a:rPr b="1" lang="en" sz="2500">
                <a:solidFill>
                  <a:schemeClr val="lt1"/>
                </a:solidFill>
              </a:rPr>
              <a:t>ploratory </a:t>
            </a:r>
            <a:r>
              <a:rPr b="1" lang="en" sz="7000">
                <a:solidFill>
                  <a:schemeClr val="dk1"/>
                </a:solidFill>
              </a:rPr>
              <a:t>D</a:t>
            </a:r>
            <a:r>
              <a:rPr b="1" lang="en" sz="2500">
                <a:solidFill>
                  <a:schemeClr val="lt1"/>
                </a:solidFill>
              </a:rPr>
              <a:t>ata</a:t>
            </a:r>
            <a:r>
              <a:rPr b="1" lang="en" sz="7000">
                <a:solidFill>
                  <a:schemeClr val="dk1"/>
                </a:solidFill>
              </a:rPr>
              <a:t> A</a:t>
            </a:r>
            <a:r>
              <a:rPr b="1" lang="en" sz="2500">
                <a:solidFill>
                  <a:schemeClr val="lt1"/>
                </a:solidFill>
              </a:rPr>
              <a:t>nalysis</a:t>
            </a:r>
            <a:endParaRPr b="1" sz="2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4030400" y="902850"/>
            <a:ext cx="4987675" cy="3556075"/>
          </a:xfrm>
          <a:prstGeom prst="rect">
            <a:avLst/>
          </a:prstGeom>
          <a:noFill/>
          <a:ln>
            <a:noFill/>
          </a:ln>
        </p:spPr>
      </p:pic>
      <p:pic>
        <p:nvPicPr>
          <p:cNvPr id="169" name="Google Shape;169;p34"/>
          <p:cNvPicPr preferRelativeResize="0"/>
          <p:nvPr/>
        </p:nvPicPr>
        <p:blipFill>
          <a:blip r:embed="rId4">
            <a:alphaModFix/>
          </a:blip>
          <a:stretch>
            <a:fillRect/>
          </a:stretch>
        </p:blipFill>
        <p:spPr>
          <a:xfrm>
            <a:off x="182150" y="816050"/>
            <a:ext cx="3686775" cy="2306229"/>
          </a:xfrm>
          <a:prstGeom prst="rect">
            <a:avLst/>
          </a:prstGeom>
          <a:noFill/>
          <a:ln>
            <a:noFill/>
          </a:ln>
        </p:spPr>
      </p:pic>
      <p:sp>
        <p:nvSpPr>
          <p:cNvPr id="170" name="Google Shape;170;p34"/>
          <p:cNvSpPr txBox="1"/>
          <p:nvPr/>
        </p:nvSpPr>
        <p:spPr>
          <a:xfrm>
            <a:off x="468425" y="3122275"/>
            <a:ext cx="3400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Summer season was the peak (2208) of all the activity with the most number of Rented bike count.</a:t>
            </a:r>
            <a:endParaRPr/>
          </a:p>
          <a:p>
            <a:pPr indent="-317500" lvl="0" marL="457200" rtl="0" algn="l">
              <a:spcBef>
                <a:spcPts val="0"/>
              </a:spcBef>
              <a:spcAft>
                <a:spcPts val="0"/>
              </a:spcAft>
              <a:buSzPts val="1400"/>
              <a:buChar char="●"/>
            </a:pPr>
            <a:r>
              <a:rPr lang="en"/>
              <a:t>Whereas; Winter was the least (2160) popular season with the bike </a:t>
            </a:r>
            <a:r>
              <a:rPr lang="en"/>
              <a:t>counts recorded.</a:t>
            </a:r>
            <a:endParaRPr/>
          </a:p>
        </p:txBody>
      </p:sp>
      <p:sp>
        <p:nvSpPr>
          <p:cNvPr id="171" name="Google Shape;171;p34"/>
          <p:cNvSpPr txBox="1"/>
          <p:nvPr/>
        </p:nvSpPr>
        <p:spPr>
          <a:xfrm>
            <a:off x="182150" y="94075"/>
            <a:ext cx="801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rPr>
              <a:t>Analysing Count of Rented Bikes for different seasons.</a:t>
            </a:r>
            <a:endParaRPr b="1" sz="2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