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6" r:id="rId1"/>
    <p:sldMasterId id="2147483706" r:id="rId2"/>
    <p:sldMasterId id="2147483712" r:id="rId3"/>
    <p:sldMasterId id="2147483724" r:id="rId4"/>
    <p:sldMasterId id="2147483732" r:id="rId5"/>
  </p:sldMasterIdLst>
  <p:notesMasterIdLst>
    <p:notesMasterId r:id="rId16"/>
  </p:notesMasterIdLst>
  <p:handoutMasterIdLst>
    <p:handoutMasterId r:id="rId17"/>
  </p:handoutMasterIdLst>
  <p:sldIdLst>
    <p:sldId id="446" r:id="rId6"/>
    <p:sldId id="447" r:id="rId7"/>
    <p:sldId id="453" r:id="rId8"/>
    <p:sldId id="458" r:id="rId9"/>
    <p:sldId id="454" r:id="rId10"/>
    <p:sldId id="449" r:id="rId11"/>
    <p:sldId id="455" r:id="rId12"/>
    <p:sldId id="434" r:id="rId13"/>
    <p:sldId id="426" r:id="rId14"/>
    <p:sldId id="45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7AB"/>
    <a:srgbClr val="D39381"/>
    <a:srgbClr val="A6A6E7"/>
    <a:srgbClr val="676AAB"/>
    <a:srgbClr val="8C5896"/>
    <a:srgbClr val="7C6560"/>
    <a:srgbClr val="29282D"/>
    <a:srgbClr val="E288B6"/>
    <a:srgbClr val="D75078"/>
    <a:srgbClr val="B38F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p:cViewPr>
        <p:scale>
          <a:sx n="33" d="100"/>
          <a:sy n="33" d="100"/>
        </p:scale>
        <p:origin x="1954" y="1075"/>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3/13/2022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3/13/2022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2744080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8F310904-DE8F-4B8E-99C6-5AFA03672FFA}" type="datetimeFigureOut">
              <a:rPr lang="en-US" smtClean="0"/>
              <a:t>3/13/2022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C5FADE3-B84E-4AF7-91CC-AB47E1A43619}"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243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10904-DE8F-4B8E-99C6-5AFA03672FFA}" type="datetimeFigureOut">
              <a:rPr lang="en-US" smtClean="0"/>
              <a:t>3/13/2022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1636056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8F310904-DE8F-4B8E-99C6-5AFA03672FFA}" type="datetimeFigureOut">
              <a:rPr lang="en-US" smtClean="0"/>
              <a:t>3/13/2022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C5FADE3-B84E-4AF7-91CC-AB47E1A43619}"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9607732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310904-DE8F-4B8E-99C6-5AFA03672FFA}" type="datetimeFigureOut">
              <a:rPr lang="en-US" smtClean="0"/>
              <a:t>3/13/2022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694486121"/>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310904-DE8F-4B8E-99C6-5AFA03672FFA}" type="datetimeFigureOut">
              <a:rPr lang="en-US" smtClean="0"/>
              <a:t>3/13/2022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71709754"/>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310904-DE8F-4B8E-99C6-5AFA03672FFA}" type="datetimeFigureOut">
              <a:rPr lang="en-US" smtClean="0"/>
              <a:t>3/13/2022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3093731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310904-DE8F-4B8E-99C6-5AFA03672FFA}" type="datetimeFigureOut">
              <a:rPr lang="en-US" smtClean="0"/>
              <a:t>3/13/2022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40527347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8F310904-DE8F-4B8E-99C6-5AFA03672FFA}" type="datetimeFigureOut">
              <a:rPr lang="en-US" smtClean="0"/>
              <a:t>3/13/2022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FC5FADE3-B84E-4AF7-91CC-AB47E1A43619}"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62640850"/>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8F310904-DE8F-4B8E-99C6-5AFA03672FFA}" type="datetimeFigureOut">
              <a:rPr lang="en-US" smtClean="0"/>
              <a:t>3/13/2022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5050831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10904-DE8F-4B8E-99C6-5AFA03672FFA}" type="datetimeFigureOut">
              <a:rPr lang="en-US" smtClean="0"/>
              <a:t>3/13/2022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1848892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10904-DE8F-4B8E-99C6-5AFA03672FFA}" type="datetimeFigureOut">
              <a:rPr lang="en-US" smtClean="0"/>
              <a:t>3/13/2022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718273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dirty="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5.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3/13/2022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3/13/2022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3/13/2022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3/13/2022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F310904-DE8F-4B8E-99C6-5AFA03672FFA}" type="datetimeFigureOut">
              <a:rPr lang="en-US" smtClean="0"/>
              <a:t>3/13/2022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C5FADE3-B84E-4AF7-91CC-AB47E1A43619}"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581449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guide id="7" pos="5112" userDrawn="1">
          <p15:clr>
            <a:srgbClr val="F26B43"/>
          </p15:clr>
        </p15:guide>
        <p15:guide id="8" pos="2568" userDrawn="1">
          <p15:clr>
            <a:srgbClr val="F26B43"/>
          </p15:clr>
        </p15:guide>
        <p15:guide id="9" pos="288" userDrawn="1">
          <p15:clr>
            <a:srgbClr val="5ACBF0"/>
          </p15:clr>
        </p15:guide>
        <p15:guide id="10" pos="7392" userDrawn="1">
          <p15:clr>
            <a:srgbClr val="5ACBF0"/>
          </p15:clr>
        </p15:guide>
        <p15:guide id="11" orient="horz" pos="576" userDrawn="1">
          <p15:clr>
            <a:srgbClr val="5ACBF0"/>
          </p15:clr>
        </p15:guide>
        <p15:guide id="12"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450" y="1"/>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225" y="0"/>
            <a:ext cx="12191550" cy="6858000"/>
          </a:xfrm>
        </p:spPr>
        <p:txBody>
          <a:bodyPr anchor="ctr" anchorCtr="0">
            <a:noAutofit/>
          </a:bodyPr>
          <a:lstStyle/>
          <a:p>
            <a:pPr algn="ctr"/>
            <a:r>
              <a:rPr lang="en-US" sz="2400" dirty="0">
                <a:latin typeface="ACADEMY ENGRAVED LET PLAIN:1.0" panose="02000000000000000000" pitchFamily="2" charset="0"/>
              </a:rPr>
              <a:t>Presentation </a:t>
            </a:r>
            <a:br>
              <a:rPr lang="en-US" sz="2400" dirty="0">
                <a:latin typeface="ACADEMY ENGRAVED LET PLAIN:1.0" panose="02000000000000000000" pitchFamily="2" charset="0"/>
              </a:rPr>
            </a:br>
            <a:r>
              <a:rPr lang="en-US" sz="2400" dirty="0">
                <a:latin typeface="ACADEMY ENGRAVED LET PLAIN:1.0" panose="02000000000000000000" pitchFamily="2" charset="0"/>
              </a:rPr>
              <a:t>on</a:t>
            </a:r>
            <a:br>
              <a:rPr lang="en-US" sz="2400" dirty="0">
                <a:latin typeface="ACADEMY ENGRAVED LET PLAIN:1.0" panose="02000000000000000000" pitchFamily="2" charset="0"/>
              </a:rPr>
            </a:br>
            <a:r>
              <a:rPr lang="en-US" sz="2400" dirty="0">
                <a:latin typeface="ACADEMY ENGRAVED LET PLAIN:1.0" panose="02000000000000000000" pitchFamily="2" charset="0"/>
              </a:rPr>
              <a:t>Network layer </a:t>
            </a:r>
            <a:r>
              <a:rPr lang="en-US" sz="2400" dirty="0" smtClean="0">
                <a:latin typeface="ACADEMY ENGRAVED LET PLAIN:1.0" panose="02000000000000000000" pitchFamily="2" charset="0"/>
              </a:rPr>
              <a:t>ATTACK</a:t>
            </a:r>
            <a:br>
              <a:rPr lang="en-US" sz="2400" dirty="0" smtClean="0">
                <a:latin typeface="ACADEMY ENGRAVED LET PLAIN:1.0" panose="02000000000000000000" pitchFamily="2" charset="0"/>
              </a:rPr>
            </a:br>
            <a:r>
              <a:rPr lang="en-US" sz="2400" dirty="0" smtClean="0">
                <a:latin typeface="ACADEMY ENGRAVED LET PLAIN:1.0" panose="02000000000000000000" pitchFamily="2" charset="0"/>
              </a:rPr>
              <a:t>(</a:t>
            </a:r>
            <a:r>
              <a:rPr lang="en-US" sz="2400" b="1" dirty="0" smtClean="0">
                <a:ln w="0"/>
                <a:solidFill>
                  <a:schemeClr val="bg1">
                    <a:lumMod val="95000"/>
                  </a:schemeClr>
                </a:solidFill>
                <a:effectLst>
                  <a:outerShdw blurRad="38100" dist="19050" dir="2700000" algn="tl" rotWithShape="0">
                    <a:schemeClr val="dk1">
                      <a:alpha val="40000"/>
                    </a:schemeClr>
                  </a:outerShdw>
                </a:effectLst>
              </a:rPr>
              <a:t>TNET</a:t>
            </a:r>
            <a:r>
              <a:rPr lang="en-US" sz="2400" dirty="0" smtClean="0">
                <a:latin typeface="ACADEMY ENGRAVED LET PLAIN:1.0" panose="02000000000000000000" pitchFamily="2" charset="0"/>
              </a:rPr>
              <a:t>)</a:t>
            </a:r>
            <a:r>
              <a:rPr lang="en-GB" sz="2400" b="1" dirty="0">
                <a:ln w="0"/>
                <a:solidFill>
                  <a:schemeClr val="bg1">
                    <a:lumMod val="95000"/>
                  </a:schemeClr>
                </a:solidFill>
                <a:effectLst>
                  <a:outerShdw blurRad="38100" dist="19050" dir="2700000" algn="tl" rotWithShape="0">
                    <a:schemeClr val="dk1">
                      <a:alpha val="40000"/>
                    </a:schemeClr>
                  </a:outerShdw>
                </a:effectLst>
              </a:rPr>
              <a:t/>
            </a:r>
            <a:br>
              <a:rPr lang="en-GB" sz="2400" b="1" dirty="0">
                <a:ln w="0"/>
                <a:solidFill>
                  <a:schemeClr val="bg1">
                    <a:lumMod val="95000"/>
                  </a:schemeClr>
                </a:solidFill>
                <a:effectLst>
                  <a:outerShdw blurRad="38100" dist="19050" dir="2700000" algn="tl" rotWithShape="0">
                    <a:schemeClr val="dk1">
                      <a:alpha val="40000"/>
                    </a:schemeClr>
                  </a:outerShdw>
                </a:effectLst>
              </a:rPr>
            </a:br>
            <a:endParaRPr lang="en-US" sz="2400" dirty="0">
              <a:latin typeface="ACADEMY ENGRAVED LET PLAIN:1.0" panose="02000000000000000000" pitchFamily="2" charset="0"/>
            </a:endParaRPr>
          </a:p>
        </p:txBody>
      </p:sp>
    </p:spTree>
    <p:extLst>
      <p:ext uri="{BB962C8B-B14F-4D97-AF65-F5344CB8AC3E}">
        <p14:creationId xmlns:p14="http://schemas.microsoft.com/office/powerpoint/2010/main" val="1558315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667A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48428-54DA-DC45-B825-6490C84D4018}"/>
              </a:ext>
            </a:extLst>
          </p:cNvPr>
          <p:cNvSpPr>
            <a:spLocks noGrp="1"/>
          </p:cNvSpPr>
          <p:nvPr>
            <p:ph type="ctrTitle"/>
          </p:nvPr>
        </p:nvSpPr>
        <p:spPr/>
        <p:txBody>
          <a:bodyPr/>
          <a:lstStyle/>
          <a:p>
            <a:r>
              <a:rPr lang="en-US" dirty="0"/>
              <a:t>T</a:t>
            </a:r>
            <a:r>
              <a:rPr lang="en-NP" dirty="0"/>
              <a:t>hank you</a:t>
            </a:r>
          </a:p>
        </p:txBody>
      </p:sp>
      <p:sp>
        <p:nvSpPr>
          <p:cNvPr id="3" name="Subtitle 2">
            <a:extLst>
              <a:ext uri="{FF2B5EF4-FFF2-40B4-BE49-F238E27FC236}">
                <a16:creationId xmlns:a16="http://schemas.microsoft.com/office/drawing/2014/main" id="{F0DD6570-91EB-074E-AA91-909785CD90E5}"/>
              </a:ext>
            </a:extLst>
          </p:cNvPr>
          <p:cNvSpPr>
            <a:spLocks noGrp="1"/>
          </p:cNvSpPr>
          <p:nvPr>
            <p:ph type="subTitle" idx="1"/>
          </p:nvPr>
        </p:nvSpPr>
        <p:spPr/>
        <p:txBody>
          <a:bodyPr/>
          <a:lstStyle/>
          <a:p>
            <a:endParaRPr lang="en-NP"/>
          </a:p>
        </p:txBody>
      </p:sp>
    </p:spTree>
    <p:extLst>
      <p:ext uri="{BB962C8B-B14F-4D97-AF65-F5344CB8AC3E}">
        <p14:creationId xmlns:p14="http://schemas.microsoft.com/office/powerpoint/2010/main" val="2102062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erson standing on a rock while looking at the ocean wave with outstretched arms">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340241" y="421369"/>
            <a:ext cx="11174819" cy="903767"/>
          </a:xfrm>
        </p:spPr>
        <p:txBody>
          <a:bodyPr/>
          <a:lstStyle/>
          <a:p>
            <a:r>
              <a:rPr lang="en-US" dirty="0"/>
              <a:t>INTRODUCTION</a:t>
            </a:r>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340242" y="1746504"/>
            <a:ext cx="8528198" cy="4197096"/>
          </a:xfrm>
        </p:spPr>
        <p:txBody>
          <a:bodyPr/>
          <a:lstStyle/>
          <a:p>
            <a:r>
              <a:rPr lang="en-US" dirty="0"/>
              <a:t>As the world now has been fully involved in digitalization from every aspect which means every work is done through working over the internet. </a:t>
            </a:r>
          </a:p>
          <a:p>
            <a:endParaRPr lang="en-US" dirty="0"/>
          </a:p>
          <a:p>
            <a:r>
              <a:rPr lang="en-US" dirty="0"/>
              <a:t>Maintaining the network security has been very challenging. As many users are getting involved into technology, equally the cyberpunks seek chances to get into the system in order to exploit and gain access to the devices to acquire sensitive data. </a:t>
            </a:r>
          </a:p>
        </p:txBody>
      </p:sp>
    </p:spTree>
    <p:extLst>
      <p:ext uri="{BB962C8B-B14F-4D97-AF65-F5344CB8AC3E}">
        <p14:creationId xmlns:p14="http://schemas.microsoft.com/office/powerpoint/2010/main" val="3898511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3C1D54-7BF0-E24D-9C8F-5E561E9535AE}"/>
              </a:ext>
            </a:extLst>
          </p:cNvPr>
          <p:cNvSpPr>
            <a:spLocks noGrp="1"/>
          </p:cNvSpPr>
          <p:nvPr>
            <p:ph type="title"/>
          </p:nvPr>
        </p:nvSpPr>
        <p:spPr>
          <a:xfrm>
            <a:off x="508590" y="703343"/>
            <a:ext cx="11174819" cy="903767"/>
          </a:xfrm>
        </p:spPr>
        <p:txBody>
          <a:bodyPr/>
          <a:lstStyle/>
          <a:p>
            <a:r>
              <a:rPr lang="en-NP" b="1" dirty="0">
                <a:solidFill>
                  <a:srgbClr val="A6A6E7"/>
                </a:solidFill>
              </a:rPr>
              <a:t>Core 4 member</a:t>
            </a:r>
          </a:p>
        </p:txBody>
      </p:sp>
      <p:sp>
        <p:nvSpPr>
          <p:cNvPr id="4" name="Text Placeholder 3">
            <a:extLst>
              <a:ext uri="{FF2B5EF4-FFF2-40B4-BE49-F238E27FC236}">
                <a16:creationId xmlns:a16="http://schemas.microsoft.com/office/drawing/2014/main" id="{7FA4FC9B-E79F-DA45-A2B0-9FD8CA4DDF1D}"/>
              </a:ext>
            </a:extLst>
          </p:cNvPr>
          <p:cNvSpPr>
            <a:spLocks noGrp="1"/>
          </p:cNvSpPr>
          <p:nvPr>
            <p:ph type="body" sz="quarter" idx="14"/>
          </p:nvPr>
        </p:nvSpPr>
        <p:spPr/>
        <p:txBody>
          <a:bodyPr/>
          <a:lstStyle/>
          <a:p>
            <a:endParaRPr lang="en-NP" dirty="0"/>
          </a:p>
        </p:txBody>
      </p:sp>
      <p:grpSp>
        <p:nvGrpSpPr>
          <p:cNvPr id="6" name="Group 5">
            <a:extLst>
              <a:ext uri="{FF2B5EF4-FFF2-40B4-BE49-F238E27FC236}">
                <a16:creationId xmlns:a16="http://schemas.microsoft.com/office/drawing/2014/main" id="{D95F3301-0C1A-B049-B103-2DAEE62B3557}"/>
              </a:ext>
            </a:extLst>
          </p:cNvPr>
          <p:cNvGrpSpPr/>
          <p:nvPr/>
        </p:nvGrpSpPr>
        <p:grpSpPr>
          <a:xfrm>
            <a:off x="1887051" y="1891249"/>
            <a:ext cx="7286006" cy="3526155"/>
            <a:chOff x="0" y="0"/>
            <a:chExt cx="7286581" cy="3526155"/>
          </a:xfrm>
        </p:grpSpPr>
        <p:sp>
          <p:nvSpPr>
            <p:cNvPr id="7" name="Rectangle 6">
              <a:extLst>
                <a:ext uri="{FF2B5EF4-FFF2-40B4-BE49-F238E27FC236}">
                  <a16:creationId xmlns:a16="http://schemas.microsoft.com/office/drawing/2014/main" id="{10691744-AE95-374F-B50C-E166A0B5A134}"/>
                </a:ext>
              </a:extLst>
            </p:cNvPr>
            <p:cNvSpPr/>
            <p:nvPr/>
          </p:nvSpPr>
          <p:spPr>
            <a:xfrm>
              <a:off x="3649978" y="195106"/>
              <a:ext cx="50673" cy="244359"/>
            </a:xfrm>
            <a:prstGeom prst="rect">
              <a:avLst/>
            </a:prstGeom>
            <a:ln>
              <a:noFill/>
            </a:ln>
          </p:spPr>
          <p:txBody>
            <a:bodyPr vert="horz" lIns="0" tIns="0" rIns="0" bIns="0" rtlCol="0">
              <a:noAutofit/>
            </a:bodyPr>
            <a:lstStyle/>
            <a:p>
              <a:pPr marL="6350" marR="745490" indent="-6350" algn="l">
                <a:lnSpc>
                  <a:spcPct val="107000"/>
                </a:lnSpc>
                <a:spcAft>
                  <a:spcPts val="800"/>
                </a:spcAft>
              </a:pPr>
              <a:r>
                <a:rPr lang="en-NP" sz="12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 </a:t>
              </a:r>
              <a:endParaRPr lang="en-NP" sz="1100">
                <a:solidFill>
                  <a:srgbClr val="000000"/>
                </a:solidFill>
                <a:effectLst/>
                <a:latin typeface="Arial" panose="020B0604020202020204" pitchFamily="34" charset="0"/>
                <a:ea typeface="Arial" panose="020B0604020202020204" pitchFamily="34" charset="0"/>
              </a:endParaRPr>
            </a:p>
          </p:txBody>
        </p:sp>
        <p:sp>
          <p:nvSpPr>
            <p:cNvPr id="8" name="Rectangle 7">
              <a:extLst>
                <a:ext uri="{FF2B5EF4-FFF2-40B4-BE49-F238E27FC236}">
                  <a16:creationId xmlns:a16="http://schemas.microsoft.com/office/drawing/2014/main" id="{B55F353F-F589-C64A-B3F1-12B2C66AA3E9}"/>
                </a:ext>
              </a:extLst>
            </p:cNvPr>
            <p:cNvSpPr/>
            <p:nvPr/>
          </p:nvSpPr>
          <p:spPr>
            <a:xfrm>
              <a:off x="3649978" y="377986"/>
              <a:ext cx="50673" cy="244359"/>
            </a:xfrm>
            <a:prstGeom prst="rect">
              <a:avLst/>
            </a:prstGeom>
            <a:ln>
              <a:noFill/>
            </a:ln>
          </p:spPr>
          <p:txBody>
            <a:bodyPr vert="horz" lIns="0" tIns="0" rIns="0" bIns="0" rtlCol="0">
              <a:noAutofit/>
            </a:bodyPr>
            <a:lstStyle/>
            <a:p>
              <a:pPr marL="6350" marR="745490" indent="-6350" algn="l">
                <a:lnSpc>
                  <a:spcPct val="107000"/>
                </a:lnSpc>
                <a:spcAft>
                  <a:spcPts val="800"/>
                </a:spcAft>
              </a:pPr>
              <a:r>
                <a:rPr lang="en-NP" sz="12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 </a:t>
              </a:r>
              <a:endParaRPr lang="en-NP" sz="1100">
                <a:solidFill>
                  <a:srgbClr val="000000"/>
                </a:solidFill>
                <a:effectLst/>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F893AA35-DA3C-404D-A7EF-C7B0F016CF99}"/>
                </a:ext>
              </a:extLst>
            </p:cNvPr>
            <p:cNvPicPr/>
            <p:nvPr/>
          </p:nvPicPr>
          <p:blipFill>
            <a:blip r:embed="rId2"/>
            <a:stretch>
              <a:fillRect/>
            </a:stretch>
          </p:blipFill>
          <p:spPr>
            <a:xfrm>
              <a:off x="0" y="0"/>
              <a:ext cx="7286581" cy="3526155"/>
            </a:xfrm>
            <a:prstGeom prst="rect">
              <a:avLst/>
            </a:prstGeom>
            <a:gradFill>
              <a:gsLst>
                <a:gs pos="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grpSp>
      <p:sp>
        <p:nvSpPr>
          <p:cNvPr id="14" name="Rectangle 13" descr="Shaded overlay">
            <a:extLst>
              <a:ext uri="{FF2B5EF4-FFF2-40B4-BE49-F238E27FC236}">
                <a16:creationId xmlns:a16="http://schemas.microsoft.com/office/drawing/2014/main" id="{F358D788-5C8E-574B-9777-D6B033B777C7}"/>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4" name="Picture 6">
            <a:extLst>
              <a:ext uri="{FF2B5EF4-FFF2-40B4-BE49-F238E27FC236}">
                <a16:creationId xmlns:a16="http://schemas.microsoft.com/office/drawing/2014/main" id="{A95A82A7-99F5-0240-82E0-2F5A4A612011}"/>
              </a:ext>
            </a:extLst>
          </p:cNvPr>
          <p:cNvPicPr>
            <a:picLocks noGrp="1" noChangeAspect="1" noChangeArrowheads="1"/>
          </p:cNvPicPr>
          <p:nvPr>
            <p:ph type="pic" sz="quarter" idx="13"/>
          </p:nvPr>
        </p:nvPicPr>
        <p:blipFill>
          <a:blip r:embed="rId3">
            <a:duotone>
              <a:prstClr val="black"/>
              <a:schemeClr val="accent5">
                <a:tint val="45000"/>
                <a:satMod val="400000"/>
              </a:schemeClr>
            </a:duotone>
            <a:extLst>
              <a:ext uri="{BEBA8EAE-BF5A-486C-A8C5-ECC9F3942E4B}">
                <a14:imgProps xmlns:a14="http://schemas.microsoft.com/office/drawing/2010/main">
                  <a14:imgLayer r:embed="rId4">
                    <a14:imgEffect>
                      <a14:saturation sat="94000"/>
                    </a14:imgEffect>
                  </a14:imgLayer>
                </a14:imgProps>
              </a:ext>
              <a:ext uri="{28A0092B-C50C-407E-A947-70E740481C1C}">
                <a14:useLocalDpi xmlns:a14="http://schemas.microsoft.com/office/drawing/2010/main" val="0"/>
              </a:ext>
            </a:extLst>
          </a:blip>
          <a:srcRect l="3679" r="3679"/>
          <a:stretch>
            <a:fillRect/>
          </a:stretch>
        </p:blipFill>
        <p:spPr bwMode="auto">
          <a:xfrm>
            <a:off x="6206710" y="-123521"/>
            <a:ext cx="6153355" cy="3461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3417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968086A-4AF1-6547-94E3-D5E8B460B53C}"/>
              </a:ext>
            </a:extLst>
          </p:cNvPr>
          <p:cNvSpPr>
            <a:spLocks noGrp="1"/>
          </p:cNvSpPr>
          <p:nvPr>
            <p:ph type="pic" sz="quarter" idx="13"/>
          </p:nvPr>
        </p:nvSpPr>
        <p:spPr>
          <a:solidFill>
            <a:schemeClr val="accent5">
              <a:lumMod val="60000"/>
              <a:lumOff val="40000"/>
            </a:schemeClr>
          </a:solidFill>
          <a:ln>
            <a:solidFill>
              <a:schemeClr val="tx2"/>
            </a:solidFill>
          </a:ln>
        </p:spPr>
      </p:sp>
      <p:sp>
        <p:nvSpPr>
          <p:cNvPr id="3" name="Title 2">
            <a:extLst>
              <a:ext uri="{FF2B5EF4-FFF2-40B4-BE49-F238E27FC236}">
                <a16:creationId xmlns:a16="http://schemas.microsoft.com/office/drawing/2014/main" id="{4A695555-EDA6-D940-A2DC-1C20264CFA25}"/>
              </a:ext>
            </a:extLst>
          </p:cNvPr>
          <p:cNvSpPr>
            <a:spLocks noGrp="1"/>
          </p:cNvSpPr>
          <p:nvPr>
            <p:ph type="title"/>
          </p:nvPr>
        </p:nvSpPr>
        <p:spPr>
          <a:xfrm>
            <a:off x="3990649" y="108187"/>
            <a:ext cx="3813555" cy="903767"/>
          </a:xfrm>
        </p:spPr>
        <p:txBody>
          <a:bodyPr>
            <a:normAutofit/>
          </a:bodyPr>
          <a:lstStyle/>
          <a:p>
            <a:pPr algn="ctr"/>
            <a:r>
              <a:rPr lang="en-NP" dirty="0">
                <a:solidFill>
                  <a:schemeClr val="tx1"/>
                </a:solidFill>
              </a:rPr>
              <a:t>NETWORK LAYER</a:t>
            </a:r>
          </a:p>
        </p:txBody>
      </p:sp>
      <p:sp>
        <p:nvSpPr>
          <p:cNvPr id="4" name="Text Placeholder 3">
            <a:extLst>
              <a:ext uri="{FF2B5EF4-FFF2-40B4-BE49-F238E27FC236}">
                <a16:creationId xmlns:a16="http://schemas.microsoft.com/office/drawing/2014/main" id="{2EE320D4-98C4-2B40-AB76-2B5FBB0A82DD}"/>
              </a:ext>
            </a:extLst>
          </p:cNvPr>
          <p:cNvSpPr>
            <a:spLocks noGrp="1"/>
          </p:cNvSpPr>
          <p:nvPr>
            <p:ph type="body" sz="quarter" idx="14"/>
          </p:nvPr>
        </p:nvSpPr>
        <p:spPr>
          <a:xfrm>
            <a:off x="5368037" y="3034794"/>
            <a:ext cx="6360138" cy="2928107"/>
          </a:xfrm>
        </p:spPr>
        <p:txBody>
          <a:bodyPr/>
          <a:lstStyle/>
          <a:p>
            <a:r>
              <a:rPr lang="en-NP" dirty="0"/>
              <a:t>- </a:t>
            </a:r>
          </a:p>
        </p:txBody>
      </p:sp>
      <p:sp>
        <p:nvSpPr>
          <p:cNvPr id="5" name="Text Placeholder 4">
            <a:extLst>
              <a:ext uri="{FF2B5EF4-FFF2-40B4-BE49-F238E27FC236}">
                <a16:creationId xmlns:a16="http://schemas.microsoft.com/office/drawing/2014/main" id="{4D640815-E3D7-BF45-9C6D-60ED8BBC2792}"/>
              </a:ext>
            </a:extLst>
          </p:cNvPr>
          <p:cNvSpPr>
            <a:spLocks noGrp="1"/>
          </p:cNvSpPr>
          <p:nvPr>
            <p:ph type="body" sz="quarter" idx="15"/>
          </p:nvPr>
        </p:nvSpPr>
        <p:spPr/>
        <p:txBody>
          <a:bodyPr/>
          <a:lstStyle/>
          <a:p>
            <a:endParaRPr lang="en-NP"/>
          </a:p>
        </p:txBody>
      </p:sp>
      <p:pic>
        <p:nvPicPr>
          <p:cNvPr id="1026" name="Picture 2" descr="Network Layer of OSI Model (Layer-3) - Networkwalks Academy">
            <a:extLst>
              <a:ext uri="{FF2B5EF4-FFF2-40B4-BE49-F238E27FC236}">
                <a16:creationId xmlns:a16="http://schemas.microsoft.com/office/drawing/2014/main" id="{197D0744-3508-2F45-8069-7C84CEDDCF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0140"/>
            <a:ext cx="4996681" cy="567714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0E65EA-B859-3D41-9FCE-E35E8C8B4510}"/>
              </a:ext>
            </a:extLst>
          </p:cNvPr>
          <p:cNvSpPr txBox="1"/>
          <p:nvPr/>
        </p:nvSpPr>
        <p:spPr>
          <a:xfrm>
            <a:off x="6492194" y="1887312"/>
            <a:ext cx="4996681" cy="3416320"/>
          </a:xfrm>
          <a:prstGeom prst="rect">
            <a:avLst/>
          </a:prstGeom>
          <a:noFill/>
        </p:spPr>
        <p:txBody>
          <a:bodyPr wrap="square" rtlCol="0">
            <a:spAutoFit/>
          </a:bodyPr>
          <a:lstStyle/>
          <a:p>
            <a:pPr marL="285750" indent="-285750">
              <a:lnSpc>
                <a:spcPct val="150000"/>
              </a:lnSpc>
              <a:buFontTx/>
              <a:buChar char="-"/>
            </a:pPr>
            <a:r>
              <a:rPr lang="en-NP" sz="2400" dirty="0"/>
              <a:t>Host to Host( Source to Destination) delivery. </a:t>
            </a:r>
          </a:p>
          <a:p>
            <a:pPr marL="285750" indent="-285750">
              <a:lnSpc>
                <a:spcPct val="150000"/>
              </a:lnSpc>
              <a:buFontTx/>
              <a:buChar char="-"/>
            </a:pPr>
            <a:r>
              <a:rPr lang="en-NP" sz="2400" dirty="0"/>
              <a:t>Uses Logical Address(IP Address) </a:t>
            </a:r>
          </a:p>
          <a:p>
            <a:pPr marL="285750" indent="-285750">
              <a:lnSpc>
                <a:spcPct val="150000"/>
              </a:lnSpc>
              <a:buFontTx/>
              <a:buChar char="-"/>
            </a:pPr>
            <a:r>
              <a:rPr lang="en-NP" sz="2400" dirty="0"/>
              <a:t>Uses Router as main device.</a:t>
            </a:r>
          </a:p>
          <a:p>
            <a:pPr marL="285750" indent="-285750">
              <a:lnSpc>
                <a:spcPct val="150000"/>
              </a:lnSpc>
              <a:buFontTx/>
              <a:buChar char="-"/>
            </a:pPr>
            <a:r>
              <a:rPr lang="en-NP" sz="2400" dirty="0"/>
              <a:t>Routing (RIP, OSPF) </a:t>
            </a:r>
          </a:p>
          <a:p>
            <a:pPr marL="285750" indent="-285750">
              <a:lnSpc>
                <a:spcPct val="150000"/>
              </a:lnSpc>
              <a:buFontTx/>
              <a:buChar char="-"/>
            </a:pPr>
            <a:r>
              <a:rPr lang="en-NP" sz="2400" dirty="0"/>
              <a:t>Fragmentation </a:t>
            </a:r>
            <a:endParaRPr lang="en-US" sz="2400" dirty="0"/>
          </a:p>
        </p:txBody>
      </p:sp>
    </p:spTree>
    <p:extLst>
      <p:ext uri="{BB962C8B-B14F-4D97-AF65-F5344CB8AC3E}">
        <p14:creationId xmlns:p14="http://schemas.microsoft.com/office/powerpoint/2010/main" val="4042598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descr="Shaded overlay">
            <a:extLst>
              <a:ext uri="{FF2B5EF4-FFF2-40B4-BE49-F238E27FC236}">
                <a16:creationId xmlns:a16="http://schemas.microsoft.com/office/drawing/2014/main" id="{0AB75BE7-2329-2241-BBBF-65E5224179DB}"/>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 name="Title 2">
            <a:extLst>
              <a:ext uri="{FF2B5EF4-FFF2-40B4-BE49-F238E27FC236}">
                <a16:creationId xmlns:a16="http://schemas.microsoft.com/office/drawing/2014/main" id="{4493D005-AAEE-B54D-9AD1-BF255EBEDCCB}"/>
              </a:ext>
            </a:extLst>
          </p:cNvPr>
          <p:cNvSpPr>
            <a:spLocks noGrp="1"/>
          </p:cNvSpPr>
          <p:nvPr>
            <p:ph type="title"/>
          </p:nvPr>
        </p:nvSpPr>
        <p:spPr>
          <a:xfrm>
            <a:off x="457199" y="914400"/>
            <a:ext cx="11174819" cy="905256"/>
          </a:xfrm>
        </p:spPr>
        <p:txBody>
          <a:bodyPr>
            <a:normAutofit fontScale="90000"/>
          </a:bodyPr>
          <a:lstStyle/>
          <a:p>
            <a:r>
              <a:rPr lang="en-US" b="1" dirty="0"/>
              <a:t>MISSION, VISION AND AIM </a:t>
            </a:r>
            <a:r>
              <a:rPr lang="en-US" dirty="0"/>
              <a:t/>
            </a:r>
            <a:br>
              <a:rPr lang="en-US" dirty="0"/>
            </a:br>
            <a:endParaRPr lang="en-NP" dirty="0"/>
          </a:p>
        </p:txBody>
      </p:sp>
      <p:sp>
        <p:nvSpPr>
          <p:cNvPr id="4" name="Text Placeholder 3">
            <a:extLst>
              <a:ext uri="{FF2B5EF4-FFF2-40B4-BE49-F238E27FC236}">
                <a16:creationId xmlns:a16="http://schemas.microsoft.com/office/drawing/2014/main" id="{9B162A89-748C-5741-A0A9-3D12E959EB25}"/>
              </a:ext>
            </a:extLst>
          </p:cNvPr>
          <p:cNvSpPr>
            <a:spLocks noGrp="1"/>
          </p:cNvSpPr>
          <p:nvPr>
            <p:ph type="body" sz="quarter" idx="14"/>
          </p:nvPr>
        </p:nvSpPr>
        <p:spPr>
          <a:xfrm>
            <a:off x="1037463" y="1746504"/>
            <a:ext cx="4645152" cy="2642616"/>
          </a:xfrm>
        </p:spPr>
        <p:txBody>
          <a:bodyPr/>
          <a:lstStyle/>
          <a:p>
            <a:pPr marL="285750" indent="-285750">
              <a:lnSpc>
                <a:spcPct val="150000"/>
              </a:lnSpc>
              <a:buFont typeface="Arial" panose="020B0604020202020204" pitchFamily="34" charset="0"/>
              <a:buChar char="•"/>
            </a:pPr>
            <a:r>
              <a:rPr lang="en-NP" sz="2000" dirty="0"/>
              <a:t>Implement possible attack on layer 3 device. </a:t>
            </a:r>
          </a:p>
          <a:p>
            <a:pPr marL="285750" indent="-285750">
              <a:lnSpc>
                <a:spcPct val="150000"/>
              </a:lnSpc>
              <a:buFont typeface="Arial" panose="020B0604020202020204" pitchFamily="34" charset="0"/>
              <a:buChar char="•"/>
            </a:pPr>
            <a:r>
              <a:rPr lang="en-NP" sz="2000" dirty="0"/>
              <a:t>Secure the layer3 devices from every possible attack. </a:t>
            </a:r>
          </a:p>
          <a:p>
            <a:pPr marL="285750" indent="-285750">
              <a:lnSpc>
                <a:spcPct val="150000"/>
              </a:lnSpc>
              <a:buFont typeface="Arial" panose="020B0604020202020204" pitchFamily="34" charset="0"/>
              <a:buChar char="•"/>
            </a:pPr>
            <a:r>
              <a:rPr lang="en-NP" sz="2000" dirty="0"/>
              <a:t>Provide an eyesight to the security expert where the layer3 device weakness is occurred </a:t>
            </a:r>
          </a:p>
        </p:txBody>
      </p:sp>
      <p:pic>
        <p:nvPicPr>
          <p:cNvPr id="8" name="Picture 7">
            <a:extLst>
              <a:ext uri="{FF2B5EF4-FFF2-40B4-BE49-F238E27FC236}">
                <a16:creationId xmlns:a16="http://schemas.microsoft.com/office/drawing/2014/main" id="{69701CCD-1227-5048-B7A0-8C90844BF289}"/>
              </a:ext>
            </a:extLst>
          </p:cNvPr>
          <p:cNvPicPr/>
          <p:nvPr/>
        </p:nvPicPr>
        <p:blipFill>
          <a:blip r:embed="rId2">
            <a:extLst>
              <a:ext uri="{BEBA8EAE-BF5A-486C-A8C5-ECC9F3942E4B}">
                <a14:imgProps xmlns:a14="http://schemas.microsoft.com/office/drawing/2010/main">
                  <a14:imgLayer r:embed="rId3">
                    <a14:imgEffect>
                      <a14:backgroundRemoval t="4371" b="97378" l="1148" r="93279">
                        <a14:foregroundMark x1="20164" y1="17308" x2="20164" y2="17308"/>
                        <a14:foregroundMark x1="20164" y1="17657" x2="33115" y2="29371"/>
                        <a14:foregroundMark x1="33115" y1="29371" x2="33115" y2="29371"/>
                        <a14:foregroundMark x1="28033" y1="13462" x2="28033" y2="32343"/>
                        <a14:foregroundMark x1="28033" y1="32343" x2="30328" y2="41259"/>
                        <a14:foregroundMark x1="36230" y1="37063" x2="35082" y2="21154"/>
                        <a14:foregroundMark x1="35082" y1="21154" x2="20984" y2="17483"/>
                        <a14:foregroundMark x1="20984" y1="17483" x2="9344" y2="32168"/>
                        <a14:foregroundMark x1="9344" y1="32168" x2="14426" y2="46678"/>
                        <a14:foregroundMark x1="14426" y1="46678" x2="27213" y2="43706"/>
                        <a14:foregroundMark x1="27213" y1="43706" x2="34262" y2="36189"/>
                        <a14:foregroundMark x1="43279" y1="24476" x2="18689" y2="10664"/>
                        <a14:foregroundMark x1="18689" y1="10664" x2="7705" y2="21329"/>
                        <a14:foregroundMark x1="7705" y1="21329" x2="7705" y2="37762"/>
                        <a14:foregroundMark x1="7705" y1="37762" x2="12295" y2="41958"/>
                        <a14:foregroundMark x1="35902" y1="8392" x2="24426" y2="6294"/>
                        <a14:foregroundMark x1="1967" y1="27797" x2="2787" y2="32867"/>
                        <a14:foregroundMark x1="26066" y1="22378" x2="23279" y2="39510"/>
                        <a14:foregroundMark x1="69672" y1="5944" x2="65410" y2="6294"/>
                        <a14:foregroundMark x1="53607" y1="23601" x2="73934" y2="26049"/>
                        <a14:foregroundMark x1="73934" y1="26049" x2="78689" y2="31993"/>
                        <a14:foregroundMark x1="79180" y1="32343" x2="91639" y2="31993"/>
                        <a14:foregroundMark x1="92131" y1="31119" x2="92131" y2="31119"/>
                        <a14:foregroundMark x1="36230" y1="39161" x2="41311" y2="73776"/>
                        <a14:foregroundMark x1="41311" y1="73776" x2="50492" y2="83042"/>
                        <a14:foregroundMark x1="50492" y1="83042" x2="63115" y2="81294"/>
                        <a14:foregroundMark x1="63115" y1="81294" x2="70492" y2="65385"/>
                        <a14:foregroundMark x1="70492" y1="65385" x2="56721" y2="40559"/>
                        <a14:foregroundMark x1="56721" y1="40559" x2="47213" y2="37063"/>
                        <a14:foregroundMark x1="44098" y1="93182" x2="54754" y2="92308"/>
                        <a14:foregroundMark x1="30000" y1="5594" x2="28033" y2="5070"/>
                        <a14:foregroundMark x1="71639" y1="4720" x2="68852" y2="5594"/>
                        <a14:foregroundMark x1="68033" y1="39161" x2="75574" y2="39510"/>
                        <a14:foregroundMark x1="81148" y1="38287" x2="81148" y2="38287"/>
                        <a14:foregroundMark x1="81803" y1="38287" x2="81803" y2="38287"/>
                        <a14:foregroundMark x1="73934" y1="35664" x2="80328" y2="36538"/>
                        <a14:foregroundMark x1="59016" y1="32867" x2="75902" y2="42832"/>
                        <a14:foregroundMark x1="25246" y1="5070" x2="28033" y2="5594"/>
                        <a14:foregroundMark x1="28361" y1="5070" x2="28361" y2="5070"/>
                        <a14:foregroundMark x1="28033" y1="4720" x2="28033" y2="4720"/>
                        <a14:foregroundMark x1="48852" y1="97378" x2="48852" y2="97378"/>
                        <a14:foregroundMark x1="93279" y1="27797" x2="93279" y2="27797"/>
                        <a14:foregroundMark x1="72787" y1="27273" x2="75574" y2="40909"/>
                        <a14:foregroundMark x1="75574" y1="40909" x2="78361" y2="41259"/>
                        <a14:foregroundMark x1="87049" y1="40734" x2="72131" y2="38636"/>
                        <a14:foregroundMark x1="72131" y1="38636" x2="64918" y2="26573"/>
                        <a14:foregroundMark x1="46885" y1="60490" x2="50328" y2="74476"/>
                        <a14:foregroundMark x1="50328" y1="74476" x2="57541" y2="73951"/>
                        <a14:foregroundMark x1="68033" y1="65559" x2="41475" y2="66259"/>
                        <a14:foregroundMark x1="41475" y1="66259" x2="36557" y2="68881"/>
                        <a14:foregroundMark x1="51639" y1="66434" x2="61475" y2="74825"/>
                      </a14:backgroundRemoval>
                    </a14:imgEffect>
                  </a14:imgLayer>
                </a14:imgProps>
              </a:ext>
            </a:extLst>
          </a:blip>
          <a:stretch>
            <a:fillRect/>
          </a:stretch>
        </p:blipFill>
        <p:spPr>
          <a:xfrm>
            <a:off x="6720078" y="1406145"/>
            <a:ext cx="3873500" cy="3632200"/>
          </a:xfrm>
          <a:prstGeom prst="rect">
            <a:avLst/>
          </a:prstGeom>
        </p:spPr>
      </p:pic>
    </p:spTree>
    <p:extLst>
      <p:ext uri="{BB962C8B-B14F-4D97-AF65-F5344CB8AC3E}">
        <p14:creationId xmlns:p14="http://schemas.microsoft.com/office/powerpoint/2010/main" val="751446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4" name="Rectangle 13" descr="Shaded overlay">
            <a:extLst>
              <a:ext uri="{FF2B5EF4-FFF2-40B4-BE49-F238E27FC236}">
                <a16:creationId xmlns:a16="http://schemas.microsoft.com/office/drawing/2014/main" id="{31CDC5C0-9DA9-9C4B-B6AE-AF022913C701}"/>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A2219A53-983C-4CAC-81BB-5FADEB962F35}"/>
              </a:ext>
            </a:extLst>
          </p:cNvPr>
          <p:cNvSpPr>
            <a:spLocks noGrp="1"/>
          </p:cNvSpPr>
          <p:nvPr>
            <p:ph type="title"/>
          </p:nvPr>
        </p:nvSpPr>
        <p:spPr>
          <a:xfrm>
            <a:off x="211835" y="2593571"/>
            <a:ext cx="3619501" cy="1179576"/>
          </a:xfrm>
        </p:spPr>
        <p:txBody>
          <a:bodyPr>
            <a:normAutofit/>
          </a:bodyPr>
          <a:lstStyle/>
          <a:p>
            <a:pPr algn="ctr"/>
            <a:r>
              <a:rPr lang="en-US" dirty="0"/>
              <a:t>Attack performed</a:t>
            </a:r>
          </a:p>
        </p:txBody>
      </p:sp>
      <p:sp>
        <p:nvSpPr>
          <p:cNvPr id="29" name="TextBox 28">
            <a:extLst>
              <a:ext uri="{FF2B5EF4-FFF2-40B4-BE49-F238E27FC236}">
                <a16:creationId xmlns:a16="http://schemas.microsoft.com/office/drawing/2014/main" id="{33B83681-E6DE-E946-AB71-20D6FBA17459}"/>
              </a:ext>
            </a:extLst>
          </p:cNvPr>
          <p:cNvSpPr txBox="1"/>
          <p:nvPr/>
        </p:nvSpPr>
        <p:spPr>
          <a:xfrm>
            <a:off x="3957638" y="1514475"/>
            <a:ext cx="3128963" cy="378565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a:t>I</a:t>
            </a:r>
            <a:r>
              <a:rPr lang="en-NP" sz="2000" dirty="0"/>
              <a:t>p spoffing</a:t>
            </a:r>
          </a:p>
          <a:p>
            <a:pPr marL="285750" indent="-285750">
              <a:lnSpc>
                <a:spcPct val="200000"/>
              </a:lnSpc>
              <a:buFont typeface="Arial" panose="020B0604020202020204" pitchFamily="34" charset="0"/>
              <a:buChar char="•"/>
            </a:pPr>
            <a:r>
              <a:rPr lang="en-NP" sz="2000" dirty="0"/>
              <a:t>Rip Attack</a:t>
            </a:r>
          </a:p>
          <a:p>
            <a:pPr marL="285750" indent="-285750">
              <a:lnSpc>
                <a:spcPct val="200000"/>
              </a:lnSpc>
              <a:buFont typeface="Arial" panose="020B0604020202020204" pitchFamily="34" charset="0"/>
              <a:buChar char="•"/>
            </a:pPr>
            <a:r>
              <a:rPr lang="en-NP" sz="2000" dirty="0"/>
              <a:t>DDOS Attack</a:t>
            </a:r>
          </a:p>
          <a:p>
            <a:pPr marL="285750" indent="-285750">
              <a:lnSpc>
                <a:spcPct val="200000"/>
              </a:lnSpc>
              <a:buFont typeface="Arial" panose="020B0604020202020204" pitchFamily="34" charset="0"/>
              <a:buChar char="•"/>
            </a:pPr>
            <a:r>
              <a:rPr lang="en-NP" sz="2000" dirty="0"/>
              <a:t>EIGRP </a:t>
            </a:r>
            <a:r>
              <a:rPr lang="en-NP" sz="2000" dirty="0" smtClean="0"/>
              <a:t>Attack</a:t>
            </a:r>
            <a:endParaRPr lang="en-NP" sz="2000" dirty="0"/>
          </a:p>
          <a:p>
            <a:pPr marL="285750" indent="-285750">
              <a:lnSpc>
                <a:spcPct val="200000"/>
              </a:lnSpc>
              <a:buFont typeface="Arial" panose="020B0604020202020204" pitchFamily="34" charset="0"/>
              <a:buChar char="•"/>
            </a:pPr>
            <a:r>
              <a:rPr lang="en-NP" sz="2000" dirty="0"/>
              <a:t>ICMP Flood Attack</a:t>
            </a:r>
          </a:p>
          <a:p>
            <a:pPr marL="285750" indent="-285750">
              <a:lnSpc>
                <a:spcPct val="200000"/>
              </a:lnSpc>
              <a:buFont typeface="Arial" panose="020B0604020202020204" pitchFamily="34" charset="0"/>
              <a:buChar char="•"/>
            </a:pPr>
            <a:r>
              <a:rPr lang="en-NP" sz="2000" dirty="0"/>
              <a:t>POD Attack</a:t>
            </a:r>
          </a:p>
        </p:txBody>
      </p:sp>
      <p:pic>
        <p:nvPicPr>
          <p:cNvPr id="33" name="Picture 32">
            <a:extLst>
              <a:ext uri="{FF2B5EF4-FFF2-40B4-BE49-F238E27FC236}">
                <a16:creationId xmlns:a16="http://schemas.microsoft.com/office/drawing/2014/main" id="{57A0D48F-A593-5042-8C15-3AF2F0D57932}"/>
              </a:ext>
            </a:extLst>
          </p:cNvPr>
          <p:cNvPicPr>
            <a:picLocks noChangeAspect="1"/>
          </p:cNvPicPr>
          <p:nvPr/>
        </p:nvPicPr>
        <p:blipFill>
          <a:blip r:embed="rId2"/>
          <a:stretch>
            <a:fillRect/>
          </a:stretch>
        </p:blipFill>
        <p:spPr>
          <a:xfrm>
            <a:off x="5725996" y="324902"/>
            <a:ext cx="7278106" cy="5618698"/>
          </a:xfrm>
          <a:prstGeom prst="rect">
            <a:avLst/>
          </a:prstGeom>
        </p:spPr>
      </p:pic>
      <p:cxnSp>
        <p:nvCxnSpPr>
          <p:cNvPr id="35" name="Straight Connector 34">
            <a:extLst>
              <a:ext uri="{FF2B5EF4-FFF2-40B4-BE49-F238E27FC236}">
                <a16:creationId xmlns:a16="http://schemas.microsoft.com/office/drawing/2014/main" id="{FFA12EB0-B685-E346-9E3F-504CB2936963}"/>
              </a:ext>
            </a:extLst>
          </p:cNvPr>
          <p:cNvCxnSpPr>
            <a:cxnSpLocks/>
          </p:cNvCxnSpPr>
          <p:nvPr/>
        </p:nvCxnSpPr>
        <p:spPr>
          <a:xfrm>
            <a:off x="3529013" y="1828800"/>
            <a:ext cx="0" cy="340756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82148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5"/>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3D563B8-91E9-8B4F-AF74-46D75FB20DB2}"/>
              </a:ext>
            </a:extLst>
          </p:cNvPr>
          <p:cNvSpPr>
            <a:spLocks noGrp="1"/>
          </p:cNvSpPr>
          <p:nvPr>
            <p:ph type="title"/>
          </p:nvPr>
        </p:nvSpPr>
        <p:spPr>
          <a:xfrm>
            <a:off x="303275" y="632712"/>
            <a:ext cx="4368738" cy="1653287"/>
          </a:xfrm>
        </p:spPr>
        <p:txBody>
          <a:bodyPr>
            <a:normAutofit/>
          </a:bodyPr>
          <a:lstStyle/>
          <a:p>
            <a:r>
              <a:rPr lang="en-NP" b="1" dirty="0"/>
              <a:t>POSSIBLE SOLUTION </a:t>
            </a:r>
          </a:p>
        </p:txBody>
      </p:sp>
      <p:sp>
        <p:nvSpPr>
          <p:cNvPr id="8" name="Rounded Rectangle 7">
            <a:extLst>
              <a:ext uri="{FF2B5EF4-FFF2-40B4-BE49-F238E27FC236}">
                <a16:creationId xmlns:a16="http://schemas.microsoft.com/office/drawing/2014/main" id="{4FCFDC0D-C96B-6745-9E79-EB49FE42DA36}"/>
              </a:ext>
            </a:extLst>
          </p:cNvPr>
          <p:cNvSpPr/>
          <p:nvPr/>
        </p:nvSpPr>
        <p:spPr>
          <a:xfrm>
            <a:off x="217548" y="2228841"/>
            <a:ext cx="4368738" cy="4243387"/>
          </a:xfrm>
          <a:prstGeom prst="roundRect">
            <a:avLst/>
          </a:prstGeom>
          <a:solidFill>
            <a:srgbClr val="D393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P"/>
          </a:p>
        </p:txBody>
      </p:sp>
      <p:sp>
        <p:nvSpPr>
          <p:cNvPr id="10" name="Text Placeholder 2">
            <a:extLst>
              <a:ext uri="{FF2B5EF4-FFF2-40B4-BE49-F238E27FC236}">
                <a16:creationId xmlns:a16="http://schemas.microsoft.com/office/drawing/2014/main" id="{C0306CD6-B96A-044C-B033-EC7AC51A7654}"/>
              </a:ext>
            </a:extLst>
          </p:cNvPr>
          <p:cNvSpPr>
            <a:spLocks noGrp="1"/>
          </p:cNvSpPr>
          <p:nvPr>
            <p:ph type="body" sz="quarter" idx="14"/>
          </p:nvPr>
        </p:nvSpPr>
        <p:spPr>
          <a:xfrm>
            <a:off x="303275" y="2457450"/>
            <a:ext cx="3684525" cy="3886200"/>
          </a:xfrm>
        </p:spPr>
        <p:txBody>
          <a:bodyPr>
            <a:noAutofit/>
          </a:bodyPr>
          <a:lstStyle/>
          <a:p>
            <a:pPr marL="285750" indent="-285750">
              <a:buFont typeface="Arial" panose="020B0604020202020204" pitchFamily="34" charset="0"/>
              <a:buChar char="•"/>
            </a:pPr>
            <a:r>
              <a:rPr lang="en-NP" dirty="0"/>
              <a:t>Authentication implementation</a:t>
            </a:r>
          </a:p>
          <a:p>
            <a:pPr marL="285750" indent="-285750">
              <a:buFont typeface="Arial" panose="020B0604020202020204" pitchFamily="34" charset="0"/>
              <a:buChar char="•"/>
            </a:pPr>
            <a:r>
              <a:rPr lang="en-US" dirty="0"/>
              <a:t>P</a:t>
            </a:r>
            <a:r>
              <a:rPr lang="en-NP" dirty="0"/>
              <a:t>roper Engineering</a:t>
            </a:r>
          </a:p>
          <a:p>
            <a:pPr marL="285750" indent="-285750">
              <a:buFont typeface="Arial" panose="020B0604020202020204" pitchFamily="34" charset="0"/>
              <a:buChar char="•"/>
            </a:pPr>
            <a:r>
              <a:rPr lang="en-US" dirty="0"/>
              <a:t>A</a:t>
            </a:r>
            <a:r>
              <a:rPr lang="en-NP" dirty="0"/>
              <a:t>void neglence </a:t>
            </a:r>
          </a:p>
          <a:p>
            <a:pPr marL="285750" indent="-285750">
              <a:buFont typeface="Arial" panose="020B0604020202020204" pitchFamily="34" charset="0"/>
              <a:buChar char="•"/>
            </a:pPr>
            <a:r>
              <a:rPr lang="en-US" dirty="0"/>
              <a:t>S</a:t>
            </a:r>
            <a:r>
              <a:rPr lang="en-NP" dirty="0"/>
              <a:t>ecuring premises</a:t>
            </a:r>
          </a:p>
          <a:p>
            <a:pPr marL="285750" indent="-285750">
              <a:buFont typeface="Arial" panose="020B0604020202020204" pitchFamily="34" charset="0"/>
              <a:buChar char="•"/>
            </a:pPr>
            <a:endParaRPr lang="en-NP" dirty="0"/>
          </a:p>
          <a:p>
            <a:pPr marL="285750" indent="-285750">
              <a:buFont typeface="Arial" panose="020B0604020202020204" pitchFamily="34" charset="0"/>
              <a:buChar char="•"/>
            </a:pPr>
            <a:endParaRPr lang="en-NP" dirty="0"/>
          </a:p>
          <a:p>
            <a:pPr marL="285750" indent="-285750">
              <a:buFont typeface="Arial" panose="020B0604020202020204" pitchFamily="34" charset="0"/>
              <a:buChar char="•"/>
            </a:pPr>
            <a:endParaRPr lang="en-US" dirty="0"/>
          </a:p>
        </p:txBody>
      </p:sp>
      <p:pic>
        <p:nvPicPr>
          <p:cNvPr id="11" name="Picture Placeholder 11">
            <a:extLst>
              <a:ext uri="{FF2B5EF4-FFF2-40B4-BE49-F238E27FC236}">
                <a16:creationId xmlns:a16="http://schemas.microsoft.com/office/drawing/2014/main" id="{31E017D2-11A7-FF4B-AEFA-65EA8E1537E5}"/>
              </a:ext>
            </a:extLst>
          </p:cNvPr>
          <p:cNvPicPr>
            <a:picLocks noGrp="1" noChangeAspect="1"/>
          </p:cNvPicPr>
          <p:nvPr>
            <p:ph type="pic" sz="quarter" idx="15"/>
          </p:nvPr>
        </p:nvPicPr>
        <p:blipFill>
          <a:blip r:embed="rId2"/>
          <a:srcRect l="8284" r="8284"/>
          <a:stretch>
            <a:fillRect/>
          </a:stretch>
        </p:blipFill>
        <p:spPr>
          <a:xfrm>
            <a:off x="4938713" y="12700"/>
            <a:ext cx="7480300" cy="6858000"/>
          </a:xfrm>
        </p:spPr>
      </p:pic>
    </p:spTree>
    <p:extLst>
      <p:ext uri="{BB962C8B-B14F-4D97-AF65-F5344CB8AC3E}">
        <p14:creationId xmlns:p14="http://schemas.microsoft.com/office/powerpoint/2010/main" val="19495204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7C909B-0AD0-483C-AAC3-96A0A3D16BE1}"/>
              </a:ext>
            </a:extLst>
          </p:cNvPr>
          <p:cNvSpPr>
            <a:spLocks noGrp="1"/>
          </p:cNvSpPr>
          <p:nvPr>
            <p:ph type="title"/>
          </p:nvPr>
        </p:nvSpPr>
        <p:spPr>
          <a:xfrm>
            <a:off x="457199" y="1371600"/>
            <a:ext cx="3619501" cy="877824"/>
          </a:xfrm>
        </p:spPr>
        <p:txBody>
          <a:bodyPr>
            <a:normAutofit fontScale="90000"/>
          </a:bodyPr>
          <a:lstStyle/>
          <a:p>
            <a:r>
              <a:rPr lang="en-NP" b="1" dirty="0"/>
              <a:t>ETHICAL AND LEGAL CONSIDERATION </a:t>
            </a:r>
            <a:br>
              <a:rPr lang="en-NP" b="1" dirty="0"/>
            </a:br>
            <a:endParaRPr lang="en-US" dirty="0"/>
          </a:p>
        </p:txBody>
      </p:sp>
      <p:sp>
        <p:nvSpPr>
          <p:cNvPr id="8" name="Text Placeholder 7">
            <a:extLst>
              <a:ext uri="{FF2B5EF4-FFF2-40B4-BE49-F238E27FC236}">
                <a16:creationId xmlns:a16="http://schemas.microsoft.com/office/drawing/2014/main" id="{E154013F-D2A9-4715-ACE2-3720EA35B8D0}"/>
              </a:ext>
            </a:extLst>
          </p:cNvPr>
          <p:cNvSpPr>
            <a:spLocks noGrp="1"/>
          </p:cNvSpPr>
          <p:nvPr>
            <p:ph type="body" sz="quarter" idx="14"/>
          </p:nvPr>
        </p:nvSpPr>
        <p:spPr>
          <a:xfrm>
            <a:off x="257175" y="2671763"/>
            <a:ext cx="3819525" cy="3363277"/>
          </a:xfrm>
        </p:spPr>
        <p:txBody>
          <a:bodyPr/>
          <a:lstStyle/>
          <a:p>
            <a:r>
              <a:rPr lang="en-US" dirty="0"/>
              <a:t>Law has divided hackers in three types.</a:t>
            </a:r>
          </a:p>
          <a:p>
            <a:pPr marL="742950" lvl="1" indent="-285750">
              <a:buFont typeface="Arial" panose="020B0604020202020204" pitchFamily="34" charset="0"/>
              <a:buChar char="•"/>
            </a:pPr>
            <a:r>
              <a:rPr lang="en-US" sz="1800" dirty="0"/>
              <a:t>White hat hacker</a:t>
            </a:r>
          </a:p>
          <a:p>
            <a:pPr marL="742950" lvl="1" indent="-285750">
              <a:buFont typeface="Arial" panose="020B0604020202020204" pitchFamily="34" charset="0"/>
              <a:buChar char="•"/>
            </a:pPr>
            <a:r>
              <a:rPr lang="en-US" sz="1800" dirty="0"/>
              <a:t>Black hat hacker</a:t>
            </a:r>
          </a:p>
          <a:p>
            <a:pPr marL="742950" lvl="1" indent="-285750">
              <a:buFont typeface="Arial" panose="020B0604020202020204" pitchFamily="34" charset="0"/>
              <a:buChar char="•"/>
            </a:pPr>
            <a:r>
              <a:rPr lang="en-US" sz="1800" dirty="0"/>
              <a:t>Gray hat hacker</a:t>
            </a:r>
          </a:p>
        </p:txBody>
      </p:sp>
      <p:pic>
        <p:nvPicPr>
          <p:cNvPr id="12" name="Picture 11">
            <a:extLst>
              <a:ext uri="{FF2B5EF4-FFF2-40B4-BE49-F238E27FC236}">
                <a16:creationId xmlns:a16="http://schemas.microsoft.com/office/drawing/2014/main" id="{B4AA8EF9-8538-5243-9C98-2DE999D98E0D}"/>
              </a:ext>
            </a:extLst>
          </p:cNvPr>
          <p:cNvPicPr>
            <a:picLocks noChangeAspect="1"/>
          </p:cNvPicPr>
          <p:nvPr/>
        </p:nvPicPr>
        <p:blipFill>
          <a:blip r:embed="rId2"/>
          <a:stretch>
            <a:fillRect/>
          </a:stretch>
        </p:blipFill>
        <p:spPr>
          <a:xfrm>
            <a:off x="4709160" y="977260"/>
            <a:ext cx="6574536" cy="5057779"/>
          </a:xfrm>
          <a:prstGeom prst="rect">
            <a:avLst/>
          </a:prstGeom>
          <a:solidFill>
            <a:schemeClr val="tx1"/>
          </a:solidFill>
        </p:spPr>
      </p:pic>
      <p:sp>
        <p:nvSpPr>
          <p:cNvPr id="14" name="Picture Placeholder 13">
            <a:extLst>
              <a:ext uri="{FF2B5EF4-FFF2-40B4-BE49-F238E27FC236}">
                <a16:creationId xmlns:a16="http://schemas.microsoft.com/office/drawing/2014/main" id="{017681F6-2C96-B240-A52E-CDEB9B3D6A07}"/>
              </a:ext>
            </a:extLst>
          </p:cNvPr>
          <p:cNvSpPr>
            <a:spLocks noGrp="1"/>
          </p:cNvSpPr>
          <p:nvPr>
            <p:ph type="pic" sz="quarter" idx="15"/>
          </p:nvPr>
        </p:nvSpPr>
        <p:spPr/>
      </p:sp>
    </p:spTree>
    <p:extLst>
      <p:ext uri="{BB962C8B-B14F-4D97-AF65-F5344CB8AC3E}">
        <p14:creationId xmlns:p14="http://schemas.microsoft.com/office/powerpoint/2010/main" val="1881260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914400"/>
            <a:ext cx="5605272" cy="1572126"/>
          </a:xfrm>
        </p:spPr>
        <p:txBody>
          <a:bodyPr anchor="ctr" anchorCtr="0"/>
          <a:lstStyle/>
          <a:p>
            <a:r>
              <a:rPr lang="en-NP" b="1" dirty="0"/>
              <a:t>TOOLS AND TECHNOLOGY </a:t>
            </a: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200" y="2814638"/>
            <a:ext cx="4946904" cy="3128962"/>
          </a:xfrm>
        </p:spPr>
        <p:txBody>
          <a:bodyPr/>
          <a:lstStyle/>
          <a:p>
            <a:pPr marL="285750" indent="-285750">
              <a:buFontTx/>
              <a:buChar char="-"/>
            </a:pPr>
            <a:r>
              <a:rPr lang="en-US" dirty="0"/>
              <a:t>Kali </a:t>
            </a:r>
            <a:r>
              <a:rPr lang="en-US" dirty="0" err="1"/>
              <a:t>LInux</a:t>
            </a:r>
            <a:endParaRPr lang="en-US" dirty="0"/>
          </a:p>
          <a:p>
            <a:pPr marL="285750" indent="-285750">
              <a:buFontTx/>
              <a:buChar char="-"/>
            </a:pPr>
            <a:r>
              <a:rPr lang="en-US" dirty="0"/>
              <a:t>GNS3</a:t>
            </a:r>
          </a:p>
          <a:p>
            <a:pPr marL="285750" indent="-285750">
              <a:buFontTx/>
              <a:buChar char="-"/>
            </a:pPr>
            <a:r>
              <a:rPr lang="en-US" dirty="0"/>
              <a:t>Python</a:t>
            </a:r>
          </a:p>
          <a:p>
            <a:pPr marL="285750" indent="-285750">
              <a:buFontTx/>
              <a:buChar char="-"/>
            </a:pPr>
            <a:r>
              <a:rPr lang="en-US" dirty="0" err="1"/>
              <a:t>Pycharm</a:t>
            </a:r>
            <a:endParaRPr lang="en-US" dirty="0"/>
          </a:p>
        </p:txBody>
      </p:sp>
      <p:pic>
        <p:nvPicPr>
          <p:cNvPr id="34" name="Picture 33">
            <a:extLst>
              <a:ext uri="{FF2B5EF4-FFF2-40B4-BE49-F238E27FC236}">
                <a16:creationId xmlns:a16="http://schemas.microsoft.com/office/drawing/2014/main" id="{12EFDFA7-569A-1143-9760-0296AE08E4EB}"/>
              </a:ext>
            </a:extLst>
          </p:cNvPr>
          <p:cNvPicPr>
            <a:picLocks noChangeAspect="1"/>
          </p:cNvPicPr>
          <p:nvPr/>
        </p:nvPicPr>
        <p:blipFill>
          <a:blip r:embed="rId2"/>
          <a:stretch>
            <a:fillRect/>
          </a:stretch>
        </p:blipFill>
        <p:spPr>
          <a:xfrm>
            <a:off x="7573467" y="283616"/>
            <a:ext cx="4028919" cy="6290768"/>
          </a:xfrm>
          <a:prstGeom prst="rect">
            <a:avLst/>
          </a:prstGeom>
          <a:noFill/>
        </p:spPr>
      </p:pic>
    </p:spTree>
    <p:extLst>
      <p:ext uri="{BB962C8B-B14F-4D97-AF65-F5344CB8AC3E}">
        <p14:creationId xmlns:p14="http://schemas.microsoft.com/office/powerpoint/2010/main" val="1646138950"/>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tf66906339_win32</Template>
  <TotalTime>0</TotalTime>
  <Words>205</Words>
  <Application>Microsoft Office PowerPoint</Application>
  <PresentationFormat>Widescreen</PresentationFormat>
  <Paragraphs>45</Paragraphs>
  <Slides>10</Slides>
  <Notes>2</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10</vt:i4>
      </vt:variant>
    </vt:vector>
  </HeadingPairs>
  <TitlesOfParts>
    <vt:vector size="23" baseType="lpstr">
      <vt:lpstr>ACADEMY ENGRAVED LET PLAIN:1.0</vt:lpstr>
      <vt:lpstr>Arial</vt:lpstr>
      <vt:lpstr>Book Antiqua</vt:lpstr>
      <vt:lpstr>Calibri</vt:lpstr>
      <vt:lpstr>Gill Sans MT</vt:lpstr>
      <vt:lpstr>Impact</vt:lpstr>
      <vt:lpstr>Segoe UI</vt:lpstr>
      <vt:lpstr>Segoe UI Light</vt:lpstr>
      <vt:lpstr>Balancing Act</vt:lpstr>
      <vt:lpstr>Wellspring</vt:lpstr>
      <vt:lpstr>Star of the show</vt:lpstr>
      <vt:lpstr>Amusements</vt:lpstr>
      <vt:lpstr>Badge</vt:lpstr>
      <vt:lpstr>Presentation  on Network layer ATTACK (TNET) </vt:lpstr>
      <vt:lpstr>INTRODUCTION</vt:lpstr>
      <vt:lpstr>Core 4 member</vt:lpstr>
      <vt:lpstr>NETWORK LAYER</vt:lpstr>
      <vt:lpstr>MISSION, VISION AND AIM  </vt:lpstr>
      <vt:lpstr>Attack performed</vt:lpstr>
      <vt:lpstr>POSSIBLE SOLUTION </vt:lpstr>
      <vt:lpstr>ETHICAL AND LEGAL CONSIDERATION  </vt:lpstr>
      <vt:lpstr>TOOLS AND TECHNOLOGY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2021-12-08T21:54:28Z</dcterms:created>
  <dcterms:modified xsi:type="dcterms:W3CDTF">2022-03-13T03:33:10Z</dcterms:modified>
</cp:coreProperties>
</file>