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Proxima Nova"/>
      <p:regular r:id="rId46"/>
      <p:bold r:id="rId47"/>
      <p:italic r:id="rId48"/>
      <p:boldItalic r:id="rId49"/>
    </p:embeddedFont>
    <p:embeddedFont>
      <p:font typeface="Nuni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roximaNova-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19c0da9a2_2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19c0da9a2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6df54a35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6df54a35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6df54a35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6df54a35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df54a35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6df54a35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6df54a35d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6df54a35d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6df54a35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6df54a35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6df54a35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6df54a35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6df54a3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6df54a3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19c0da9a2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19c0da9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19c0da9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19c0da9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19c0da9a2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19c0da9a2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19c0da9a2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19c0da9a2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6df54a35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6df54a35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6df54a35d_7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6df54a35d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6df54a35d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6df54a35d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6df54a35d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6df54a35d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6df54a35d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6df54a35d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6df54a35d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6df54a35d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6df54a35d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6df54a35d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6df54a35d_7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6df54a35d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6df54a35d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6df54a35d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6df54a35d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6df54a35d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19c0da9a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19c0da9a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6df54a35d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6df54a35d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6df54a35d_7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6df54a35d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6df54a35d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6df54a35d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6df54a35d_7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6df54a35d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6df54a35d_7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6df54a35d_7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6df54a35d_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6df54a35d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6df54a35d_7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6df54a35d_7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6df54a35d_7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6df54a35d_7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6df54a35d_7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6df54a35d_7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e5a73155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e5a731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19c0da9a2_7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19c0da9a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19c0da9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19c0da9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19c0da9a2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19c0da9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19c0da9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19c0da9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df54a35d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df54a35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df54a35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df54a35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www.javatpoint.com/es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s://www.javatpoint.com/es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Advanced Javascript</a:t>
            </a:r>
            <a:endParaRPr/>
          </a:p>
        </p:txBody>
      </p:sp>
      <p:sp>
        <p:nvSpPr>
          <p:cNvPr id="105" name="Google Shape;105;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ES6</a:t>
            </a:r>
            <a:endParaRPr sz="20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4"/>
          <p:cNvSpPr txBox="1"/>
          <p:nvPr>
            <p:ph type="title"/>
          </p:nvPr>
        </p:nvSpPr>
        <p:spPr>
          <a:xfrm>
            <a:off x="500000" y="14962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000000"/>
                </a:solidFill>
              </a:rPr>
              <a:t>Arrow functions are a simpler and more compact way of writing functions in JavaScript. Two factors influenced the introduction of arrow functions: </a:t>
            </a:r>
            <a:endParaRPr sz="1800">
              <a:solidFill>
                <a:srgbClr val="000000"/>
              </a:solidFill>
            </a:endParaRPr>
          </a:p>
          <a:p>
            <a:pPr indent="0" lvl="0" marL="0" rtl="0" algn="l">
              <a:lnSpc>
                <a:spcPct val="150000"/>
              </a:lnSpc>
              <a:spcBef>
                <a:spcPts val="0"/>
              </a:spcBef>
              <a:spcAft>
                <a:spcPts val="0"/>
              </a:spcAft>
              <a:buNone/>
            </a:pPr>
            <a:r>
              <a:t/>
            </a:r>
            <a:endParaRPr sz="1800">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sz="1800">
                <a:solidFill>
                  <a:srgbClr val="000000"/>
                </a:solidFill>
                <a:highlight>
                  <a:schemeClr val="accent6"/>
                </a:highlight>
              </a:rPr>
              <a:t>The need for shorter functions</a:t>
            </a:r>
            <a:endParaRPr sz="1800">
              <a:solidFill>
                <a:srgbClr val="000000"/>
              </a:solidFill>
              <a:highlight>
                <a:schemeClr val="accent6"/>
              </a:highlight>
            </a:endParaRPr>
          </a:p>
          <a:p>
            <a:pPr indent="-342900" lvl="0" marL="457200" rtl="0" algn="l">
              <a:lnSpc>
                <a:spcPct val="150000"/>
              </a:lnSpc>
              <a:spcBef>
                <a:spcPts val="0"/>
              </a:spcBef>
              <a:spcAft>
                <a:spcPts val="0"/>
              </a:spcAft>
              <a:buClr>
                <a:srgbClr val="000000"/>
              </a:buClr>
              <a:buSzPts val="1800"/>
              <a:buAutoNum type="arabicPeriod"/>
            </a:pPr>
            <a:r>
              <a:rPr lang="en" sz="1800">
                <a:solidFill>
                  <a:srgbClr val="000000"/>
                </a:solidFill>
                <a:highlight>
                  <a:srgbClr val="C9DAF8"/>
                </a:highlight>
              </a:rPr>
              <a:t>Behavior of the this keyword.</a:t>
            </a:r>
            <a:endParaRPr sz="1800">
              <a:solidFill>
                <a:srgbClr val="000000"/>
              </a:solidFill>
              <a:highlight>
                <a:srgbClr val="C9DAF8"/>
              </a:highlight>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5"/>
          <p:cNvSpPr txBox="1"/>
          <p:nvPr>
            <p:ph type="title"/>
          </p:nvPr>
        </p:nvSpPr>
        <p:spPr>
          <a:xfrm>
            <a:off x="1958000" y="10143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lang="en" sz="1500">
                <a:solidFill>
                  <a:srgbClr val="000000"/>
                </a:solidFill>
              </a:rPr>
              <a:t>double = (x) =&gt; {</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return x*2</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a:t>
            </a:r>
            <a:endParaRPr sz="1500">
              <a:solidFill>
                <a:srgbClr val="000000"/>
              </a:solidFill>
            </a:endParaRPr>
          </a:p>
          <a:p>
            <a:pPr indent="0" lvl="0" marL="0" rtl="0" algn="l">
              <a:lnSpc>
                <a:spcPct val="150000"/>
              </a:lnSpc>
              <a:spcBef>
                <a:spcPts val="0"/>
              </a:spcBef>
              <a:spcAft>
                <a:spcPts val="0"/>
              </a:spcAft>
              <a:buSzPts val="990"/>
              <a:buNone/>
            </a:pPr>
            <a:r>
              <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highlight>
                  <a:schemeClr val="accent6"/>
                </a:highlight>
              </a:rPr>
              <a:t>is the same as</a:t>
            </a:r>
            <a:endParaRPr sz="1500">
              <a:solidFill>
                <a:srgbClr val="000000"/>
              </a:solidFill>
              <a:highlight>
                <a:schemeClr val="accent6"/>
              </a:highlight>
            </a:endParaRPr>
          </a:p>
          <a:p>
            <a:pPr indent="0" lvl="0" marL="0" rtl="0" algn="l">
              <a:lnSpc>
                <a:spcPct val="150000"/>
              </a:lnSpc>
              <a:spcBef>
                <a:spcPts val="0"/>
              </a:spcBef>
              <a:spcAft>
                <a:spcPts val="0"/>
              </a:spcAft>
              <a:buSzPts val="990"/>
              <a:buNone/>
            </a:pPr>
            <a:r>
              <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function double(x){</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return x*2</a:t>
            </a:r>
            <a:endParaRPr sz="1500">
              <a:solidFill>
                <a:srgbClr val="000000"/>
              </a:solidFill>
            </a:endParaRPr>
          </a:p>
          <a:p>
            <a:pPr indent="0" lvl="0" marL="152400" marR="152400" rtl="0" algn="l">
              <a:lnSpc>
                <a:spcPct val="150000"/>
              </a:lnSpc>
              <a:spcBef>
                <a:spcPts val="0"/>
              </a:spcBef>
              <a:spcAft>
                <a:spcPts val="0"/>
              </a:spcAft>
              <a:buSzPts val="990"/>
              <a:buNone/>
            </a:pPr>
            <a:r>
              <a:rPr lang="en" sz="1500">
                <a:solidFill>
                  <a:srgbClr val="000000"/>
                </a:solidFill>
              </a:rPr>
              <a:t>}</a:t>
            </a:r>
            <a:endParaRPr sz="1500">
              <a:solidFill>
                <a:srgbClr val="000000"/>
              </a:solidFill>
            </a:endParaRPr>
          </a:p>
          <a:p>
            <a:pPr indent="0" lvl="0" marL="0" rtl="0" algn="l">
              <a:lnSpc>
                <a:spcPct val="150000"/>
              </a:lnSpc>
              <a:spcBef>
                <a:spcPts val="0"/>
              </a:spcBef>
              <a:spcAft>
                <a:spcPts val="0"/>
              </a:spcAft>
              <a:buSzPts val="990"/>
              <a:buNone/>
            </a:pPr>
            <a:r>
              <a:t/>
            </a:r>
            <a:endParaRPr sz="2520">
              <a:solidFill>
                <a:srgbClr val="000000"/>
              </a:solidFill>
            </a:endParaRPr>
          </a:p>
          <a:p>
            <a:pPr indent="0" lvl="0" marL="0" rtl="0" algn="l">
              <a:lnSpc>
                <a:spcPct val="150000"/>
              </a:lnSpc>
              <a:spcBef>
                <a:spcPts val="0"/>
              </a:spcBef>
              <a:spcAft>
                <a:spcPts val="0"/>
              </a:spcAft>
              <a:buSzPts val="990"/>
              <a:buNone/>
            </a:pPr>
            <a:r>
              <a:t/>
            </a:r>
            <a:endParaRPr sz="3120">
              <a:solidFill>
                <a:srgbClr val="000000"/>
              </a:solidFill>
            </a:endParaRPr>
          </a:p>
          <a:p>
            <a:pPr indent="0" lvl="0" marL="0" rtl="0" algn="l">
              <a:lnSpc>
                <a:spcPct val="150000"/>
              </a:lnSpc>
              <a:spcBef>
                <a:spcPts val="0"/>
              </a:spcBef>
              <a:spcAft>
                <a:spcPts val="0"/>
              </a:spcAft>
              <a:buSzPts val="990"/>
              <a:buNone/>
            </a:pPr>
            <a:r>
              <a:t/>
            </a:r>
            <a:endParaRPr sz="3120">
              <a:solidFill>
                <a:srgbClr val="000000"/>
              </a:solidFill>
            </a:endParaRPr>
          </a:p>
          <a:p>
            <a:pPr indent="0" lvl="0" marL="0" rtl="0" algn="l">
              <a:lnSpc>
                <a:spcPct val="150000"/>
              </a:lnSpc>
              <a:spcBef>
                <a:spcPts val="0"/>
              </a:spcBef>
              <a:spcAft>
                <a:spcPts val="0"/>
              </a:spcAft>
              <a:buSzPts val="990"/>
              <a:buNone/>
            </a:pPr>
            <a:r>
              <a:t/>
            </a:r>
            <a:endParaRPr sz="312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6"/>
          <p:cNvSpPr txBox="1"/>
          <p:nvPr>
            <p:ph type="title"/>
          </p:nvPr>
        </p:nvSpPr>
        <p:spPr>
          <a:xfrm>
            <a:off x="921075" y="22854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779">
                <a:solidFill>
                  <a:srgbClr val="000000"/>
                </a:solidFill>
              </a:rPr>
              <a:t>The new arrow functions also ensures that 'this' is handled better.</a:t>
            </a:r>
            <a:endParaRPr sz="1779">
              <a:solidFill>
                <a:srgbClr val="000000"/>
              </a:solidFill>
            </a:endParaRPr>
          </a:p>
          <a:p>
            <a:pPr indent="0" lvl="0" marL="0" rtl="0" algn="l">
              <a:lnSpc>
                <a:spcPct val="115000"/>
              </a:lnSpc>
              <a:spcBef>
                <a:spcPts val="1200"/>
              </a:spcBef>
              <a:spcAft>
                <a:spcPts val="0"/>
              </a:spcAft>
              <a:buSzPts val="990"/>
              <a:buNone/>
            </a:pPr>
            <a:r>
              <a:t/>
            </a:r>
            <a:endParaRPr sz="1390">
              <a:solidFill>
                <a:srgbClr val="000000"/>
              </a:solidFill>
            </a:endParaRPr>
          </a:p>
          <a:p>
            <a:pPr indent="0" lvl="0" marL="0" rtl="0" algn="l">
              <a:spcBef>
                <a:spcPts val="0"/>
              </a:spcBef>
              <a:spcAft>
                <a:spcPts val="0"/>
              </a:spcAft>
              <a:buSzPts val="990"/>
              <a:buNone/>
            </a:pPr>
            <a:r>
              <a:t/>
            </a:r>
            <a:endParaRPr sz="2920">
              <a:solidFill>
                <a:srgbClr val="000000"/>
              </a:solidFill>
            </a:endParaRPr>
          </a:p>
          <a:p>
            <a:pPr indent="0" lvl="0" marL="0" rtl="0" algn="l">
              <a:spcBef>
                <a:spcPts val="0"/>
              </a:spcBef>
              <a:spcAft>
                <a:spcPts val="0"/>
              </a:spcAft>
              <a:buSzPts val="990"/>
              <a:buNone/>
            </a:pPr>
            <a:r>
              <a:t/>
            </a:r>
            <a:endParaRPr sz="2920">
              <a:solidFill>
                <a:srgbClr val="000000"/>
              </a:solidFill>
            </a:endParaRPr>
          </a:p>
          <a:p>
            <a:pPr indent="0" lvl="0" marL="0" rtl="0" algn="l">
              <a:spcBef>
                <a:spcPts val="0"/>
              </a:spcBef>
              <a:spcAft>
                <a:spcPts val="0"/>
              </a:spcAft>
              <a:buSzPts val="990"/>
              <a:buNone/>
            </a:pPr>
            <a:r>
              <a:t/>
            </a:r>
            <a:endParaRPr sz="2920">
              <a:solidFill>
                <a:srgbClr val="000000"/>
              </a:solidFill>
            </a:endParaRPr>
          </a:p>
          <a:p>
            <a:pPr indent="0" lvl="0" marL="0" rtl="0" algn="l">
              <a:spcBef>
                <a:spcPts val="0"/>
              </a:spcBef>
              <a:spcAft>
                <a:spcPts val="0"/>
              </a:spcAft>
              <a:buSzPts val="990"/>
              <a:buNone/>
            </a:pPr>
            <a:r>
              <a:t/>
            </a:r>
            <a:endParaRPr sz="292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7"/>
          <p:cNvSpPr txBox="1"/>
          <p:nvPr>
            <p:ph type="title"/>
          </p:nvPr>
        </p:nvSpPr>
        <p:spPr>
          <a:xfrm>
            <a:off x="1445875" y="2182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779">
                <a:solidFill>
                  <a:srgbClr val="000000"/>
                </a:solidFill>
              </a:rPr>
              <a:t>Arrow functions </a:t>
            </a:r>
            <a:r>
              <a:rPr lang="en" sz="1779">
                <a:solidFill>
                  <a:srgbClr val="000000"/>
                </a:solidFill>
                <a:highlight>
                  <a:schemeClr val="accent6"/>
                </a:highlight>
              </a:rPr>
              <a:t>do not have</a:t>
            </a:r>
            <a:r>
              <a:rPr lang="en" sz="1779">
                <a:solidFill>
                  <a:srgbClr val="000000"/>
                </a:solidFill>
              </a:rPr>
              <a:t> their own </a:t>
            </a:r>
            <a:r>
              <a:rPr lang="en" sz="1600">
                <a:solidFill>
                  <a:srgbClr val="000000"/>
                </a:solidFill>
              </a:rPr>
              <a:t>this</a:t>
            </a:r>
            <a:r>
              <a:rPr lang="en" sz="1779">
                <a:solidFill>
                  <a:srgbClr val="000000"/>
                </a:solidFill>
              </a:rPr>
              <a:t> keyword property.</a:t>
            </a:r>
            <a:endParaRPr sz="1779">
              <a:solidFill>
                <a:srgbClr val="000000"/>
              </a:solidFill>
            </a:endParaRPr>
          </a:p>
          <a:p>
            <a:pPr indent="0" lvl="0" marL="0" rtl="0" algn="l">
              <a:lnSpc>
                <a:spcPct val="115000"/>
              </a:lnSpc>
              <a:spcBef>
                <a:spcPts val="1200"/>
              </a:spcBef>
              <a:spcAft>
                <a:spcPts val="0"/>
              </a:spcAft>
              <a:buSzPts val="990"/>
              <a:buNone/>
            </a:pPr>
            <a:r>
              <a:t/>
            </a:r>
            <a:endParaRPr sz="1380">
              <a:solidFill>
                <a:srgbClr val="000000"/>
              </a:solidFill>
            </a:endParaRPr>
          </a:p>
          <a:p>
            <a:pPr indent="0" lvl="0" marL="0" rtl="0" algn="l">
              <a:spcBef>
                <a:spcPts val="1200"/>
              </a:spcBef>
              <a:spcAft>
                <a:spcPts val="0"/>
              </a:spcAft>
              <a:buSzPts val="990"/>
              <a:buNone/>
            </a:pPr>
            <a:r>
              <a:t/>
            </a:r>
            <a:endParaRPr sz="2820">
              <a:solidFill>
                <a:srgbClr val="000000"/>
              </a:solidFill>
            </a:endParaRPr>
          </a:p>
          <a:p>
            <a:pPr indent="0" lvl="0" marL="0" rtl="0" algn="l">
              <a:spcBef>
                <a:spcPts val="0"/>
              </a:spcBef>
              <a:spcAft>
                <a:spcPts val="0"/>
              </a:spcAft>
              <a:buSzPts val="990"/>
              <a:buNone/>
            </a:pPr>
            <a:r>
              <a:t/>
            </a:r>
            <a:endParaRPr sz="2820">
              <a:solidFill>
                <a:srgbClr val="000000"/>
              </a:solidFill>
            </a:endParaRPr>
          </a:p>
          <a:p>
            <a:pPr indent="0" lvl="0" marL="0" rtl="0" algn="l">
              <a:spcBef>
                <a:spcPts val="0"/>
              </a:spcBef>
              <a:spcAft>
                <a:spcPts val="0"/>
              </a:spcAft>
              <a:buSzPts val="990"/>
              <a:buNone/>
            </a:pPr>
            <a:r>
              <a:t/>
            </a:r>
            <a:endParaRPr sz="2820">
              <a:solidFill>
                <a:srgbClr val="000000"/>
              </a:solidFill>
            </a:endParaRPr>
          </a:p>
          <a:p>
            <a:pPr indent="0" lvl="0" marL="0" rtl="0" algn="l">
              <a:spcBef>
                <a:spcPts val="0"/>
              </a:spcBef>
              <a:spcAft>
                <a:spcPts val="0"/>
              </a:spcAft>
              <a:buSzPts val="990"/>
              <a:buNone/>
            </a:pPr>
            <a:r>
              <a:t/>
            </a:r>
            <a:endParaRPr sz="282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8"/>
          <p:cNvSpPr txBox="1"/>
          <p:nvPr>
            <p:ph type="title"/>
          </p:nvPr>
        </p:nvSpPr>
        <p:spPr>
          <a:xfrm>
            <a:off x="118055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66"/>
              <a:t>How do functions behave inside objects currently?</a:t>
            </a:r>
            <a:endParaRPr sz="2466"/>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1856800" y="5434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lang="en" sz="1500">
                <a:solidFill>
                  <a:srgbClr val="000000"/>
                </a:solidFill>
              </a:rPr>
              <a:t>var myobj = { </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i: 10,</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b: () =&gt; console.log(this.i, this), </a:t>
            </a:r>
            <a:r>
              <a:rPr lang="en" sz="1500">
                <a:solidFill>
                  <a:srgbClr val="000000"/>
                </a:solidFill>
                <a:highlight>
                  <a:srgbClr val="93C47D"/>
                </a:highlight>
              </a:rPr>
              <a:t>//arrow function</a:t>
            </a:r>
            <a:endParaRPr sz="1500">
              <a:solidFill>
                <a:srgbClr val="000000"/>
              </a:solidFill>
              <a:highlight>
                <a:srgbClr val="93C47D"/>
              </a:highlight>
            </a:endParaRPr>
          </a:p>
          <a:p>
            <a:pPr indent="0" lvl="0" marL="0" rtl="0" algn="l">
              <a:lnSpc>
                <a:spcPct val="150000"/>
              </a:lnSpc>
              <a:spcBef>
                <a:spcPts val="0"/>
              </a:spcBef>
              <a:spcAft>
                <a:spcPts val="0"/>
              </a:spcAft>
              <a:buSzPts val="990"/>
              <a:buNone/>
            </a:pPr>
            <a:r>
              <a:rPr lang="en" sz="1500">
                <a:solidFill>
                  <a:srgbClr val="000000"/>
                </a:solidFill>
              </a:rPr>
              <a:t>    c: function() {</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console.log(this.i, this);</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 </a:t>
            </a:r>
            <a:r>
              <a:rPr lang="en" sz="1500">
                <a:solidFill>
                  <a:srgbClr val="000000"/>
                </a:solidFill>
                <a:highlight>
                  <a:srgbClr val="A4C2F4"/>
                </a:highlight>
              </a:rPr>
              <a:t>//Normal function</a:t>
            </a:r>
            <a:endParaRPr sz="1500">
              <a:solidFill>
                <a:srgbClr val="000000"/>
              </a:solidFill>
              <a:highlight>
                <a:srgbClr val="A4C2F4"/>
              </a:highlight>
            </a:endParaRPr>
          </a:p>
          <a:p>
            <a:pPr indent="0" lvl="0" marL="0" rtl="0" algn="l">
              <a:lnSpc>
                <a:spcPct val="150000"/>
              </a:lnSpc>
              <a:spcBef>
                <a:spcPts val="0"/>
              </a:spcBef>
              <a:spcAft>
                <a:spcPts val="0"/>
              </a:spcAft>
              <a:buSzPts val="990"/>
              <a:buNone/>
            </a:pPr>
            <a:r>
              <a:rPr lang="en" sz="1500">
                <a:solidFill>
                  <a:srgbClr val="000000"/>
                </a:solidFill>
              </a:rPr>
              <a:t>  }</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a:t>
            </a:r>
            <a:endParaRPr sz="1500">
              <a:solidFill>
                <a:srgbClr val="000000"/>
              </a:solidFill>
            </a:endParaRPr>
          </a:p>
          <a:p>
            <a:pPr indent="0" lvl="0" marL="0" rtl="0" algn="l">
              <a:lnSpc>
                <a:spcPct val="150000"/>
              </a:lnSpc>
              <a:spcBef>
                <a:spcPts val="0"/>
              </a:spcBef>
              <a:spcAft>
                <a:spcPts val="0"/>
              </a:spcAft>
              <a:buSzPts val="990"/>
              <a:buNone/>
            </a:pPr>
            <a:r>
              <a:rPr lang="en" sz="1500">
                <a:solidFill>
                  <a:srgbClr val="000000"/>
                </a:solidFill>
              </a:rPr>
              <a:t>  myobj.b(); // prints undefined, Window {...} (or the global object)</a:t>
            </a:r>
            <a:endParaRPr sz="1500">
              <a:solidFill>
                <a:srgbClr val="000000"/>
              </a:solidFill>
            </a:endParaRPr>
          </a:p>
          <a:p>
            <a:pPr indent="0" lvl="0" marL="152400" marR="152400" rtl="0" algn="l">
              <a:lnSpc>
                <a:spcPct val="150000"/>
              </a:lnSpc>
              <a:spcBef>
                <a:spcPts val="0"/>
              </a:spcBef>
              <a:spcAft>
                <a:spcPts val="0"/>
              </a:spcAft>
              <a:buSzPts val="990"/>
              <a:buNone/>
            </a:pPr>
            <a:r>
              <a:rPr lang="en" sz="1500">
                <a:solidFill>
                  <a:srgbClr val="000000"/>
                </a:solidFill>
              </a:rPr>
              <a:t>myobj.c(); // prints 10, Object {...}</a:t>
            </a:r>
            <a:endParaRPr sz="1500">
              <a:solidFill>
                <a:srgbClr val="000000"/>
              </a:solidFill>
            </a:endParaRPr>
          </a:p>
          <a:p>
            <a:pPr indent="0" lvl="0" marL="0" rtl="0" algn="l">
              <a:lnSpc>
                <a:spcPct val="150000"/>
              </a:lnSpc>
              <a:spcBef>
                <a:spcPts val="0"/>
              </a:spcBef>
              <a:spcAft>
                <a:spcPts val="0"/>
              </a:spcAft>
              <a:buSzPts val="990"/>
              <a:buNone/>
            </a:pPr>
            <a:r>
              <a:t/>
            </a:r>
            <a:endParaRPr sz="3120">
              <a:solidFill>
                <a:srgbClr val="000000"/>
              </a:solidFill>
            </a:endParaRPr>
          </a:p>
          <a:p>
            <a:pPr indent="0" lvl="0" marL="0" rtl="0" algn="l">
              <a:lnSpc>
                <a:spcPct val="150000"/>
              </a:lnSpc>
              <a:spcBef>
                <a:spcPts val="0"/>
              </a:spcBef>
              <a:spcAft>
                <a:spcPts val="0"/>
              </a:spcAft>
              <a:buSzPts val="990"/>
              <a:buNone/>
            </a:pPr>
            <a:r>
              <a:t/>
            </a:r>
            <a:endParaRPr sz="3120">
              <a:solidFill>
                <a:srgbClr val="000000"/>
              </a:solidFill>
            </a:endParaRPr>
          </a:p>
          <a:p>
            <a:pPr indent="0" lvl="0" marL="0" rtl="0" algn="l">
              <a:lnSpc>
                <a:spcPct val="150000"/>
              </a:lnSpc>
              <a:spcBef>
                <a:spcPts val="0"/>
              </a:spcBef>
              <a:spcAft>
                <a:spcPts val="0"/>
              </a:spcAft>
              <a:buSzPts val="990"/>
              <a:buNone/>
            </a:pPr>
            <a:r>
              <a:t/>
            </a:r>
            <a:endParaRPr sz="3120">
              <a:solidFill>
                <a:srgbClr val="000000"/>
              </a:solidFill>
            </a:endParaRPr>
          </a:p>
          <a:p>
            <a:pPr indent="0" lvl="0" marL="0" rtl="0" algn="l">
              <a:lnSpc>
                <a:spcPct val="150000"/>
              </a:lnSpc>
              <a:spcBef>
                <a:spcPts val="0"/>
              </a:spcBef>
              <a:spcAft>
                <a:spcPts val="0"/>
              </a:spcAft>
              <a:buSzPts val="990"/>
              <a:buNone/>
            </a:pPr>
            <a:r>
              <a:t/>
            </a:r>
            <a:endParaRPr sz="312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0"/>
          <p:cNvSpPr txBox="1"/>
          <p:nvPr>
            <p:ph idx="1" type="body"/>
          </p:nvPr>
        </p:nvSpPr>
        <p:spPr>
          <a:xfrm>
            <a:off x="414175" y="1389625"/>
            <a:ext cx="8479800" cy="1857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750">
                <a:solidFill>
                  <a:srgbClr val="000000"/>
                </a:solidFill>
                <a:highlight>
                  <a:srgbClr val="FFFFFF"/>
                </a:highlight>
              </a:rPr>
              <a:t>Arrow functions do not have their own </a:t>
            </a:r>
            <a:r>
              <a:rPr lang="en" sz="1800">
                <a:solidFill>
                  <a:srgbClr val="DC143C"/>
                </a:solidFill>
                <a:highlight>
                  <a:srgbClr val="FFFFFF"/>
                </a:highlight>
              </a:rPr>
              <a:t>this</a:t>
            </a:r>
            <a:r>
              <a:rPr lang="en" sz="1750">
                <a:solidFill>
                  <a:srgbClr val="000000"/>
                </a:solidFill>
                <a:highlight>
                  <a:srgbClr val="FFFFFF"/>
                </a:highlight>
              </a:rPr>
              <a:t>. </a:t>
            </a:r>
            <a:endParaRPr sz="1750">
              <a:solidFill>
                <a:srgbClr val="000000"/>
              </a:solidFill>
              <a:highlight>
                <a:srgbClr val="FFFFFF"/>
              </a:highlight>
            </a:endParaRPr>
          </a:p>
          <a:p>
            <a:pPr indent="0" lvl="0" marL="0" rtl="0" algn="l">
              <a:spcBef>
                <a:spcPts val="1400"/>
              </a:spcBef>
              <a:spcAft>
                <a:spcPts val="0"/>
              </a:spcAft>
              <a:buNone/>
            </a:pPr>
            <a:r>
              <a:rPr lang="en" sz="1750">
                <a:solidFill>
                  <a:srgbClr val="000000"/>
                </a:solidFill>
                <a:highlight>
                  <a:srgbClr val="FFFFFF"/>
                </a:highlight>
              </a:rPr>
              <a:t>They are not well suited for defining object methods.</a:t>
            </a:r>
            <a:endParaRPr sz="1750">
              <a:solidFill>
                <a:srgbClr val="000000"/>
              </a:solidFill>
              <a:highlight>
                <a:srgbClr val="FFFFFF"/>
              </a:highlight>
            </a:endParaRPr>
          </a:p>
          <a:p>
            <a:pPr indent="0" lvl="0" marL="0" rtl="0" algn="l">
              <a:spcBef>
                <a:spcPts val="1400"/>
              </a:spcBef>
              <a:spcAft>
                <a:spcPts val="0"/>
              </a:spcAft>
              <a:buNone/>
            </a:pPr>
            <a:r>
              <a:rPr lang="en" sz="1750">
                <a:solidFill>
                  <a:srgbClr val="000000"/>
                </a:solidFill>
                <a:highlight>
                  <a:srgbClr val="FFFFFF"/>
                </a:highlight>
              </a:rPr>
              <a:t>Arrow functions are not hoisted. </a:t>
            </a:r>
            <a:endParaRPr sz="1750">
              <a:solidFill>
                <a:srgbClr val="000000"/>
              </a:solidFill>
              <a:highlight>
                <a:srgbClr val="FFFFFF"/>
              </a:highlight>
            </a:endParaRPr>
          </a:p>
          <a:p>
            <a:pPr indent="0" lvl="0" marL="0" rtl="0" algn="l">
              <a:spcBef>
                <a:spcPts val="1400"/>
              </a:spcBef>
              <a:spcAft>
                <a:spcPts val="0"/>
              </a:spcAft>
              <a:buNone/>
            </a:pPr>
            <a:r>
              <a:rPr lang="en" sz="1750">
                <a:solidFill>
                  <a:srgbClr val="000000"/>
                </a:solidFill>
                <a:highlight>
                  <a:srgbClr val="FFFFFF"/>
                </a:highlight>
              </a:rPr>
              <a:t>They must be defined before they are used.</a:t>
            </a:r>
            <a:endParaRPr sz="1750">
              <a:solidFill>
                <a:srgbClr val="000000"/>
              </a:solidFill>
              <a:highlight>
                <a:srgbClr val="FFFFFF"/>
              </a:highlight>
            </a:endParaRPr>
          </a:p>
          <a:p>
            <a:pPr indent="0" lvl="0" marL="457200" rtl="0" algn="l">
              <a:lnSpc>
                <a:spcPct val="75000"/>
              </a:lnSpc>
              <a:spcBef>
                <a:spcPts val="1400"/>
              </a:spcBef>
              <a:spcAft>
                <a:spcPts val="1200"/>
              </a:spcAft>
              <a:buSzPts val="661"/>
              <a:buNone/>
            </a:pPr>
            <a:r>
              <a:t/>
            </a:r>
            <a:endParaRPr sz="1950">
              <a:solidFill>
                <a:srgbClr val="000000"/>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1"/>
          <p:cNvSpPr txBox="1"/>
          <p:nvPr>
            <p:ph type="title"/>
          </p:nvPr>
        </p:nvSpPr>
        <p:spPr>
          <a:xfrm>
            <a:off x="0" y="1718250"/>
            <a:ext cx="43107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for of</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2"/>
          <p:cNvSpPr txBox="1"/>
          <p:nvPr>
            <p:ph idx="1" type="body"/>
          </p:nvPr>
        </p:nvSpPr>
        <p:spPr>
          <a:xfrm>
            <a:off x="423300" y="2018875"/>
            <a:ext cx="8479800" cy="1857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550">
                <a:solidFill>
                  <a:srgbClr val="000000"/>
                </a:solidFill>
                <a:highlight>
                  <a:srgbClr val="FFFFFF"/>
                </a:highlight>
              </a:rPr>
              <a:t>The JavaScript </a:t>
            </a:r>
            <a:r>
              <a:rPr lang="en" sz="1600">
                <a:solidFill>
                  <a:srgbClr val="DC143C"/>
                </a:solidFill>
                <a:highlight>
                  <a:srgbClr val="FFFFFF"/>
                </a:highlight>
              </a:rPr>
              <a:t>for/of</a:t>
            </a:r>
            <a:r>
              <a:rPr lang="en" sz="1550">
                <a:solidFill>
                  <a:srgbClr val="000000"/>
                </a:solidFill>
                <a:highlight>
                  <a:srgbClr val="FFFFFF"/>
                </a:highlight>
              </a:rPr>
              <a:t> statement loops through the values of an iterable objects.</a:t>
            </a:r>
            <a:endParaRPr sz="1550">
              <a:solidFill>
                <a:srgbClr val="000000"/>
              </a:solidFill>
              <a:highlight>
                <a:srgbClr val="FFFFFF"/>
              </a:highlight>
            </a:endParaRPr>
          </a:p>
          <a:p>
            <a:pPr indent="0" lvl="0" marL="0" rtl="0" algn="l">
              <a:spcBef>
                <a:spcPts val="1400"/>
              </a:spcBef>
              <a:spcAft>
                <a:spcPts val="0"/>
              </a:spcAft>
              <a:buNone/>
            </a:pPr>
            <a:r>
              <a:rPr lang="en" sz="1600">
                <a:solidFill>
                  <a:srgbClr val="DC143C"/>
                </a:solidFill>
                <a:highlight>
                  <a:srgbClr val="FFFFFF"/>
                </a:highlight>
              </a:rPr>
              <a:t>for/of</a:t>
            </a:r>
            <a:r>
              <a:rPr lang="en" sz="1550">
                <a:solidFill>
                  <a:srgbClr val="000000"/>
                </a:solidFill>
                <a:highlight>
                  <a:srgbClr val="FFFFFF"/>
                </a:highlight>
              </a:rPr>
              <a:t> lets you loop over data structures that are iterable </a:t>
            </a:r>
            <a:r>
              <a:rPr lang="en" sz="1550">
                <a:solidFill>
                  <a:srgbClr val="000000"/>
                </a:solidFill>
                <a:highlight>
                  <a:schemeClr val="accent6"/>
                </a:highlight>
              </a:rPr>
              <a:t>such as Arrays, Strings.</a:t>
            </a:r>
            <a:endParaRPr sz="1550">
              <a:solidFill>
                <a:srgbClr val="000000"/>
              </a:solidFill>
              <a:highlight>
                <a:schemeClr val="accent6"/>
              </a:highlight>
            </a:endParaRPr>
          </a:p>
          <a:p>
            <a:pPr indent="0" lvl="0" marL="0" rtl="0" algn="l">
              <a:spcBef>
                <a:spcPts val="1400"/>
              </a:spcBef>
              <a:spcAft>
                <a:spcPts val="0"/>
              </a:spcAft>
              <a:buNone/>
            </a:pPr>
            <a:r>
              <a:t/>
            </a:r>
            <a:endParaRPr sz="1500">
              <a:solidFill>
                <a:srgbClr val="000000"/>
              </a:solidFill>
            </a:endParaRPr>
          </a:p>
          <a:p>
            <a:pPr indent="0" lvl="0" marL="457200" rtl="0" algn="l">
              <a:lnSpc>
                <a:spcPct val="75000"/>
              </a:lnSpc>
              <a:spcBef>
                <a:spcPts val="0"/>
              </a:spcBef>
              <a:spcAft>
                <a:spcPts val="1200"/>
              </a:spcAft>
              <a:buSzPts val="661"/>
              <a:buNone/>
            </a:pPr>
            <a:r>
              <a:t/>
            </a:r>
            <a:endParaRPr sz="1950">
              <a:solidFill>
                <a:srgbClr val="000000"/>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3"/>
          <p:cNvSpPr txBox="1"/>
          <p:nvPr>
            <p:ph idx="1" type="body"/>
          </p:nvPr>
        </p:nvSpPr>
        <p:spPr>
          <a:xfrm>
            <a:off x="416975" y="2638900"/>
            <a:ext cx="8479800" cy="1857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491">
                <a:solidFill>
                  <a:srgbClr val="0000CD"/>
                </a:solidFill>
                <a:highlight>
                  <a:srgbClr val="FFFFFF"/>
                </a:highlight>
                <a:latin typeface="Courier New"/>
                <a:ea typeface="Courier New"/>
                <a:cs typeface="Courier New"/>
                <a:sym typeface="Courier New"/>
              </a:rPr>
              <a:t>var</a:t>
            </a:r>
            <a:r>
              <a:rPr lang="en" sz="1491">
                <a:solidFill>
                  <a:srgbClr val="000000"/>
                </a:solidFill>
                <a:highlight>
                  <a:srgbClr val="FFFFFF"/>
                </a:highlight>
                <a:latin typeface="Courier New"/>
                <a:ea typeface="Courier New"/>
                <a:cs typeface="Courier New"/>
                <a:sym typeface="Courier New"/>
              </a:rPr>
              <a:t> cars = [</a:t>
            </a:r>
            <a:r>
              <a:rPr lang="en" sz="1491">
                <a:solidFill>
                  <a:srgbClr val="A52A2A"/>
                </a:solidFill>
                <a:highlight>
                  <a:srgbClr val="FFFFFF"/>
                </a:highlight>
                <a:latin typeface="Courier New"/>
                <a:ea typeface="Courier New"/>
                <a:cs typeface="Courier New"/>
                <a:sym typeface="Courier New"/>
              </a:rPr>
              <a:t>"BMW"</a:t>
            </a:r>
            <a:r>
              <a:rPr lang="en" sz="1491">
                <a:solidFill>
                  <a:srgbClr val="000000"/>
                </a:solidFill>
                <a:highlight>
                  <a:srgbClr val="FFFFFF"/>
                </a:highlight>
                <a:latin typeface="Courier New"/>
                <a:ea typeface="Courier New"/>
                <a:cs typeface="Courier New"/>
                <a:sym typeface="Courier New"/>
              </a:rPr>
              <a:t>, </a:t>
            </a:r>
            <a:r>
              <a:rPr lang="en" sz="1491">
                <a:solidFill>
                  <a:srgbClr val="A52A2A"/>
                </a:solidFill>
                <a:highlight>
                  <a:srgbClr val="FFFFFF"/>
                </a:highlight>
                <a:latin typeface="Courier New"/>
                <a:ea typeface="Courier New"/>
                <a:cs typeface="Courier New"/>
                <a:sym typeface="Courier New"/>
              </a:rPr>
              <a:t>"Volvo"</a:t>
            </a:r>
            <a:r>
              <a:rPr lang="en" sz="1491">
                <a:solidFill>
                  <a:srgbClr val="000000"/>
                </a:solidFill>
                <a:highlight>
                  <a:srgbClr val="FFFFFF"/>
                </a:highlight>
                <a:latin typeface="Courier New"/>
                <a:ea typeface="Courier New"/>
                <a:cs typeface="Courier New"/>
                <a:sym typeface="Courier New"/>
              </a:rPr>
              <a:t>, </a:t>
            </a:r>
            <a:r>
              <a:rPr lang="en" sz="1491">
                <a:solidFill>
                  <a:srgbClr val="A52A2A"/>
                </a:solidFill>
                <a:highlight>
                  <a:srgbClr val="FFFFFF"/>
                </a:highlight>
                <a:latin typeface="Courier New"/>
                <a:ea typeface="Courier New"/>
                <a:cs typeface="Courier New"/>
                <a:sym typeface="Courier New"/>
              </a:rPr>
              <a:t>"Mini"</a:t>
            </a:r>
            <a:r>
              <a:rPr lang="en" sz="1491">
                <a:solidFill>
                  <a:srgbClr val="000000"/>
                </a:solidFill>
                <a:highlight>
                  <a:srgbClr val="FFFFFF"/>
                </a:highlight>
                <a:latin typeface="Courier New"/>
                <a:ea typeface="Courier New"/>
                <a:cs typeface="Courier New"/>
                <a:sym typeface="Courier New"/>
              </a:rPr>
              <a:t>];</a:t>
            </a:r>
            <a:endParaRPr sz="1491">
              <a:solidFill>
                <a:srgbClr val="000000"/>
              </a:solidFill>
              <a:highlight>
                <a:srgbClr val="FFFFFF"/>
              </a:highlight>
              <a:latin typeface="Courier New"/>
              <a:ea typeface="Courier New"/>
              <a:cs typeface="Courier New"/>
              <a:sym typeface="Courier New"/>
            </a:endParaRPr>
          </a:p>
          <a:p>
            <a:pPr indent="0" lvl="0" marL="0" rtl="0" algn="l">
              <a:lnSpc>
                <a:spcPct val="80000"/>
              </a:lnSpc>
              <a:spcBef>
                <a:spcPts val="0"/>
              </a:spcBef>
              <a:spcAft>
                <a:spcPts val="0"/>
              </a:spcAft>
              <a:buSzPts val="852"/>
              <a:buNone/>
            </a:pPr>
            <a:r>
              <a:rPr lang="en" sz="1491">
                <a:solidFill>
                  <a:srgbClr val="0000CD"/>
                </a:solidFill>
                <a:highlight>
                  <a:srgbClr val="FFFFFF"/>
                </a:highlight>
                <a:latin typeface="Courier New"/>
                <a:ea typeface="Courier New"/>
                <a:cs typeface="Courier New"/>
                <a:sym typeface="Courier New"/>
              </a:rPr>
              <a:t>var</a:t>
            </a:r>
            <a:r>
              <a:rPr lang="en" sz="1491">
                <a:solidFill>
                  <a:srgbClr val="000000"/>
                </a:solidFill>
                <a:highlight>
                  <a:srgbClr val="FFFFFF"/>
                </a:highlight>
                <a:latin typeface="Courier New"/>
                <a:ea typeface="Courier New"/>
                <a:cs typeface="Courier New"/>
                <a:sym typeface="Courier New"/>
              </a:rPr>
              <a:t> x;</a:t>
            </a:r>
            <a:endParaRPr sz="1491">
              <a:solidFill>
                <a:srgbClr val="000000"/>
              </a:solidFill>
              <a:highlight>
                <a:srgbClr val="FFFFFF"/>
              </a:highlight>
              <a:latin typeface="Courier New"/>
              <a:ea typeface="Courier New"/>
              <a:cs typeface="Courier New"/>
              <a:sym typeface="Courier New"/>
            </a:endParaRPr>
          </a:p>
          <a:p>
            <a:pPr indent="0" lvl="0" marL="0" rtl="0" algn="l">
              <a:lnSpc>
                <a:spcPct val="80000"/>
              </a:lnSpc>
              <a:spcBef>
                <a:spcPts val="0"/>
              </a:spcBef>
              <a:spcAft>
                <a:spcPts val="0"/>
              </a:spcAft>
              <a:buSzPts val="852"/>
              <a:buNone/>
            </a:pPr>
            <a:r>
              <a:t/>
            </a:r>
            <a:endParaRPr sz="1452">
              <a:solidFill>
                <a:srgbClr val="000000"/>
              </a:solidFill>
              <a:latin typeface="Arial"/>
              <a:ea typeface="Arial"/>
              <a:cs typeface="Arial"/>
              <a:sym typeface="Arial"/>
            </a:endParaRPr>
          </a:p>
          <a:p>
            <a:pPr indent="0" lvl="0" marL="0" rtl="0" algn="l">
              <a:lnSpc>
                <a:spcPct val="80000"/>
              </a:lnSpc>
              <a:spcBef>
                <a:spcPts val="0"/>
              </a:spcBef>
              <a:spcAft>
                <a:spcPts val="0"/>
              </a:spcAft>
              <a:buSzPts val="852"/>
              <a:buNone/>
            </a:pPr>
            <a:r>
              <a:rPr lang="en" sz="1491">
                <a:solidFill>
                  <a:srgbClr val="0000CD"/>
                </a:solidFill>
                <a:highlight>
                  <a:srgbClr val="FFFFFF"/>
                </a:highlight>
                <a:latin typeface="Courier New"/>
                <a:ea typeface="Courier New"/>
                <a:cs typeface="Courier New"/>
                <a:sym typeface="Courier New"/>
              </a:rPr>
              <a:t>for</a:t>
            </a:r>
            <a:r>
              <a:rPr lang="en" sz="1491">
                <a:solidFill>
                  <a:srgbClr val="000000"/>
                </a:solidFill>
                <a:highlight>
                  <a:srgbClr val="FFFFFF"/>
                </a:highlight>
                <a:latin typeface="Courier New"/>
                <a:ea typeface="Courier New"/>
                <a:cs typeface="Courier New"/>
                <a:sym typeface="Courier New"/>
              </a:rPr>
              <a:t> (x of cars) {</a:t>
            </a:r>
            <a:endParaRPr sz="1491">
              <a:solidFill>
                <a:srgbClr val="000000"/>
              </a:solidFill>
              <a:highlight>
                <a:srgbClr val="FFFFFF"/>
              </a:highlight>
              <a:latin typeface="Courier New"/>
              <a:ea typeface="Courier New"/>
              <a:cs typeface="Courier New"/>
              <a:sym typeface="Courier New"/>
            </a:endParaRPr>
          </a:p>
          <a:p>
            <a:pPr indent="0" lvl="0" marL="0" rtl="0" algn="l">
              <a:lnSpc>
                <a:spcPct val="80000"/>
              </a:lnSpc>
              <a:spcBef>
                <a:spcPts val="0"/>
              </a:spcBef>
              <a:spcAft>
                <a:spcPts val="0"/>
              </a:spcAft>
              <a:buSzPts val="852"/>
              <a:buNone/>
            </a:pPr>
            <a:r>
              <a:t/>
            </a:r>
            <a:endParaRPr sz="1491">
              <a:solidFill>
                <a:srgbClr val="000000"/>
              </a:solidFill>
              <a:highlight>
                <a:srgbClr val="FFFFFF"/>
              </a:highlight>
              <a:latin typeface="Courier New"/>
              <a:ea typeface="Courier New"/>
              <a:cs typeface="Courier New"/>
              <a:sym typeface="Courier New"/>
            </a:endParaRPr>
          </a:p>
          <a:p>
            <a:pPr indent="0" lvl="0" marL="0" rtl="0" algn="l">
              <a:lnSpc>
                <a:spcPct val="80000"/>
              </a:lnSpc>
              <a:spcBef>
                <a:spcPts val="0"/>
              </a:spcBef>
              <a:spcAft>
                <a:spcPts val="0"/>
              </a:spcAft>
              <a:buSzPts val="852"/>
              <a:buNone/>
            </a:pPr>
            <a:r>
              <a:rPr lang="en" sz="1491">
                <a:solidFill>
                  <a:srgbClr val="000000"/>
                </a:solidFill>
                <a:highlight>
                  <a:srgbClr val="FFFFFF"/>
                </a:highlight>
                <a:latin typeface="Courier New"/>
                <a:ea typeface="Courier New"/>
                <a:cs typeface="Courier New"/>
                <a:sym typeface="Courier New"/>
              </a:rPr>
              <a:t>console.log(x)</a:t>
            </a:r>
            <a:endParaRPr sz="1491">
              <a:solidFill>
                <a:srgbClr val="000000"/>
              </a:solidFill>
              <a:highlight>
                <a:srgbClr val="FFFFFF"/>
              </a:highlight>
              <a:latin typeface="Courier New"/>
              <a:ea typeface="Courier New"/>
              <a:cs typeface="Courier New"/>
              <a:sym typeface="Courier New"/>
            </a:endParaRPr>
          </a:p>
          <a:p>
            <a:pPr indent="0" lvl="0" marL="0" rtl="0" algn="l">
              <a:lnSpc>
                <a:spcPct val="80000"/>
              </a:lnSpc>
              <a:spcBef>
                <a:spcPts val="0"/>
              </a:spcBef>
              <a:spcAft>
                <a:spcPts val="0"/>
              </a:spcAft>
              <a:buSzPts val="852"/>
              <a:buNone/>
            </a:pPr>
            <a:r>
              <a:t/>
            </a:r>
            <a:endParaRPr sz="1491">
              <a:solidFill>
                <a:srgbClr val="000000"/>
              </a:solidFill>
              <a:highlight>
                <a:srgbClr val="FFFFFF"/>
              </a:highlight>
              <a:latin typeface="Courier New"/>
              <a:ea typeface="Courier New"/>
              <a:cs typeface="Courier New"/>
              <a:sym typeface="Courier New"/>
            </a:endParaRPr>
          </a:p>
          <a:p>
            <a:pPr indent="0" lvl="0" marL="0" rtl="0" algn="l">
              <a:lnSpc>
                <a:spcPct val="80000"/>
              </a:lnSpc>
              <a:spcBef>
                <a:spcPts val="0"/>
              </a:spcBef>
              <a:spcAft>
                <a:spcPts val="0"/>
              </a:spcAft>
              <a:buSzPts val="852"/>
              <a:buNone/>
            </a:pPr>
            <a:r>
              <a:t/>
            </a:r>
            <a:endParaRPr sz="1491">
              <a:solidFill>
                <a:srgbClr val="000000"/>
              </a:solidFill>
              <a:highlight>
                <a:srgbClr val="FFFFFF"/>
              </a:highlight>
              <a:latin typeface="Courier New"/>
              <a:ea typeface="Courier New"/>
              <a:cs typeface="Courier New"/>
              <a:sym typeface="Courier New"/>
            </a:endParaRPr>
          </a:p>
          <a:p>
            <a:pPr indent="0" lvl="0" marL="0" rtl="0" algn="l">
              <a:lnSpc>
                <a:spcPct val="80000"/>
              </a:lnSpc>
              <a:spcBef>
                <a:spcPts val="0"/>
              </a:spcBef>
              <a:spcAft>
                <a:spcPts val="0"/>
              </a:spcAft>
              <a:buSzPts val="852"/>
              <a:buNone/>
            </a:pPr>
            <a:r>
              <a:rPr lang="en" sz="1491">
                <a:solidFill>
                  <a:srgbClr val="000000"/>
                </a:solidFill>
                <a:highlight>
                  <a:srgbClr val="FFFFFF"/>
                </a:highlight>
                <a:latin typeface="Courier New"/>
                <a:ea typeface="Courier New"/>
                <a:cs typeface="Courier New"/>
                <a:sym typeface="Courier New"/>
              </a:rPr>
              <a:t>}</a:t>
            </a:r>
            <a:endParaRPr sz="2305">
              <a:solidFill>
                <a:srgbClr val="000000"/>
              </a:solidFill>
            </a:endParaRPr>
          </a:p>
          <a:p>
            <a:pPr indent="0" lvl="0" marL="0" rtl="0" algn="l">
              <a:lnSpc>
                <a:spcPct val="75000"/>
              </a:lnSpc>
              <a:spcBef>
                <a:spcPts val="0"/>
              </a:spcBef>
              <a:spcAft>
                <a:spcPts val="0"/>
              </a:spcAft>
              <a:buSzPts val="661"/>
              <a:buNone/>
            </a:pPr>
            <a:r>
              <a:t/>
            </a:r>
            <a:endParaRPr sz="2818">
              <a:solidFill>
                <a:srgbClr val="000000"/>
              </a:solidFill>
            </a:endParaRPr>
          </a:p>
          <a:p>
            <a:pPr indent="0" lvl="0" marL="0" rtl="0" algn="l">
              <a:lnSpc>
                <a:spcPct val="75000"/>
              </a:lnSpc>
              <a:spcBef>
                <a:spcPts val="1200"/>
              </a:spcBef>
              <a:spcAft>
                <a:spcPts val="0"/>
              </a:spcAft>
              <a:buSzPts val="661"/>
              <a:buNone/>
            </a:pPr>
            <a:r>
              <a:t/>
            </a:r>
            <a:endParaRPr sz="2818">
              <a:solidFill>
                <a:srgbClr val="000000"/>
              </a:solidFill>
            </a:endParaRPr>
          </a:p>
          <a:p>
            <a:pPr indent="0" lvl="0" marL="457200" rtl="0" algn="l">
              <a:lnSpc>
                <a:spcPct val="75000"/>
              </a:lnSpc>
              <a:spcBef>
                <a:spcPts val="1200"/>
              </a:spcBef>
              <a:spcAft>
                <a:spcPts val="1200"/>
              </a:spcAft>
              <a:buSzPts val="661"/>
              <a:buNone/>
            </a:pPr>
            <a:r>
              <a:t/>
            </a:r>
            <a:endParaRPr sz="1466">
              <a:solidFill>
                <a:srgbClr val="000000"/>
              </a:solidFill>
            </a:endParaRPr>
          </a:p>
        </p:txBody>
      </p:sp>
      <p:sp>
        <p:nvSpPr>
          <p:cNvPr id="197" name="Google Shape;197;p43"/>
          <p:cNvSpPr txBox="1"/>
          <p:nvPr/>
        </p:nvSpPr>
        <p:spPr>
          <a:xfrm>
            <a:off x="480825" y="575725"/>
            <a:ext cx="5858400" cy="19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0000CD"/>
                </a:solidFill>
                <a:highlight>
                  <a:srgbClr val="FFFFFF"/>
                </a:highlight>
                <a:latin typeface="Courier New"/>
                <a:ea typeface="Courier New"/>
                <a:cs typeface="Courier New"/>
                <a:sym typeface="Courier New"/>
              </a:rPr>
              <a:t>var</a:t>
            </a:r>
            <a:r>
              <a:rPr lang="en" sz="1450">
                <a:highlight>
                  <a:srgbClr val="FFFFFF"/>
                </a:highlight>
                <a:latin typeface="Courier New"/>
                <a:ea typeface="Courier New"/>
                <a:cs typeface="Courier New"/>
                <a:sym typeface="Courier New"/>
              </a:rPr>
              <a:t> txt = </a:t>
            </a:r>
            <a:r>
              <a:rPr lang="en" sz="1450">
                <a:solidFill>
                  <a:srgbClr val="A52A2A"/>
                </a:solidFill>
                <a:highlight>
                  <a:srgbClr val="FFFFFF"/>
                </a:highlight>
                <a:latin typeface="Courier New"/>
                <a:ea typeface="Courier New"/>
                <a:cs typeface="Courier New"/>
                <a:sym typeface="Courier New"/>
              </a:rPr>
              <a:t>"JavaScript"</a:t>
            </a: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0000CD"/>
                </a:solidFill>
                <a:highlight>
                  <a:srgbClr val="FFFFFF"/>
                </a:highlight>
                <a:latin typeface="Courier New"/>
                <a:ea typeface="Courier New"/>
                <a:cs typeface="Courier New"/>
                <a:sym typeface="Courier New"/>
              </a:rPr>
              <a:t>var</a:t>
            </a:r>
            <a:r>
              <a:rPr lang="en" sz="1450">
                <a:highlight>
                  <a:srgbClr val="FFFFFF"/>
                </a:highlight>
                <a:latin typeface="Courier New"/>
                <a:ea typeface="Courier New"/>
                <a:cs typeface="Courier New"/>
                <a:sym typeface="Courier New"/>
              </a:rPr>
              <a:t> x;</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sz="1450">
                <a:solidFill>
                  <a:srgbClr val="0000CD"/>
                </a:solidFill>
                <a:highlight>
                  <a:srgbClr val="FFFFFF"/>
                </a:highlight>
                <a:latin typeface="Courier New"/>
                <a:ea typeface="Courier New"/>
                <a:cs typeface="Courier New"/>
                <a:sym typeface="Courier New"/>
              </a:rPr>
              <a:t>for</a:t>
            </a:r>
            <a:r>
              <a:rPr lang="en" sz="1450">
                <a:highlight>
                  <a:srgbClr val="FFFFFF"/>
                </a:highlight>
                <a:latin typeface="Courier New"/>
                <a:ea typeface="Courier New"/>
                <a:cs typeface="Courier New"/>
                <a:sym typeface="Courier New"/>
              </a:rPr>
              <a:t> (x of txt) {</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highlight>
                  <a:srgbClr val="FFFFFF"/>
                </a:highlight>
                <a:latin typeface="Courier New"/>
                <a:ea typeface="Courier New"/>
                <a:cs typeface="Courier New"/>
                <a:sym typeface="Courier New"/>
              </a:rPr>
              <a:t>console.log(x)</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highlight>
                  <a:srgbClr val="FFFFFF"/>
                </a:highlight>
                <a:latin typeface="Courier New"/>
                <a:ea typeface="Courier New"/>
                <a:cs typeface="Courier New"/>
                <a:sym typeface="Courier New"/>
              </a:rPr>
              <a:t>}</a:t>
            </a:r>
            <a:endParaRPr sz="17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idx="1" type="body"/>
          </p:nvPr>
        </p:nvSpPr>
        <p:spPr>
          <a:xfrm>
            <a:off x="416975" y="1386225"/>
            <a:ext cx="8479800" cy="1857000"/>
          </a:xfrm>
          <a:prstGeom prst="rect">
            <a:avLst/>
          </a:prstGeom>
        </p:spPr>
        <p:txBody>
          <a:bodyPr anchorCtr="0" anchor="t" bIns="91425" lIns="91425" spcFirstLastPara="1" rIns="91425" wrap="square" tIns="91425">
            <a:noAutofit/>
          </a:bodyPr>
          <a:lstStyle/>
          <a:p>
            <a:pPr indent="0" lvl="0" marL="0" rtl="0" algn="l">
              <a:lnSpc>
                <a:spcPct val="95000"/>
              </a:lnSpc>
              <a:spcBef>
                <a:spcPts val="2900"/>
              </a:spcBef>
              <a:spcAft>
                <a:spcPts val="0"/>
              </a:spcAft>
              <a:buSzPts val="358"/>
              <a:buNone/>
            </a:pPr>
            <a:r>
              <a:rPr lang="en" sz="1473">
                <a:solidFill>
                  <a:srgbClr val="000000"/>
                </a:solidFill>
              </a:rPr>
              <a:t>ECMAScript 6 was the </a:t>
            </a:r>
            <a:r>
              <a:rPr lang="en" sz="1473">
                <a:solidFill>
                  <a:srgbClr val="000000"/>
                </a:solidFill>
                <a:highlight>
                  <a:srgbClr val="FFFF00"/>
                </a:highlight>
              </a:rPr>
              <a:t>second major revision to JavaScript.</a:t>
            </a:r>
            <a:endParaRPr sz="1473">
              <a:solidFill>
                <a:srgbClr val="000000"/>
              </a:solidFill>
              <a:highlight>
                <a:srgbClr val="FFFF00"/>
              </a:highlight>
            </a:endParaRPr>
          </a:p>
          <a:p>
            <a:pPr indent="0" lvl="0" marL="0" rtl="0" algn="l">
              <a:lnSpc>
                <a:spcPct val="95000"/>
              </a:lnSpc>
              <a:spcBef>
                <a:spcPts val="2900"/>
              </a:spcBef>
              <a:spcAft>
                <a:spcPts val="0"/>
              </a:spcAft>
              <a:buSzPts val="358"/>
              <a:buNone/>
            </a:pPr>
            <a:r>
              <a:rPr lang="en" sz="1473">
                <a:solidFill>
                  <a:srgbClr val="000000"/>
                </a:solidFill>
              </a:rPr>
              <a:t>ECMAScript 6 is also known as ES6 and ECMAScript 2015.</a:t>
            </a:r>
            <a:endParaRPr sz="1473">
              <a:solidFill>
                <a:srgbClr val="000000"/>
              </a:solidFill>
            </a:endParaRPr>
          </a:p>
          <a:p>
            <a:pPr indent="0" lvl="0" marL="0" rtl="0" algn="l">
              <a:lnSpc>
                <a:spcPct val="95000"/>
              </a:lnSpc>
              <a:spcBef>
                <a:spcPts val="2900"/>
              </a:spcBef>
              <a:spcAft>
                <a:spcPts val="0"/>
              </a:spcAft>
              <a:buSzPts val="358"/>
              <a:buNone/>
            </a:pPr>
            <a:r>
              <a:rPr lang="en" sz="1473">
                <a:solidFill>
                  <a:srgbClr val="000000"/>
                </a:solidFill>
              </a:rPr>
              <a:t>This chapter describes the most important features of ES6.</a:t>
            </a:r>
            <a:endParaRPr sz="1473">
              <a:solidFill>
                <a:srgbClr val="000000"/>
              </a:solidFill>
            </a:endParaRPr>
          </a:p>
          <a:p>
            <a:pPr indent="0" lvl="0" marL="0" rtl="0" algn="l">
              <a:lnSpc>
                <a:spcPct val="95000"/>
              </a:lnSpc>
              <a:spcBef>
                <a:spcPts val="2900"/>
              </a:spcBef>
              <a:spcAft>
                <a:spcPts val="0"/>
              </a:spcAft>
              <a:buSzPts val="358"/>
              <a:buNone/>
            </a:pPr>
            <a:r>
              <a:t/>
            </a:r>
            <a:endParaRPr sz="1473">
              <a:solidFill>
                <a:srgbClr val="000000"/>
              </a:solidFill>
            </a:endParaRPr>
          </a:p>
          <a:p>
            <a:pPr indent="0" lvl="0" marL="457200" rtl="0" algn="l">
              <a:lnSpc>
                <a:spcPct val="75000"/>
              </a:lnSpc>
              <a:spcBef>
                <a:spcPts val="1800"/>
              </a:spcBef>
              <a:spcAft>
                <a:spcPts val="1200"/>
              </a:spcAft>
              <a:buSzPts val="277"/>
              <a:buNone/>
            </a:pPr>
            <a:r>
              <a:t/>
            </a:r>
            <a:endParaRPr sz="203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4"/>
          <p:cNvSpPr txBox="1"/>
          <p:nvPr>
            <p:ph idx="1" type="body"/>
          </p:nvPr>
        </p:nvSpPr>
        <p:spPr>
          <a:xfrm>
            <a:off x="391650" y="1734200"/>
            <a:ext cx="8479800" cy="1857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77"/>
              <a:buNone/>
            </a:pPr>
            <a:r>
              <a:rPr lang="en" sz="1650">
                <a:solidFill>
                  <a:srgbClr val="000000"/>
                </a:solidFill>
                <a:highlight>
                  <a:srgbClr val="FFFFFF"/>
                </a:highlight>
              </a:rPr>
              <a:t>ES6 allows you to write the code in such a way that makes your code more modern and readable. </a:t>
            </a:r>
            <a:endParaRPr sz="1650">
              <a:solidFill>
                <a:srgbClr val="000000"/>
              </a:solidFill>
              <a:highlight>
                <a:srgbClr val="FFFFFF"/>
              </a:highlight>
            </a:endParaRPr>
          </a:p>
          <a:p>
            <a:pPr indent="0" lvl="0" marL="457200" rtl="0" algn="l">
              <a:lnSpc>
                <a:spcPct val="150000"/>
              </a:lnSpc>
              <a:spcBef>
                <a:spcPts val="1200"/>
              </a:spcBef>
              <a:spcAft>
                <a:spcPts val="1200"/>
              </a:spcAft>
              <a:buSzPts val="277"/>
              <a:buNone/>
            </a:pPr>
            <a:r>
              <a:rPr lang="en" sz="1650">
                <a:solidFill>
                  <a:srgbClr val="000000"/>
                </a:solidFill>
                <a:highlight>
                  <a:srgbClr val="FFFFFF"/>
                </a:highlight>
              </a:rPr>
              <a:t>By using ES6 features, we write less and do more, so the term 'Write less, do more' suits ES6.</a:t>
            </a:r>
            <a:endParaRPr sz="263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5"/>
          <p:cNvSpPr txBox="1"/>
          <p:nvPr>
            <p:ph type="title"/>
          </p:nvPr>
        </p:nvSpPr>
        <p:spPr>
          <a:xfrm>
            <a:off x="0" y="1927125"/>
            <a:ext cx="4310700" cy="1707000"/>
          </a:xfrm>
          <a:prstGeom prst="rect">
            <a:avLst/>
          </a:prstGeom>
        </p:spPr>
        <p:txBody>
          <a:bodyPr anchorCtr="0" anchor="ctr" bIns="91425" lIns="91425" spcFirstLastPara="1" rIns="91425" wrap="square" tIns="91425">
            <a:normAutofit/>
          </a:bodyPr>
          <a:lstStyle/>
          <a:p>
            <a:pPr indent="457200" lvl="0" marL="914400" rtl="0" algn="l">
              <a:lnSpc>
                <a:spcPct val="130000"/>
              </a:lnSpc>
              <a:spcBef>
                <a:spcPts val="1800"/>
              </a:spcBef>
              <a:spcAft>
                <a:spcPts val="0"/>
              </a:spcAft>
              <a:buNone/>
            </a:pPr>
            <a:r>
              <a:rPr lang="en" sz="1900">
                <a:solidFill>
                  <a:srgbClr val="000000"/>
                </a:solidFill>
                <a:highlight>
                  <a:srgbClr val="FFFFFF"/>
                </a:highlight>
              </a:rPr>
              <a:t>Destructuring</a:t>
            </a:r>
            <a:endParaRPr sz="1900">
              <a:solidFill>
                <a:srgbClr val="000000"/>
              </a:solidFill>
              <a:highlight>
                <a:srgbClr val="FFFFFF"/>
              </a:highlight>
            </a:endParaRPr>
          </a:p>
          <a:p>
            <a:pPr indent="0" lvl="0" marL="0" rtl="0" algn="ctr">
              <a:spcBef>
                <a:spcPts val="400"/>
              </a:spcBef>
              <a:spcAft>
                <a:spcPts val="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46"/>
          <p:cNvPicPr preferRelativeResize="0"/>
          <p:nvPr/>
        </p:nvPicPr>
        <p:blipFill>
          <a:blip r:embed="rId3">
            <a:alphaModFix/>
          </a:blip>
          <a:stretch>
            <a:fillRect/>
          </a:stretch>
        </p:blipFill>
        <p:spPr>
          <a:xfrm>
            <a:off x="152400" y="152400"/>
            <a:ext cx="8572500" cy="4762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7"/>
          <p:cNvSpPr txBox="1"/>
          <p:nvPr/>
        </p:nvSpPr>
        <p:spPr>
          <a:xfrm>
            <a:off x="1336750" y="931700"/>
            <a:ext cx="5858400" cy="30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0077AA"/>
                </a:solidFill>
                <a:latin typeface="Courier New"/>
                <a:ea typeface="Courier New"/>
                <a:cs typeface="Courier New"/>
                <a:sym typeface="Courier New"/>
              </a:rPr>
              <a:t>const</a:t>
            </a:r>
            <a:r>
              <a:rPr lang="en" sz="1300">
                <a:latin typeface="Courier New"/>
                <a:ea typeface="Courier New"/>
                <a:cs typeface="Courier New"/>
                <a:sym typeface="Courier New"/>
              </a:rPr>
              <a:t> user </a:t>
            </a:r>
            <a:r>
              <a:rPr lang="en" sz="1250">
                <a:solidFill>
                  <a:srgbClr val="9A6E3A"/>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'name'</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'Alex'</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'address'</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'15th Park Avenue'</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'age'</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990055"/>
                </a:solidFill>
                <a:latin typeface="Courier New"/>
                <a:ea typeface="Courier New"/>
                <a:cs typeface="Courier New"/>
                <a:sym typeface="Courier New"/>
              </a:rPr>
              <a:t>43</a:t>
            </a:r>
            <a:endParaRPr sz="1300">
              <a:latin typeface="Courier New"/>
              <a:ea typeface="Courier New"/>
              <a:cs typeface="Courier New"/>
              <a:sym typeface="Courier New"/>
            </a:endParaRPr>
          </a:p>
          <a:p>
            <a:pPr indent="0" lvl="0" marL="0" rtl="0" algn="l">
              <a:spcBef>
                <a:spcPts val="0"/>
              </a:spcBef>
              <a:spcAft>
                <a:spcPts val="0"/>
              </a:spcAft>
              <a:buNone/>
            </a:pP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250">
                <a:solidFill>
                  <a:srgbClr val="0077AA"/>
                </a:solidFill>
                <a:latin typeface="Courier New"/>
                <a:ea typeface="Courier New"/>
                <a:cs typeface="Courier New"/>
                <a:sym typeface="Courier New"/>
              </a:rPr>
              <a:t>const</a:t>
            </a: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name</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age </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9A6E3A"/>
                </a:solidFill>
                <a:latin typeface="Courier New"/>
                <a:ea typeface="Courier New"/>
                <a:cs typeface="Courier New"/>
                <a:sym typeface="Courier New"/>
              </a:rPr>
              <a:t>=</a:t>
            </a:r>
            <a:r>
              <a:rPr lang="en" sz="1300">
                <a:latin typeface="Courier New"/>
                <a:ea typeface="Courier New"/>
                <a:cs typeface="Courier New"/>
                <a:sym typeface="Courier New"/>
              </a:rPr>
              <a:t> user</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190500" marR="190500" rtl="0" algn="l">
              <a:lnSpc>
                <a:spcPct val="150000"/>
              </a:lnSpc>
              <a:spcBef>
                <a:spcPts val="1700"/>
              </a:spcBef>
              <a:spcAft>
                <a:spcPts val="0"/>
              </a:spcAft>
              <a:buNone/>
            </a:pPr>
            <a:r>
              <a:rPr lang="en" sz="1300">
                <a:latin typeface="Courier New"/>
                <a:ea typeface="Courier New"/>
                <a:cs typeface="Courier New"/>
                <a:sym typeface="Courier New"/>
              </a:rPr>
              <a:t>console</a:t>
            </a:r>
            <a:r>
              <a:rPr lang="en" sz="1250">
                <a:solidFill>
                  <a:schemeClr val="accent4"/>
                </a:solidFill>
                <a:latin typeface="Courier New"/>
                <a:ea typeface="Courier New"/>
                <a:cs typeface="Courier New"/>
                <a:sym typeface="Courier New"/>
              </a:rPr>
              <a:t>.</a:t>
            </a:r>
            <a:r>
              <a:rPr lang="en" sz="1250">
                <a:solidFill>
                  <a:srgbClr val="DD4A68"/>
                </a:solidFill>
                <a:latin typeface="Courier New"/>
                <a:ea typeface="Courier New"/>
                <a:cs typeface="Courier New"/>
                <a:sym typeface="Courier New"/>
              </a:rPr>
              <a:t>log</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name</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age</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salary</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708090"/>
                </a:solidFill>
                <a:latin typeface="Courier New"/>
                <a:ea typeface="Courier New"/>
                <a:cs typeface="Courier New"/>
                <a:sym typeface="Courier New"/>
              </a:rPr>
              <a:t>// Output, Alex 43 123455</a:t>
            </a:r>
            <a:endParaRPr sz="1250">
              <a:solidFill>
                <a:srgbClr val="708090"/>
              </a:solidFill>
              <a:latin typeface="Courier New"/>
              <a:ea typeface="Courier New"/>
              <a:cs typeface="Courier New"/>
              <a:sym typeface="Courier New"/>
            </a:endParaRPr>
          </a:p>
          <a:p>
            <a:pPr indent="0" lvl="0" marL="0" rtl="0" algn="l">
              <a:spcBef>
                <a:spcPts val="3300"/>
              </a:spcBef>
              <a:spcAft>
                <a:spcPts val="0"/>
              </a:spcAft>
              <a:buNone/>
            </a:pPr>
            <a:r>
              <a:t/>
            </a:r>
            <a:endParaRPr sz="1550">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8"/>
          <p:cNvSpPr txBox="1"/>
          <p:nvPr/>
        </p:nvSpPr>
        <p:spPr>
          <a:xfrm>
            <a:off x="1355000" y="867850"/>
            <a:ext cx="5858400" cy="311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0077AA"/>
                </a:solidFill>
                <a:latin typeface="Courier New"/>
                <a:ea typeface="Courier New"/>
                <a:cs typeface="Courier New"/>
                <a:sym typeface="Courier New"/>
              </a:rPr>
              <a:t>const</a:t>
            </a:r>
            <a:r>
              <a:rPr lang="en">
                <a:latin typeface="Courier New"/>
                <a:ea typeface="Courier New"/>
                <a:cs typeface="Courier New"/>
                <a:sym typeface="Courier New"/>
              </a:rPr>
              <a:t> user </a:t>
            </a:r>
            <a:r>
              <a:rPr lang="en" sz="1350">
                <a:solidFill>
                  <a:srgbClr val="9A6E3A"/>
                </a:solidFill>
                <a:latin typeface="Courier New"/>
                <a:ea typeface="Courier New"/>
                <a:cs typeface="Courier New"/>
                <a:sym typeface="Courier New"/>
              </a:rPr>
              <a:t>=</a:t>
            </a:r>
            <a:r>
              <a:rPr lang="en">
                <a:latin typeface="Courier New"/>
                <a:ea typeface="Courier New"/>
                <a:cs typeface="Courier New"/>
                <a:sym typeface="Courier New"/>
              </a:rPr>
              <a:t> </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sz="1350">
                <a:solidFill>
                  <a:srgbClr val="669900"/>
                </a:solidFill>
                <a:latin typeface="Courier New"/>
                <a:ea typeface="Courier New"/>
                <a:cs typeface="Courier New"/>
                <a:sym typeface="Courier New"/>
              </a:rPr>
              <a:t>'name'</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 </a:t>
            </a:r>
            <a:r>
              <a:rPr lang="en" sz="1350">
                <a:solidFill>
                  <a:srgbClr val="669900"/>
                </a:solidFill>
                <a:latin typeface="Courier New"/>
                <a:ea typeface="Courier New"/>
                <a:cs typeface="Courier New"/>
                <a:sym typeface="Courier New"/>
              </a:rPr>
              <a:t>'Alex'</a:t>
            </a:r>
            <a:r>
              <a:rPr lang="en" sz="1350">
                <a:solidFill>
                  <a:schemeClr val="accent4"/>
                </a:solidFill>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sz="1350">
                <a:solidFill>
                  <a:srgbClr val="669900"/>
                </a:solidFill>
                <a:latin typeface="Courier New"/>
                <a:ea typeface="Courier New"/>
                <a:cs typeface="Courier New"/>
                <a:sym typeface="Courier New"/>
              </a:rPr>
              <a:t>'address'</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 </a:t>
            </a:r>
            <a:r>
              <a:rPr lang="en" sz="1350">
                <a:solidFill>
                  <a:srgbClr val="669900"/>
                </a:solidFill>
                <a:latin typeface="Courier New"/>
                <a:ea typeface="Courier New"/>
                <a:cs typeface="Courier New"/>
                <a:sym typeface="Courier New"/>
              </a:rPr>
              <a:t>'15th Park Avenue'</a:t>
            </a:r>
            <a:r>
              <a:rPr lang="en" sz="1350">
                <a:solidFill>
                  <a:schemeClr val="accent4"/>
                </a:solidFill>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sz="1350">
                <a:solidFill>
                  <a:srgbClr val="669900"/>
                </a:solidFill>
                <a:latin typeface="Courier New"/>
                <a:ea typeface="Courier New"/>
                <a:cs typeface="Courier New"/>
                <a:sym typeface="Courier New"/>
              </a:rPr>
              <a:t>'age'</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 </a:t>
            </a:r>
            <a:r>
              <a:rPr lang="en" sz="1350">
                <a:solidFill>
                  <a:srgbClr val="990055"/>
                </a:solidFill>
                <a:latin typeface="Courier New"/>
                <a:ea typeface="Courier New"/>
                <a:cs typeface="Courier New"/>
                <a:sym typeface="Courier New"/>
              </a:rPr>
              <a:t>43</a:t>
            </a:r>
            <a:endParaRPr>
              <a:latin typeface="Courier New"/>
              <a:ea typeface="Courier New"/>
              <a:cs typeface="Courier New"/>
              <a:sym typeface="Courier New"/>
            </a:endParaRPr>
          </a:p>
          <a:p>
            <a:pPr indent="0" lvl="0" marL="0" rtl="0" algn="l">
              <a:spcBef>
                <a:spcPts val="0"/>
              </a:spcBef>
              <a:spcAft>
                <a:spcPts val="0"/>
              </a:spcAft>
              <a:buNone/>
            </a:pPr>
            <a:r>
              <a:rPr lang="en" sz="1350">
                <a:solidFill>
                  <a:schemeClr val="accent4"/>
                </a:solidFill>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sz="1350">
                <a:solidFill>
                  <a:srgbClr val="0077AA"/>
                </a:solidFill>
                <a:latin typeface="Courier New"/>
                <a:ea typeface="Courier New"/>
                <a:cs typeface="Courier New"/>
                <a:sym typeface="Courier New"/>
              </a:rPr>
              <a:t>const</a:t>
            </a:r>
            <a:r>
              <a:rPr lang="en">
                <a:latin typeface="Courier New"/>
                <a:ea typeface="Courier New"/>
                <a:cs typeface="Courier New"/>
                <a:sym typeface="Courier New"/>
              </a:rPr>
              <a:t> </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 address</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 permanentAddress </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 </a:t>
            </a:r>
            <a:r>
              <a:rPr lang="en" sz="1350">
                <a:solidFill>
                  <a:srgbClr val="9A6E3A"/>
                </a:solidFill>
                <a:latin typeface="Courier New"/>
                <a:ea typeface="Courier New"/>
                <a:cs typeface="Courier New"/>
                <a:sym typeface="Courier New"/>
              </a:rPr>
              <a:t>=</a:t>
            </a:r>
            <a:r>
              <a:rPr lang="en">
                <a:latin typeface="Courier New"/>
                <a:ea typeface="Courier New"/>
                <a:cs typeface="Courier New"/>
                <a:sym typeface="Courier New"/>
              </a:rPr>
              <a:t> user</a:t>
            </a:r>
            <a:r>
              <a:rPr lang="en" sz="1350">
                <a:solidFill>
                  <a:schemeClr val="accent4"/>
                </a:solidFill>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190500" marR="190500" rtl="0" algn="l">
              <a:lnSpc>
                <a:spcPct val="150000"/>
              </a:lnSpc>
              <a:spcBef>
                <a:spcPts val="1700"/>
              </a:spcBef>
              <a:spcAft>
                <a:spcPts val="0"/>
              </a:spcAft>
              <a:buNone/>
            </a:pPr>
            <a:r>
              <a:rPr lang="en">
                <a:latin typeface="Courier New"/>
                <a:ea typeface="Courier New"/>
                <a:cs typeface="Courier New"/>
                <a:sym typeface="Courier New"/>
              </a:rPr>
              <a:t>console</a:t>
            </a:r>
            <a:r>
              <a:rPr lang="en" sz="1350">
                <a:solidFill>
                  <a:schemeClr val="accent4"/>
                </a:solidFill>
                <a:latin typeface="Courier New"/>
                <a:ea typeface="Courier New"/>
                <a:cs typeface="Courier New"/>
                <a:sym typeface="Courier New"/>
              </a:rPr>
              <a:t>.</a:t>
            </a:r>
            <a:r>
              <a:rPr lang="en" sz="1350">
                <a:solidFill>
                  <a:srgbClr val="DD4A68"/>
                </a:solidFill>
                <a:latin typeface="Courier New"/>
                <a:ea typeface="Courier New"/>
                <a:cs typeface="Courier New"/>
                <a:sym typeface="Courier New"/>
              </a:rPr>
              <a:t>log</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permanentAddress</a:t>
            </a:r>
            <a:r>
              <a:rPr lang="en" sz="1350">
                <a:solidFill>
                  <a:schemeClr val="accent4"/>
                </a:solidFill>
                <a:latin typeface="Courier New"/>
                <a:ea typeface="Courier New"/>
                <a:cs typeface="Courier New"/>
                <a:sym typeface="Courier New"/>
              </a:rPr>
              <a:t>);</a:t>
            </a:r>
            <a:r>
              <a:rPr lang="en">
                <a:latin typeface="Courier New"/>
                <a:ea typeface="Courier New"/>
                <a:cs typeface="Courier New"/>
                <a:sym typeface="Courier New"/>
              </a:rPr>
              <a:t> </a:t>
            </a:r>
            <a:r>
              <a:rPr lang="en" sz="1350">
                <a:solidFill>
                  <a:srgbClr val="708090"/>
                </a:solidFill>
                <a:latin typeface="Courier New"/>
                <a:ea typeface="Courier New"/>
                <a:cs typeface="Courier New"/>
                <a:sym typeface="Courier New"/>
              </a:rPr>
              <a:t>// 15th Park Avenue</a:t>
            </a:r>
            <a:endParaRPr sz="1350">
              <a:solidFill>
                <a:srgbClr val="708090"/>
              </a:solidFill>
              <a:latin typeface="Courier New"/>
              <a:ea typeface="Courier New"/>
              <a:cs typeface="Courier New"/>
              <a:sym typeface="Courier New"/>
            </a:endParaRPr>
          </a:p>
          <a:p>
            <a:pPr indent="0" lvl="0" marL="0" rtl="0" algn="l">
              <a:spcBef>
                <a:spcPts val="3300"/>
              </a:spcBef>
              <a:spcAft>
                <a:spcPts val="0"/>
              </a:spcAft>
              <a:buNone/>
            </a:pPr>
            <a:r>
              <a:t/>
            </a:r>
            <a:endParaRPr sz="1650">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9"/>
          <p:cNvSpPr txBox="1"/>
          <p:nvPr/>
        </p:nvSpPr>
        <p:spPr>
          <a:xfrm>
            <a:off x="1355025" y="238625"/>
            <a:ext cx="5858400" cy="58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0077AA"/>
                </a:solidFill>
                <a:latin typeface="Courier New"/>
                <a:ea typeface="Courier New"/>
                <a:cs typeface="Courier New"/>
                <a:sym typeface="Courier New"/>
              </a:rPr>
              <a:t>const</a:t>
            </a:r>
            <a:r>
              <a:rPr lang="en" sz="1300">
                <a:latin typeface="Courier New"/>
                <a:ea typeface="Courier New"/>
                <a:cs typeface="Courier New"/>
                <a:sym typeface="Courier New"/>
              </a:rPr>
              <a:t> user </a:t>
            </a:r>
            <a:r>
              <a:rPr lang="en" sz="1250">
                <a:solidFill>
                  <a:srgbClr val="9A6E3A"/>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'name'</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'Alex'</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'address'</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'15th Park Avenue'</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'age'</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990055"/>
                </a:solidFill>
                <a:latin typeface="Courier New"/>
                <a:ea typeface="Courier New"/>
                <a:cs typeface="Courier New"/>
                <a:sym typeface="Courier New"/>
              </a:rPr>
              <a:t>43</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'department'</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'name'</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'Sales'</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'Shift'</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'Morning'</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'address'</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'city'</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'Bangalore'</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'street'</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'7th Residency Rd'</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'zip'</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990055"/>
                </a:solidFill>
                <a:latin typeface="Courier New"/>
                <a:ea typeface="Courier New"/>
                <a:cs typeface="Courier New"/>
                <a:sym typeface="Courier New"/>
              </a:rPr>
              <a:t>560001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endParaRPr sz="1300">
              <a:latin typeface="Courier New"/>
              <a:ea typeface="Courier New"/>
              <a:cs typeface="Courier New"/>
              <a:sym typeface="Courier New"/>
            </a:endParaRPr>
          </a:p>
          <a:p>
            <a:pPr indent="0" lvl="0" marL="190500" marR="190500" rtl="0" algn="l">
              <a:lnSpc>
                <a:spcPct val="150000"/>
              </a:lnSpc>
              <a:spcBef>
                <a:spcPts val="1700"/>
              </a:spcBef>
              <a:spcAft>
                <a:spcPts val="0"/>
              </a:spcAft>
              <a:buNone/>
            </a:pPr>
            <a:r>
              <a:rPr lang="en" sz="1250">
                <a:solidFill>
                  <a:schemeClr val="accent4"/>
                </a:solidFill>
                <a:latin typeface="Courier New"/>
                <a:ea typeface="Courier New"/>
                <a:cs typeface="Courier New"/>
                <a:sym typeface="Courier New"/>
              </a:rPr>
              <a:t>}</a:t>
            </a:r>
            <a:endParaRPr sz="1250">
              <a:solidFill>
                <a:schemeClr val="accent4"/>
              </a:solidFill>
              <a:latin typeface="Courier New"/>
              <a:ea typeface="Courier New"/>
              <a:cs typeface="Courier New"/>
              <a:sym typeface="Courier New"/>
            </a:endParaRPr>
          </a:p>
          <a:p>
            <a:pPr indent="0" lvl="0" marL="0" marR="190500" rtl="0" algn="l">
              <a:lnSpc>
                <a:spcPct val="150000"/>
              </a:lnSpc>
              <a:spcBef>
                <a:spcPts val="3300"/>
              </a:spcBef>
              <a:spcAft>
                <a:spcPts val="0"/>
              </a:spcAft>
              <a:buNone/>
            </a:pPr>
            <a:r>
              <a:rPr lang="en" sz="1250">
                <a:solidFill>
                  <a:schemeClr val="accent4"/>
                </a:solidFill>
                <a:latin typeface="Courier New"/>
                <a:ea typeface="Courier New"/>
                <a:cs typeface="Courier New"/>
                <a:sym typeface="Courier New"/>
              </a:rPr>
              <a:t> </a:t>
            </a:r>
            <a:r>
              <a:rPr lang="en" sz="1250">
                <a:solidFill>
                  <a:srgbClr val="0077AA"/>
                </a:solidFill>
                <a:latin typeface="Courier New"/>
                <a:ea typeface="Courier New"/>
                <a:cs typeface="Courier New"/>
                <a:sym typeface="Courier New"/>
              </a:rPr>
              <a:t>const</a:t>
            </a: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department</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address </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chemeClr val="accent4"/>
                </a:solidFill>
                <a:latin typeface="Courier New"/>
                <a:ea typeface="Courier New"/>
                <a:cs typeface="Courier New"/>
                <a:sym typeface="Courier New"/>
              </a:rPr>
              <a:t>}</a:t>
            </a:r>
            <a:r>
              <a:rPr lang="en" sz="1300">
                <a:latin typeface="Courier New"/>
                <a:ea typeface="Courier New"/>
                <a:cs typeface="Courier New"/>
                <a:sym typeface="Courier New"/>
              </a:rPr>
              <a:t> </a:t>
            </a:r>
            <a:r>
              <a:rPr lang="en" sz="1250">
                <a:solidFill>
                  <a:srgbClr val="9A6E3A"/>
                </a:solidFill>
                <a:latin typeface="Courier New"/>
                <a:ea typeface="Courier New"/>
                <a:cs typeface="Courier New"/>
                <a:sym typeface="Courier New"/>
              </a:rPr>
              <a:t>=</a:t>
            </a:r>
            <a:r>
              <a:rPr lang="en" sz="1300">
                <a:latin typeface="Courier New"/>
                <a:ea typeface="Courier New"/>
                <a:cs typeface="Courier New"/>
                <a:sym typeface="Courier New"/>
              </a:rPr>
              <a:t> user</a:t>
            </a:r>
            <a:r>
              <a:rPr lang="en" sz="1250">
                <a:solidFill>
                  <a:schemeClr val="accent4"/>
                </a:solidFill>
                <a:latin typeface="Courier New"/>
                <a:ea typeface="Courier New"/>
                <a:cs typeface="Courier New"/>
                <a:sym typeface="Courier New"/>
              </a:rPr>
              <a:t>;</a:t>
            </a:r>
            <a:endParaRPr sz="1250">
              <a:solidFill>
                <a:schemeClr val="accent4"/>
              </a:solidFill>
              <a:latin typeface="Courier New"/>
              <a:ea typeface="Courier New"/>
              <a:cs typeface="Courier New"/>
              <a:sym typeface="Courier New"/>
            </a:endParaRPr>
          </a:p>
          <a:p>
            <a:pPr indent="0" lvl="0" marL="0" rtl="0" algn="l">
              <a:lnSpc>
                <a:spcPct val="115000"/>
              </a:lnSpc>
              <a:spcBef>
                <a:spcPts val="3300"/>
              </a:spcBef>
              <a:spcAft>
                <a:spcPts val="0"/>
              </a:spcAft>
              <a:buNone/>
            </a:pPr>
            <a:r>
              <a:t/>
            </a:r>
            <a:endParaRPr sz="1250">
              <a:solidFill>
                <a:schemeClr val="accent4"/>
              </a:solidFill>
              <a:latin typeface="Courier New"/>
              <a:ea typeface="Courier New"/>
              <a:cs typeface="Courier New"/>
              <a:sym typeface="Courier New"/>
            </a:endParaRPr>
          </a:p>
          <a:p>
            <a:pPr indent="0" lvl="0" marL="0" marR="190500" rtl="0" algn="l">
              <a:lnSpc>
                <a:spcPct val="150000"/>
              </a:lnSpc>
              <a:spcBef>
                <a:spcPts val="1700"/>
              </a:spcBef>
              <a:spcAft>
                <a:spcPts val="0"/>
              </a:spcAft>
              <a:buNone/>
            </a:pPr>
            <a:r>
              <a:t/>
            </a:r>
            <a:endParaRPr sz="1250">
              <a:solidFill>
                <a:schemeClr val="accent4"/>
              </a:solidFill>
              <a:latin typeface="Courier New"/>
              <a:ea typeface="Courier New"/>
              <a:cs typeface="Courier New"/>
              <a:sym typeface="Courier New"/>
            </a:endParaRPr>
          </a:p>
          <a:p>
            <a:pPr indent="0" lvl="0" marL="0" rtl="0" algn="l">
              <a:spcBef>
                <a:spcPts val="3300"/>
              </a:spcBef>
              <a:spcAft>
                <a:spcPts val="0"/>
              </a:spcAft>
              <a:buNone/>
            </a:pPr>
            <a:r>
              <a:t/>
            </a:r>
            <a:endParaRPr sz="1550">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0"/>
          <p:cNvSpPr txBox="1"/>
          <p:nvPr/>
        </p:nvSpPr>
        <p:spPr>
          <a:xfrm>
            <a:off x="1355025" y="238625"/>
            <a:ext cx="5858400" cy="481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0077AA"/>
                </a:solidFill>
                <a:latin typeface="Courier New"/>
                <a:ea typeface="Courier New"/>
                <a:cs typeface="Courier New"/>
                <a:sym typeface="Courier New"/>
              </a:rPr>
              <a:t>const</a:t>
            </a:r>
            <a:r>
              <a:rPr lang="en" sz="1500">
                <a:latin typeface="Courier New"/>
                <a:ea typeface="Courier New"/>
                <a:cs typeface="Courier New"/>
                <a:sym typeface="Courier New"/>
              </a:rPr>
              <a:t> user </a:t>
            </a:r>
            <a:r>
              <a:rPr lang="en" sz="1450">
                <a:solidFill>
                  <a:srgbClr val="9A6E3A"/>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'name'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'Alex'</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'address'</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'15th Park Avenue'</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'age'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990055"/>
                </a:solidFill>
                <a:latin typeface="Courier New"/>
                <a:ea typeface="Courier New"/>
                <a:cs typeface="Courier New"/>
                <a:sym typeface="Courier New"/>
              </a:rPr>
              <a:t>43</a:t>
            </a:r>
            <a:endParaRPr sz="1500">
              <a:latin typeface="Courier New"/>
              <a:ea typeface="Courier New"/>
              <a:cs typeface="Courier New"/>
              <a:sym typeface="Courier New"/>
            </a:endParaRPr>
          </a:p>
          <a:p>
            <a:pPr indent="0" lvl="0" marL="190500" marR="190500" rtl="0" algn="l">
              <a:lnSpc>
                <a:spcPct val="150000"/>
              </a:lnSpc>
              <a:spcBef>
                <a:spcPts val="1700"/>
              </a:spcBef>
              <a:spcAft>
                <a:spcPts val="0"/>
              </a:spcAft>
              <a:buNone/>
            </a:pPr>
            <a:r>
              <a:rPr lang="en" sz="1450">
                <a:solidFill>
                  <a:schemeClr val="accent4"/>
                </a:solidFill>
                <a:latin typeface="Courier New"/>
                <a:ea typeface="Courier New"/>
                <a:cs typeface="Courier New"/>
                <a:sym typeface="Courier New"/>
              </a:rPr>
              <a:t>}</a:t>
            </a:r>
            <a:endParaRPr sz="1450">
              <a:solidFill>
                <a:schemeClr val="accent4"/>
              </a:solidFill>
              <a:latin typeface="Courier New"/>
              <a:ea typeface="Courier New"/>
              <a:cs typeface="Courier New"/>
              <a:sym typeface="Courier New"/>
            </a:endParaRPr>
          </a:p>
          <a:p>
            <a:pPr indent="0" lvl="0" marL="190500" marR="190500" rtl="0" algn="l">
              <a:lnSpc>
                <a:spcPct val="150000"/>
              </a:lnSpc>
              <a:spcBef>
                <a:spcPts val="3300"/>
              </a:spcBef>
              <a:spcAft>
                <a:spcPts val="0"/>
              </a:spcAft>
              <a:buNone/>
            </a:pPr>
            <a:r>
              <a:rPr lang="en" sz="1450">
                <a:solidFill>
                  <a:srgbClr val="DD4A68"/>
                </a:solidFill>
                <a:latin typeface="Courier New"/>
                <a:ea typeface="Courier New"/>
                <a:cs typeface="Courier New"/>
                <a:sym typeface="Courier New"/>
              </a:rPr>
              <a:t>logDetails</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user</a:t>
            </a:r>
            <a:r>
              <a:rPr lang="en" sz="1450">
                <a:solidFill>
                  <a:schemeClr val="accent4"/>
                </a:solidFill>
                <a:latin typeface="Courier New"/>
                <a:ea typeface="Courier New"/>
                <a:cs typeface="Courier New"/>
                <a:sym typeface="Courier New"/>
              </a:rPr>
              <a:t>);</a:t>
            </a:r>
            <a:endParaRPr sz="1450">
              <a:solidFill>
                <a:schemeClr val="accent4"/>
              </a:solidFill>
              <a:latin typeface="Courier New"/>
              <a:ea typeface="Courier New"/>
              <a:cs typeface="Courier New"/>
              <a:sym typeface="Courier New"/>
            </a:endParaRPr>
          </a:p>
          <a:p>
            <a:pPr indent="0" lvl="0" marL="0" rtl="0" algn="l">
              <a:lnSpc>
                <a:spcPct val="115000"/>
              </a:lnSpc>
              <a:spcBef>
                <a:spcPts val="330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450">
                <a:solidFill>
                  <a:srgbClr val="0077AA"/>
                </a:solidFill>
                <a:latin typeface="Courier New"/>
                <a:ea typeface="Courier New"/>
                <a:cs typeface="Courier New"/>
                <a:sym typeface="Courier New"/>
              </a:rPr>
              <a:t>function</a:t>
            </a:r>
            <a:r>
              <a:rPr lang="en" sz="1500">
                <a:latin typeface="Courier New"/>
                <a:ea typeface="Courier New"/>
                <a:cs typeface="Courier New"/>
                <a:sym typeface="Courier New"/>
              </a:rPr>
              <a:t> </a:t>
            </a:r>
            <a:r>
              <a:rPr lang="en" sz="1450">
                <a:solidFill>
                  <a:srgbClr val="DD4A68"/>
                </a:solidFill>
                <a:latin typeface="Courier New"/>
                <a:ea typeface="Courier New"/>
                <a:cs typeface="Courier New"/>
                <a:sym typeface="Courier New"/>
              </a:rPr>
              <a:t>logDetails</a:t>
            </a:r>
            <a:r>
              <a:rPr lang="en" sz="1450">
                <a:solidFill>
                  <a:schemeClr val="accent4"/>
                </a:solidFill>
                <a:latin typeface="Courier New"/>
                <a:ea typeface="Courier New"/>
                <a:cs typeface="Courier New"/>
                <a:sym typeface="Courier New"/>
              </a:rPr>
              <a:t>({</a:t>
            </a:r>
            <a:r>
              <a:rPr lang="en" sz="1450">
                <a:latin typeface="Courier New"/>
                <a:ea typeface="Courier New"/>
                <a:cs typeface="Courier New"/>
                <a:sym typeface="Courier New"/>
              </a:rPr>
              <a:t>name</a:t>
            </a:r>
            <a:r>
              <a:rPr lang="en" sz="1450">
                <a:solidFill>
                  <a:schemeClr val="accent4"/>
                </a:solidFill>
                <a:latin typeface="Courier New"/>
                <a:ea typeface="Courier New"/>
                <a:cs typeface="Courier New"/>
                <a:sym typeface="Courier New"/>
              </a:rPr>
              <a:t>,</a:t>
            </a:r>
            <a:r>
              <a:rPr lang="en" sz="1450">
                <a:latin typeface="Courier New"/>
                <a:ea typeface="Courier New"/>
                <a:cs typeface="Courier New"/>
                <a:sym typeface="Courier New"/>
              </a:rPr>
              <a:t> age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console</a:t>
            </a:r>
            <a:r>
              <a:rPr lang="en" sz="1450">
                <a:solidFill>
                  <a:schemeClr val="accent4"/>
                </a:solidFill>
                <a:latin typeface="Courier New"/>
                <a:ea typeface="Courier New"/>
                <a:cs typeface="Courier New"/>
                <a:sym typeface="Courier New"/>
              </a:rPr>
              <a:t>.</a:t>
            </a:r>
            <a:r>
              <a:rPr lang="en" sz="1450">
                <a:solidFill>
                  <a:srgbClr val="DD4A68"/>
                </a:solidFill>
                <a:latin typeface="Courier New"/>
                <a:ea typeface="Courier New"/>
                <a:cs typeface="Courier New"/>
                <a:sym typeface="Courier New"/>
              </a:rPr>
              <a:t>log</a:t>
            </a:r>
            <a:r>
              <a:rPr lang="en" sz="1450">
                <a:solidFill>
                  <a:schemeClr val="accent4"/>
                </a:solidFill>
                <a:latin typeface="Courier New"/>
                <a:ea typeface="Courier New"/>
                <a:cs typeface="Courier New"/>
                <a:sym typeface="Courier New"/>
              </a:rPr>
              <a:t>(</a:t>
            </a:r>
            <a:r>
              <a:rPr lang="en" sz="1450">
                <a:solidFill>
                  <a:srgbClr val="669900"/>
                </a:solidFill>
                <a:latin typeface="Courier New"/>
                <a:ea typeface="Courier New"/>
                <a:cs typeface="Courier New"/>
                <a:sym typeface="Courier New"/>
              </a:rPr>
              <a:t>`</a:t>
            </a:r>
            <a:r>
              <a:rPr lang="en" sz="1450">
                <a:solidFill>
                  <a:schemeClr val="accent4"/>
                </a:solidFill>
                <a:latin typeface="Courier New"/>
                <a:ea typeface="Courier New"/>
                <a:cs typeface="Courier New"/>
                <a:sym typeface="Courier New"/>
              </a:rPr>
              <a:t>${</a:t>
            </a:r>
            <a:r>
              <a:rPr lang="en" sz="1450">
                <a:latin typeface="Courier New"/>
                <a:ea typeface="Courier New"/>
                <a:cs typeface="Courier New"/>
                <a:sym typeface="Courier New"/>
              </a:rPr>
              <a:t>name</a:t>
            </a:r>
            <a:r>
              <a:rPr lang="en" sz="1450">
                <a:solidFill>
                  <a:schemeClr val="accent4"/>
                </a:solidFill>
                <a:latin typeface="Courier New"/>
                <a:ea typeface="Courier New"/>
                <a:cs typeface="Courier New"/>
                <a:sym typeface="Courier New"/>
              </a:rPr>
              <a:t>}</a:t>
            </a:r>
            <a:r>
              <a:rPr lang="en" sz="1450">
                <a:solidFill>
                  <a:srgbClr val="669900"/>
                </a:solidFill>
                <a:latin typeface="Courier New"/>
                <a:ea typeface="Courier New"/>
                <a:cs typeface="Courier New"/>
                <a:sym typeface="Courier New"/>
              </a:rPr>
              <a:t> is </a:t>
            </a:r>
            <a:r>
              <a:rPr lang="en" sz="1450">
                <a:solidFill>
                  <a:schemeClr val="accent4"/>
                </a:solidFill>
                <a:latin typeface="Courier New"/>
                <a:ea typeface="Courier New"/>
                <a:cs typeface="Courier New"/>
                <a:sym typeface="Courier New"/>
              </a:rPr>
              <a:t>${</a:t>
            </a:r>
            <a:r>
              <a:rPr lang="en" sz="1450">
                <a:latin typeface="Courier New"/>
                <a:ea typeface="Courier New"/>
                <a:cs typeface="Courier New"/>
                <a:sym typeface="Courier New"/>
              </a:rPr>
              <a:t>age</a:t>
            </a:r>
            <a:r>
              <a:rPr lang="en" sz="1450">
                <a:solidFill>
                  <a:schemeClr val="accent4"/>
                </a:solidFill>
                <a:latin typeface="Courier New"/>
                <a:ea typeface="Courier New"/>
                <a:cs typeface="Courier New"/>
                <a:sym typeface="Courier New"/>
              </a:rPr>
              <a:t>}</a:t>
            </a:r>
            <a:r>
              <a:rPr lang="en" sz="1450">
                <a:solidFill>
                  <a:srgbClr val="669900"/>
                </a:solidFill>
                <a:latin typeface="Courier New"/>
                <a:ea typeface="Courier New"/>
                <a:cs typeface="Courier New"/>
                <a:sym typeface="Courier New"/>
              </a:rPr>
              <a:t> year(s) old!`</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190500" marR="190500" rtl="0" algn="l">
              <a:lnSpc>
                <a:spcPct val="150000"/>
              </a:lnSpc>
              <a:spcBef>
                <a:spcPts val="1700"/>
              </a:spcBef>
              <a:spcAft>
                <a:spcPts val="0"/>
              </a:spcAft>
              <a:buNone/>
            </a:pPr>
            <a:r>
              <a:rPr lang="en" sz="1450">
                <a:solidFill>
                  <a:schemeClr val="accent4"/>
                </a:solidFill>
                <a:latin typeface="Courier New"/>
                <a:ea typeface="Courier New"/>
                <a:cs typeface="Courier New"/>
                <a:sym typeface="Courier New"/>
              </a:rPr>
              <a:t>}</a:t>
            </a:r>
            <a:endParaRPr sz="1450">
              <a:solidFill>
                <a:schemeClr val="accent4"/>
              </a:solidFill>
              <a:latin typeface="Courier New"/>
              <a:ea typeface="Courier New"/>
              <a:cs typeface="Courier New"/>
              <a:sym typeface="Courier New"/>
            </a:endParaRPr>
          </a:p>
          <a:p>
            <a:pPr indent="0" lvl="0" marL="0" rtl="0" algn="l">
              <a:spcBef>
                <a:spcPts val="3300"/>
              </a:spcBef>
              <a:spcAft>
                <a:spcPts val="0"/>
              </a:spcAft>
              <a:buNone/>
            </a:pPr>
            <a:r>
              <a:t/>
            </a:r>
            <a:endParaRPr sz="1650">
              <a:solidFill>
                <a:srgbClr val="0077AA"/>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51"/>
          <p:cNvSpPr txBox="1"/>
          <p:nvPr>
            <p:ph type="title"/>
          </p:nvPr>
        </p:nvSpPr>
        <p:spPr>
          <a:xfrm>
            <a:off x="0" y="1718250"/>
            <a:ext cx="43107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spread</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2"/>
          <p:cNvSpPr txBox="1"/>
          <p:nvPr>
            <p:ph idx="1" type="body"/>
          </p:nvPr>
        </p:nvSpPr>
        <p:spPr>
          <a:xfrm>
            <a:off x="183475" y="1601125"/>
            <a:ext cx="8479800" cy="1857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1200"/>
              </a:spcAft>
              <a:buSzPts val="661"/>
              <a:buNone/>
            </a:pPr>
            <a:r>
              <a:rPr lang="en" sz="1550">
                <a:solidFill>
                  <a:srgbClr val="008000"/>
                </a:solidFill>
                <a:highlight>
                  <a:srgbClr val="FFFFFF"/>
                </a:highlight>
                <a:uFill>
                  <a:noFill/>
                </a:uFill>
                <a:hlinkClick r:id="rId3">
                  <a:extLst>
                    <a:ext uri="{A12FA001-AC4F-418D-AE19-62706E023703}">
                      <ahyp:hlinkClr val="tx"/>
                    </a:ext>
                  </a:extLst>
                </a:hlinkClick>
              </a:rPr>
              <a:t>ES6</a:t>
            </a:r>
            <a:r>
              <a:rPr lang="en" sz="1550">
                <a:solidFill>
                  <a:srgbClr val="000000"/>
                </a:solidFill>
                <a:highlight>
                  <a:srgbClr val="FFFFFF"/>
                </a:highlight>
              </a:rPr>
              <a:t> introduced a new operator referred to as a spread operator, which consists of three dots (...). It allows an iterable to expand in places where more than zero arguments are expected. It gives us the privilege to obtain the parameters from an array.</a:t>
            </a:r>
            <a:endParaRPr sz="23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3"/>
          <p:cNvSpPr txBox="1"/>
          <p:nvPr/>
        </p:nvSpPr>
        <p:spPr>
          <a:xfrm>
            <a:off x="1355000" y="1934850"/>
            <a:ext cx="5858400" cy="1567200"/>
          </a:xfrm>
          <a:prstGeom prst="rect">
            <a:avLst/>
          </a:prstGeom>
          <a:noFill/>
          <a:ln>
            <a:noFill/>
          </a:ln>
        </p:spPr>
        <p:txBody>
          <a:bodyPr anchorCtr="0" anchor="t" bIns="91425" lIns="91425" spcFirstLastPara="1" rIns="91425" wrap="square" tIns="91425">
            <a:spAutoFit/>
          </a:bodyPr>
          <a:lstStyle/>
          <a:p>
            <a:pPr indent="-314325" lvl="0" marL="457200" rtl="0" algn="l">
              <a:lnSpc>
                <a:spcPct val="178571"/>
              </a:lnSpc>
              <a:spcBef>
                <a:spcPts val="300"/>
              </a:spcBef>
              <a:spcAft>
                <a:spcPts val="0"/>
              </a:spcAft>
              <a:buSzPts val="1350"/>
              <a:buFont typeface="Proxima Nova"/>
              <a:buAutoNum type="arabicPeriod"/>
            </a:pPr>
            <a:r>
              <a:rPr lang="en" sz="1350">
                <a:latin typeface="Proxima Nova"/>
                <a:ea typeface="Proxima Nova"/>
                <a:cs typeface="Proxima Nova"/>
                <a:sym typeface="Proxima Nova"/>
              </a:rPr>
              <a:t>let colors = [</a:t>
            </a:r>
            <a:r>
              <a:rPr lang="en" sz="1350">
                <a:solidFill>
                  <a:srgbClr val="0000FF"/>
                </a:solidFill>
                <a:latin typeface="Proxima Nova"/>
                <a:ea typeface="Proxima Nova"/>
                <a:cs typeface="Proxima Nova"/>
                <a:sym typeface="Proxima Nova"/>
              </a:rPr>
              <a:t>'Red'</a:t>
            </a:r>
            <a:r>
              <a:rPr lang="en" sz="1350">
                <a:latin typeface="Proxima Nova"/>
                <a:ea typeface="Proxima Nova"/>
                <a:cs typeface="Proxima Nova"/>
                <a:sym typeface="Proxima Nova"/>
              </a:rPr>
              <a:t>, </a:t>
            </a:r>
            <a:r>
              <a:rPr lang="en" sz="1350">
                <a:solidFill>
                  <a:srgbClr val="0000FF"/>
                </a:solidFill>
                <a:latin typeface="Proxima Nova"/>
                <a:ea typeface="Proxima Nova"/>
                <a:cs typeface="Proxima Nova"/>
                <a:sym typeface="Proxima Nova"/>
              </a:rPr>
              <a:t>'Yellow'</a:t>
            </a:r>
            <a:r>
              <a:rPr lang="en" sz="1350">
                <a:latin typeface="Proxima Nova"/>
                <a:ea typeface="Proxima Nova"/>
                <a:cs typeface="Proxima Nova"/>
                <a:sym typeface="Proxima Nova"/>
              </a:rPr>
              <a:t>];  </a:t>
            </a:r>
            <a:endParaRPr sz="1350">
              <a:latin typeface="Proxima Nova"/>
              <a:ea typeface="Proxima Nova"/>
              <a:cs typeface="Proxima Nova"/>
              <a:sym typeface="Proxima Nova"/>
            </a:endParaRPr>
          </a:p>
          <a:p>
            <a:pPr indent="-314325" lvl="0" marL="457200" rtl="0" algn="l">
              <a:lnSpc>
                <a:spcPct val="178571"/>
              </a:lnSpc>
              <a:spcBef>
                <a:spcPts val="0"/>
              </a:spcBef>
              <a:spcAft>
                <a:spcPts val="0"/>
              </a:spcAft>
              <a:buSzPts val="1350"/>
              <a:buFont typeface="Proxima Nova"/>
              <a:buAutoNum type="arabicPeriod"/>
            </a:pPr>
            <a:r>
              <a:rPr lang="en" sz="1350">
                <a:latin typeface="Proxima Nova"/>
                <a:ea typeface="Proxima Nova"/>
                <a:cs typeface="Proxima Nova"/>
                <a:sym typeface="Proxima Nova"/>
              </a:rPr>
              <a:t>let newColors = [...colors, </a:t>
            </a:r>
            <a:r>
              <a:rPr lang="en" sz="1350">
                <a:solidFill>
                  <a:srgbClr val="0000FF"/>
                </a:solidFill>
                <a:latin typeface="Proxima Nova"/>
                <a:ea typeface="Proxima Nova"/>
                <a:cs typeface="Proxima Nova"/>
                <a:sym typeface="Proxima Nova"/>
              </a:rPr>
              <a:t>'Violet'</a:t>
            </a:r>
            <a:r>
              <a:rPr lang="en" sz="1350">
                <a:latin typeface="Proxima Nova"/>
                <a:ea typeface="Proxima Nova"/>
                <a:cs typeface="Proxima Nova"/>
                <a:sym typeface="Proxima Nova"/>
              </a:rPr>
              <a:t>, </a:t>
            </a:r>
            <a:r>
              <a:rPr lang="en" sz="1350">
                <a:solidFill>
                  <a:srgbClr val="0000FF"/>
                </a:solidFill>
                <a:latin typeface="Proxima Nova"/>
                <a:ea typeface="Proxima Nova"/>
                <a:cs typeface="Proxima Nova"/>
                <a:sym typeface="Proxima Nova"/>
              </a:rPr>
              <a:t>'Orange'</a:t>
            </a:r>
            <a:r>
              <a:rPr lang="en" sz="1350">
                <a:latin typeface="Proxima Nova"/>
                <a:ea typeface="Proxima Nova"/>
                <a:cs typeface="Proxima Nova"/>
                <a:sym typeface="Proxima Nova"/>
              </a:rPr>
              <a:t>, </a:t>
            </a:r>
            <a:r>
              <a:rPr lang="en" sz="1350">
                <a:solidFill>
                  <a:srgbClr val="0000FF"/>
                </a:solidFill>
                <a:latin typeface="Proxima Nova"/>
                <a:ea typeface="Proxima Nova"/>
                <a:cs typeface="Proxima Nova"/>
                <a:sym typeface="Proxima Nova"/>
              </a:rPr>
              <a:t>'Green'</a:t>
            </a:r>
            <a:r>
              <a:rPr lang="en" sz="1350">
                <a:latin typeface="Proxima Nova"/>
                <a:ea typeface="Proxima Nova"/>
                <a:cs typeface="Proxima Nova"/>
                <a:sym typeface="Proxima Nova"/>
              </a:rPr>
              <a:t>];  </a:t>
            </a:r>
            <a:endParaRPr sz="1350">
              <a:latin typeface="Proxima Nova"/>
              <a:ea typeface="Proxima Nova"/>
              <a:cs typeface="Proxima Nova"/>
              <a:sym typeface="Proxima Nova"/>
            </a:endParaRPr>
          </a:p>
          <a:p>
            <a:pPr indent="-314325" lvl="0" marL="457200" rtl="0" algn="l">
              <a:lnSpc>
                <a:spcPct val="178571"/>
              </a:lnSpc>
              <a:spcBef>
                <a:spcPts val="0"/>
              </a:spcBef>
              <a:spcAft>
                <a:spcPts val="0"/>
              </a:spcAft>
              <a:buSzPts val="1350"/>
              <a:buFont typeface="Proxima Nova"/>
              <a:buAutoNum type="arabicPeriod"/>
            </a:pPr>
            <a:r>
              <a:rPr lang="en" sz="1350">
                <a:latin typeface="Proxima Nova"/>
                <a:ea typeface="Proxima Nova"/>
                <a:cs typeface="Proxima Nova"/>
                <a:sym typeface="Proxima Nova"/>
              </a:rPr>
              <a:t>console.log(newColors);  </a:t>
            </a:r>
            <a:endParaRPr sz="1350">
              <a:latin typeface="Proxima Nova"/>
              <a:ea typeface="Proxima Nova"/>
              <a:cs typeface="Proxima Nova"/>
              <a:sym typeface="Proxima Nova"/>
            </a:endParaRPr>
          </a:p>
          <a:p>
            <a:pPr indent="0" lvl="0" marL="0" rtl="0" algn="l">
              <a:spcBef>
                <a:spcPts val="0"/>
              </a:spcBef>
              <a:spcAft>
                <a:spcPts val="0"/>
              </a:spcAft>
              <a:buNone/>
            </a:pPr>
            <a:r>
              <a:t/>
            </a:r>
            <a:endParaRPr sz="1750">
              <a:solidFill>
                <a:srgbClr val="0000CD"/>
              </a:solidFill>
              <a:highlight>
                <a:srgbClr val="FFFFFF"/>
              </a:highlight>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idx="1" type="body"/>
          </p:nvPr>
        </p:nvSpPr>
        <p:spPr>
          <a:xfrm>
            <a:off x="391650" y="1734200"/>
            <a:ext cx="8479800" cy="1857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1200"/>
              </a:spcAft>
              <a:buSzPts val="277"/>
              <a:buNone/>
            </a:pPr>
            <a:r>
              <a:rPr lang="en" sz="1750">
                <a:solidFill>
                  <a:srgbClr val="000000"/>
                </a:solidFill>
                <a:highlight>
                  <a:srgbClr val="FFFFFF"/>
                </a:highlight>
              </a:rPr>
              <a:t>ES6 allows you to write the code in such a way that makes your code more modern and readable. By using ES6 features, we write less and do more, so the term '</a:t>
            </a:r>
            <a:r>
              <a:rPr lang="en" sz="1750">
                <a:solidFill>
                  <a:srgbClr val="000000"/>
                </a:solidFill>
                <a:highlight>
                  <a:schemeClr val="accent6"/>
                </a:highlight>
              </a:rPr>
              <a:t>Write less, do more</a:t>
            </a:r>
            <a:r>
              <a:rPr lang="en" sz="1750">
                <a:solidFill>
                  <a:srgbClr val="000000"/>
                </a:solidFill>
                <a:highlight>
                  <a:srgbClr val="FFFFFF"/>
                </a:highlight>
              </a:rPr>
              <a:t>' suits ES6.</a:t>
            </a:r>
            <a:endParaRPr sz="273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4"/>
          <p:cNvSpPr txBox="1"/>
          <p:nvPr/>
        </p:nvSpPr>
        <p:spPr>
          <a:xfrm>
            <a:off x="1345875" y="1086725"/>
            <a:ext cx="5858400" cy="29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0077AA"/>
                </a:solidFill>
                <a:latin typeface="Courier New"/>
                <a:ea typeface="Courier New"/>
                <a:cs typeface="Courier New"/>
                <a:sym typeface="Courier New"/>
              </a:rPr>
              <a:t>const</a:t>
            </a:r>
            <a:r>
              <a:rPr lang="en" sz="1500">
                <a:latin typeface="Courier New"/>
                <a:ea typeface="Courier New"/>
                <a:cs typeface="Courier New"/>
                <a:sym typeface="Courier New"/>
              </a:rPr>
              <a:t> user </a:t>
            </a:r>
            <a:r>
              <a:rPr lang="en" sz="1450">
                <a:solidFill>
                  <a:srgbClr val="9A6E3A"/>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'name'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'Alex'</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'address'</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'15th Park Avenue'</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'age'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990055"/>
                </a:solidFill>
                <a:latin typeface="Courier New"/>
                <a:ea typeface="Courier New"/>
                <a:cs typeface="Courier New"/>
                <a:sym typeface="Courier New"/>
              </a:rPr>
              <a:t>43</a:t>
            </a:r>
            <a:endParaRPr sz="1500">
              <a:latin typeface="Courier New"/>
              <a:ea typeface="Courier New"/>
              <a:cs typeface="Courier New"/>
              <a:sym typeface="Courier New"/>
            </a:endParaRPr>
          </a:p>
          <a:p>
            <a:pPr indent="0" lvl="0" marL="0" rtl="0" algn="l">
              <a:spcBef>
                <a:spcPts val="0"/>
              </a:spcBef>
              <a:spcAft>
                <a:spcPts val="0"/>
              </a:spcAft>
              <a:buNone/>
            </a:pP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450">
                <a:solidFill>
                  <a:srgbClr val="0077AA"/>
                </a:solidFill>
                <a:latin typeface="Courier New"/>
                <a:ea typeface="Courier New"/>
                <a:cs typeface="Courier New"/>
                <a:sym typeface="Courier New"/>
              </a:rPr>
              <a:t>const</a:t>
            </a:r>
            <a:r>
              <a:rPr lang="en" sz="1500">
                <a:latin typeface="Courier New"/>
                <a:ea typeface="Courier New"/>
                <a:cs typeface="Courier New"/>
                <a:sym typeface="Courier New"/>
              </a:rPr>
              <a:t> updatedUser </a:t>
            </a:r>
            <a:r>
              <a:rPr lang="en" sz="1450">
                <a:solidFill>
                  <a:srgbClr val="9A6E3A"/>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chemeClr val="accent4"/>
                </a:solidFill>
                <a:latin typeface="Courier New"/>
                <a:ea typeface="Courier New"/>
                <a:cs typeface="Courier New"/>
                <a:sym typeface="Courier New"/>
              </a:rPr>
              <a:t>{</a:t>
            </a:r>
            <a:r>
              <a:rPr lang="en" sz="1450">
                <a:solidFill>
                  <a:srgbClr val="9A6E3A"/>
                </a:solidFill>
                <a:latin typeface="Courier New"/>
                <a:ea typeface="Courier New"/>
                <a:cs typeface="Courier New"/>
                <a:sym typeface="Courier New"/>
              </a:rPr>
              <a:t>...</a:t>
            </a:r>
            <a:r>
              <a:rPr lang="en" sz="1500">
                <a:latin typeface="Courier New"/>
                <a:ea typeface="Courier New"/>
                <a:cs typeface="Courier New"/>
                <a:sym typeface="Courier New"/>
              </a:rPr>
              <a:t>user</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salary</a:t>
            </a:r>
            <a:r>
              <a:rPr lang="en" sz="1450">
                <a:solidFill>
                  <a:schemeClr val="accent4"/>
                </a:solidFill>
                <a:latin typeface="Courier New"/>
                <a:ea typeface="Courier New"/>
                <a:cs typeface="Courier New"/>
                <a:sym typeface="Courier New"/>
              </a:rPr>
              <a:t>:</a:t>
            </a:r>
            <a:r>
              <a:rPr lang="en" sz="1450">
                <a:solidFill>
                  <a:srgbClr val="990055"/>
                </a:solidFill>
                <a:latin typeface="Courier New"/>
                <a:ea typeface="Courier New"/>
                <a:cs typeface="Courier New"/>
                <a:sym typeface="Courier New"/>
              </a:rPr>
              <a:t>12345</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endParaRPr sz="1450">
              <a:solidFill>
                <a:srgbClr val="708090"/>
              </a:solidFill>
              <a:latin typeface="Courier New"/>
              <a:ea typeface="Courier New"/>
              <a:cs typeface="Courier New"/>
              <a:sym typeface="Courier New"/>
            </a:endParaRPr>
          </a:p>
          <a:p>
            <a:pPr indent="0" lvl="0" marL="0" rtl="0" algn="l">
              <a:spcBef>
                <a:spcPts val="0"/>
              </a:spcBef>
              <a:spcAft>
                <a:spcPts val="0"/>
              </a:spcAft>
              <a:buNone/>
            </a:pPr>
            <a:r>
              <a:t/>
            </a:r>
            <a:endParaRPr sz="1450">
              <a:solidFill>
                <a:srgbClr val="708090"/>
              </a:solidFill>
              <a:latin typeface="Courier New"/>
              <a:ea typeface="Courier New"/>
              <a:cs typeface="Courier New"/>
              <a:sym typeface="Courier New"/>
            </a:endParaRPr>
          </a:p>
          <a:p>
            <a:pPr indent="0" lvl="0" marL="0" rtl="0" algn="l">
              <a:spcBef>
                <a:spcPts val="0"/>
              </a:spcBef>
              <a:spcAft>
                <a:spcPts val="0"/>
              </a:spcAft>
              <a:buNone/>
            </a:pPr>
            <a:r>
              <a:t/>
            </a:r>
            <a:endParaRPr sz="1450">
              <a:solidFill>
                <a:srgbClr val="708090"/>
              </a:solidFill>
              <a:latin typeface="Courier New"/>
              <a:ea typeface="Courier New"/>
              <a:cs typeface="Courier New"/>
              <a:sym typeface="Courier New"/>
            </a:endParaRPr>
          </a:p>
          <a:p>
            <a:pPr indent="0" lvl="0" marL="0" rtl="0" algn="l">
              <a:spcBef>
                <a:spcPts val="0"/>
              </a:spcBef>
              <a:spcAft>
                <a:spcPts val="0"/>
              </a:spcAft>
              <a:buNone/>
            </a:pPr>
            <a:r>
              <a:t/>
            </a:r>
            <a:endParaRPr sz="1450">
              <a:solidFill>
                <a:schemeClr val="accent4"/>
              </a:solidFill>
              <a:latin typeface="Courier New"/>
              <a:ea typeface="Courier New"/>
              <a:cs typeface="Courier New"/>
              <a:sym typeface="Courier New"/>
            </a:endParaRPr>
          </a:p>
          <a:p>
            <a:pPr indent="0" lvl="0" marL="0" rtl="0" algn="l">
              <a:spcBef>
                <a:spcPts val="0"/>
              </a:spcBef>
              <a:spcAft>
                <a:spcPts val="0"/>
              </a:spcAft>
              <a:buNone/>
            </a:pPr>
            <a:r>
              <a:t/>
            </a:r>
            <a:endParaRPr sz="1750">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5"/>
          <p:cNvSpPr txBox="1"/>
          <p:nvPr>
            <p:ph type="title"/>
          </p:nvPr>
        </p:nvSpPr>
        <p:spPr>
          <a:xfrm>
            <a:off x="92825" y="2105075"/>
            <a:ext cx="4310700" cy="1707000"/>
          </a:xfrm>
          <a:prstGeom prst="rect">
            <a:avLst/>
          </a:prstGeom>
        </p:spPr>
        <p:txBody>
          <a:bodyPr anchorCtr="0" anchor="ctr" bIns="91425" lIns="91425" spcFirstLastPara="1" rIns="91425" wrap="square" tIns="91425">
            <a:normAutofit/>
          </a:bodyPr>
          <a:lstStyle/>
          <a:p>
            <a:pPr indent="0" lvl="0" marL="0" rtl="0" algn="l">
              <a:lnSpc>
                <a:spcPct val="130000"/>
              </a:lnSpc>
              <a:spcBef>
                <a:spcPts val="1800"/>
              </a:spcBef>
              <a:spcAft>
                <a:spcPts val="0"/>
              </a:spcAft>
              <a:buNone/>
            </a:pPr>
            <a:r>
              <a:rPr lang="en" sz="1900">
                <a:solidFill>
                  <a:srgbClr val="000000"/>
                </a:solidFill>
                <a:highlight>
                  <a:srgbClr val="FFFFFF"/>
                </a:highlight>
                <a:latin typeface="Arial"/>
                <a:ea typeface="Arial"/>
                <a:cs typeface="Arial"/>
                <a:sym typeface="Arial"/>
              </a:rPr>
              <a:t>       Spread operator and Strings</a:t>
            </a:r>
            <a:endParaRPr sz="1900">
              <a:solidFill>
                <a:srgbClr val="000000"/>
              </a:solidFill>
              <a:highlight>
                <a:srgbClr val="FFFFFF"/>
              </a:highlight>
              <a:latin typeface="Arial"/>
              <a:ea typeface="Arial"/>
              <a:cs typeface="Arial"/>
              <a:sym typeface="Arial"/>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0"/>
              </a:spcAft>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6"/>
          <p:cNvSpPr txBox="1"/>
          <p:nvPr>
            <p:ph idx="1" type="body"/>
          </p:nvPr>
        </p:nvSpPr>
        <p:spPr>
          <a:xfrm>
            <a:off x="423300" y="2018875"/>
            <a:ext cx="8479800" cy="1857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350">
                <a:solidFill>
                  <a:srgbClr val="000000"/>
                </a:solidFill>
                <a:highlight>
                  <a:srgbClr val="FFFFFF"/>
                </a:highlight>
                <a:latin typeface="Verdana"/>
                <a:ea typeface="Verdana"/>
                <a:cs typeface="Verdana"/>
                <a:sym typeface="Verdana"/>
              </a:rPr>
              <a:t>Here, we have constructed an array </a:t>
            </a:r>
            <a:r>
              <a:rPr b="1" lang="en" sz="1350">
                <a:solidFill>
                  <a:srgbClr val="000000"/>
                </a:solidFill>
                <a:highlight>
                  <a:srgbClr val="FFFFFF"/>
                </a:highlight>
                <a:latin typeface="Verdana"/>
                <a:ea typeface="Verdana"/>
                <a:cs typeface="Verdana"/>
                <a:sym typeface="Verdana"/>
              </a:rPr>
              <a:t>str</a:t>
            </a:r>
            <a:r>
              <a:rPr lang="en" sz="1350">
                <a:solidFill>
                  <a:srgbClr val="000000"/>
                </a:solidFill>
                <a:highlight>
                  <a:srgbClr val="FFFFFF"/>
                </a:highlight>
                <a:latin typeface="Verdana"/>
                <a:ea typeface="Verdana"/>
                <a:cs typeface="Verdana"/>
                <a:sym typeface="Verdana"/>
              </a:rPr>
              <a:t> from individual strings.</a:t>
            </a:r>
            <a:endParaRPr sz="1350">
              <a:solidFill>
                <a:srgbClr val="000000"/>
              </a:solidFill>
              <a:highlight>
                <a:srgbClr val="FFFFFF"/>
              </a:highlight>
              <a:latin typeface="Verdana"/>
              <a:ea typeface="Verdana"/>
              <a:cs typeface="Verdana"/>
              <a:sym typeface="Verdana"/>
            </a:endParaRPr>
          </a:p>
          <a:p>
            <a:pPr indent="-314325" lvl="0" marL="457200" rtl="0" algn="l">
              <a:lnSpc>
                <a:spcPct val="178571"/>
              </a:lnSpc>
              <a:spcBef>
                <a:spcPts val="1100"/>
              </a:spcBef>
              <a:spcAft>
                <a:spcPts val="0"/>
              </a:spcAft>
              <a:buClr>
                <a:srgbClr val="000000"/>
              </a:buClr>
              <a:buSzPts val="1350"/>
              <a:buFont typeface="Verdana"/>
              <a:buAutoNum type="arabicPeriod"/>
            </a:pPr>
            <a:r>
              <a:rPr lang="en" sz="1350">
                <a:solidFill>
                  <a:srgbClr val="000000"/>
                </a:solidFill>
                <a:latin typeface="Verdana"/>
                <a:ea typeface="Verdana"/>
                <a:cs typeface="Verdana"/>
                <a:sym typeface="Verdana"/>
              </a:rPr>
              <a:t>let str = [</a:t>
            </a:r>
            <a:r>
              <a:rPr lang="en" sz="1350">
                <a:solidFill>
                  <a:srgbClr val="0000FF"/>
                </a:solidFill>
                <a:latin typeface="Verdana"/>
                <a:ea typeface="Verdana"/>
                <a:cs typeface="Verdana"/>
                <a:sym typeface="Verdana"/>
              </a:rPr>
              <a:t>'A'</a:t>
            </a:r>
            <a:r>
              <a:rPr lang="en" sz="1350">
                <a:solidFill>
                  <a:srgbClr val="000000"/>
                </a:solidFill>
                <a:latin typeface="Verdana"/>
                <a:ea typeface="Verdana"/>
                <a:cs typeface="Verdana"/>
                <a:sym typeface="Verdana"/>
              </a:rPr>
              <a:t>, ...</a:t>
            </a:r>
            <a:r>
              <a:rPr lang="en" sz="1350">
                <a:solidFill>
                  <a:srgbClr val="0000FF"/>
                </a:solidFill>
                <a:latin typeface="Verdana"/>
                <a:ea typeface="Verdana"/>
                <a:cs typeface="Verdana"/>
                <a:sym typeface="Verdana"/>
              </a:rPr>
              <a:t>'EIO'</a:t>
            </a:r>
            <a:r>
              <a:rPr lang="en" sz="1350">
                <a:solidFill>
                  <a:srgbClr val="000000"/>
                </a:solidFill>
                <a:latin typeface="Verdana"/>
                <a:ea typeface="Verdana"/>
                <a:cs typeface="Verdana"/>
                <a:sym typeface="Verdana"/>
              </a:rPr>
              <a:t>, </a:t>
            </a:r>
            <a:r>
              <a:rPr lang="en" sz="1350">
                <a:solidFill>
                  <a:srgbClr val="0000FF"/>
                </a:solidFill>
                <a:latin typeface="Verdana"/>
                <a:ea typeface="Verdana"/>
                <a:cs typeface="Verdana"/>
                <a:sym typeface="Verdana"/>
              </a:rPr>
              <a:t>'U'</a:t>
            </a:r>
            <a:r>
              <a:rPr lang="en" sz="1350">
                <a:solidFill>
                  <a:srgbClr val="000000"/>
                </a:solidFill>
                <a:latin typeface="Verdana"/>
                <a:ea typeface="Verdana"/>
                <a:cs typeface="Verdana"/>
                <a:sym typeface="Verdana"/>
              </a:rPr>
              <a:t>];  </a:t>
            </a:r>
            <a:endParaRPr sz="1350">
              <a:solidFill>
                <a:srgbClr val="000000"/>
              </a:solidFill>
              <a:latin typeface="Verdana"/>
              <a:ea typeface="Verdana"/>
              <a:cs typeface="Verdana"/>
              <a:sym typeface="Verdana"/>
            </a:endParaRPr>
          </a:p>
          <a:p>
            <a:pPr indent="-314325" lvl="0" marL="457200" rtl="0" algn="l">
              <a:lnSpc>
                <a:spcPct val="178571"/>
              </a:lnSpc>
              <a:spcBef>
                <a:spcPts val="0"/>
              </a:spcBef>
              <a:spcAft>
                <a:spcPts val="0"/>
              </a:spcAft>
              <a:buClr>
                <a:srgbClr val="000000"/>
              </a:buClr>
              <a:buSzPts val="1350"/>
              <a:buFont typeface="Verdana"/>
              <a:buAutoNum type="arabicPeriod"/>
            </a:pPr>
            <a:r>
              <a:rPr lang="en" sz="1350">
                <a:solidFill>
                  <a:srgbClr val="000000"/>
                </a:solidFill>
                <a:latin typeface="Verdana"/>
                <a:ea typeface="Verdana"/>
                <a:cs typeface="Verdana"/>
                <a:sym typeface="Verdana"/>
              </a:rPr>
              <a:t>console.log(str);  </a:t>
            </a:r>
            <a:endParaRPr sz="1350">
              <a:solidFill>
                <a:srgbClr val="000000"/>
              </a:solidFill>
              <a:latin typeface="Verdana"/>
              <a:ea typeface="Verdana"/>
              <a:cs typeface="Verdana"/>
              <a:sym typeface="Verdana"/>
            </a:endParaRPr>
          </a:p>
          <a:p>
            <a:pPr indent="0" lvl="0" marL="457200" rtl="0" algn="l">
              <a:lnSpc>
                <a:spcPct val="75000"/>
              </a:lnSpc>
              <a:spcBef>
                <a:spcPts val="600"/>
              </a:spcBef>
              <a:spcAft>
                <a:spcPts val="1200"/>
              </a:spcAft>
              <a:buSzPts val="661"/>
              <a:buNone/>
            </a:pPr>
            <a:r>
              <a:t/>
            </a:r>
            <a:endParaRPr sz="1650">
              <a:solidFill>
                <a:srgbClr val="000000"/>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7"/>
          <p:cNvSpPr txBox="1"/>
          <p:nvPr>
            <p:ph type="title"/>
          </p:nvPr>
        </p:nvSpPr>
        <p:spPr>
          <a:xfrm>
            <a:off x="0" y="1718250"/>
            <a:ext cx="43107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Rest</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8"/>
          <p:cNvSpPr txBox="1"/>
          <p:nvPr>
            <p:ph idx="1" type="body"/>
          </p:nvPr>
        </p:nvSpPr>
        <p:spPr>
          <a:xfrm>
            <a:off x="332100" y="1643250"/>
            <a:ext cx="8479800" cy="1857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1200"/>
              </a:spcAft>
              <a:buSzPts val="661"/>
              <a:buNone/>
            </a:pPr>
            <a:r>
              <a:rPr lang="en" sz="1650">
                <a:solidFill>
                  <a:srgbClr val="000000"/>
                </a:solidFill>
                <a:highlight>
                  <a:srgbClr val="FFFFFF"/>
                </a:highlight>
              </a:rPr>
              <a:t>The rest parameter is introduced in ECMAScript 2015 or </a:t>
            </a:r>
            <a:r>
              <a:rPr lang="en" sz="1650">
                <a:solidFill>
                  <a:srgbClr val="008000"/>
                </a:solidFill>
                <a:highlight>
                  <a:srgbClr val="FFFFFF"/>
                </a:highlight>
                <a:uFill>
                  <a:noFill/>
                </a:uFill>
                <a:hlinkClick r:id="rId3">
                  <a:extLst>
                    <a:ext uri="{A12FA001-AC4F-418D-AE19-62706E023703}">
                      <ahyp:hlinkClr val="tx"/>
                    </a:ext>
                  </a:extLst>
                </a:hlinkClick>
              </a:rPr>
              <a:t>ES6</a:t>
            </a:r>
            <a:r>
              <a:rPr lang="en" sz="1650">
                <a:solidFill>
                  <a:srgbClr val="000000"/>
                </a:solidFill>
                <a:highlight>
                  <a:srgbClr val="FFFFFF"/>
                </a:highlight>
              </a:rPr>
              <a:t>, which improves the ability to handle parameters. The rest parameter allows us to represent an indefinite number of arguments as an array. By using the rest parameter, a function can be called with any number of arguments.</a:t>
            </a:r>
            <a:endParaRPr sz="2350">
              <a:solidFill>
                <a:srgbClr val="000000"/>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9"/>
          <p:cNvSpPr txBox="1"/>
          <p:nvPr/>
        </p:nvSpPr>
        <p:spPr>
          <a:xfrm>
            <a:off x="1345875" y="767550"/>
            <a:ext cx="5858400" cy="37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0077AA"/>
                </a:solidFill>
                <a:latin typeface="Courier New"/>
                <a:ea typeface="Courier New"/>
                <a:cs typeface="Courier New"/>
                <a:sym typeface="Courier New"/>
              </a:rPr>
              <a:t>const</a:t>
            </a:r>
            <a:r>
              <a:rPr lang="en" sz="1500">
                <a:latin typeface="Courier New"/>
                <a:ea typeface="Courier New"/>
                <a:cs typeface="Courier New"/>
                <a:sym typeface="Courier New"/>
              </a:rPr>
              <a:t> user </a:t>
            </a:r>
            <a:r>
              <a:rPr lang="en" sz="1450">
                <a:solidFill>
                  <a:srgbClr val="9A6E3A"/>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'name'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'Alex'</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'address'</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'15th Park Avenue'</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r>
              <a:rPr lang="en" sz="1450">
                <a:solidFill>
                  <a:srgbClr val="669900"/>
                </a:solidFill>
                <a:latin typeface="Courier New"/>
                <a:ea typeface="Courier New"/>
                <a:cs typeface="Courier New"/>
                <a:sym typeface="Courier New"/>
              </a:rPr>
              <a:t>'age'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990055"/>
                </a:solidFill>
                <a:latin typeface="Courier New"/>
                <a:ea typeface="Courier New"/>
                <a:cs typeface="Courier New"/>
                <a:sym typeface="Courier New"/>
              </a:rPr>
              <a:t>43</a:t>
            </a:r>
            <a:endParaRPr sz="1500">
              <a:latin typeface="Courier New"/>
              <a:ea typeface="Courier New"/>
              <a:cs typeface="Courier New"/>
              <a:sym typeface="Courier New"/>
            </a:endParaRPr>
          </a:p>
          <a:p>
            <a:pPr indent="0" lvl="0" marL="190500" marR="190500" rtl="0" algn="l">
              <a:lnSpc>
                <a:spcPct val="150000"/>
              </a:lnSpc>
              <a:spcBef>
                <a:spcPts val="1700"/>
              </a:spcBef>
              <a:spcAft>
                <a:spcPts val="0"/>
              </a:spcAft>
              <a:buNone/>
            </a:pPr>
            <a:r>
              <a:rPr lang="en" sz="1450">
                <a:solidFill>
                  <a:schemeClr val="accent4"/>
                </a:solidFill>
                <a:latin typeface="Courier New"/>
                <a:ea typeface="Courier New"/>
                <a:cs typeface="Courier New"/>
                <a:sym typeface="Courier New"/>
              </a:rPr>
              <a:t>}</a:t>
            </a:r>
            <a:endParaRPr sz="1450">
              <a:solidFill>
                <a:schemeClr val="accent4"/>
              </a:solidFill>
              <a:latin typeface="Courier New"/>
              <a:ea typeface="Courier New"/>
              <a:cs typeface="Courier New"/>
              <a:sym typeface="Courier New"/>
            </a:endParaRPr>
          </a:p>
          <a:p>
            <a:pPr indent="0" lvl="0" marL="0" rtl="0" algn="l">
              <a:spcBef>
                <a:spcPts val="3300"/>
              </a:spcBef>
              <a:spcAft>
                <a:spcPts val="0"/>
              </a:spcAft>
              <a:buNone/>
            </a:pPr>
            <a:r>
              <a:t/>
            </a:r>
            <a:endParaRPr sz="1450">
              <a:solidFill>
                <a:srgbClr val="0077AA"/>
              </a:solidFill>
              <a:latin typeface="Courier New"/>
              <a:ea typeface="Courier New"/>
              <a:cs typeface="Courier New"/>
              <a:sym typeface="Courier New"/>
            </a:endParaRPr>
          </a:p>
          <a:p>
            <a:pPr indent="0" lvl="0" marL="0" rtl="0" algn="l">
              <a:spcBef>
                <a:spcPts val="0"/>
              </a:spcBef>
              <a:spcAft>
                <a:spcPts val="0"/>
              </a:spcAft>
              <a:buNone/>
            </a:pPr>
            <a:r>
              <a:rPr lang="en" sz="1450">
                <a:solidFill>
                  <a:srgbClr val="0077AA"/>
                </a:solidFill>
                <a:latin typeface="Courier New"/>
                <a:ea typeface="Courier New"/>
                <a:cs typeface="Courier New"/>
                <a:sym typeface="Courier New"/>
              </a:rPr>
              <a:t>const</a:t>
            </a:r>
            <a:r>
              <a:rPr lang="en" sz="1500">
                <a:latin typeface="Courier New"/>
                <a:ea typeface="Courier New"/>
                <a:cs typeface="Courier New"/>
                <a:sym typeface="Courier New"/>
              </a:rPr>
              <a:t> </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age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9A6E3A"/>
                </a:solidFill>
                <a:latin typeface="Courier New"/>
                <a:ea typeface="Courier New"/>
                <a:cs typeface="Courier New"/>
                <a:sym typeface="Courier New"/>
              </a:rPr>
              <a:t>...</a:t>
            </a:r>
            <a:r>
              <a:rPr lang="en" sz="1500">
                <a:latin typeface="Courier New"/>
                <a:ea typeface="Courier New"/>
                <a:cs typeface="Courier New"/>
                <a:sym typeface="Courier New"/>
              </a:rPr>
              <a:t>rest</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a:t>
            </a:r>
            <a:r>
              <a:rPr lang="en" sz="1450">
                <a:solidFill>
                  <a:srgbClr val="9A6E3A"/>
                </a:solidFill>
                <a:latin typeface="Courier New"/>
                <a:ea typeface="Courier New"/>
                <a:cs typeface="Courier New"/>
                <a:sym typeface="Courier New"/>
              </a:rPr>
              <a:t>=</a:t>
            </a:r>
            <a:r>
              <a:rPr lang="en" sz="1500">
                <a:latin typeface="Courier New"/>
                <a:ea typeface="Courier New"/>
                <a:cs typeface="Courier New"/>
                <a:sym typeface="Courier New"/>
              </a:rPr>
              <a:t> user</a:t>
            </a:r>
            <a:r>
              <a:rPr lang="en" sz="1450">
                <a:solidFill>
                  <a:schemeClr val="accent4"/>
                </a:solidFill>
                <a:latin typeface="Courier New"/>
                <a:ea typeface="Courier New"/>
                <a:cs typeface="Courier New"/>
                <a:sym typeface="Courier New"/>
              </a:rPr>
              <a:t>;</a:t>
            </a:r>
            <a:endParaRPr sz="1500">
              <a:latin typeface="Courier New"/>
              <a:ea typeface="Courier New"/>
              <a:cs typeface="Courier New"/>
              <a:sym typeface="Courier New"/>
            </a:endParaRPr>
          </a:p>
          <a:p>
            <a:pPr indent="0" lvl="0" marL="190500" marR="190500" rtl="0" algn="l">
              <a:lnSpc>
                <a:spcPct val="150000"/>
              </a:lnSpc>
              <a:spcBef>
                <a:spcPts val="1700"/>
              </a:spcBef>
              <a:spcAft>
                <a:spcPts val="0"/>
              </a:spcAft>
              <a:buNone/>
            </a:pPr>
            <a:r>
              <a:rPr lang="en" sz="1500">
                <a:latin typeface="Courier New"/>
                <a:ea typeface="Courier New"/>
                <a:cs typeface="Courier New"/>
                <a:sym typeface="Courier New"/>
              </a:rPr>
              <a:t>console</a:t>
            </a:r>
            <a:r>
              <a:rPr lang="en" sz="1450">
                <a:solidFill>
                  <a:schemeClr val="accent4"/>
                </a:solidFill>
                <a:latin typeface="Courier New"/>
                <a:ea typeface="Courier New"/>
                <a:cs typeface="Courier New"/>
                <a:sym typeface="Courier New"/>
              </a:rPr>
              <a:t>.</a:t>
            </a:r>
            <a:r>
              <a:rPr lang="en" sz="1450">
                <a:solidFill>
                  <a:srgbClr val="DD4A68"/>
                </a:solidFill>
                <a:latin typeface="Courier New"/>
                <a:ea typeface="Courier New"/>
                <a:cs typeface="Courier New"/>
                <a:sym typeface="Courier New"/>
              </a:rPr>
              <a:t>log</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age</a:t>
            </a:r>
            <a:r>
              <a:rPr lang="en" sz="1450">
                <a:solidFill>
                  <a:schemeClr val="accent4"/>
                </a:solidFill>
                <a:latin typeface="Courier New"/>
                <a:ea typeface="Courier New"/>
                <a:cs typeface="Courier New"/>
                <a:sym typeface="Courier New"/>
              </a:rPr>
              <a:t>,</a:t>
            </a:r>
            <a:r>
              <a:rPr lang="en" sz="1500">
                <a:latin typeface="Courier New"/>
                <a:ea typeface="Courier New"/>
                <a:cs typeface="Courier New"/>
                <a:sym typeface="Courier New"/>
              </a:rPr>
              <a:t> rest</a:t>
            </a:r>
            <a:r>
              <a:rPr lang="en" sz="1450">
                <a:solidFill>
                  <a:schemeClr val="accent4"/>
                </a:solidFill>
                <a:latin typeface="Courier New"/>
                <a:ea typeface="Courier New"/>
                <a:cs typeface="Courier New"/>
                <a:sym typeface="Courier New"/>
              </a:rPr>
              <a:t>);</a:t>
            </a:r>
            <a:endParaRPr sz="1450">
              <a:solidFill>
                <a:schemeClr val="accent4"/>
              </a:solidFill>
              <a:latin typeface="Courier New"/>
              <a:ea typeface="Courier New"/>
              <a:cs typeface="Courier New"/>
              <a:sym typeface="Courier New"/>
            </a:endParaRPr>
          </a:p>
          <a:p>
            <a:pPr indent="0" lvl="0" marL="0" rtl="0" algn="l">
              <a:spcBef>
                <a:spcPts val="3300"/>
              </a:spcBef>
              <a:spcAft>
                <a:spcPts val="0"/>
              </a:spcAft>
              <a:buNone/>
            </a:pPr>
            <a:r>
              <a:t/>
            </a:r>
            <a:endParaRPr sz="1450">
              <a:solidFill>
                <a:srgbClr val="0077AA"/>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0"/>
          <p:cNvSpPr txBox="1"/>
          <p:nvPr>
            <p:ph idx="1" type="body"/>
          </p:nvPr>
        </p:nvSpPr>
        <p:spPr>
          <a:xfrm>
            <a:off x="438775" y="819800"/>
            <a:ext cx="8479800" cy="1857000"/>
          </a:xfrm>
          <a:prstGeom prst="rect">
            <a:avLst/>
          </a:prstGeom>
        </p:spPr>
        <p:txBody>
          <a:bodyPr anchorCtr="0" anchor="t" bIns="91425" lIns="91425" spcFirstLastPara="1" rIns="91425" wrap="square" tIns="91425">
            <a:noAutofit/>
          </a:bodyPr>
          <a:lstStyle/>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function show(...args) {  </a:t>
            </a:r>
            <a:endParaRPr sz="1350">
              <a:solidFill>
                <a:srgbClr val="000000"/>
              </a:solidFill>
              <a:latin typeface="Verdana"/>
              <a:ea typeface="Verdana"/>
              <a:cs typeface="Verdana"/>
              <a:sym typeface="Verdana"/>
            </a:endParaRPr>
          </a:p>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  let sum = 0;  </a:t>
            </a:r>
            <a:endParaRPr sz="1350">
              <a:solidFill>
                <a:srgbClr val="000000"/>
              </a:solidFill>
              <a:latin typeface="Verdana"/>
              <a:ea typeface="Verdana"/>
              <a:cs typeface="Verdana"/>
              <a:sym typeface="Verdana"/>
            </a:endParaRPr>
          </a:p>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  </a:t>
            </a:r>
            <a:r>
              <a:rPr b="1" lang="en" sz="1350">
                <a:solidFill>
                  <a:srgbClr val="006699"/>
                </a:solidFill>
                <a:latin typeface="Verdana"/>
                <a:ea typeface="Verdana"/>
                <a:cs typeface="Verdana"/>
                <a:sym typeface="Verdana"/>
              </a:rPr>
              <a:t>for</a:t>
            </a:r>
            <a:r>
              <a:rPr lang="en" sz="1350">
                <a:solidFill>
                  <a:srgbClr val="000000"/>
                </a:solidFill>
                <a:latin typeface="Verdana"/>
                <a:ea typeface="Verdana"/>
                <a:cs typeface="Verdana"/>
                <a:sym typeface="Verdana"/>
              </a:rPr>
              <a:t> (let i of args) {  </a:t>
            </a:r>
            <a:endParaRPr sz="1350">
              <a:solidFill>
                <a:srgbClr val="000000"/>
              </a:solidFill>
              <a:latin typeface="Verdana"/>
              <a:ea typeface="Verdana"/>
              <a:cs typeface="Verdana"/>
              <a:sym typeface="Verdana"/>
            </a:endParaRPr>
          </a:p>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      sum += i;  </a:t>
            </a:r>
            <a:endParaRPr sz="1350">
              <a:solidFill>
                <a:srgbClr val="000000"/>
              </a:solidFill>
              <a:latin typeface="Verdana"/>
              <a:ea typeface="Verdana"/>
              <a:cs typeface="Verdana"/>
              <a:sym typeface="Verdana"/>
            </a:endParaRPr>
          </a:p>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  }  </a:t>
            </a:r>
            <a:endParaRPr sz="1350">
              <a:solidFill>
                <a:srgbClr val="000000"/>
              </a:solidFill>
              <a:latin typeface="Verdana"/>
              <a:ea typeface="Verdana"/>
              <a:cs typeface="Verdana"/>
              <a:sym typeface="Verdana"/>
            </a:endParaRPr>
          </a:p>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  console.log(</a:t>
            </a:r>
            <a:r>
              <a:rPr lang="en" sz="1350">
                <a:solidFill>
                  <a:srgbClr val="0000FF"/>
                </a:solidFill>
                <a:latin typeface="Verdana"/>
                <a:ea typeface="Verdana"/>
                <a:cs typeface="Verdana"/>
                <a:sym typeface="Verdana"/>
              </a:rPr>
              <a:t>"Sum = "</a:t>
            </a:r>
            <a:r>
              <a:rPr lang="en" sz="1350">
                <a:solidFill>
                  <a:srgbClr val="000000"/>
                </a:solidFill>
                <a:latin typeface="Verdana"/>
                <a:ea typeface="Verdana"/>
                <a:cs typeface="Verdana"/>
                <a:sym typeface="Verdana"/>
              </a:rPr>
              <a:t>+sum);  </a:t>
            </a:r>
            <a:endParaRPr sz="1350">
              <a:solidFill>
                <a:srgbClr val="000000"/>
              </a:solidFill>
              <a:latin typeface="Verdana"/>
              <a:ea typeface="Verdana"/>
              <a:cs typeface="Verdana"/>
              <a:sym typeface="Verdana"/>
            </a:endParaRPr>
          </a:p>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  </a:t>
            </a:r>
            <a:endParaRPr sz="1350">
              <a:solidFill>
                <a:srgbClr val="000000"/>
              </a:solidFill>
              <a:latin typeface="Verdana"/>
              <a:ea typeface="Verdana"/>
              <a:cs typeface="Verdana"/>
              <a:sym typeface="Verdana"/>
            </a:endParaRPr>
          </a:p>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  </a:t>
            </a:r>
            <a:endParaRPr sz="1350">
              <a:solidFill>
                <a:srgbClr val="000000"/>
              </a:solidFill>
              <a:latin typeface="Verdana"/>
              <a:ea typeface="Verdana"/>
              <a:cs typeface="Verdana"/>
              <a:sym typeface="Verdana"/>
            </a:endParaRPr>
          </a:p>
          <a:p>
            <a:pPr indent="0" lvl="0" marL="0" rtl="0" algn="l">
              <a:lnSpc>
                <a:spcPct val="178571"/>
              </a:lnSpc>
              <a:spcBef>
                <a:spcPts val="300"/>
              </a:spcBef>
              <a:spcAft>
                <a:spcPts val="0"/>
              </a:spcAft>
              <a:buNone/>
            </a:pPr>
            <a:r>
              <a:rPr lang="en" sz="1350">
                <a:solidFill>
                  <a:srgbClr val="000000"/>
                </a:solidFill>
                <a:latin typeface="Verdana"/>
                <a:ea typeface="Verdana"/>
                <a:cs typeface="Verdana"/>
                <a:sym typeface="Verdana"/>
              </a:rPr>
              <a:t>show(10, 20, 30);  </a:t>
            </a:r>
            <a:endParaRPr sz="1350">
              <a:solidFill>
                <a:srgbClr val="000000"/>
              </a:solidFill>
              <a:latin typeface="Verdana"/>
              <a:ea typeface="Verdana"/>
              <a:cs typeface="Verdana"/>
              <a:sym typeface="Verdana"/>
            </a:endParaRPr>
          </a:p>
          <a:p>
            <a:pPr indent="0" lvl="0" marL="457200" rtl="0" algn="l">
              <a:lnSpc>
                <a:spcPct val="75000"/>
              </a:lnSpc>
              <a:spcBef>
                <a:spcPts val="0"/>
              </a:spcBef>
              <a:spcAft>
                <a:spcPts val="1200"/>
              </a:spcAft>
              <a:buNone/>
            </a:pPr>
            <a:r>
              <a:t/>
            </a:r>
            <a:endParaRPr sz="1650">
              <a:solidFill>
                <a:srgbClr val="000000"/>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1"/>
          <p:cNvSpPr txBox="1"/>
          <p:nvPr>
            <p:ph idx="1" type="body"/>
          </p:nvPr>
        </p:nvSpPr>
        <p:spPr>
          <a:xfrm>
            <a:off x="332100" y="1643250"/>
            <a:ext cx="8479800" cy="18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63636"/>
                </a:solidFill>
                <a:highlight>
                  <a:srgbClr val="FFFFFF"/>
                </a:highlight>
                <a:latin typeface="Nunito"/>
                <a:ea typeface="Nunito"/>
                <a:cs typeface="Nunito"/>
                <a:sym typeface="Nunito"/>
              </a:rPr>
              <a:t>Rest parameter:</a:t>
            </a:r>
            <a:r>
              <a:rPr lang="en" sz="1500">
                <a:solidFill>
                  <a:srgbClr val="3B454E"/>
                </a:solidFill>
                <a:highlight>
                  <a:srgbClr val="FFFFFF"/>
                </a:highlight>
                <a:latin typeface="Nunito"/>
                <a:ea typeface="Nunito"/>
                <a:cs typeface="Nunito"/>
                <a:sym typeface="Nunito"/>
              </a:rPr>
              <a:t> collecting</a:t>
            </a:r>
            <a:endParaRPr sz="1500">
              <a:solidFill>
                <a:srgbClr val="3B454E"/>
              </a:solidFill>
              <a:highlight>
                <a:srgbClr val="FFFFFF"/>
              </a:highlight>
              <a:latin typeface="Nunito"/>
              <a:ea typeface="Nunito"/>
              <a:cs typeface="Nunito"/>
              <a:sym typeface="Nunito"/>
            </a:endParaRPr>
          </a:p>
          <a:p>
            <a:pPr indent="0" lvl="0" marL="0" rtl="0" algn="l">
              <a:spcBef>
                <a:spcPts val="3000"/>
              </a:spcBef>
              <a:spcAft>
                <a:spcPts val="0"/>
              </a:spcAft>
              <a:buNone/>
            </a:pPr>
            <a:r>
              <a:rPr b="1" lang="en" sz="1500">
                <a:solidFill>
                  <a:srgbClr val="363636"/>
                </a:solidFill>
                <a:highlight>
                  <a:srgbClr val="FFFFFF"/>
                </a:highlight>
                <a:latin typeface="Nunito"/>
                <a:ea typeface="Nunito"/>
                <a:cs typeface="Nunito"/>
                <a:sym typeface="Nunito"/>
              </a:rPr>
              <a:t>Spread operator:</a:t>
            </a:r>
            <a:r>
              <a:rPr lang="en" sz="1500">
                <a:solidFill>
                  <a:srgbClr val="3B454E"/>
                </a:solidFill>
                <a:highlight>
                  <a:srgbClr val="FFFFFF"/>
                </a:highlight>
                <a:latin typeface="Nunito"/>
                <a:ea typeface="Nunito"/>
                <a:cs typeface="Nunito"/>
                <a:sym typeface="Nunito"/>
              </a:rPr>
              <a:t> expanding</a:t>
            </a:r>
            <a:endParaRPr sz="1500">
              <a:solidFill>
                <a:srgbClr val="3B454E"/>
              </a:solidFill>
              <a:highlight>
                <a:srgbClr val="FFFFFF"/>
              </a:highlight>
              <a:latin typeface="Nunito"/>
              <a:ea typeface="Nunito"/>
              <a:cs typeface="Nunito"/>
              <a:sym typeface="Nunito"/>
            </a:endParaRPr>
          </a:p>
          <a:p>
            <a:pPr indent="0" lvl="0" marL="457200" rtl="0" algn="l">
              <a:lnSpc>
                <a:spcPct val="150000"/>
              </a:lnSpc>
              <a:spcBef>
                <a:spcPts val="3000"/>
              </a:spcBef>
              <a:spcAft>
                <a:spcPts val="1200"/>
              </a:spcAft>
              <a:buSzPts val="661"/>
              <a:buNone/>
            </a:pPr>
            <a:r>
              <a:t/>
            </a:r>
            <a:endParaRPr sz="1650">
              <a:solidFill>
                <a:srgbClr val="000000"/>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62"/>
          <p:cNvPicPr preferRelativeResize="0"/>
          <p:nvPr/>
        </p:nvPicPr>
        <p:blipFill>
          <a:blip r:embed="rId3">
            <a:alphaModFix/>
          </a:blip>
          <a:stretch>
            <a:fillRect/>
          </a:stretch>
        </p:blipFill>
        <p:spPr>
          <a:xfrm>
            <a:off x="152400" y="190500"/>
            <a:ext cx="8572500" cy="4762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3"/>
          <p:cNvSpPr txBox="1"/>
          <p:nvPr>
            <p:ph type="title"/>
          </p:nvPr>
        </p:nvSpPr>
        <p:spPr>
          <a:xfrm>
            <a:off x="0" y="1718250"/>
            <a:ext cx="43107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&amp;&amp;, II Operators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0" y="1718250"/>
            <a:ext cx="43107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let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idx="1" type="body"/>
          </p:nvPr>
        </p:nvSpPr>
        <p:spPr>
          <a:xfrm>
            <a:off x="423300" y="2018875"/>
            <a:ext cx="8479800" cy="1857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750">
                <a:solidFill>
                  <a:srgbClr val="000000"/>
                </a:solidFill>
                <a:highlight>
                  <a:srgbClr val="FFFFFF"/>
                </a:highlight>
              </a:rPr>
              <a:t>The </a:t>
            </a:r>
            <a:r>
              <a:rPr lang="en" sz="1800">
                <a:solidFill>
                  <a:srgbClr val="DC143C"/>
                </a:solidFill>
                <a:highlight>
                  <a:srgbClr val="FFFFFF"/>
                </a:highlight>
              </a:rPr>
              <a:t>let</a:t>
            </a:r>
            <a:r>
              <a:rPr lang="en" sz="1750">
                <a:solidFill>
                  <a:srgbClr val="000000"/>
                </a:solidFill>
                <a:highlight>
                  <a:srgbClr val="FFFFFF"/>
                </a:highlight>
              </a:rPr>
              <a:t> keyword allows you to declare a variable with</a:t>
            </a:r>
            <a:r>
              <a:rPr lang="en" sz="1750">
                <a:solidFill>
                  <a:srgbClr val="000000"/>
                </a:solidFill>
                <a:highlight>
                  <a:schemeClr val="accent6"/>
                </a:highlight>
              </a:rPr>
              <a:t> block scope.</a:t>
            </a:r>
            <a:endParaRPr sz="1750">
              <a:solidFill>
                <a:srgbClr val="000000"/>
              </a:solidFill>
              <a:highlight>
                <a:schemeClr val="accent6"/>
              </a:highlight>
            </a:endParaRPr>
          </a:p>
          <a:p>
            <a:pPr indent="0" lvl="0" marL="457200" rtl="0" algn="l">
              <a:lnSpc>
                <a:spcPct val="75000"/>
              </a:lnSpc>
              <a:spcBef>
                <a:spcPts val="1400"/>
              </a:spcBef>
              <a:spcAft>
                <a:spcPts val="1200"/>
              </a:spcAft>
              <a:buSzPts val="661"/>
              <a:buNone/>
            </a:pPr>
            <a:r>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0" y="1718250"/>
            <a:ext cx="43107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const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ph idx="1" type="body"/>
          </p:nvPr>
        </p:nvSpPr>
        <p:spPr>
          <a:xfrm>
            <a:off x="423300" y="2018875"/>
            <a:ext cx="8479800" cy="1857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550">
                <a:solidFill>
                  <a:srgbClr val="000000"/>
                </a:solidFill>
                <a:highlight>
                  <a:srgbClr val="FFFFFF"/>
                </a:highlight>
              </a:rPr>
              <a:t>The </a:t>
            </a:r>
            <a:r>
              <a:rPr lang="en" sz="1600">
                <a:solidFill>
                  <a:srgbClr val="DC143C"/>
                </a:solidFill>
                <a:highlight>
                  <a:srgbClr val="FFFFFF"/>
                </a:highlight>
              </a:rPr>
              <a:t>const</a:t>
            </a:r>
            <a:r>
              <a:rPr lang="en" sz="1550">
                <a:solidFill>
                  <a:srgbClr val="000000"/>
                </a:solidFill>
                <a:highlight>
                  <a:srgbClr val="FFFFFF"/>
                </a:highlight>
              </a:rPr>
              <a:t> keyword allows you to declare a constant (a JavaScript variable with a constant value).</a:t>
            </a:r>
            <a:endParaRPr sz="1550">
              <a:solidFill>
                <a:srgbClr val="000000"/>
              </a:solidFill>
              <a:highlight>
                <a:srgbClr val="FFFFFF"/>
              </a:highlight>
            </a:endParaRPr>
          </a:p>
          <a:p>
            <a:pPr indent="0" lvl="0" marL="0" rtl="0" algn="l">
              <a:spcBef>
                <a:spcPts val="1400"/>
              </a:spcBef>
              <a:spcAft>
                <a:spcPts val="0"/>
              </a:spcAft>
              <a:buNone/>
            </a:pPr>
            <a:r>
              <a:rPr lang="en" sz="1550">
                <a:solidFill>
                  <a:srgbClr val="000000"/>
                </a:solidFill>
                <a:highlight>
                  <a:srgbClr val="FFFFFF"/>
                </a:highlight>
              </a:rPr>
              <a:t>Constants are similar to let variables, except that the value cannot be changed.</a:t>
            </a:r>
            <a:endParaRPr sz="1550">
              <a:solidFill>
                <a:srgbClr val="000000"/>
              </a:solidFill>
              <a:highlight>
                <a:srgbClr val="FFFFFF"/>
              </a:highlight>
            </a:endParaRPr>
          </a:p>
          <a:p>
            <a:pPr indent="0" lvl="0" marL="457200" rtl="0" algn="l">
              <a:lnSpc>
                <a:spcPct val="75000"/>
              </a:lnSpc>
              <a:spcBef>
                <a:spcPts val="1400"/>
              </a:spcBef>
              <a:spcAft>
                <a:spcPts val="1200"/>
              </a:spcAft>
              <a:buSzPts val="661"/>
              <a:buNone/>
            </a:pPr>
            <a:r>
              <a:t/>
            </a:r>
            <a:endParaRPr sz="2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2"/>
          <p:cNvSpPr txBox="1"/>
          <p:nvPr>
            <p:ph type="title"/>
          </p:nvPr>
        </p:nvSpPr>
        <p:spPr>
          <a:xfrm>
            <a:off x="0" y="1718250"/>
            <a:ext cx="43107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Arrow Functions</a:t>
            </a:r>
            <a:endParaRPr sz="2400"/>
          </a:p>
        </p:txBody>
      </p:sp>
      <p:sp>
        <p:nvSpPr>
          <p:cNvPr id="141" name="Google Shape;141;p32"/>
          <p:cNvSpPr txBox="1"/>
          <p:nvPr/>
        </p:nvSpPr>
        <p:spPr>
          <a:xfrm>
            <a:off x="6266975" y="2256150"/>
            <a:ext cx="1730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FFFFFF"/>
                </a:solidFill>
                <a:latin typeface="Proxima Nova"/>
                <a:ea typeface="Proxima Nova"/>
                <a:cs typeface="Proxima Nova"/>
                <a:sym typeface="Proxima Nova"/>
              </a:rPr>
              <a:t>( ) =&gt;</a:t>
            </a:r>
            <a:endParaRPr sz="2900">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3"/>
          <p:cNvSpPr txBox="1"/>
          <p:nvPr>
            <p:ph type="title"/>
          </p:nvPr>
        </p:nvSpPr>
        <p:spPr>
          <a:xfrm>
            <a:off x="921425"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33"/>
              <a:t>Another way of writing functions. So, </a:t>
            </a:r>
            <a:r>
              <a:rPr lang="en" sz="2133">
                <a:highlight>
                  <a:schemeClr val="accent6"/>
                </a:highlight>
              </a:rPr>
              <a:t>what’s the difference?</a:t>
            </a:r>
            <a:endParaRPr sz="2133">
              <a:highlight>
                <a:schemeClr val="accent6"/>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