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68" r:id="rId3"/>
    <p:sldId id="256" r:id="rId4"/>
    <p:sldId id="269" r:id="rId5"/>
    <p:sldId id="257" r:id="rId6"/>
    <p:sldId id="258" r:id="rId7"/>
    <p:sldId id="259" r:id="rId8"/>
    <p:sldId id="261" r:id="rId9"/>
    <p:sldId id="262" r:id="rId10"/>
    <p:sldId id="263" r:id="rId11"/>
    <p:sldId id="264" r:id="rId12"/>
    <p:sldId id="265" r:id="rId13"/>
    <p:sldId id="266" r:id="rId14"/>
    <p:sldId id="267" r:id="rId16"/>
    <p:sldId id="270" r:id="rId17"/>
  </p:sldIdLst>
  <p:sldSz cx="6858000" cy="990346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2360461" y="1143000"/>
            <a:ext cx="2137079"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94" y="1621099"/>
            <a:ext cx="5143765" cy="344856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857294" y="5202648"/>
            <a:ext cx="5143765" cy="2391520"/>
          </a:xfrm>
        </p:spPr>
        <p:txBody>
          <a:bodyPr/>
          <a:lstStyle>
            <a:lvl1pPr marL="0" indent="0" algn="ctr">
              <a:buNone/>
              <a:defRPr sz="1800"/>
            </a:lvl1pPr>
            <a:lvl2pPr marL="342900" indent="0" algn="ctr">
              <a:buNone/>
              <a:defRPr sz="1500"/>
            </a:lvl2pPr>
            <a:lvl3pPr marL="685800" indent="0" algn="ctr">
              <a:buNone/>
              <a:defRPr sz="1355"/>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8009" y="527373"/>
            <a:ext cx="1478832" cy="83944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512" y="527373"/>
            <a:ext cx="4350768" cy="839440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7" name="Picture 6" descr="Physics_wallah_logo"/>
          <p:cNvPicPr>
            <a:picLocks noChangeAspect="1"/>
          </p:cNvPicPr>
          <p:nvPr userDrawn="1"/>
        </p:nvPicPr>
        <p:blipFill>
          <a:blip r:embed="rId2">
            <a:alphaModFix amt="10000"/>
          </a:blip>
          <a:stretch>
            <a:fillRect/>
          </a:stretch>
        </p:blipFill>
        <p:spPr>
          <a:xfrm>
            <a:off x="571500" y="2094230"/>
            <a:ext cx="5715000" cy="5715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40" y="2469481"/>
            <a:ext cx="5915329" cy="4120386"/>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467940" y="6628848"/>
            <a:ext cx="5915329" cy="2166814"/>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5">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512" y="2636864"/>
            <a:ext cx="2914800" cy="628490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3472041" y="2636864"/>
            <a:ext cx="2914800" cy="628490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405" y="527373"/>
            <a:ext cx="5915329" cy="191459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72405" y="2428209"/>
            <a:ext cx="2901405" cy="1190028"/>
          </a:xfrm>
        </p:spPr>
        <p:txBody>
          <a:bodyPr anchor="b"/>
          <a:lstStyle>
            <a:lvl1pPr marL="0" indent="0">
              <a:buNone/>
              <a:defRPr sz="1800" b="1"/>
            </a:lvl1pPr>
            <a:lvl2pPr marL="342900" indent="0">
              <a:buNone/>
              <a:defRPr sz="1500" b="1"/>
            </a:lvl2pPr>
            <a:lvl3pPr marL="685800" indent="0">
              <a:buNone/>
              <a:defRPr sz="1355"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72405" y="3618236"/>
            <a:ext cx="2901405" cy="532188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3472041" y="2428209"/>
            <a:ext cx="2915693" cy="1190028"/>
          </a:xfrm>
        </p:spPr>
        <p:txBody>
          <a:bodyPr anchor="b"/>
          <a:lstStyle>
            <a:lvl1pPr marL="0" indent="0">
              <a:buNone/>
              <a:defRPr sz="1800" b="1"/>
            </a:lvl1pPr>
            <a:lvl2pPr marL="342900" indent="0">
              <a:buNone/>
              <a:defRPr sz="1500" b="1"/>
            </a:lvl2pPr>
            <a:lvl3pPr marL="685800" indent="0">
              <a:buNone/>
              <a:defRPr sz="1355"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3472041" y="3618236"/>
            <a:ext cx="2915693" cy="532188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405" y="660363"/>
            <a:ext cx="2211997" cy="2311269"/>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2915693" y="1426200"/>
            <a:ext cx="3472041" cy="70392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72405" y="2971631"/>
            <a:ext cx="2211997" cy="5505315"/>
          </a:xfrm>
        </p:spPr>
        <p:txBody>
          <a:bodyPr/>
          <a:lstStyle>
            <a:lvl1pPr marL="0" indent="0">
              <a:buNone/>
              <a:defRPr sz="1200"/>
            </a:lvl1pPr>
            <a:lvl2pPr marL="342900" indent="0">
              <a:buNone/>
              <a:defRPr sz="1055"/>
            </a:lvl2pPr>
            <a:lvl3pPr marL="685800" indent="0">
              <a:buNone/>
              <a:defRPr sz="900"/>
            </a:lvl3pPr>
            <a:lvl4pPr marL="1028700" indent="0">
              <a:buNone/>
              <a:defRPr sz="755"/>
            </a:lvl4pPr>
            <a:lvl5pPr marL="1371600" indent="0">
              <a:buNone/>
              <a:defRPr sz="755"/>
            </a:lvl5pPr>
            <a:lvl6pPr marL="1714500" indent="0">
              <a:buNone/>
              <a:defRPr sz="755"/>
            </a:lvl6pPr>
            <a:lvl7pPr marL="2057400" indent="0">
              <a:buNone/>
              <a:defRPr sz="755"/>
            </a:lvl7pPr>
            <a:lvl8pPr marL="2400300" indent="0">
              <a:buNone/>
              <a:defRPr sz="755"/>
            </a:lvl8pPr>
            <a:lvl9pPr marL="2743835" indent="0">
              <a:buNone/>
              <a:defRPr sz="7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405" y="660363"/>
            <a:ext cx="2211997" cy="2311269"/>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2915693" y="1426200"/>
            <a:ext cx="3472041" cy="703928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835" indent="0">
              <a:buNone/>
              <a:defRPr sz="1500"/>
            </a:lvl9pPr>
          </a:lstStyle>
          <a:p>
            <a:endParaRPr lang="en-US"/>
          </a:p>
        </p:txBody>
      </p:sp>
      <p:sp>
        <p:nvSpPr>
          <p:cNvPr id="4" name="Text Placeholder 3"/>
          <p:cNvSpPr>
            <a:spLocks noGrp="1"/>
          </p:cNvSpPr>
          <p:nvPr>
            <p:ph type="body" sz="half" idx="2"/>
          </p:nvPr>
        </p:nvSpPr>
        <p:spPr>
          <a:xfrm>
            <a:off x="472405" y="2971631"/>
            <a:ext cx="2211997" cy="5505315"/>
          </a:xfrm>
        </p:spPr>
        <p:txBody>
          <a:bodyPr/>
          <a:lstStyle>
            <a:lvl1pPr marL="0" indent="0">
              <a:buNone/>
              <a:defRPr sz="1200"/>
            </a:lvl1pPr>
            <a:lvl2pPr marL="342900" indent="0">
              <a:buNone/>
              <a:defRPr sz="1055"/>
            </a:lvl2pPr>
            <a:lvl3pPr marL="685800" indent="0">
              <a:buNone/>
              <a:defRPr sz="900"/>
            </a:lvl3pPr>
            <a:lvl4pPr marL="1028700" indent="0">
              <a:buNone/>
              <a:defRPr sz="755"/>
            </a:lvl4pPr>
            <a:lvl5pPr marL="1371600" indent="0">
              <a:buNone/>
              <a:defRPr sz="755"/>
            </a:lvl5pPr>
            <a:lvl6pPr marL="1714500" indent="0">
              <a:buNone/>
              <a:defRPr sz="755"/>
            </a:lvl6pPr>
            <a:lvl7pPr marL="2057400" indent="0">
              <a:buNone/>
              <a:defRPr sz="755"/>
            </a:lvl7pPr>
            <a:lvl8pPr marL="2400300" indent="0">
              <a:buNone/>
              <a:defRPr sz="755"/>
            </a:lvl8pPr>
            <a:lvl9pPr marL="2743835" indent="0">
              <a:buNone/>
              <a:defRPr sz="7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512" y="527373"/>
            <a:ext cx="5915329" cy="191459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71512" y="2636864"/>
            <a:ext cx="5915329" cy="6284909"/>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71512" y="9180873"/>
            <a:ext cx="1543129" cy="527373"/>
          </a:xfrm>
          <a:prstGeom prst="rect">
            <a:avLst/>
          </a:prstGeom>
        </p:spPr>
        <p:txBody>
          <a:bodyPr vert="horz" lIns="91440" tIns="45720" rIns="91440" bIns="45720" rtlCol="0" anchor="ctr"/>
          <a:lstStyle>
            <a:lvl1pPr algn="l">
              <a:defRPr sz="9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2271829" y="9180873"/>
            <a:ext cx="2314694" cy="52737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712" y="9180873"/>
            <a:ext cx="1543129" cy="527373"/>
          </a:xfrm>
          <a:prstGeom prst="rect">
            <a:avLst/>
          </a:prstGeom>
        </p:spPr>
        <p:txBody>
          <a:bodyPr vert="horz" lIns="91440" tIns="45720" rIns="91440" bIns="45720" rtlCol="0" anchor="ctr"/>
          <a:lstStyle>
            <a:lvl1pPr algn="r">
              <a:defRPr sz="9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2085" indent="-17208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985" indent="-17208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208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4pPr>
      <a:lvl5pPr marL="15430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5pPr>
      <a:lvl6pPr marL="18859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6pPr>
      <a:lvl7pPr marL="22288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7pPr>
      <a:lvl8pPr marL="25717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8pPr>
      <a:lvl9pPr marL="29146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9pPr>
    </p:bodyStyle>
    <p:otherStyle>
      <a:defPPr>
        <a:defRPr lang="en-US"/>
      </a:defPPr>
      <a:lvl1pPr marL="0" algn="l" defTabSz="685800" rtl="0" eaLnBrk="1" latinLnBrk="0" hangingPunct="1">
        <a:defRPr sz="1355" kern="1200">
          <a:solidFill>
            <a:schemeClr val="tx1"/>
          </a:solidFill>
          <a:latin typeface="+mn-lt"/>
          <a:ea typeface="+mn-ea"/>
          <a:cs typeface="+mn-cs"/>
        </a:defRPr>
      </a:lvl1pPr>
      <a:lvl2pPr marL="342900" algn="l" defTabSz="685800" rtl="0" eaLnBrk="1" latinLnBrk="0" hangingPunct="1">
        <a:defRPr sz="1355" kern="1200">
          <a:solidFill>
            <a:schemeClr val="tx1"/>
          </a:solidFill>
          <a:latin typeface="+mn-lt"/>
          <a:ea typeface="+mn-ea"/>
          <a:cs typeface="+mn-cs"/>
        </a:defRPr>
      </a:lvl2pPr>
      <a:lvl3pPr marL="685800" algn="l" defTabSz="685800" rtl="0" eaLnBrk="1" latinLnBrk="0" hangingPunct="1">
        <a:defRPr sz="1355" kern="1200">
          <a:solidFill>
            <a:schemeClr val="tx1"/>
          </a:solidFill>
          <a:latin typeface="+mn-lt"/>
          <a:ea typeface="+mn-ea"/>
          <a:cs typeface="+mn-cs"/>
        </a:defRPr>
      </a:lvl3pPr>
      <a:lvl4pPr marL="1028700" algn="l" defTabSz="685800" rtl="0" eaLnBrk="1" latinLnBrk="0" hangingPunct="1">
        <a:defRPr sz="1355" kern="1200">
          <a:solidFill>
            <a:schemeClr val="tx1"/>
          </a:solidFill>
          <a:latin typeface="+mn-lt"/>
          <a:ea typeface="+mn-ea"/>
          <a:cs typeface="+mn-cs"/>
        </a:defRPr>
      </a:lvl4pPr>
      <a:lvl5pPr marL="1371600" algn="l" defTabSz="685800" rtl="0" eaLnBrk="1" latinLnBrk="0" hangingPunct="1">
        <a:defRPr sz="1355" kern="1200">
          <a:solidFill>
            <a:schemeClr val="tx1"/>
          </a:solidFill>
          <a:latin typeface="+mn-lt"/>
          <a:ea typeface="+mn-ea"/>
          <a:cs typeface="+mn-cs"/>
        </a:defRPr>
      </a:lvl5pPr>
      <a:lvl6pPr marL="1714500" algn="l" defTabSz="685800" rtl="0" eaLnBrk="1" latinLnBrk="0" hangingPunct="1">
        <a:defRPr sz="1355" kern="1200">
          <a:solidFill>
            <a:schemeClr val="tx1"/>
          </a:solidFill>
          <a:latin typeface="+mn-lt"/>
          <a:ea typeface="+mn-ea"/>
          <a:cs typeface="+mn-cs"/>
        </a:defRPr>
      </a:lvl6pPr>
      <a:lvl7pPr marL="2057400" algn="l" defTabSz="685800" rtl="0" eaLnBrk="1" latinLnBrk="0" hangingPunct="1">
        <a:defRPr sz="1355" kern="1200">
          <a:solidFill>
            <a:schemeClr val="tx1"/>
          </a:solidFill>
          <a:latin typeface="+mn-lt"/>
          <a:ea typeface="+mn-ea"/>
          <a:cs typeface="+mn-cs"/>
        </a:defRPr>
      </a:lvl7pPr>
      <a:lvl8pPr marL="2400300" algn="l" defTabSz="685800" rtl="0" eaLnBrk="1" latinLnBrk="0" hangingPunct="1">
        <a:defRPr sz="1355" kern="1200">
          <a:solidFill>
            <a:schemeClr val="tx1"/>
          </a:solidFill>
          <a:latin typeface="+mn-lt"/>
          <a:ea typeface="+mn-ea"/>
          <a:cs typeface="+mn-cs"/>
        </a:defRPr>
      </a:lvl8pPr>
      <a:lvl9pPr marL="2743835" algn="l" defTabSz="685800" rtl="0" eaLnBrk="1" latinLnBrk="0" hangingPunct="1">
        <a:defRPr sz="13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71805" y="-142240"/>
            <a:ext cx="5915025" cy="7959090"/>
          </a:xfrm>
        </p:spPr>
        <p:txBody>
          <a:bodyPr>
            <a:noAutofit/>
          </a:bodyPr>
          <a:p>
            <a:r>
              <a:rPr lang="en-IN" altLang="en-US" sz="6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Machine learning project on Insurance premium prediction</a:t>
            </a:r>
            <a:endParaRPr lang="en-IN" altLang="en-US" sz="6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ontent Placeholder 4"/>
          <p:cNvSpPr>
            <a:spLocks noGrp="1"/>
          </p:cNvSpPr>
          <p:nvPr>
            <p:ph idx="1"/>
          </p:nvPr>
        </p:nvSpPr>
        <p:spPr>
          <a:xfrm>
            <a:off x="471805" y="6508115"/>
            <a:ext cx="6621780" cy="2404745"/>
          </a:xfrm>
        </p:spPr>
        <p:txBody>
          <a:bodyPr/>
          <a:p>
            <a:pPr marL="0" indent="0">
              <a:buNone/>
            </a:pPr>
            <a:r>
              <a:rPr lang="en-IN" altLang="en-US" b="1">
                <a:latin typeface="Times New Roman" panose="02020603050405020304" charset="0"/>
                <a:cs typeface="Times New Roman" panose="02020603050405020304" charset="0"/>
              </a:rPr>
              <a:t>Developed by</a:t>
            </a:r>
            <a:endParaRPr lang="en-IN" altLang="en-US" b="1">
              <a:latin typeface="Times New Roman" panose="02020603050405020304" charset="0"/>
              <a:cs typeface="Times New Roman" panose="02020603050405020304" charset="0"/>
            </a:endParaRPr>
          </a:p>
          <a:p>
            <a:pPr marL="0" indent="0">
              <a:buNone/>
            </a:pPr>
            <a:r>
              <a:rPr lang="en-IN" altLang="en-US" b="1">
                <a:latin typeface="Times New Roman" panose="02020603050405020304" charset="0"/>
                <a:cs typeface="Times New Roman" panose="02020603050405020304" charset="0"/>
              </a:rPr>
              <a:t>Name-Sagar patro</a:t>
            </a:r>
            <a:endParaRPr lang="en-IN" altLang="en-US" b="1">
              <a:latin typeface="Times New Roman" panose="02020603050405020304" charset="0"/>
              <a:cs typeface="Times New Roman" panose="02020603050405020304" charset="0"/>
            </a:endParaRPr>
          </a:p>
          <a:p>
            <a:pPr marL="0" indent="0">
              <a:buNone/>
            </a:pPr>
            <a:r>
              <a:rPr lang="en-IN" altLang="en-US" b="1">
                <a:latin typeface="Times New Roman" panose="02020603050405020304" charset="0"/>
                <a:cs typeface="Times New Roman" panose="02020603050405020304" charset="0"/>
              </a:rPr>
              <a:t>Email ID-sagarpatrojsr.1997@gmail.com</a:t>
            </a:r>
            <a:endParaRPr lang="en-IN" altLang="en-US" b="1">
              <a:latin typeface="Times New Roman" panose="02020603050405020304" charset="0"/>
              <a:cs typeface="Times New Roman" panose="02020603050405020304" charset="0"/>
            </a:endParaRPr>
          </a:p>
          <a:p>
            <a:pPr marL="0" indent="0">
              <a:buNone/>
            </a:pPr>
            <a:r>
              <a:rPr lang="en-IN" altLang="en-US" b="1">
                <a:latin typeface="Times New Roman" panose="02020603050405020304" charset="0"/>
                <a:cs typeface="Times New Roman" panose="02020603050405020304" charset="0"/>
              </a:rPr>
              <a:t>Phone no-8210875161</a:t>
            </a:r>
            <a:endParaRPr lang="en-IN" altLang="en-US" b="1">
              <a:latin typeface="Times New Roman" panose="02020603050405020304" charset="0"/>
              <a:cs typeface="Times New Roman" panose="02020603050405020304" charset="0"/>
            </a:endParaRPr>
          </a:p>
          <a:p>
            <a:pPr marL="0" indent="0">
              <a:buNone/>
            </a:pPr>
            <a:endParaRPr lang="en-IN" altLang="en-US" b="1">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1767205" y="1165860"/>
            <a:ext cx="5915025" cy="276225"/>
          </a:xfrm>
        </p:spPr>
        <p:txBody>
          <a:bodyPr>
            <a:normAutofit fontScale="90000"/>
          </a:bodyPr>
          <a:p>
            <a:br>
              <a:rPr lang="en-US"/>
            </a:br>
            <a:endParaRPr lang="en-US"/>
          </a:p>
        </p:txBody>
      </p:sp>
      <p:sp>
        <p:nvSpPr>
          <p:cNvPr id="9" name="Content Placeholder 8"/>
          <p:cNvSpPr>
            <a:spLocks noGrp="1"/>
          </p:cNvSpPr>
          <p:nvPr>
            <p:ph idx="1"/>
          </p:nvPr>
        </p:nvSpPr>
        <p:spPr>
          <a:xfrm>
            <a:off x="329565" y="572135"/>
            <a:ext cx="6199505" cy="8759825"/>
          </a:xfrm>
        </p:spPr>
        <p:txBody>
          <a:bodyPr>
            <a:noAutofit/>
          </a:bodyPr>
          <a:p>
            <a:pPr marL="0" indent="0">
              <a:buNone/>
            </a:pPr>
            <a:r>
              <a:rPr lang="en-US" b="1"/>
              <a:t>Model Evaluation and Validation</a:t>
            </a:r>
            <a:r>
              <a:rPr lang="en-US"/>
              <a:t>: Use the testing dataset to evaluate the performance of each model. Key evaluation metrics might include:</a:t>
            </a:r>
            <a:endParaRPr lang="en-US"/>
          </a:p>
          <a:p>
            <a:pPr marL="0" indent="0">
              <a:buNone/>
            </a:pPr>
            <a:endParaRPr lang="en-US"/>
          </a:p>
          <a:p>
            <a:pPr marL="457200" indent="-457200">
              <a:buAutoNum type="arabicPeriod"/>
            </a:pPr>
            <a:r>
              <a:rPr lang="en-US"/>
              <a:t>Mean Squared Error (MSE)</a:t>
            </a:r>
            <a:endParaRPr lang="en-US"/>
          </a:p>
          <a:p>
            <a:pPr marL="457200" indent="-457200">
              <a:buAutoNum type="arabicPeriod"/>
            </a:pPr>
            <a:r>
              <a:rPr lang="en-US"/>
              <a:t>R-squared (R²)</a:t>
            </a:r>
            <a:endParaRPr lang="en-US"/>
          </a:p>
          <a:p>
            <a:pPr marL="457200" indent="-457200">
              <a:buAutoNum type="arabicPeriod"/>
            </a:pPr>
            <a:r>
              <a:rPr lang="en-US"/>
              <a:t>Mean Absolute Error (MAE)</a:t>
            </a:r>
            <a:endParaRPr lang="en-US"/>
          </a:p>
          <a:p>
            <a:pPr marL="457200" indent="-457200">
              <a:buAutoNum type="arabicPeriod"/>
            </a:pPr>
            <a:r>
              <a:rPr lang="en-US"/>
              <a:t>Root Mean Squared Error (RMSE)</a:t>
            </a:r>
            <a:endParaRPr lang="en-US"/>
          </a:p>
          <a:p>
            <a:pPr marL="457200" indent="-457200">
              <a:buAutoNum type="arabicPeriod"/>
            </a:pPr>
            <a:endParaRPr lang="en-US" b="1"/>
          </a:p>
          <a:p>
            <a:pPr marL="0" indent="0">
              <a:buNone/>
            </a:pPr>
            <a:r>
              <a:rPr lang="en-US" b="1"/>
              <a:t>Choosing the Best Model</a:t>
            </a:r>
            <a:r>
              <a:rPr lang="en-US"/>
              <a:t>: Based on the evaluation metrics, select the model that performs best in predicting health insurance premiums.</a:t>
            </a:r>
            <a:endParaRPr lang="en-US"/>
          </a:p>
          <a:p>
            <a:pPr marL="0" indent="0">
              <a:buNone/>
            </a:pPr>
            <a:r>
              <a:rPr lang="en-US" b="1"/>
              <a:t>Validation and Cross-Validation</a:t>
            </a:r>
            <a:r>
              <a:rPr lang="en-US"/>
              <a:t>: Validate the selected model using cross-validation techniques to ensure its robustness and generalizability. Techniques like k-fold cross-validation could be employed to validate the model's performance across different subsets of the data.</a:t>
            </a:r>
            <a:endParaRPr lang="en-US"/>
          </a:p>
          <a:p>
            <a:pPr marL="0" indent="0">
              <a:buNone/>
            </a:pPr>
            <a:r>
              <a:rPr lang="en-US" b="1"/>
              <a:t>Final Model Selection</a:t>
            </a:r>
            <a:r>
              <a:rPr lang="en-US"/>
              <a:t>: After thorough evaluation, choose the best-performing model that exhibits good performance metrics, generalizability, and robustness across different validation techniques.</a:t>
            </a:r>
            <a:endParaRPr lang="en-US"/>
          </a:p>
          <a:p>
            <a:pPr marL="0" indent="0">
              <a:buNone/>
            </a:pPr>
            <a:r>
              <a:rPr lang="en-US" b="1"/>
              <a:t>Model Interpretation</a:t>
            </a:r>
            <a:r>
              <a:rPr lang="en-US"/>
              <a:t>: Interpret the selected model to understand the impact of various features on predicting health insurance premiums. This helps in explaining the factors that influence the premium estimation.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2287" y="-172397"/>
            <a:ext cx="5915329" cy="1914593"/>
          </a:xfrm>
        </p:spPr>
        <p:txBody>
          <a:bodyPr/>
          <a:p>
            <a:r>
              <a:rPr lang="en-IN" altLang="en-US" sz="2800" b="1" u="sng">
                <a:latin typeface="Arial Rounded MT Bold" panose="020F0704030504030204" charset="0"/>
                <a:cs typeface="Arial Rounded MT Bold" panose="020F0704030504030204" charset="0"/>
              </a:rPr>
              <a:t>Developing a flask application</a:t>
            </a:r>
            <a:endParaRPr lang="en-IN" altLang="en-US" sz="2800" b="1"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322580" y="1313815"/>
            <a:ext cx="6064250" cy="8792210"/>
          </a:xfrm>
        </p:spPr>
        <p:txBody>
          <a:bodyPr>
            <a:normAutofit/>
          </a:bodyPr>
          <a:p>
            <a:pPr marL="0" indent="0">
              <a:buNone/>
            </a:pPr>
            <a:r>
              <a:rPr lang="en-US" b="1"/>
              <a:t>Flask Setup</a:t>
            </a:r>
            <a:r>
              <a:rPr lang="en-US"/>
              <a:t>:Use Flask, a Python web framework, to build an application.</a:t>
            </a:r>
            <a:endParaRPr lang="en-US"/>
          </a:p>
          <a:p>
            <a:pPr marL="0" indent="0">
              <a:buNone/>
            </a:pPr>
            <a:r>
              <a:rPr lang="en-US"/>
              <a:t>Create an API endpoint to handle model predictions.</a:t>
            </a:r>
            <a:endParaRPr lang="en-US"/>
          </a:p>
          <a:p>
            <a:pPr marL="0" indent="0">
              <a:buNone/>
            </a:pPr>
            <a:r>
              <a:rPr lang="en-US" b="1"/>
              <a:t>Model Preparation</a:t>
            </a:r>
            <a:r>
              <a:rPr lang="en-US"/>
              <a:t>:Train a machine learning model and save it as a file (e.g., model.pkl).</a:t>
            </a:r>
            <a:endParaRPr lang="en-US"/>
          </a:p>
          <a:p>
            <a:pPr marL="0" indent="0">
              <a:buNone/>
            </a:pPr>
            <a:r>
              <a:rPr lang="en-US" b="1"/>
              <a:t>Flask Endpoint Logic</a:t>
            </a:r>
            <a:r>
              <a:rPr lang="en-US"/>
              <a:t>:Load the pre-trained model within the Flask application.</a:t>
            </a:r>
            <a:endParaRPr lang="en-US"/>
          </a:p>
          <a:p>
            <a:pPr marL="0" indent="0">
              <a:buNone/>
            </a:pPr>
            <a:r>
              <a:rPr lang="en-US"/>
              <a:t>Define an endpoint (e.g., /predict) to receive input data for predictions.</a:t>
            </a:r>
            <a:endParaRPr lang="en-US"/>
          </a:p>
          <a:p>
            <a:pPr marL="0" indent="0">
              <a:buNone/>
            </a:pPr>
            <a:r>
              <a:rPr lang="en-US" b="1"/>
              <a:t>Prediction Process</a:t>
            </a:r>
            <a:r>
              <a:rPr lang="en-US"/>
              <a:t>:Accept input data (usually in JSON format) at the endpoint.</a:t>
            </a:r>
            <a:endParaRPr lang="en-US"/>
          </a:p>
          <a:p>
            <a:pPr marL="0" indent="0">
              <a:buNone/>
            </a:pPr>
            <a:r>
              <a:rPr lang="en-US"/>
              <a:t>Extract features and pass them to the loaded model for predictions.</a:t>
            </a:r>
            <a:endParaRPr lang="en-US"/>
          </a:p>
          <a:p>
            <a:pPr marL="0" indent="0">
              <a:buNone/>
            </a:pPr>
            <a:r>
              <a:rPr lang="en-US" b="1"/>
              <a:t>Output:</a:t>
            </a:r>
            <a:r>
              <a:rPr lang="en-US"/>
              <a:t>Return the model's predictions to the user, typically in a JSON response.</a:t>
            </a:r>
            <a:endParaRPr lang="en-US"/>
          </a:p>
          <a:p>
            <a:pPr marL="0" indent="0">
              <a:buNone/>
            </a:pPr>
            <a:r>
              <a:rPr lang="en-US" b="1"/>
              <a:t>Execution</a:t>
            </a:r>
            <a:r>
              <a:rPr lang="en-US"/>
              <a:t>:Run the Flask application, starting a local web server accessible via a specified address and port.</a:t>
            </a:r>
            <a:endParaRPr lang="en-US"/>
          </a:p>
          <a:p>
            <a:pPr marL="0" indent="0">
              <a:buNone/>
            </a:pPr>
            <a:r>
              <a:rPr lang="en-US" b="1"/>
              <a:t>Accessing the Endpoint</a:t>
            </a:r>
            <a:r>
              <a:rPr lang="en-US"/>
              <a:t>:Use a POST request to send input data in JSON format to the defined endpoint for predictions.</a:t>
            </a:r>
            <a:endParaRPr lang="en-US"/>
          </a:p>
          <a:p>
            <a:pPr marL="0" indent="0">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42682" y="-445447"/>
            <a:ext cx="5915329" cy="1914593"/>
          </a:xfrm>
        </p:spPr>
        <p:txBody>
          <a:bodyPr/>
          <a:p>
            <a:r>
              <a:rPr lang="en-IN" altLang="en-US" b="1" u="sng">
                <a:latin typeface="Arial Rounded MT Bold" panose="020F0704030504030204" charset="0"/>
                <a:cs typeface="Arial Rounded MT Bold" panose="020F0704030504030204" charset="0"/>
              </a:rPr>
              <a:t>Deploy on AWS</a:t>
            </a:r>
            <a:endParaRPr lang="en-IN" altLang="en-US" b="1"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319405" y="825500"/>
            <a:ext cx="6538595" cy="8252460"/>
          </a:xfrm>
        </p:spPr>
        <p:txBody>
          <a:bodyPr>
            <a:normAutofit/>
          </a:bodyPr>
          <a:p>
            <a:pPr marL="0" indent="0">
              <a:buNone/>
            </a:pPr>
            <a:r>
              <a:rPr lang="en-US" b="1"/>
              <a:t>Step 1: GitHub Repository Setup</a:t>
            </a:r>
            <a:r>
              <a:rPr lang="en-US"/>
              <a:t>GitHub Repository:</a:t>
            </a:r>
            <a:endParaRPr lang="en-US"/>
          </a:p>
          <a:p>
            <a:pPr marL="0" indent="0">
              <a:buNone/>
            </a:pPr>
            <a:r>
              <a:rPr lang="en-US"/>
              <a:t>Have your Flask application code pushed to a GitHub repository.</a:t>
            </a:r>
            <a:endParaRPr lang="en-US"/>
          </a:p>
          <a:p>
            <a:pPr marL="0" indent="0">
              <a:buNone/>
            </a:pPr>
            <a:r>
              <a:rPr lang="en-US"/>
              <a:t>Step 2:</a:t>
            </a:r>
            <a:r>
              <a:rPr lang="en-US" b="1"/>
              <a:t> AWS Setup</a:t>
            </a:r>
            <a:r>
              <a:rPr lang="en-US"/>
              <a:t>AWS Account:</a:t>
            </a:r>
            <a:endParaRPr lang="en-US"/>
          </a:p>
          <a:p>
            <a:pPr marL="0" indent="0">
              <a:buNone/>
            </a:pPr>
            <a:r>
              <a:rPr lang="en-US"/>
              <a:t>Sign in to your AWS Management Console.</a:t>
            </a:r>
            <a:endParaRPr lang="en-US"/>
          </a:p>
          <a:p>
            <a:pPr marL="0" indent="0">
              <a:buNone/>
            </a:pPr>
            <a:r>
              <a:rPr lang="en-US" b="1"/>
              <a:t>AWS Elastic Beanstalk (EB):</a:t>
            </a:r>
            <a:endParaRPr lang="en-US"/>
          </a:p>
          <a:p>
            <a:pPr marL="0" indent="0">
              <a:buNone/>
            </a:pPr>
            <a:r>
              <a:rPr lang="en-US"/>
              <a:t>Go to the AWS Elastic Beanstalk service.</a:t>
            </a:r>
            <a:endParaRPr lang="en-US"/>
          </a:p>
          <a:p>
            <a:pPr marL="0" indent="0">
              <a:buNone/>
            </a:pPr>
            <a:r>
              <a:rPr lang="en-US"/>
              <a:t>Click on "Create a new application."</a:t>
            </a:r>
            <a:endParaRPr lang="en-US"/>
          </a:p>
          <a:p>
            <a:pPr marL="0" indent="0">
              <a:buNone/>
            </a:pPr>
            <a:r>
              <a:rPr lang="en-US"/>
              <a:t>Select the environment type suitable for your Flask app (e.g., Python).</a:t>
            </a:r>
            <a:endParaRPr lang="en-US"/>
          </a:p>
          <a:p>
            <a:pPr marL="0" indent="0">
              <a:buNone/>
            </a:pPr>
            <a:r>
              <a:rPr lang="en-US"/>
              <a:t>Step 3: Elastic Beanstalk Deployment from GitHub</a:t>
            </a:r>
            <a:endParaRPr lang="en-US"/>
          </a:p>
          <a:p>
            <a:pPr marL="0" indent="0">
              <a:buNone/>
            </a:pPr>
            <a:r>
              <a:rPr lang="en-US" b="1"/>
              <a:t>Elastic Beanstalk Configuration:</a:t>
            </a:r>
            <a:endParaRPr lang="en-US" b="1"/>
          </a:p>
          <a:p>
            <a:pPr marL="0" indent="0">
              <a:buNone/>
            </a:pPr>
            <a:r>
              <a:rPr lang="en-US"/>
              <a:t>GitHub Authentication:Connect your GitHub repository to AWS EB by providing the necessary GitHub credentials.</a:t>
            </a:r>
            <a:endParaRPr lang="en-US"/>
          </a:p>
          <a:p>
            <a:pPr marL="0" indent="0">
              <a:buNone/>
            </a:pPr>
            <a:r>
              <a:rPr lang="en-US" b="1"/>
              <a:t>Configure Settings:</a:t>
            </a:r>
            <a:r>
              <a:rPr lang="en-US"/>
              <a:t>Set the branch and repository details for deployment.</a:t>
            </a:r>
            <a:endParaRPr lang="en-US"/>
          </a:p>
          <a:p>
            <a:pPr marL="0" indent="0">
              <a:buNone/>
            </a:pPr>
            <a:r>
              <a:rPr lang="en-US" b="1"/>
              <a:t>Deploy</a:t>
            </a:r>
            <a:r>
              <a:rPr lang="en-US"/>
              <a:t>:Save the configuration and initiate the deployment process.</a:t>
            </a:r>
            <a:endParaRPr lang="en-US"/>
          </a:p>
          <a:p>
            <a:pPr marL="0" indent="0">
              <a:buNone/>
            </a:pPr>
            <a:r>
              <a:rPr lang="en-US"/>
              <a:t>AWS Elastic Beanstalk will automatically deploy your Flask application whenever changes are pushed to the specified branch on GitHub.</a:t>
            </a:r>
            <a:endParaRPr lang="en-US"/>
          </a:p>
          <a:p>
            <a:pPr marL="0" indent="0">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8472" y="-428937"/>
            <a:ext cx="5915329" cy="1914593"/>
          </a:xfrm>
        </p:spPr>
        <p:txBody>
          <a:bodyPr/>
          <a:p>
            <a:r>
              <a:rPr lang="en-IN" altLang="en-US" u="sng">
                <a:latin typeface="Arial Rounded MT Bold" panose="020F0704030504030204" charset="0"/>
                <a:cs typeface="Arial Rounded MT Bold" panose="020F0704030504030204" charset="0"/>
              </a:rPr>
              <a:t>Conclusion</a:t>
            </a:r>
            <a:endParaRPr lang="en-IN" alt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278765" y="791210"/>
            <a:ext cx="5915660" cy="8321040"/>
          </a:xfrm>
        </p:spPr>
        <p:txBody>
          <a:bodyPr>
            <a:noAutofit/>
          </a:bodyPr>
          <a:p>
            <a:pPr marL="0" indent="0">
              <a:buNone/>
            </a:pPr>
            <a:r>
              <a:rPr lang="en-US"/>
              <a:t>In conclusion, the development of this individual data science project focused on insurance premium prediction has been a rewarding journey, showcasing the power of data-driven insights in the insurance industry. Through meticulous data analysis, feature engineering, and the application of advanced machine learning algorithms, I have successfully created a robust model capable of predicting insurance premiums with a high degree of accuracy.This project not only addresses the immediate need for precise premium estimation but also emphasizes the importance of leveraging data science techniques for enhancing decision-making processes within the insurance sector. By understanding the intricate patterns and relationships within the data, we can better assess risk factors and optimize premium pricing, ultimately benefiting both insurers and policyholders.</a:t>
            </a:r>
            <a:endParaRPr lang="en-US"/>
          </a:p>
          <a:p>
            <a:pPr marL="0" indent="0">
              <a:buNone/>
            </a:pPr>
            <a:r>
              <a:rPr lang="en-US"/>
              <a:t>Moreover, the interpretability of the model has been a focal point, allowing stakeholders to comprehend the factors influencing premium calculations. This transparency fosters trust in the predictive model and enables insurance professionals to make more informed and justified decisions.As we navigate an era increasingly driven by data, the success of this project underscores the significance of continuous refinement and adaptation. The dynamic nature of the insurance landscape calls for ongoing updates to the model, incorporating new data and accounting for evolving market trends.</a:t>
            </a:r>
            <a:endParaRPr lang="en-US"/>
          </a:p>
          <a:p>
            <a:pPr marL="0" indent="0">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1512" y="-312"/>
            <a:ext cx="5915329" cy="1914593"/>
          </a:xfrm>
        </p:spPr>
        <p:txBody>
          <a:bodyPr/>
          <a:p>
            <a:r>
              <a:rPr lang="en-IN" altLang="en-US" b="1" u="sng">
                <a:latin typeface="Arial Rounded MT Bold" panose="020F0704030504030204" charset="0"/>
                <a:cs typeface="Arial Rounded MT Bold" panose="020F0704030504030204" charset="0"/>
              </a:rPr>
              <a:t>References</a:t>
            </a:r>
            <a:endParaRPr lang="en-IN" altLang="en-US" b="1"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471805" y="1466215"/>
            <a:ext cx="5743575" cy="6971030"/>
          </a:xfrm>
        </p:spPr>
        <p:txBody>
          <a:bodyPr/>
          <a:p>
            <a:r>
              <a:rPr lang="en-IN" altLang="en-US"/>
              <a:t>Kaggle.com</a:t>
            </a:r>
            <a:endParaRPr lang="en-IN" altLang="en-US"/>
          </a:p>
          <a:p>
            <a:r>
              <a:rPr lang="en-IN" altLang="en-US"/>
              <a:t>VScode</a:t>
            </a:r>
            <a:endParaRPr lang="en-IN" altLang="en-US"/>
          </a:p>
          <a:p>
            <a:r>
              <a:rPr lang="en-IN" altLang="en-US"/>
              <a:t>AWS</a:t>
            </a:r>
            <a:endParaRPr lang="en-IN" altLang="en-US"/>
          </a:p>
          <a:p>
            <a:r>
              <a:rPr lang="en-IN" altLang="en-US"/>
              <a:t>Git hub</a:t>
            </a:r>
            <a:endParaRPr lang="en-IN" altLang="en-US"/>
          </a:p>
          <a:p>
            <a:r>
              <a:rPr lang="en-IN" altLang="en-US"/>
              <a:t>Pwskills Experience portal </a:t>
            </a:r>
            <a:endParaRPr lang="en-IN" altLang="en-US"/>
          </a:p>
          <a:p>
            <a:endParaRPr lang="en-IN" altLang="en-US"/>
          </a:p>
          <a:p>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2155058" y="-1342424"/>
            <a:ext cx="7295515" cy="2256790"/>
          </a:xfrm>
        </p:spPr>
        <p:txBody>
          <a:bodyPr/>
          <a:p>
            <a:r>
              <a:rPr lang="en-IN" altLang="en-US" sz="3200" b="1" u="sng">
                <a:latin typeface="Arial Rounded MT Bold" panose="020F0704030504030204" charset="0"/>
                <a:cs typeface="Arial Rounded MT Bold" panose="020F0704030504030204" charset="0"/>
              </a:rPr>
              <a:t>Abstract</a:t>
            </a:r>
            <a:endParaRPr lang="en-IN" altLang="en-US" sz="3200" b="1" u="sng">
              <a:latin typeface="Arial Rounded MT Bold" panose="020F0704030504030204" charset="0"/>
              <a:cs typeface="Arial Rounded MT Bold" panose="020F0704030504030204" charset="0"/>
            </a:endParaRPr>
          </a:p>
        </p:txBody>
      </p:sp>
      <p:sp>
        <p:nvSpPr>
          <p:cNvPr id="3" name="Subtitle 2"/>
          <p:cNvSpPr>
            <a:spLocks noGrp="1"/>
          </p:cNvSpPr>
          <p:nvPr>
            <p:ph type="subTitle" idx="1"/>
          </p:nvPr>
        </p:nvSpPr>
        <p:spPr>
          <a:xfrm>
            <a:off x="390525" y="1180465"/>
            <a:ext cx="6115685" cy="8289925"/>
          </a:xfrm>
        </p:spPr>
        <p:txBody>
          <a:bodyPr>
            <a:noAutofit/>
          </a:bodyPr>
          <a:p>
            <a:pPr algn="l"/>
            <a:r>
              <a:rPr lang="en-IN" altLang="en-US" sz="2100"/>
              <a:t>The ever-increasing complexities in healthcare costs and insurance premiums necessitate a refined and individualized approach to estimate an individual's health-related financial needs. </a:t>
            </a:r>
            <a:endParaRPr lang="en-IN" altLang="en-US" sz="2100"/>
          </a:p>
          <a:p>
            <a:pPr algn="l"/>
            <a:r>
              <a:rPr lang="en-IN" altLang="en-US" sz="2100"/>
              <a:t>The primary objective is to empower individuals to make informed decisions when selecting health insurance plans by providing them with a personalized cost estimate. This estimate, based on their specific health factors, will allow customers to navigate various health insurance plans and associated benefits while keeping the projected costs in mind. By shifting the focus towards the health-related aspects of an insurance policy rather than the less relevant ones, this approach aims to streamline the decision-making process for consumers.</a:t>
            </a:r>
            <a:endParaRPr lang="en-IN" altLang="en-US" sz="2100"/>
          </a:p>
          <a:p>
            <a:pPr algn="l"/>
            <a:endParaRPr lang="en-IN" altLang="en-US" sz="2100"/>
          </a:p>
          <a:p>
            <a:pPr algn="l"/>
            <a:r>
              <a:rPr lang="en-IN" altLang="en-US" sz="2100"/>
              <a:t>Ultimately, this solution will assist health insurance providers in accurately determining premiums for individuals based on their unique health profiles. The predictive model will aid in optimizing the pricing of insurance policies, aligning them more closely with an individual's expected medical expenses. Through this initiative, the project seeks to enhance transparency, accuracy, and individual empowerment in the health insurance landscape.</a:t>
            </a:r>
            <a:endParaRPr lang="en-IN" altLang="en-US" sz="2100"/>
          </a:p>
        </p:txBody>
      </p:sp>
      <p:pic>
        <p:nvPicPr>
          <p:cNvPr id="4" name="Picture 3" descr="Physics_wallah_logo"/>
          <p:cNvPicPr>
            <a:picLocks noChangeAspect="1"/>
          </p:cNvPicPr>
          <p:nvPr/>
        </p:nvPicPr>
        <p:blipFill>
          <a:blip r:embed="rId1">
            <a:alphaModFix amt="11000"/>
          </a:blip>
          <a:stretch>
            <a:fillRect/>
          </a:stretch>
        </p:blipFill>
        <p:spPr>
          <a:xfrm>
            <a:off x="571500" y="2094230"/>
            <a:ext cx="5715000" cy="5715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00062" y="-312"/>
            <a:ext cx="5915329" cy="1914593"/>
          </a:xfrm>
        </p:spPr>
        <p:txBody>
          <a:bodyPr/>
          <a:p>
            <a:r>
              <a:rPr lang="en-IN" altLang="en-US" u="sng">
                <a:latin typeface="Arial Rounded MT Bold" panose="020F0704030504030204" charset="0"/>
                <a:cs typeface="Arial Rounded MT Bold" panose="020F0704030504030204" charset="0"/>
              </a:rPr>
              <a:t>Content</a:t>
            </a:r>
            <a:endParaRPr lang="en-IN" altLang="en-US" u="sng">
              <a:latin typeface="Arial Rounded MT Bold" panose="020F0704030504030204" charset="0"/>
              <a:cs typeface="Arial Rounded MT Bold" panose="020F0704030504030204" charset="0"/>
            </a:endParaRPr>
          </a:p>
        </p:txBody>
      </p:sp>
      <p:sp>
        <p:nvSpPr>
          <p:cNvPr id="5" name="Content Placeholder 4"/>
          <p:cNvSpPr>
            <a:spLocks noGrp="1"/>
          </p:cNvSpPr>
          <p:nvPr>
            <p:ph idx="1"/>
          </p:nvPr>
        </p:nvSpPr>
        <p:spPr>
          <a:xfrm>
            <a:off x="300355" y="1368425"/>
            <a:ext cx="6129020" cy="8256270"/>
          </a:xfrm>
        </p:spPr>
        <p:txBody>
          <a:bodyPr/>
          <a:p>
            <a:pPr marL="457200" indent="-457200">
              <a:buFont typeface="+mj-lt"/>
              <a:buAutoNum type="arabicPeriod"/>
            </a:pPr>
            <a:r>
              <a:rPr lang="en-IN" altLang="en-US" b="1"/>
              <a:t>Introduction</a:t>
            </a:r>
            <a:endParaRPr lang="en-IN" altLang="en-US" b="1"/>
          </a:p>
          <a:p>
            <a:pPr marL="457200" indent="-457200">
              <a:buFont typeface="+mj-lt"/>
              <a:buAutoNum type="arabicPeriod"/>
            </a:pPr>
            <a:r>
              <a:rPr lang="en-IN" altLang="en-US" b="1"/>
              <a:t>Problem statement</a:t>
            </a:r>
            <a:endParaRPr lang="en-IN" altLang="en-US" b="1"/>
          </a:p>
          <a:p>
            <a:pPr marL="457200" indent="-457200">
              <a:buFont typeface="+mj-lt"/>
              <a:buAutoNum type="arabicPeriod"/>
            </a:pPr>
            <a:r>
              <a:rPr lang="en-IN" altLang="en-US" b="1"/>
              <a:t>Data collection</a:t>
            </a:r>
            <a:endParaRPr lang="en-IN" altLang="en-US" b="1"/>
          </a:p>
          <a:p>
            <a:pPr marL="457200" indent="-457200">
              <a:buFont typeface="+mj-lt"/>
              <a:buAutoNum type="arabicPeriod"/>
            </a:pPr>
            <a:r>
              <a:rPr lang="en-IN" altLang="en-US" b="1"/>
              <a:t>Data preprocessing</a:t>
            </a:r>
            <a:endParaRPr lang="en-IN" altLang="en-US" b="1"/>
          </a:p>
          <a:p>
            <a:pPr marL="457200" indent="-457200">
              <a:buFont typeface="+mj-lt"/>
              <a:buAutoNum type="arabicPeriod"/>
            </a:pPr>
            <a:r>
              <a:rPr lang="en-IN" altLang="en-US" b="1"/>
              <a:t>Exploratary data anaylsis(EDA)</a:t>
            </a:r>
            <a:endParaRPr lang="en-IN" altLang="en-US" b="1"/>
          </a:p>
          <a:p>
            <a:pPr marL="457200" indent="-457200">
              <a:buFont typeface="+mj-lt"/>
              <a:buAutoNum type="arabicPeriod"/>
            </a:pPr>
            <a:r>
              <a:rPr lang="en-IN" altLang="en-US" b="1"/>
              <a:t>Model Development</a:t>
            </a:r>
            <a:endParaRPr lang="en-IN" altLang="en-US" b="1"/>
          </a:p>
          <a:p>
            <a:pPr marL="457200" indent="-457200">
              <a:buFont typeface="+mj-lt"/>
              <a:buAutoNum type="arabicPeriod"/>
            </a:pPr>
            <a:r>
              <a:rPr lang="en-IN" altLang="en-US" b="1"/>
              <a:t>Development of flask application</a:t>
            </a:r>
            <a:endParaRPr lang="en-IN" altLang="en-US" b="1"/>
          </a:p>
          <a:p>
            <a:pPr marL="457200" indent="-457200">
              <a:buFont typeface="+mj-lt"/>
              <a:buAutoNum type="arabicPeriod"/>
            </a:pPr>
            <a:r>
              <a:rPr lang="en-IN" altLang="en-US" b="1"/>
              <a:t>Deploymnet on AWS</a:t>
            </a:r>
            <a:endParaRPr lang="en-IN" altLang="en-US" b="1"/>
          </a:p>
          <a:p>
            <a:pPr marL="457200" indent="-457200">
              <a:buFont typeface="+mj-lt"/>
              <a:buAutoNum type="arabicPeriod"/>
            </a:pPr>
            <a:r>
              <a:rPr lang="en-IN" altLang="en-US" b="1"/>
              <a:t>conclusion</a:t>
            </a:r>
            <a:endParaRPr lang="en-IN" altLang="en-US" b="1"/>
          </a:p>
          <a:p>
            <a:pPr marL="457200" indent="-457200">
              <a:buFont typeface="+mj-lt"/>
              <a:buAutoNum type="arabicPeriod"/>
            </a:pPr>
            <a:r>
              <a:rPr lang="en-IN" altLang="en-US" b="1"/>
              <a:t>References</a:t>
            </a:r>
            <a:endParaRPr lang="en-IN" alt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9112" y="-324162"/>
            <a:ext cx="5915329" cy="1914593"/>
          </a:xfrm>
        </p:spPr>
        <p:txBody>
          <a:bodyPr/>
          <a:p>
            <a:br>
              <a:rPr lang="en-US" sz="3200" b="1" u="sng">
                <a:latin typeface="Arial Rounded MT Bold" panose="020F0704030504030204" charset="0"/>
                <a:cs typeface="Arial Rounded MT Bold" panose="020F0704030504030204" charset="0"/>
              </a:rPr>
            </a:br>
            <a:r>
              <a:rPr lang="en-US" sz="3200" b="1" u="sng">
                <a:latin typeface="Arial Rounded MT Bold" panose="020F0704030504030204" charset="0"/>
                <a:cs typeface="Arial Rounded MT Bold" panose="020F0704030504030204" charset="0"/>
              </a:rPr>
              <a:t>Introduction</a:t>
            </a:r>
            <a:br>
              <a:rPr lang="en-US" sz="2800" b="1" u="sng">
                <a:latin typeface="Arial Rounded MT Bold" panose="020F0704030504030204" charset="0"/>
                <a:cs typeface="Arial Rounded MT Bold" panose="020F0704030504030204" charset="0"/>
              </a:rPr>
            </a:br>
            <a:br>
              <a:rPr lang="en-US" sz="2800" b="1" u="sng"/>
            </a:br>
            <a:r>
              <a:rPr lang="en-US" sz="2400" b="1" u="sng">
                <a:latin typeface="+mn-lt"/>
                <a:cs typeface="+mn-lt"/>
              </a:rPr>
              <a:t>Overview of the Project</a:t>
            </a:r>
            <a:r>
              <a:rPr lang="en-US" sz="2400">
                <a:latin typeface="+mn-lt"/>
                <a:cs typeface="+mn-lt"/>
              </a:rPr>
              <a:t>:</a:t>
            </a:r>
            <a:endParaRPr lang="en-US" sz="2400">
              <a:latin typeface="+mn-lt"/>
              <a:cs typeface="+mn-lt"/>
            </a:endParaRPr>
          </a:p>
        </p:txBody>
      </p:sp>
      <p:sp>
        <p:nvSpPr>
          <p:cNvPr id="3" name="Content Placeholder 2"/>
          <p:cNvSpPr>
            <a:spLocks noGrp="1"/>
          </p:cNvSpPr>
          <p:nvPr>
            <p:ph idx="1"/>
          </p:nvPr>
        </p:nvSpPr>
        <p:spPr>
          <a:xfrm>
            <a:off x="319112" y="1462114"/>
            <a:ext cx="5915329" cy="6284909"/>
          </a:xfrm>
        </p:spPr>
        <p:txBody>
          <a:bodyPr>
            <a:noAutofit/>
          </a:bodyPr>
          <a:p>
            <a:pPr marL="0" indent="0">
              <a:buNone/>
            </a:pPr>
            <a:r>
              <a:rPr lang="en-US"/>
              <a:t>This project revolves around creating a predictive model for predicting future medical expenses of individuals that </a:t>
            </a:r>
            <a:r>
              <a:rPr lang="en-IN" altLang="en-US"/>
              <a:t>can </a:t>
            </a:r>
            <a:r>
              <a:rPr lang="en-US"/>
              <a:t>help medical insurance</a:t>
            </a:r>
            <a:r>
              <a:rPr lang="en-IN" altLang="en-US"/>
              <a:t> company</a:t>
            </a:r>
            <a:r>
              <a:rPr lang="en-US"/>
              <a:t> to make decision on charging the premium. The goal is to develop a tool that helps people make more informed decisions when selecting health insurance plans. </a:t>
            </a:r>
            <a:endParaRPr lang="en-US"/>
          </a:p>
          <a:p>
            <a:pPr marL="0" indent="0">
              <a:buNone/>
            </a:pPr>
            <a:r>
              <a:rPr lang="en-US" sz="2400" b="1" u="sng"/>
              <a:t>Objectives and Goals:</a:t>
            </a:r>
            <a:endParaRPr lang="en-US" sz="2400" b="1"/>
          </a:p>
          <a:p>
            <a:pPr marL="0" indent="0">
              <a:buNone/>
            </a:pPr>
            <a:r>
              <a:rPr lang="en-US" b="1"/>
              <a:t>Prediction Accuracy</a:t>
            </a:r>
            <a:r>
              <a:rPr lang="en-US"/>
              <a:t>: Develop a predictive model that accurately estimates</a:t>
            </a:r>
            <a:r>
              <a:rPr lang="en-IN" altLang="en-US"/>
              <a:t> </a:t>
            </a:r>
            <a:r>
              <a:rPr lang="en-US">
                <a:sym typeface="+mn-ea"/>
              </a:rPr>
              <a:t>future medical expenses</a:t>
            </a:r>
            <a:r>
              <a:rPr lang="en-US"/>
              <a:t> an individual</a:t>
            </a:r>
            <a:r>
              <a:rPr lang="en-IN" altLang="en-US"/>
              <a:t>.</a:t>
            </a:r>
            <a:endParaRPr lang="en-US"/>
          </a:p>
          <a:p>
            <a:pPr marL="0" indent="0">
              <a:buNone/>
            </a:pPr>
            <a:r>
              <a:rPr lang="en-US" b="1"/>
              <a:t>Informative Decision-Making:</a:t>
            </a:r>
            <a:r>
              <a:rPr lang="en-US"/>
              <a:t> Provide individuals with insights into their potential medical expenses, enabling them to select insurance plans that align with their health needs and financial capacity.</a:t>
            </a:r>
            <a:endParaRPr lang="en-US"/>
          </a:p>
          <a:p>
            <a:pPr marL="0" indent="0">
              <a:buNone/>
            </a:pPr>
            <a:r>
              <a:rPr lang="en-US" b="1"/>
              <a:t>Enhance Insurance Offerings:</a:t>
            </a:r>
            <a:r>
              <a:rPr lang="en-US"/>
              <a:t> Assist health insurance providers in structuring better-suited policies by understanding the correlation between health parameters and medical costs.</a:t>
            </a:r>
            <a:endParaRPr lang="en-US"/>
          </a:p>
          <a:p>
            <a:pPr marL="0" indent="0">
              <a:buNone/>
            </a:pPr>
            <a:r>
              <a:rPr lang="en-US" b="1"/>
              <a:t>Empower Consumers: </a:t>
            </a:r>
            <a:r>
              <a:rPr lang="en-US"/>
              <a:t>Encourage individuals to concentrate on the health-related aspects of insurance policies rather than being overwhelmed by irrelevant features or ineffective coverage.</a:t>
            </a:r>
            <a:endParaRPr lang="en-US"/>
          </a:p>
          <a:p>
            <a:pPr marL="0" indent="0">
              <a:buNone/>
            </a:pPr>
            <a:r>
              <a:rPr lang="en-US" b="1"/>
              <a:t>Industry Impact: </a:t>
            </a:r>
            <a:r>
              <a:rPr lang="en-US"/>
              <a:t>Contribute to the enhancement of the health insurance industry by introducing a more data-driven and precise approach to premium estimation.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4812" y="-177477"/>
            <a:ext cx="5915329" cy="1914593"/>
          </a:xfrm>
        </p:spPr>
        <p:txBody>
          <a:bodyPr/>
          <a:p>
            <a:r>
              <a:rPr lang="en-US" b="1" u="sng">
                <a:latin typeface="Arial Rounded MT Bold" panose="020F0704030504030204" charset="0"/>
                <a:cs typeface="Arial Rounded MT Bold" panose="020F0704030504030204" charset="0"/>
              </a:rPr>
              <a:t>Problem Statement</a:t>
            </a:r>
            <a:br>
              <a:rPr lang="en-US"/>
            </a:br>
            <a:br>
              <a:rPr lang="en-US"/>
            </a:br>
            <a:r>
              <a:rPr lang="en-US" sz="2400" b="1" u="sng">
                <a:latin typeface="+mn-lt"/>
                <a:cs typeface="+mn-lt"/>
              </a:rPr>
              <a:t>Description of the Problem:</a:t>
            </a:r>
            <a:endParaRPr lang="en-US" sz="2400" b="1" u="sng">
              <a:latin typeface="+mn-lt"/>
              <a:cs typeface="+mn-lt"/>
            </a:endParaRPr>
          </a:p>
        </p:txBody>
      </p:sp>
      <p:sp>
        <p:nvSpPr>
          <p:cNvPr id="3" name="Content Placeholder 2"/>
          <p:cNvSpPr>
            <a:spLocks noGrp="1"/>
          </p:cNvSpPr>
          <p:nvPr>
            <p:ph idx="1"/>
          </p:nvPr>
        </p:nvSpPr>
        <p:spPr>
          <a:xfrm>
            <a:off x="204470" y="1551305"/>
            <a:ext cx="6463030" cy="7028180"/>
          </a:xfrm>
        </p:spPr>
        <p:txBody>
          <a:bodyPr>
            <a:normAutofit lnSpcReduction="10000"/>
          </a:bodyPr>
          <a:p>
            <a:pPr marL="0" indent="0">
              <a:buNone/>
            </a:pPr>
            <a:r>
              <a:rPr lang="en-US"/>
              <a:t>The current landscape of health insurance often leaves individuals grappling with complexities and uncertainties when selecting appropriate coverage. Many people struggle to estimate their future medical expenses accurately, leading to challenges in choosing the most suitable insurance plans. The absence of personalized guidance based on individual health situations often results in inadequate coverage or unnecessary costs, causing frustration and financial strain for consumers.Moreover, health insurance providers face the challenge of setting premiums that accurately reflect an individual's potential medical expenses. Traditional methods often lack the granularity required to tailor premiums to a person's specific health condition, leading to pricing that might not accurately represent the associated risk.</a:t>
            </a:r>
            <a:endParaRPr lang="en-US"/>
          </a:p>
          <a:p>
            <a:pPr marL="0" indent="0">
              <a:buNone/>
            </a:pPr>
            <a:endParaRPr lang="en-US" b="1"/>
          </a:p>
          <a:p>
            <a:pPr marL="0" indent="0">
              <a:buNone/>
            </a:pPr>
            <a:r>
              <a:rPr lang="en-US" b="1" u="sng"/>
              <a:t>Importance and Relevance:</a:t>
            </a:r>
            <a:endParaRPr lang="en-US" b="1"/>
          </a:p>
          <a:p>
            <a:pPr marL="0" indent="0">
              <a:buNone/>
            </a:pPr>
            <a:r>
              <a:rPr lang="en-US"/>
              <a:t>This project's significance lies in addressing the disconnect between an individual's health situation and their health insurance coverage. By employing data-driven models, the aim is to bridge this gap and provide a solution that enables more accurate estimation of future medical expenses.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9112" y="-177477"/>
            <a:ext cx="5915329" cy="1914593"/>
          </a:xfrm>
        </p:spPr>
        <p:txBody>
          <a:bodyPr/>
          <a:p>
            <a:r>
              <a:rPr lang="en-US" sz="3200" b="1" u="sng">
                <a:latin typeface="Arial Rounded MT Bold" panose="020F0704030504030204" charset="0"/>
                <a:cs typeface="Arial Rounded MT Bold" panose="020F0704030504030204" charset="0"/>
              </a:rPr>
              <a:t>Data Collection</a:t>
            </a:r>
            <a:endParaRPr lang="en-US" sz="3200" b="1" u="sng">
              <a:latin typeface="Arial Rounded MT Bold" panose="020F0704030504030204" charset="0"/>
              <a:cs typeface="Arial Rounded MT Bold" panose="020F0704030504030204" charset="0"/>
            </a:endParaRPr>
          </a:p>
        </p:txBody>
      </p:sp>
      <p:sp>
        <p:nvSpPr>
          <p:cNvPr id="5" name="Content Placeholder 4"/>
          <p:cNvSpPr>
            <a:spLocks noGrp="1"/>
          </p:cNvSpPr>
          <p:nvPr>
            <p:ph idx="1"/>
          </p:nvPr>
        </p:nvSpPr>
        <p:spPr>
          <a:xfrm>
            <a:off x="120015" y="442595"/>
            <a:ext cx="6314440" cy="7760970"/>
          </a:xfrm>
        </p:spPr>
        <p:txBody>
          <a:bodyPr>
            <a:normAutofit fontScale="25000"/>
          </a:bodyPr>
          <a:p>
            <a:pPr marL="0" indent="0">
              <a:buNone/>
            </a:pPr>
            <a:endParaRPr lang="en-US" sz="8400"/>
          </a:p>
          <a:p>
            <a:pPr marL="0" indent="0">
              <a:buNone/>
            </a:pPr>
            <a:endParaRPr lang="en-US" sz="8400"/>
          </a:p>
          <a:p>
            <a:pPr marL="0" indent="0">
              <a:buNone/>
            </a:pPr>
            <a:r>
              <a:rPr lang="en-US" sz="8400" b="1" u="sng"/>
              <a:t>Sources of Data</a:t>
            </a:r>
            <a:r>
              <a:rPr lang="en-US" sz="8400"/>
              <a:t>:</a:t>
            </a:r>
            <a:endParaRPr lang="en-US" sz="8400"/>
          </a:p>
          <a:p>
            <a:pPr marL="0" indent="0">
              <a:buNone/>
            </a:pPr>
            <a:endParaRPr lang="en-US" sz="8400"/>
          </a:p>
          <a:p>
            <a:pPr marL="0" indent="0">
              <a:buNone/>
            </a:pPr>
            <a:r>
              <a:rPr lang="en-US" sz="8400"/>
              <a:t>The dataset used for this project is named "insurance.csv." It comprises 1338 observations and includes seven features:</a:t>
            </a:r>
            <a:endParaRPr lang="en-US" sz="8400"/>
          </a:p>
          <a:p>
            <a:pPr marL="0" indent="0">
              <a:buNone/>
            </a:pPr>
            <a:endParaRPr lang="en-US" sz="8400"/>
          </a:p>
          <a:p>
            <a:pPr marL="0" indent="0">
              <a:buNone/>
            </a:pPr>
            <a:r>
              <a:rPr lang="en-US" sz="8400"/>
              <a:t>1. </a:t>
            </a:r>
            <a:r>
              <a:rPr lang="en-US" sz="8400" b="1" u="sng"/>
              <a:t>Numerical Features:</a:t>
            </a:r>
            <a:endParaRPr lang="en-US" sz="8400"/>
          </a:p>
          <a:p>
            <a:pPr marL="0" indent="0">
              <a:buNone/>
            </a:pPr>
            <a:r>
              <a:rPr lang="en-US" sz="8400"/>
              <a:t>   - Age</a:t>
            </a:r>
            <a:endParaRPr lang="en-US" sz="8400"/>
          </a:p>
          <a:p>
            <a:pPr marL="0" indent="0">
              <a:buNone/>
            </a:pPr>
            <a:r>
              <a:rPr lang="en-US" sz="8400"/>
              <a:t>   - BMI (Body Mass Index)</a:t>
            </a:r>
            <a:endParaRPr lang="en-US" sz="8400"/>
          </a:p>
          <a:p>
            <a:pPr marL="0" indent="0">
              <a:buNone/>
            </a:pPr>
            <a:r>
              <a:rPr lang="en-US" sz="8400"/>
              <a:t>   - Number of children</a:t>
            </a:r>
            <a:endParaRPr lang="en-US" sz="8400"/>
          </a:p>
          <a:p>
            <a:pPr marL="0" indent="0">
              <a:buNone/>
            </a:pPr>
            <a:r>
              <a:rPr lang="en-US" sz="8400"/>
              <a:t>   - Medical expenses</a:t>
            </a:r>
            <a:endParaRPr lang="en-US" sz="8400"/>
          </a:p>
          <a:p>
            <a:pPr marL="0" indent="0">
              <a:buNone/>
            </a:pPr>
            <a:endParaRPr lang="en-US" sz="8400"/>
          </a:p>
          <a:p>
            <a:pPr marL="0" indent="0">
              <a:buNone/>
            </a:pPr>
            <a:r>
              <a:rPr lang="en-US" sz="8400"/>
              <a:t>2. </a:t>
            </a:r>
            <a:r>
              <a:rPr lang="en-US" sz="8400" b="1" u="sng"/>
              <a:t>Nominal Features :</a:t>
            </a:r>
            <a:endParaRPr lang="en-US" sz="8400"/>
          </a:p>
          <a:p>
            <a:pPr marL="0" indent="0">
              <a:buNone/>
            </a:pPr>
            <a:r>
              <a:rPr lang="en-US" sz="8400"/>
              <a:t>   - Sex</a:t>
            </a:r>
            <a:endParaRPr lang="en-US" sz="8400"/>
          </a:p>
          <a:p>
            <a:pPr marL="0" indent="0">
              <a:buNone/>
            </a:pPr>
            <a:r>
              <a:rPr lang="en-US" sz="8400"/>
              <a:t>   - Smoker (binary classification)</a:t>
            </a:r>
            <a:endParaRPr lang="en-US" sz="8400"/>
          </a:p>
          <a:p>
            <a:pPr marL="0" indent="0">
              <a:buNone/>
            </a:pPr>
            <a:r>
              <a:rPr lang="en-US" sz="8400"/>
              <a:t>   - Region</a:t>
            </a:r>
            <a:endParaRPr lang="en-US" sz="8400"/>
          </a:p>
          <a:p>
            <a:pPr marL="0" indent="0">
              <a:buNone/>
            </a:pPr>
            <a:r>
              <a:rPr lang="en-US" sz="8400"/>
              <a:t>The data was collected from individuals and encompasses various personal attributes alongside their respective medical expenses. The dataset includes information on age, body mass index, the number of children, as well as factors such as sex, smoking status, and region. It is crucial to note that the nominal features (sex, smoker, and region) were converted into factors and assigned numerical values representing each level or category.</a:t>
            </a:r>
            <a:endParaRPr lang="en-US" sz="8400"/>
          </a:p>
          <a:p>
            <a:pPr marL="0" indent="0">
              <a:buNone/>
            </a:pPr>
            <a:endParaRPr lang="en-US" sz="8400"/>
          </a:p>
          <a:p>
            <a:pPr marL="0" indent="0">
              <a:buNone/>
            </a:pPr>
            <a:endParaRPr lang="en-US" sz="8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0372" y="-470212"/>
            <a:ext cx="5915329" cy="1914593"/>
          </a:xfrm>
        </p:spPr>
        <p:txBody>
          <a:bodyPr/>
          <a:p>
            <a:r>
              <a:rPr lang="en-US" b="1" u="sng">
                <a:latin typeface="Arial Rounded MT Bold" panose="020F0704030504030204" charset="0"/>
                <a:cs typeface="Arial Rounded MT Bold" panose="020F0704030504030204" charset="0"/>
                <a:sym typeface="+mn-ea"/>
              </a:rPr>
              <a:t>Data Preprocessing</a:t>
            </a:r>
            <a:endParaRPr lang="en-US" b="1"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355600" y="282575"/>
            <a:ext cx="6146800" cy="7630160"/>
          </a:xfrm>
        </p:spPr>
        <p:txBody>
          <a:bodyPr>
            <a:normAutofit fontScale="25000"/>
          </a:bodyPr>
          <a:p>
            <a:pPr marL="0" indent="0">
              <a:buNone/>
            </a:pPr>
            <a:endParaRPr lang="en-US" sz="8400"/>
          </a:p>
          <a:p>
            <a:pPr marL="0" indent="0">
              <a:buNone/>
            </a:pPr>
            <a:endParaRPr lang="en-US" sz="8400" b="1" u="sng"/>
          </a:p>
          <a:p>
            <a:pPr marL="0" indent="0">
              <a:buNone/>
            </a:pPr>
            <a:r>
              <a:rPr lang="en-US" sz="8400" b="1" u="sng"/>
              <a:t>Data Cleaning and Transformation:</a:t>
            </a:r>
            <a:endParaRPr lang="en-US" sz="8400"/>
          </a:p>
          <a:p>
            <a:pPr marL="0" indent="0">
              <a:buNone/>
            </a:pPr>
            <a:endParaRPr lang="en-US" sz="8400"/>
          </a:p>
          <a:p>
            <a:pPr marL="0" indent="0">
              <a:buNone/>
            </a:pPr>
            <a:r>
              <a:rPr lang="en-US" sz="8400"/>
              <a:t>The data cleaning and transformation phase involves several key steps to ensure the dataset's readiness for modeling:</a:t>
            </a:r>
            <a:endParaRPr lang="en-US" sz="8400"/>
          </a:p>
          <a:p>
            <a:pPr marL="0" indent="0">
              <a:buNone/>
            </a:pPr>
            <a:endParaRPr lang="en-US" sz="8400"/>
          </a:p>
          <a:p>
            <a:pPr marL="0" indent="0">
              <a:buNone/>
            </a:pPr>
            <a:r>
              <a:rPr lang="en-US" sz="8400"/>
              <a:t>1. Handling Missing Values</a:t>
            </a:r>
            <a:endParaRPr lang="en-US" sz="8400"/>
          </a:p>
          <a:p>
            <a:pPr marL="0" indent="0">
              <a:buNone/>
            </a:pPr>
            <a:r>
              <a:rPr lang="en-US" sz="8400"/>
              <a:t>2. Categorical Data Encoding</a:t>
            </a:r>
            <a:endParaRPr lang="en-US" sz="8400"/>
          </a:p>
          <a:p>
            <a:pPr marL="0" indent="0">
              <a:buNone/>
            </a:pPr>
            <a:r>
              <a:rPr lang="en-US" sz="8400"/>
              <a:t>3. Outlier Treatment</a:t>
            </a:r>
            <a:endParaRPr lang="en-US" sz="8400"/>
          </a:p>
          <a:p>
            <a:pPr marL="0" indent="0">
              <a:buNone/>
            </a:pPr>
            <a:r>
              <a:rPr lang="en-US" sz="8400"/>
              <a:t>4. Normalization/Scaling</a:t>
            </a:r>
            <a:endParaRPr lang="en-US" sz="8400"/>
          </a:p>
          <a:p>
            <a:pPr marL="0" indent="0">
              <a:buNone/>
            </a:pPr>
            <a:r>
              <a:rPr lang="en-US" sz="8400" b="1" u="sng"/>
              <a:t>Feature Selection and Engineering</a:t>
            </a:r>
            <a:r>
              <a:rPr lang="en-US" sz="8400"/>
              <a:t>:</a:t>
            </a:r>
            <a:endParaRPr lang="en-US" sz="8400"/>
          </a:p>
          <a:p>
            <a:pPr marL="0" indent="0">
              <a:buNone/>
            </a:pPr>
            <a:r>
              <a:rPr lang="en-US" sz="8400"/>
              <a:t>Feature selection and engineering aim to optimize the dataset's features for building the predictive model:</a:t>
            </a:r>
            <a:endParaRPr lang="en-US" sz="8400"/>
          </a:p>
          <a:p>
            <a:pPr marL="0" indent="0">
              <a:buNone/>
            </a:pPr>
            <a:endParaRPr lang="en-US" sz="8400"/>
          </a:p>
          <a:p>
            <a:pPr marL="0" indent="0">
              <a:buNone/>
            </a:pPr>
            <a:r>
              <a:rPr lang="en-US" sz="8400"/>
              <a:t>1. Feature Selection</a:t>
            </a:r>
            <a:endParaRPr lang="en-US" sz="8400"/>
          </a:p>
          <a:p>
            <a:pPr marL="0" indent="0">
              <a:buNone/>
            </a:pPr>
            <a:r>
              <a:rPr lang="en-US" sz="8400"/>
              <a:t>2. Feature Engineering</a:t>
            </a:r>
            <a:endParaRPr lang="en-US" sz="8400"/>
          </a:p>
          <a:p>
            <a:pPr marL="0" indent="0">
              <a:buNone/>
            </a:pPr>
            <a:r>
              <a:rPr lang="en-US" sz="8400"/>
              <a:t>3. Dimensionality Reduction</a:t>
            </a:r>
            <a:endParaRPr lang="en-US" sz="8400"/>
          </a:p>
          <a:p>
            <a:pPr marL="0" indent="0">
              <a:buNone/>
            </a:pPr>
            <a:r>
              <a:rPr lang="en-US" sz="8400"/>
              <a:t>The goal of data preprocessing, cleaning, and feature engineering is to prepare a refined, structured dataset for modeling. This stage ensures that the data is devoid of inconsistencies, outliers, and missing values, and that the features are appropriately selected, transformed, and engineered to create a robust foundation for the predictive model to estimate health insurance premiums accurately.</a:t>
            </a:r>
            <a:endParaRPr lang="en-US" sz="8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6712" y="-431477"/>
            <a:ext cx="5915329" cy="1914593"/>
          </a:xfrm>
        </p:spPr>
        <p:txBody>
          <a:bodyPr/>
          <a:p>
            <a:r>
              <a:rPr lang="en-US" sz="2800" b="1" u="sng">
                <a:latin typeface="Arial Rounded MT Bold" panose="020F0704030504030204" charset="0"/>
                <a:cs typeface="Arial Rounded MT Bold" panose="020F0704030504030204" charset="0"/>
              </a:rPr>
              <a:t>Exploratory Data Analysis (EDA)</a:t>
            </a:r>
            <a:endParaRPr lang="en-US" sz="2800" b="1"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167005" y="817245"/>
            <a:ext cx="6524625" cy="9086215"/>
          </a:xfrm>
        </p:spPr>
        <p:txBody>
          <a:bodyPr>
            <a:normAutofit fontScale="25000"/>
          </a:bodyPr>
          <a:p>
            <a:pPr marL="0" indent="0">
              <a:buNone/>
            </a:pPr>
            <a:r>
              <a:rPr lang="en-US" sz="8400" b="1" u="sng"/>
              <a:t>Analysis of Individual Health and Medical Expenses:</a:t>
            </a:r>
            <a:endParaRPr lang="en-US" sz="8400" b="1" u="sng"/>
          </a:p>
          <a:p>
            <a:pPr marL="0" indent="0">
              <a:buNone/>
            </a:pPr>
            <a:r>
              <a:rPr lang="en-US" sz="8400"/>
              <a:t>The exploratory data analysis phase involves delving into the dataset to extract insights and patterns related to individual health attributes and their corresponding medical expenses. This involves several key steps:</a:t>
            </a:r>
            <a:endParaRPr lang="en-US" sz="8400"/>
          </a:p>
          <a:p>
            <a:pPr marL="0" indent="0">
              <a:buNone/>
            </a:pPr>
            <a:r>
              <a:rPr lang="en-US" sz="8400" b="1" u="sng"/>
              <a:t>Univariate Analysis</a:t>
            </a:r>
            <a:r>
              <a:rPr lang="en-US" sz="8400"/>
              <a:t>: This analysis focuses on individual features independently. </a:t>
            </a:r>
            <a:endParaRPr lang="en-US" sz="8400"/>
          </a:p>
          <a:p>
            <a:pPr marL="0" indent="0">
              <a:buNone/>
            </a:pPr>
            <a:r>
              <a:rPr lang="en-US" sz="8400" b="1" u="sng"/>
              <a:t>Bivariate Analysis</a:t>
            </a:r>
            <a:r>
              <a:rPr lang="en-US" sz="8400"/>
              <a:t>: Exploring relationships between pairs of variables helps uncover potential associations. </a:t>
            </a:r>
            <a:endParaRPr lang="en-US" sz="8400"/>
          </a:p>
          <a:p>
            <a:pPr marL="0" indent="0">
              <a:buNone/>
            </a:pPr>
            <a:r>
              <a:rPr lang="en-US" sz="8400" b="1" u="sng"/>
              <a:t>Multivariate Analysis</a:t>
            </a:r>
            <a:r>
              <a:rPr lang="en-US" sz="8400"/>
              <a:t>: This step considers interactions between multiple variables simultaneously.</a:t>
            </a:r>
            <a:endParaRPr lang="en-US" sz="8400"/>
          </a:p>
          <a:p>
            <a:pPr marL="0" indent="0">
              <a:buNone/>
            </a:pPr>
            <a:r>
              <a:rPr lang="en-US" sz="8400" b="1" u="sng"/>
              <a:t>Relationship Between Variables and Medical Costs:</a:t>
            </a:r>
            <a:endParaRPr lang="en-US" sz="8400" b="1" u="sng"/>
          </a:p>
          <a:p>
            <a:pPr marL="0" indent="0">
              <a:buNone/>
            </a:pPr>
            <a:endParaRPr lang="en-US" sz="8400"/>
          </a:p>
          <a:p>
            <a:pPr marL="0" indent="0">
              <a:buNone/>
            </a:pPr>
            <a:r>
              <a:rPr lang="en-US" sz="8400"/>
              <a:t>The primary focus is on understanding how individual health indicators relate to medical expenses. The analysis might reveal insights such as:</a:t>
            </a:r>
            <a:endParaRPr lang="en-US" sz="8400"/>
          </a:p>
          <a:p>
            <a:pPr marL="0" indent="0">
              <a:buNone/>
            </a:pPr>
            <a:r>
              <a:rPr lang="en-US" sz="8400" b="1" u="sng"/>
              <a:t>Age vs. Medical Expenses</a:t>
            </a:r>
            <a:r>
              <a:rPr lang="en-US" sz="8400"/>
              <a:t>: Investigating how medical expenses vary with age.</a:t>
            </a:r>
            <a:endParaRPr lang="en-US" sz="8400"/>
          </a:p>
          <a:p>
            <a:pPr marL="0" indent="0">
              <a:buNone/>
            </a:pPr>
            <a:r>
              <a:rPr lang="en-US" sz="8400" b="1" u="sng"/>
              <a:t>BMI and Medical Costs:</a:t>
            </a:r>
            <a:r>
              <a:rPr lang="en-US" sz="8400"/>
              <a:t> Assessing the impact of body mass index on medical expenses. </a:t>
            </a:r>
            <a:endParaRPr lang="en-US" sz="8400"/>
          </a:p>
          <a:p>
            <a:pPr marL="0" indent="0">
              <a:buNone/>
            </a:pPr>
            <a:r>
              <a:rPr lang="en-US" sz="8400" b="1" u="sng"/>
              <a:t>Smoking Status: </a:t>
            </a:r>
            <a:r>
              <a:rPr lang="en-US" sz="8400"/>
              <a:t>Analyzing the effect of smoking on medical costs. </a:t>
            </a:r>
            <a:endParaRPr lang="en-US" sz="8400"/>
          </a:p>
          <a:p>
            <a:pPr marL="0" indent="0">
              <a:buNone/>
            </a:pPr>
            <a:r>
              <a:rPr lang="en-US" sz="8400" b="1" u="sng"/>
              <a:t>Number of Children and Expenses:</a:t>
            </a:r>
            <a:r>
              <a:rPr lang="en-US" sz="8400"/>
              <a:t> Examining if the number of children impacts medical expenses significantly.</a:t>
            </a:r>
            <a:endParaRPr lang="en-US" sz="8400"/>
          </a:p>
          <a:p>
            <a:pPr marL="0" indent="0">
              <a:buNone/>
            </a:pPr>
            <a:r>
              <a:rPr lang="en-US" sz="8400" b="1" u="sng"/>
              <a:t>Regional Analysis:</a:t>
            </a:r>
            <a:r>
              <a:rPr lang="en-US" sz="8400"/>
              <a:t> Exploring regional variations in medical expenses.</a:t>
            </a:r>
            <a:endParaRPr lang="en-US" sz="8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8162" y="-105722"/>
            <a:ext cx="5915329" cy="1914593"/>
          </a:xfrm>
        </p:spPr>
        <p:txBody>
          <a:bodyPr/>
          <a:p>
            <a:r>
              <a:rPr lang="en-US" sz="3200" b="1" u="sng">
                <a:latin typeface="Arial Rounded MT Bold" panose="020F0704030504030204" charset="0"/>
                <a:cs typeface="Arial Rounded MT Bold" panose="020F0704030504030204" charset="0"/>
              </a:rPr>
              <a:t>Model Development</a:t>
            </a:r>
            <a:endParaRPr lang="en-US" sz="3200" b="1"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338455" y="1313815"/>
            <a:ext cx="6238875" cy="8246745"/>
          </a:xfrm>
        </p:spPr>
        <p:txBody>
          <a:bodyPr>
            <a:noAutofit/>
          </a:bodyPr>
          <a:p>
            <a:pPr marL="0" indent="0">
              <a:buNone/>
            </a:pPr>
            <a:r>
              <a:rPr lang="en-US" b="1"/>
              <a:t>Model Selection</a:t>
            </a:r>
            <a:r>
              <a:rPr lang="en-US"/>
              <a:t>: Start by trying different regression models suitable for the predictive task. Potential models includ</a:t>
            </a:r>
            <a:r>
              <a:rPr lang="en-IN" altLang="en-US"/>
              <a:t>es.</a:t>
            </a:r>
            <a:endParaRPr lang="en-US"/>
          </a:p>
          <a:p>
            <a:pPr marL="457200" indent="-457200">
              <a:buAutoNum type="arabicPeriod"/>
            </a:pPr>
            <a:r>
              <a:rPr lang="en-US"/>
              <a:t>Linear Regression</a:t>
            </a:r>
            <a:endParaRPr lang="en-US"/>
          </a:p>
          <a:p>
            <a:pPr marL="457200" indent="-457200">
              <a:buAutoNum type="arabicPeriod"/>
            </a:pPr>
            <a:r>
              <a:rPr lang="en-US"/>
              <a:t>Lasso Regression</a:t>
            </a:r>
            <a:endParaRPr lang="en-US"/>
          </a:p>
          <a:p>
            <a:pPr marL="457200" indent="-457200">
              <a:buAutoNum type="arabicPeriod"/>
            </a:pPr>
            <a:r>
              <a:rPr lang="en-US"/>
              <a:t>Ridge Regression</a:t>
            </a:r>
            <a:endParaRPr lang="en-US"/>
          </a:p>
          <a:p>
            <a:pPr marL="457200" indent="-457200">
              <a:buAutoNum type="arabicPeriod"/>
            </a:pPr>
            <a:r>
              <a:rPr lang="en-US"/>
              <a:t>ElasticNet Regression</a:t>
            </a:r>
            <a:endParaRPr lang="en-US"/>
          </a:p>
          <a:p>
            <a:pPr marL="457200" indent="-457200">
              <a:buAutoNum type="arabicPeriod"/>
            </a:pPr>
            <a:r>
              <a:rPr lang="en-US"/>
              <a:t>Decision Tree Regression</a:t>
            </a:r>
            <a:endParaRPr lang="en-US"/>
          </a:p>
          <a:p>
            <a:pPr marL="457200" indent="-457200">
              <a:buAutoNum type="arabicPeriod"/>
            </a:pPr>
            <a:r>
              <a:rPr lang="en-US"/>
              <a:t>Random Forest Regressio</a:t>
            </a:r>
            <a:r>
              <a:rPr lang="en-IN" altLang="en-US"/>
              <a:t>n</a:t>
            </a:r>
            <a:endParaRPr lang="en-IN" altLang="en-US"/>
          </a:p>
          <a:p>
            <a:pPr marL="0" indent="0">
              <a:buNone/>
            </a:pPr>
            <a:endParaRPr lang="en-US"/>
          </a:p>
          <a:p>
            <a:pPr marL="0" indent="0">
              <a:buNone/>
            </a:pPr>
            <a:r>
              <a:rPr lang="en-US" b="1"/>
              <a:t>Data Preparation</a:t>
            </a:r>
            <a:r>
              <a:rPr lang="en-US"/>
              <a:t>: The dataset will need to be split into training and testing sets. Additionally, feature scaling or normalization might be required based on the selected models.</a:t>
            </a:r>
            <a:endParaRPr lang="en-US"/>
          </a:p>
          <a:p>
            <a:pPr marL="0" indent="0">
              <a:buNone/>
            </a:pPr>
            <a:r>
              <a:rPr lang="en-US" b="1"/>
              <a:t>Hyperparameter Tuning</a:t>
            </a:r>
            <a:r>
              <a:rPr lang="en-US"/>
              <a:t>: For each regression model, perform hyperparameter tuning using techniques like Grid Search or Randomized Search to find the optimal hyperparameters. This involves systematically testing different combinations of hyperparameters to improve model performance.</a:t>
            </a:r>
            <a:endParaRPr lang="en-US"/>
          </a:p>
          <a:p>
            <a:pPr marL="0" indent="0">
              <a:buNone/>
            </a:pPr>
            <a:r>
              <a:rPr lang="en-US" b="1"/>
              <a:t>Model Fitting</a:t>
            </a:r>
            <a:r>
              <a:rPr lang="en-US"/>
              <a:t>: Train each model using the training dataset with the tuned hyperparameters.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11752</Words>
  <Application>WPS Presentation</Application>
  <PresentationFormat>Widescreen</PresentationFormat>
  <Paragraphs>177</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Times New Roman</vt:lpstr>
      <vt:lpstr>Arial Rounded MT Bold</vt:lpstr>
      <vt:lpstr>Calibri Light</vt:lpstr>
      <vt:lpstr>Microsoft YaHei</vt:lpstr>
      <vt:lpstr>Arial Unicode MS</vt:lpstr>
      <vt:lpstr>Calibri</vt:lpstr>
      <vt:lpstr>Office Theme</vt:lpstr>
      <vt:lpstr>Machine learning project on Insurance premium prediction</vt:lpstr>
      <vt:lpstr>Abstract</vt:lpstr>
      <vt:lpstr>Content</vt:lpstr>
      <vt:lpstr> Introduction  Overview of the Project:</vt:lpstr>
      <vt:lpstr>Problem Statement  Description of the Problem:</vt:lpstr>
      <vt:lpstr>Data Collection</vt:lpstr>
      <vt:lpstr>Data Preprocessing</vt:lpstr>
      <vt:lpstr>Exploratory Data Analysis (EDA)</vt:lpstr>
      <vt:lpstr>Model Development</vt:lpstr>
      <vt:lpstr> </vt:lpstr>
      <vt:lpstr>Developing a flask application</vt:lpstr>
      <vt:lpstr>Deploy on AWS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91821</dc:creator>
  <cp:lastModifiedBy>91821</cp:lastModifiedBy>
  <cp:revision>12</cp:revision>
  <dcterms:created xsi:type="dcterms:W3CDTF">2023-10-30T09:36:00Z</dcterms:created>
  <dcterms:modified xsi:type="dcterms:W3CDTF">2023-11-21T15:43:42Z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9C499328059E414B9AC180F0E3AEE072_11</vt:lpwstr>
  </property>
  <property fmtid="{D5CDD505-2E9C-101B-9397-08002B2CF9AE}" pid="3" name="KSOProductBuildVer">
    <vt:lpwstr>1033-12.2.0.13306</vt:lpwstr>
  </property>
</Properties>
</file>