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8" r:id="rId3"/>
    <p:sldId id="256" r:id="rId4"/>
    <p:sldId id="269" r:id="rId5"/>
    <p:sldId id="257" r:id="rId6"/>
    <p:sldId id="258" r:id="rId7"/>
    <p:sldId id="259" r:id="rId8"/>
    <p:sldId id="261" r:id="rId9"/>
    <p:sldId id="262" r:id="rId10"/>
    <p:sldId id="263" r:id="rId11"/>
    <p:sldId id="264" r:id="rId12"/>
    <p:sldId id="265" r:id="rId13"/>
    <p:sldId id="266" r:id="rId14"/>
    <p:sldId id="267" r:id="rId16"/>
    <p:sldId id="270" r:id="rId17"/>
  </p:sldIdLst>
  <p:sldSz cx="6858000" cy="990346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360461" y="1143000"/>
            <a:ext cx="2137079"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94" y="1621099"/>
            <a:ext cx="5143765" cy="344856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857294" y="5202648"/>
            <a:ext cx="5143765" cy="2391520"/>
          </a:xfrm>
        </p:spPr>
        <p:txBody>
          <a:bodyPr/>
          <a:lstStyle>
            <a:lvl1pPr marL="0" indent="0" algn="ctr">
              <a:buNone/>
              <a:defRPr sz="1800"/>
            </a:lvl1pPr>
            <a:lvl2pPr marL="342900" indent="0" algn="ctr">
              <a:buNone/>
              <a:defRPr sz="1500"/>
            </a:lvl2pPr>
            <a:lvl3pPr marL="685800" indent="0" algn="ctr">
              <a:buNone/>
              <a:defRPr sz="1355"/>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8009" y="527373"/>
            <a:ext cx="1478832" cy="83944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512" y="527373"/>
            <a:ext cx="4350768" cy="839440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descr="Physics_wallah_logo"/>
          <p:cNvPicPr>
            <a:picLocks noChangeAspect="1"/>
          </p:cNvPicPr>
          <p:nvPr userDrawn="1"/>
        </p:nvPicPr>
        <p:blipFill>
          <a:blip r:embed="rId2">
            <a:alphaModFix amt="10000"/>
          </a:blip>
          <a:stretch>
            <a:fillRect/>
          </a:stretch>
        </p:blipFill>
        <p:spPr>
          <a:xfrm>
            <a:off x="571500" y="2094230"/>
            <a:ext cx="5715000" cy="5715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40" y="2469481"/>
            <a:ext cx="5915329" cy="4120386"/>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467940" y="6628848"/>
            <a:ext cx="5915329" cy="2166814"/>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5">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512" y="2636864"/>
            <a:ext cx="2914800" cy="628490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3472041" y="2636864"/>
            <a:ext cx="2914800" cy="628490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405" y="527373"/>
            <a:ext cx="5915329" cy="191459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405" y="2428209"/>
            <a:ext cx="2901405" cy="1190028"/>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72405" y="3618236"/>
            <a:ext cx="2901405" cy="532188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472041" y="2428209"/>
            <a:ext cx="2915693" cy="1190028"/>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472041" y="3618236"/>
            <a:ext cx="2915693" cy="532188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05" y="660363"/>
            <a:ext cx="2211997" cy="2311269"/>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2915693" y="1426200"/>
            <a:ext cx="3472041" cy="70392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72405" y="2971631"/>
            <a:ext cx="2211997" cy="5505315"/>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05" y="660363"/>
            <a:ext cx="2211997" cy="2311269"/>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2915693" y="1426200"/>
            <a:ext cx="3472041" cy="703928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835" indent="0">
              <a:buNone/>
              <a:defRPr sz="1500"/>
            </a:lvl9pPr>
          </a:lstStyle>
          <a:p>
            <a:endParaRPr lang="en-US"/>
          </a:p>
        </p:txBody>
      </p:sp>
      <p:sp>
        <p:nvSpPr>
          <p:cNvPr id="4" name="Text Placeholder 3"/>
          <p:cNvSpPr>
            <a:spLocks noGrp="1"/>
          </p:cNvSpPr>
          <p:nvPr>
            <p:ph type="body" sz="half" idx="2"/>
          </p:nvPr>
        </p:nvSpPr>
        <p:spPr>
          <a:xfrm>
            <a:off x="472405" y="2971631"/>
            <a:ext cx="2211997" cy="5505315"/>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512" y="527373"/>
            <a:ext cx="5915329" cy="191459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512" y="2636864"/>
            <a:ext cx="5915329" cy="6284909"/>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71512" y="9180873"/>
            <a:ext cx="1543129" cy="527373"/>
          </a:xfrm>
          <a:prstGeom prst="rect">
            <a:avLst/>
          </a:prstGeom>
        </p:spPr>
        <p:txBody>
          <a:bodyPr vert="horz" lIns="91440" tIns="45720" rIns="91440" bIns="45720" rtlCol="0" anchor="ctr"/>
          <a:lstStyle>
            <a:lvl1pPr algn="l">
              <a:defRPr sz="9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2271829" y="9180873"/>
            <a:ext cx="2314694" cy="52737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712" y="9180873"/>
            <a:ext cx="1543129" cy="527373"/>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2085" indent="-17208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985" indent="-17208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208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4pPr>
      <a:lvl5pPr marL="15430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5pPr>
      <a:lvl6pPr marL="18859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6pPr>
      <a:lvl7pPr marL="22288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7pPr>
      <a:lvl8pPr marL="25717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8pPr>
      <a:lvl9pPr marL="29146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9pPr>
    </p:bodyStyle>
    <p:otherStyle>
      <a:defPPr>
        <a:defRPr lang="en-US"/>
      </a:defPPr>
      <a:lvl1pPr marL="0" algn="l" defTabSz="685800" rtl="0" eaLnBrk="1" latinLnBrk="0" hangingPunct="1">
        <a:defRPr sz="1355" kern="1200">
          <a:solidFill>
            <a:schemeClr val="tx1"/>
          </a:solidFill>
          <a:latin typeface="+mn-lt"/>
          <a:ea typeface="+mn-ea"/>
          <a:cs typeface="+mn-cs"/>
        </a:defRPr>
      </a:lvl1pPr>
      <a:lvl2pPr marL="342900" algn="l" defTabSz="685800" rtl="0" eaLnBrk="1" latinLnBrk="0" hangingPunct="1">
        <a:defRPr sz="1355" kern="1200">
          <a:solidFill>
            <a:schemeClr val="tx1"/>
          </a:solidFill>
          <a:latin typeface="+mn-lt"/>
          <a:ea typeface="+mn-ea"/>
          <a:cs typeface="+mn-cs"/>
        </a:defRPr>
      </a:lvl2pPr>
      <a:lvl3pPr marL="685800" algn="l" defTabSz="685800" rtl="0" eaLnBrk="1" latinLnBrk="0" hangingPunct="1">
        <a:defRPr sz="1355" kern="1200">
          <a:solidFill>
            <a:schemeClr val="tx1"/>
          </a:solidFill>
          <a:latin typeface="+mn-lt"/>
          <a:ea typeface="+mn-ea"/>
          <a:cs typeface="+mn-cs"/>
        </a:defRPr>
      </a:lvl3pPr>
      <a:lvl4pPr marL="1028700" algn="l" defTabSz="685800" rtl="0" eaLnBrk="1" latinLnBrk="0" hangingPunct="1">
        <a:defRPr sz="1355" kern="1200">
          <a:solidFill>
            <a:schemeClr val="tx1"/>
          </a:solidFill>
          <a:latin typeface="+mn-lt"/>
          <a:ea typeface="+mn-ea"/>
          <a:cs typeface="+mn-cs"/>
        </a:defRPr>
      </a:lvl4pPr>
      <a:lvl5pPr marL="1371600" algn="l" defTabSz="685800" rtl="0" eaLnBrk="1" latinLnBrk="0" hangingPunct="1">
        <a:defRPr sz="1355" kern="1200">
          <a:solidFill>
            <a:schemeClr val="tx1"/>
          </a:solidFill>
          <a:latin typeface="+mn-lt"/>
          <a:ea typeface="+mn-ea"/>
          <a:cs typeface="+mn-cs"/>
        </a:defRPr>
      </a:lvl5pPr>
      <a:lvl6pPr marL="1714500" algn="l" defTabSz="685800" rtl="0" eaLnBrk="1" latinLnBrk="0" hangingPunct="1">
        <a:defRPr sz="1355" kern="1200">
          <a:solidFill>
            <a:schemeClr val="tx1"/>
          </a:solidFill>
          <a:latin typeface="+mn-lt"/>
          <a:ea typeface="+mn-ea"/>
          <a:cs typeface="+mn-cs"/>
        </a:defRPr>
      </a:lvl6pPr>
      <a:lvl7pPr marL="2057400" algn="l" defTabSz="685800" rtl="0" eaLnBrk="1" latinLnBrk="0" hangingPunct="1">
        <a:defRPr sz="1355" kern="1200">
          <a:solidFill>
            <a:schemeClr val="tx1"/>
          </a:solidFill>
          <a:latin typeface="+mn-lt"/>
          <a:ea typeface="+mn-ea"/>
          <a:cs typeface="+mn-cs"/>
        </a:defRPr>
      </a:lvl7pPr>
      <a:lvl8pPr marL="2400300" algn="l" defTabSz="685800" rtl="0" eaLnBrk="1" latinLnBrk="0" hangingPunct="1">
        <a:defRPr sz="1355" kern="1200">
          <a:solidFill>
            <a:schemeClr val="tx1"/>
          </a:solidFill>
          <a:latin typeface="+mn-lt"/>
          <a:ea typeface="+mn-ea"/>
          <a:cs typeface="+mn-cs"/>
        </a:defRPr>
      </a:lvl8pPr>
      <a:lvl9pPr marL="2743835" algn="l" defTabSz="685800" rtl="0" eaLnBrk="1" latinLnBrk="0" hangingPunct="1">
        <a:defRPr sz="13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71805" y="-142240"/>
            <a:ext cx="5915025" cy="7959090"/>
          </a:xfrm>
        </p:spPr>
        <p:txBody>
          <a:bodyPr>
            <a:noAutofit/>
          </a:bodyPr>
          <a:p>
            <a:r>
              <a:rPr lang="en-IN" altLang="en-US" sz="6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(HLD)</a:t>
            </a:r>
            <a:br>
              <a:rPr lang="en-IN" altLang="en-US" sz="6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IN" altLang="en-US" sz="6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Machine learning project on cement compressive strength</a:t>
            </a:r>
            <a:endParaRPr lang="en-IN" altLang="en-US" sz="6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ontent Placeholder 4"/>
          <p:cNvSpPr>
            <a:spLocks noGrp="1"/>
          </p:cNvSpPr>
          <p:nvPr>
            <p:ph idx="1"/>
          </p:nvPr>
        </p:nvSpPr>
        <p:spPr>
          <a:xfrm>
            <a:off x="471805" y="6851650"/>
            <a:ext cx="6621780" cy="2404745"/>
          </a:xfrm>
        </p:spPr>
        <p:txBody>
          <a:bodyPr/>
          <a:p>
            <a:pPr marL="0" indent="0">
              <a:buNone/>
            </a:pPr>
            <a:r>
              <a:rPr lang="en-IN" altLang="en-US" b="1">
                <a:latin typeface="Times New Roman" panose="02020603050405020304" charset="0"/>
                <a:cs typeface="Times New Roman" panose="02020603050405020304" charset="0"/>
              </a:rPr>
              <a:t>Developed by</a:t>
            </a:r>
            <a:endParaRPr lang="en-IN" altLang="en-US" b="1">
              <a:latin typeface="Times New Roman" panose="02020603050405020304" charset="0"/>
              <a:cs typeface="Times New Roman" panose="02020603050405020304" charset="0"/>
            </a:endParaRPr>
          </a:p>
          <a:p>
            <a:pPr marL="0" indent="0">
              <a:buNone/>
            </a:pPr>
            <a:r>
              <a:rPr lang="en-IN" altLang="en-US" b="1">
                <a:latin typeface="Times New Roman" panose="02020603050405020304" charset="0"/>
                <a:cs typeface="Times New Roman" panose="02020603050405020304" charset="0"/>
              </a:rPr>
              <a:t>Name-Sagar patro</a:t>
            </a:r>
            <a:endParaRPr lang="en-IN" altLang="en-US" b="1">
              <a:latin typeface="Times New Roman" panose="02020603050405020304" charset="0"/>
              <a:cs typeface="Times New Roman" panose="02020603050405020304" charset="0"/>
            </a:endParaRPr>
          </a:p>
          <a:p>
            <a:pPr marL="0" indent="0">
              <a:buNone/>
            </a:pPr>
            <a:r>
              <a:rPr lang="en-IN" altLang="en-US" b="1">
                <a:latin typeface="Times New Roman" panose="02020603050405020304" charset="0"/>
                <a:cs typeface="Times New Roman" panose="02020603050405020304" charset="0"/>
              </a:rPr>
              <a:t>Email ID-sagarpatrojsr.1997@gmail.com</a:t>
            </a:r>
            <a:endParaRPr lang="en-IN" altLang="en-US" b="1">
              <a:latin typeface="Times New Roman" panose="02020603050405020304" charset="0"/>
              <a:cs typeface="Times New Roman" panose="02020603050405020304" charset="0"/>
            </a:endParaRPr>
          </a:p>
          <a:p>
            <a:pPr marL="0" indent="0">
              <a:buNone/>
            </a:pPr>
            <a:r>
              <a:rPr lang="en-IN" altLang="en-US" b="1">
                <a:latin typeface="Times New Roman" panose="02020603050405020304" charset="0"/>
                <a:cs typeface="Times New Roman" panose="02020603050405020304" charset="0"/>
              </a:rPr>
              <a:t>Phone no-8210875161</a:t>
            </a:r>
            <a:endParaRPr lang="en-IN" altLang="en-US" b="1">
              <a:latin typeface="Times New Roman" panose="02020603050405020304" charset="0"/>
              <a:cs typeface="Times New Roman" panose="02020603050405020304" charset="0"/>
            </a:endParaRPr>
          </a:p>
          <a:p>
            <a:pPr marL="0" indent="0">
              <a:buNone/>
            </a:pP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1767205" y="1165860"/>
            <a:ext cx="5915025" cy="276225"/>
          </a:xfrm>
        </p:spPr>
        <p:txBody>
          <a:bodyPr>
            <a:normAutofit fontScale="90000"/>
          </a:bodyPr>
          <a:p>
            <a:br>
              <a:rPr lang="en-US"/>
            </a:br>
            <a:endParaRPr lang="en-US"/>
          </a:p>
        </p:txBody>
      </p:sp>
      <p:sp>
        <p:nvSpPr>
          <p:cNvPr id="9" name="Content Placeholder 8"/>
          <p:cNvSpPr>
            <a:spLocks noGrp="1"/>
          </p:cNvSpPr>
          <p:nvPr>
            <p:ph idx="1"/>
          </p:nvPr>
        </p:nvSpPr>
        <p:spPr>
          <a:xfrm>
            <a:off x="329565" y="572135"/>
            <a:ext cx="6199505" cy="8759825"/>
          </a:xfrm>
        </p:spPr>
        <p:txBody>
          <a:bodyPr>
            <a:noAutofit/>
          </a:bodyPr>
          <a:p>
            <a:pPr marL="0" indent="0">
              <a:buNone/>
            </a:pPr>
            <a:r>
              <a:rPr lang="en-US" b="1"/>
              <a:t>Model Evaluation and Validation</a:t>
            </a:r>
            <a:r>
              <a:rPr lang="en-US"/>
              <a:t>: Use the testing dataset to evaluate the performance of each model. Key evaluation metrics might include:</a:t>
            </a:r>
            <a:endParaRPr lang="en-US"/>
          </a:p>
          <a:p>
            <a:pPr marL="0" indent="0">
              <a:buNone/>
            </a:pPr>
            <a:endParaRPr lang="en-US"/>
          </a:p>
          <a:p>
            <a:pPr marL="457200" indent="-457200">
              <a:buAutoNum type="arabicPeriod"/>
            </a:pPr>
            <a:r>
              <a:rPr lang="en-US"/>
              <a:t>Mean Squared Error (MSE)</a:t>
            </a:r>
            <a:endParaRPr lang="en-US"/>
          </a:p>
          <a:p>
            <a:pPr marL="457200" indent="-457200">
              <a:buAutoNum type="arabicPeriod"/>
            </a:pPr>
            <a:r>
              <a:rPr lang="en-US"/>
              <a:t>R-squared (R²)</a:t>
            </a:r>
            <a:endParaRPr lang="en-US"/>
          </a:p>
          <a:p>
            <a:pPr marL="457200" indent="-457200">
              <a:buAutoNum type="arabicPeriod"/>
            </a:pPr>
            <a:r>
              <a:rPr lang="en-US"/>
              <a:t>Mean Absolute Error (MAE)</a:t>
            </a:r>
            <a:endParaRPr lang="en-US"/>
          </a:p>
          <a:p>
            <a:pPr marL="457200" indent="-457200">
              <a:buAutoNum type="arabicPeriod"/>
            </a:pPr>
            <a:r>
              <a:rPr lang="en-US"/>
              <a:t>Root Mean Squared Error (RMSE)</a:t>
            </a:r>
            <a:endParaRPr lang="en-US"/>
          </a:p>
          <a:p>
            <a:pPr marL="457200" indent="-457200">
              <a:buAutoNum type="arabicPeriod"/>
            </a:pPr>
            <a:endParaRPr lang="en-US" b="1"/>
          </a:p>
          <a:p>
            <a:pPr marL="0" indent="0">
              <a:buNone/>
            </a:pPr>
            <a:r>
              <a:rPr lang="en-US" b="1"/>
              <a:t>Choosing the Best Model</a:t>
            </a:r>
            <a:r>
              <a:rPr lang="en-US"/>
              <a:t>: Based on the evaluation metrics, select the model that performs best in predicting health insurance premiums.</a:t>
            </a:r>
            <a:endParaRPr lang="en-US"/>
          </a:p>
          <a:p>
            <a:pPr marL="0" indent="0">
              <a:buNone/>
            </a:pPr>
            <a:r>
              <a:rPr lang="en-US" b="1"/>
              <a:t>Validation and Cross-Validation</a:t>
            </a:r>
            <a:r>
              <a:rPr lang="en-US"/>
              <a:t>: Validate the selected model using cross-validation techniques to ensure its robustness and generalizability. Techniques like k-fold cross-validation could be employed to validate the model's performance across different subsets of the data.</a:t>
            </a:r>
            <a:endParaRPr lang="en-US"/>
          </a:p>
          <a:p>
            <a:pPr marL="0" indent="0">
              <a:buNone/>
            </a:pPr>
            <a:r>
              <a:rPr lang="en-US" b="1"/>
              <a:t>Final Model Selection</a:t>
            </a:r>
            <a:r>
              <a:rPr lang="en-US"/>
              <a:t>: After thorough evaluation, choose the best-performing model that exhibits good performance metrics, generalizability, and robustness across different validation techniques.</a:t>
            </a:r>
            <a:endParaRPr lang="en-US"/>
          </a:p>
          <a:p>
            <a:pPr marL="0" indent="0">
              <a:buNone/>
            </a:pPr>
            <a:r>
              <a:rPr lang="en-US" b="1"/>
              <a:t>Model Interpretation</a:t>
            </a:r>
            <a:r>
              <a:rPr lang="en-US"/>
              <a:t>: Interpret the selected model to understand the impact of various features on predicting health insurance premiums. This helps in explaining the factors that influence the premium estimation.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2287" y="-172397"/>
            <a:ext cx="5915329" cy="1914593"/>
          </a:xfrm>
        </p:spPr>
        <p:txBody>
          <a:bodyPr/>
          <a:p>
            <a:r>
              <a:rPr lang="en-IN" altLang="en-US" sz="2800" b="1" u="sng">
                <a:latin typeface="Arial Rounded MT Bold" panose="020F0704030504030204" charset="0"/>
                <a:cs typeface="Arial Rounded MT Bold" panose="020F0704030504030204" charset="0"/>
              </a:rPr>
              <a:t>Developing a flask application</a:t>
            </a:r>
            <a:endParaRPr lang="en-IN" altLang="en-US" sz="2800"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322580" y="1313815"/>
            <a:ext cx="6064250" cy="8792210"/>
          </a:xfrm>
        </p:spPr>
        <p:txBody>
          <a:bodyPr>
            <a:normAutofit/>
          </a:bodyPr>
          <a:p>
            <a:pPr marL="0" indent="0">
              <a:buNone/>
            </a:pPr>
            <a:r>
              <a:rPr lang="en-US" b="1"/>
              <a:t>Flask Setup</a:t>
            </a:r>
            <a:r>
              <a:rPr lang="en-US"/>
              <a:t>:Use Flask, a Python web framework, to build an application.</a:t>
            </a:r>
            <a:endParaRPr lang="en-US"/>
          </a:p>
          <a:p>
            <a:pPr marL="0" indent="0">
              <a:buNone/>
            </a:pPr>
            <a:r>
              <a:rPr lang="en-US"/>
              <a:t>Create an API endpoint to handle model predictions.</a:t>
            </a:r>
            <a:endParaRPr lang="en-US"/>
          </a:p>
          <a:p>
            <a:pPr marL="0" indent="0">
              <a:buNone/>
            </a:pPr>
            <a:r>
              <a:rPr lang="en-US" b="1"/>
              <a:t>Model Preparation</a:t>
            </a:r>
            <a:r>
              <a:rPr lang="en-US"/>
              <a:t>:Train a machine learning model and save it as a file (e.g., model.pkl).</a:t>
            </a:r>
            <a:endParaRPr lang="en-US"/>
          </a:p>
          <a:p>
            <a:pPr marL="0" indent="0">
              <a:buNone/>
            </a:pPr>
            <a:r>
              <a:rPr lang="en-US" b="1"/>
              <a:t>Flask Endpoint Logic</a:t>
            </a:r>
            <a:r>
              <a:rPr lang="en-US"/>
              <a:t>:Load the pre-trained model within the Flask application.</a:t>
            </a:r>
            <a:endParaRPr lang="en-US"/>
          </a:p>
          <a:p>
            <a:pPr marL="0" indent="0">
              <a:buNone/>
            </a:pPr>
            <a:r>
              <a:rPr lang="en-US"/>
              <a:t>Define an endpoint (e.g., /predict) to receive input data for predictions.</a:t>
            </a:r>
            <a:endParaRPr lang="en-US"/>
          </a:p>
          <a:p>
            <a:pPr marL="0" indent="0">
              <a:buNone/>
            </a:pPr>
            <a:r>
              <a:rPr lang="en-US" b="1"/>
              <a:t>Prediction Process</a:t>
            </a:r>
            <a:r>
              <a:rPr lang="en-US"/>
              <a:t>:Accept input data (usually in JSON format) at the endpoint.</a:t>
            </a:r>
            <a:endParaRPr lang="en-US"/>
          </a:p>
          <a:p>
            <a:pPr marL="0" indent="0">
              <a:buNone/>
            </a:pPr>
            <a:r>
              <a:rPr lang="en-US"/>
              <a:t>Extract features and pass them to the loaded model for predictions.</a:t>
            </a:r>
            <a:endParaRPr lang="en-US"/>
          </a:p>
          <a:p>
            <a:pPr marL="0" indent="0">
              <a:buNone/>
            </a:pPr>
            <a:r>
              <a:rPr lang="en-US" b="1"/>
              <a:t>Output:</a:t>
            </a:r>
            <a:r>
              <a:rPr lang="en-US"/>
              <a:t>Return the model's predictions to the user, typically in a JSON response.</a:t>
            </a:r>
            <a:endParaRPr lang="en-US"/>
          </a:p>
          <a:p>
            <a:pPr marL="0" indent="0">
              <a:buNone/>
            </a:pPr>
            <a:r>
              <a:rPr lang="en-US" b="1"/>
              <a:t>Execution</a:t>
            </a:r>
            <a:r>
              <a:rPr lang="en-US"/>
              <a:t>:Run the Flask application, starting a local web server accessible via a specified address and port.</a:t>
            </a:r>
            <a:endParaRPr lang="en-US"/>
          </a:p>
          <a:p>
            <a:pPr marL="0" indent="0">
              <a:buNone/>
            </a:pPr>
            <a:r>
              <a:rPr lang="en-US" b="1"/>
              <a:t>Accessing the Endpoint</a:t>
            </a:r>
            <a:r>
              <a:rPr lang="en-US"/>
              <a:t>:Use a POST request to send input data in JSON format to the defined endpoint for predictions.</a:t>
            </a:r>
            <a:endParaRPr lang="en-US"/>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2682" y="-445447"/>
            <a:ext cx="5915329" cy="1914593"/>
          </a:xfrm>
        </p:spPr>
        <p:txBody>
          <a:bodyPr/>
          <a:p>
            <a:r>
              <a:rPr lang="en-IN" altLang="en-US" b="1" u="sng">
                <a:latin typeface="Arial Rounded MT Bold" panose="020F0704030504030204" charset="0"/>
                <a:cs typeface="Arial Rounded MT Bold" panose="020F0704030504030204" charset="0"/>
              </a:rPr>
              <a:t>Deploy on AWS</a:t>
            </a:r>
            <a:endParaRPr lang="en-IN" altLang="en-US"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319405" y="825500"/>
            <a:ext cx="6538595" cy="8252460"/>
          </a:xfrm>
        </p:spPr>
        <p:txBody>
          <a:bodyPr>
            <a:normAutofit/>
          </a:bodyPr>
          <a:p>
            <a:pPr marL="0" indent="0">
              <a:buNone/>
            </a:pPr>
            <a:r>
              <a:rPr lang="en-US" b="1"/>
              <a:t>Step 1: GitHub Repository Setup</a:t>
            </a:r>
            <a:r>
              <a:rPr lang="en-US"/>
              <a:t>GitHub Repository:</a:t>
            </a:r>
            <a:endParaRPr lang="en-US"/>
          </a:p>
          <a:p>
            <a:pPr marL="0" indent="0">
              <a:buNone/>
            </a:pPr>
            <a:r>
              <a:rPr lang="en-US"/>
              <a:t>Have your Flask application code pushed to a GitHub repository.</a:t>
            </a:r>
            <a:endParaRPr lang="en-US"/>
          </a:p>
          <a:p>
            <a:pPr marL="0" indent="0">
              <a:buNone/>
            </a:pPr>
            <a:r>
              <a:rPr lang="en-US"/>
              <a:t>Step 2:</a:t>
            </a:r>
            <a:r>
              <a:rPr lang="en-US" b="1"/>
              <a:t> AWS Setup</a:t>
            </a:r>
            <a:r>
              <a:rPr lang="en-US"/>
              <a:t>AWS Account:</a:t>
            </a:r>
            <a:endParaRPr lang="en-US"/>
          </a:p>
          <a:p>
            <a:pPr marL="0" indent="0">
              <a:buNone/>
            </a:pPr>
            <a:r>
              <a:rPr lang="en-US"/>
              <a:t>Sign in to your AWS Management Console.</a:t>
            </a:r>
            <a:endParaRPr lang="en-US"/>
          </a:p>
          <a:p>
            <a:pPr marL="0" indent="0">
              <a:buNone/>
            </a:pPr>
            <a:r>
              <a:rPr lang="en-US" b="1"/>
              <a:t>AWS Elastic Beanstalk (EB):</a:t>
            </a:r>
            <a:endParaRPr lang="en-US"/>
          </a:p>
          <a:p>
            <a:pPr marL="0" indent="0">
              <a:buNone/>
            </a:pPr>
            <a:r>
              <a:rPr lang="en-US"/>
              <a:t>Go to the AWS Elastic Beanstalk service.</a:t>
            </a:r>
            <a:endParaRPr lang="en-US"/>
          </a:p>
          <a:p>
            <a:pPr marL="0" indent="0">
              <a:buNone/>
            </a:pPr>
            <a:r>
              <a:rPr lang="en-US"/>
              <a:t>Click on "Create a new application."</a:t>
            </a:r>
            <a:endParaRPr lang="en-US"/>
          </a:p>
          <a:p>
            <a:pPr marL="0" indent="0">
              <a:buNone/>
            </a:pPr>
            <a:r>
              <a:rPr lang="en-US"/>
              <a:t>Select the environment type suitable for your Flask app (e.g., Python).</a:t>
            </a:r>
            <a:endParaRPr lang="en-US"/>
          </a:p>
          <a:p>
            <a:pPr marL="0" indent="0">
              <a:buNone/>
            </a:pPr>
            <a:r>
              <a:rPr lang="en-US"/>
              <a:t>Step 3: Elastic Beanstalk Deployment from GitHub</a:t>
            </a:r>
            <a:endParaRPr lang="en-US"/>
          </a:p>
          <a:p>
            <a:pPr marL="0" indent="0">
              <a:buNone/>
            </a:pPr>
            <a:r>
              <a:rPr lang="en-US" b="1"/>
              <a:t>Elastic Beanstalk Configuration:</a:t>
            </a:r>
            <a:endParaRPr lang="en-US" b="1"/>
          </a:p>
          <a:p>
            <a:pPr marL="0" indent="0">
              <a:buNone/>
            </a:pPr>
            <a:r>
              <a:rPr lang="en-US"/>
              <a:t>GitHub Authentication:Connect your GitHub repository to AWS EB by providing the necessary GitHub credentials.</a:t>
            </a:r>
            <a:endParaRPr lang="en-US"/>
          </a:p>
          <a:p>
            <a:pPr marL="0" indent="0">
              <a:buNone/>
            </a:pPr>
            <a:r>
              <a:rPr lang="en-US" b="1"/>
              <a:t>Configure Settings:</a:t>
            </a:r>
            <a:r>
              <a:rPr lang="en-US"/>
              <a:t>Set the branch and repository details for deployment.</a:t>
            </a:r>
            <a:endParaRPr lang="en-US"/>
          </a:p>
          <a:p>
            <a:pPr marL="0" indent="0">
              <a:buNone/>
            </a:pPr>
            <a:r>
              <a:rPr lang="en-US" b="1"/>
              <a:t>Deploy</a:t>
            </a:r>
            <a:r>
              <a:rPr lang="en-US"/>
              <a:t>:Save the configuration and initiate the deployment process.</a:t>
            </a:r>
            <a:endParaRPr lang="en-US"/>
          </a:p>
          <a:p>
            <a:pPr marL="0" indent="0">
              <a:buNone/>
            </a:pPr>
            <a:r>
              <a:rPr lang="en-US"/>
              <a:t>AWS Elastic Beanstalk will automatically deploy your Flask application whenever changes are pushed to the specified branch on GitHub.</a:t>
            </a:r>
            <a:endParaRPr lang="en-US"/>
          </a:p>
          <a:p>
            <a:pPr marL="0" inden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8472" y="-428937"/>
            <a:ext cx="5915329" cy="1914593"/>
          </a:xfrm>
        </p:spPr>
        <p:txBody>
          <a:bodyPr/>
          <a:p>
            <a:r>
              <a:rPr lang="en-IN" altLang="en-US" u="sng">
                <a:latin typeface="Arial Rounded MT Bold" panose="020F0704030504030204" charset="0"/>
                <a:cs typeface="Arial Rounded MT Bold" panose="020F0704030504030204" charset="0"/>
              </a:rPr>
              <a:t>Conclusion</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78130" y="1155700"/>
            <a:ext cx="5915660" cy="8321040"/>
          </a:xfrm>
        </p:spPr>
        <p:txBody>
          <a:bodyPr>
            <a:noAutofit/>
          </a:bodyPr>
          <a:p>
            <a:pPr marL="0" indent="0">
              <a:buNone/>
            </a:pPr>
            <a:r>
              <a:rPr lang="en-US"/>
              <a:t>In concluding the Cement Compressive Strength Prediction project, it is evident that the integration of machine learning techniques into the realm of construction engineering has the potential to revolutionize the way we approach concrete mix design and structural integrity assessments. The project aimed to develop a robust predictive model and a user-friendly interface for estimating the compressive strength of concrete based on various input parameters.</a:t>
            </a:r>
            <a:endParaRPr lang="en-US"/>
          </a:p>
          <a:p>
            <a:pPr marL="0" indent="0">
              <a:buNone/>
            </a:pPr>
            <a:endParaRPr lang="en-US"/>
          </a:p>
          <a:p>
            <a:pPr marL="0" indent="0">
              <a:buNone/>
            </a:pPr>
            <a:r>
              <a:rPr lang="en-US"/>
              <a:t>The success of the project is rooted in the synergy between advanced machine learning algorithms, data preprocessing techniques, and a practical web application. The machine learning model, trained on a diverse dataset encompassing a range of concrete mixtures and compositions, demonstrated its ability to accurately predict compressive strength. This predictive capability empowers engineers and construction professionals to make informed decisions during the mix design phase, optimizing the use of materials while ensuring the desired level of strength.</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1512" y="-312"/>
            <a:ext cx="5915329" cy="1914593"/>
          </a:xfrm>
        </p:spPr>
        <p:txBody>
          <a:bodyPr/>
          <a:p>
            <a:r>
              <a:rPr lang="en-IN" altLang="en-US" b="1" u="sng">
                <a:latin typeface="Arial Rounded MT Bold" panose="020F0704030504030204" charset="0"/>
                <a:cs typeface="Arial Rounded MT Bold" panose="020F0704030504030204" charset="0"/>
              </a:rPr>
              <a:t>References</a:t>
            </a:r>
            <a:endParaRPr lang="en-IN" altLang="en-US"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471805" y="1466215"/>
            <a:ext cx="5743575" cy="6971030"/>
          </a:xfrm>
        </p:spPr>
        <p:txBody>
          <a:bodyPr/>
          <a:p>
            <a:r>
              <a:rPr lang="en-IN" altLang="en-US"/>
              <a:t>Kaggle.com</a:t>
            </a:r>
            <a:endParaRPr lang="en-IN" altLang="en-US"/>
          </a:p>
          <a:p>
            <a:r>
              <a:rPr lang="en-IN" altLang="en-US"/>
              <a:t>VScode</a:t>
            </a:r>
            <a:endParaRPr lang="en-IN" altLang="en-US"/>
          </a:p>
          <a:p>
            <a:r>
              <a:rPr lang="en-IN" altLang="en-US"/>
              <a:t>AWS</a:t>
            </a:r>
            <a:endParaRPr lang="en-IN" altLang="en-US"/>
          </a:p>
          <a:p>
            <a:r>
              <a:rPr lang="en-IN" altLang="en-US"/>
              <a:t>Git hub</a:t>
            </a:r>
            <a:endParaRPr lang="en-IN" altLang="en-US"/>
          </a:p>
          <a:p>
            <a:r>
              <a:rPr lang="en-IN" altLang="en-US"/>
              <a:t>Pwskills Experience portal </a:t>
            </a:r>
            <a:endParaRPr lang="en-IN" altLang="en-US"/>
          </a:p>
          <a:p>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2155058" y="-1342424"/>
            <a:ext cx="7295515" cy="2256790"/>
          </a:xfrm>
        </p:spPr>
        <p:txBody>
          <a:bodyPr/>
          <a:p>
            <a:r>
              <a:rPr lang="en-IN" altLang="en-US" sz="3200" b="1" u="sng">
                <a:latin typeface="Arial Rounded MT Bold" panose="020F0704030504030204" charset="0"/>
                <a:cs typeface="Arial Rounded MT Bold" panose="020F0704030504030204" charset="0"/>
              </a:rPr>
              <a:t>Abstract</a:t>
            </a:r>
            <a:endParaRPr lang="en-IN" altLang="en-US" sz="3200" b="1" u="sng">
              <a:latin typeface="Arial Rounded MT Bold" panose="020F0704030504030204" charset="0"/>
              <a:cs typeface="Arial Rounded MT Bold" panose="020F0704030504030204" charset="0"/>
            </a:endParaRPr>
          </a:p>
        </p:txBody>
      </p:sp>
      <p:sp>
        <p:nvSpPr>
          <p:cNvPr id="3" name="Subtitle 2"/>
          <p:cNvSpPr>
            <a:spLocks noGrp="1"/>
          </p:cNvSpPr>
          <p:nvPr>
            <p:ph type="subTitle" idx="1"/>
          </p:nvPr>
        </p:nvSpPr>
        <p:spPr>
          <a:xfrm>
            <a:off x="390525" y="1180465"/>
            <a:ext cx="6115685" cy="8289925"/>
          </a:xfrm>
        </p:spPr>
        <p:txBody>
          <a:bodyPr>
            <a:noAutofit/>
          </a:bodyPr>
          <a:p>
            <a:pPr algn="l"/>
            <a:r>
              <a:rPr lang="en-IN" altLang="en-US" sz="2100"/>
              <a:t>The project aims to develop a machine learning model for predicting the compressive strength of cement based on various input parameters. Compressive strength is a critical factor in determining the quality and durability of concrete structures. The predictive model is built using a dataset comprising features such as cement content, blast furnace slag, fly ash, water content, superplasticizer dosage, coarse aggregate, fine aggregate, and age of the concrete.</a:t>
            </a:r>
            <a:endParaRPr lang="en-IN" altLang="en-US" sz="2100"/>
          </a:p>
          <a:p>
            <a:pPr algn="l"/>
            <a:endParaRPr lang="en-IN" altLang="en-US" sz="2100"/>
          </a:p>
          <a:p>
            <a:pPr algn="l"/>
            <a:r>
              <a:rPr lang="en-IN" altLang="en-US" sz="2100"/>
              <a:t>This project serves as a practical application of machine learning in the construction industry, providing a tool for engineers and construction professionals to estimate concrete compressive strength quickly. The user-friendly web interface enhances accessibility, allowing users to interact with the model without requiring advanced technical knowledge. Overall, the project contributes to the field of construction and materials engineering by leveraging machine learning to optimize concrete strength prediction..</a:t>
            </a:r>
            <a:endParaRPr lang="en-IN" altLang="en-US" sz="2100"/>
          </a:p>
          <a:p>
            <a:pPr algn="l"/>
            <a:endParaRPr lang="en-IN" altLang="en-US" sz="2100"/>
          </a:p>
        </p:txBody>
      </p:sp>
      <p:pic>
        <p:nvPicPr>
          <p:cNvPr id="4" name="Picture 3" descr="Physics_wallah_logo"/>
          <p:cNvPicPr>
            <a:picLocks noChangeAspect="1"/>
          </p:cNvPicPr>
          <p:nvPr/>
        </p:nvPicPr>
        <p:blipFill>
          <a:blip r:embed="rId1">
            <a:alphaModFix amt="11000"/>
          </a:blip>
          <a:stretch>
            <a:fillRect/>
          </a:stretch>
        </p:blipFill>
        <p:spPr>
          <a:xfrm>
            <a:off x="571500" y="2094230"/>
            <a:ext cx="5715000" cy="5715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00062" y="-312"/>
            <a:ext cx="5915329" cy="1914593"/>
          </a:xfrm>
        </p:spPr>
        <p:txBody>
          <a:bodyPr/>
          <a:p>
            <a:r>
              <a:rPr lang="en-IN" altLang="en-US" u="sng">
                <a:latin typeface="Arial Rounded MT Bold" panose="020F0704030504030204" charset="0"/>
                <a:cs typeface="Arial Rounded MT Bold" panose="020F0704030504030204" charset="0"/>
              </a:rPr>
              <a:t>Content</a:t>
            </a:r>
            <a:endParaRPr lang="en-IN" altLang="en-US" u="sng">
              <a:latin typeface="Arial Rounded MT Bold" panose="020F0704030504030204" charset="0"/>
              <a:cs typeface="Arial Rounded MT Bold" panose="020F0704030504030204" charset="0"/>
            </a:endParaRPr>
          </a:p>
        </p:txBody>
      </p:sp>
      <p:sp>
        <p:nvSpPr>
          <p:cNvPr id="5" name="Content Placeholder 4"/>
          <p:cNvSpPr>
            <a:spLocks noGrp="1"/>
          </p:cNvSpPr>
          <p:nvPr>
            <p:ph idx="1"/>
          </p:nvPr>
        </p:nvSpPr>
        <p:spPr>
          <a:xfrm>
            <a:off x="300355" y="1368425"/>
            <a:ext cx="6129020" cy="8256270"/>
          </a:xfrm>
        </p:spPr>
        <p:txBody>
          <a:bodyPr/>
          <a:p>
            <a:pPr marL="457200" indent="-457200">
              <a:buFont typeface="+mj-lt"/>
              <a:buAutoNum type="arabicPeriod"/>
            </a:pPr>
            <a:r>
              <a:rPr lang="en-IN" altLang="en-US" b="1"/>
              <a:t>Introduction</a:t>
            </a:r>
            <a:endParaRPr lang="en-IN" altLang="en-US" b="1"/>
          </a:p>
          <a:p>
            <a:pPr marL="457200" indent="-457200">
              <a:buFont typeface="+mj-lt"/>
              <a:buAutoNum type="arabicPeriod"/>
            </a:pPr>
            <a:r>
              <a:rPr lang="en-IN" altLang="en-US" b="1"/>
              <a:t>Problem statement</a:t>
            </a:r>
            <a:endParaRPr lang="en-IN" altLang="en-US" b="1"/>
          </a:p>
          <a:p>
            <a:pPr marL="457200" indent="-457200">
              <a:buFont typeface="+mj-lt"/>
              <a:buAutoNum type="arabicPeriod"/>
            </a:pPr>
            <a:r>
              <a:rPr lang="en-IN" altLang="en-US" b="1"/>
              <a:t>Data collection</a:t>
            </a:r>
            <a:endParaRPr lang="en-IN" altLang="en-US" b="1"/>
          </a:p>
          <a:p>
            <a:pPr marL="457200" indent="-457200">
              <a:buFont typeface="+mj-lt"/>
              <a:buAutoNum type="arabicPeriod"/>
            </a:pPr>
            <a:r>
              <a:rPr lang="en-IN" altLang="en-US" b="1"/>
              <a:t>Data preprocessing</a:t>
            </a:r>
            <a:endParaRPr lang="en-IN" altLang="en-US" b="1"/>
          </a:p>
          <a:p>
            <a:pPr marL="457200" indent="-457200">
              <a:buFont typeface="+mj-lt"/>
              <a:buAutoNum type="arabicPeriod"/>
            </a:pPr>
            <a:r>
              <a:rPr lang="en-IN" altLang="en-US" b="1"/>
              <a:t>Exploratary data anaylsis(EDA)</a:t>
            </a:r>
            <a:endParaRPr lang="en-IN" altLang="en-US" b="1"/>
          </a:p>
          <a:p>
            <a:pPr marL="457200" indent="-457200">
              <a:buFont typeface="+mj-lt"/>
              <a:buAutoNum type="arabicPeriod"/>
            </a:pPr>
            <a:r>
              <a:rPr lang="en-IN" altLang="en-US" b="1"/>
              <a:t>Model Development</a:t>
            </a:r>
            <a:endParaRPr lang="en-IN" altLang="en-US" b="1"/>
          </a:p>
          <a:p>
            <a:pPr marL="457200" indent="-457200">
              <a:buFont typeface="+mj-lt"/>
              <a:buAutoNum type="arabicPeriod"/>
            </a:pPr>
            <a:r>
              <a:rPr lang="en-IN" altLang="en-US" b="1"/>
              <a:t>Development of flask application</a:t>
            </a:r>
            <a:endParaRPr lang="en-IN" altLang="en-US" b="1"/>
          </a:p>
          <a:p>
            <a:pPr marL="457200" indent="-457200">
              <a:buFont typeface="+mj-lt"/>
              <a:buAutoNum type="arabicPeriod"/>
            </a:pPr>
            <a:r>
              <a:rPr lang="en-IN" altLang="en-US" b="1"/>
              <a:t>Deploymnet on AWS</a:t>
            </a:r>
            <a:endParaRPr lang="en-IN" altLang="en-US" b="1"/>
          </a:p>
          <a:p>
            <a:pPr marL="457200" indent="-457200">
              <a:buFont typeface="+mj-lt"/>
              <a:buAutoNum type="arabicPeriod"/>
            </a:pPr>
            <a:r>
              <a:rPr lang="en-IN" altLang="en-US" b="1"/>
              <a:t>conclusion</a:t>
            </a:r>
            <a:endParaRPr lang="en-IN" altLang="en-US" b="1"/>
          </a:p>
          <a:p>
            <a:pPr marL="457200" indent="-457200">
              <a:buFont typeface="+mj-lt"/>
              <a:buAutoNum type="arabicPeriod"/>
            </a:pPr>
            <a:r>
              <a:rPr lang="en-IN" altLang="en-US" b="1"/>
              <a:t>References</a:t>
            </a:r>
            <a:endParaRPr lang="en-IN"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9112" y="-324162"/>
            <a:ext cx="5915329" cy="1914593"/>
          </a:xfrm>
        </p:spPr>
        <p:txBody>
          <a:bodyPr/>
          <a:p>
            <a:br>
              <a:rPr lang="en-US" sz="3200" b="1" u="sng">
                <a:latin typeface="Arial Rounded MT Bold" panose="020F0704030504030204" charset="0"/>
                <a:cs typeface="Arial Rounded MT Bold" panose="020F0704030504030204" charset="0"/>
              </a:rPr>
            </a:br>
            <a:r>
              <a:rPr lang="en-US" sz="3200" b="1" u="sng">
                <a:latin typeface="Arial Rounded MT Bold" panose="020F0704030504030204" charset="0"/>
                <a:cs typeface="Arial Rounded MT Bold" panose="020F0704030504030204" charset="0"/>
              </a:rPr>
              <a:t>Introduction</a:t>
            </a:r>
            <a:br>
              <a:rPr lang="en-US" sz="2800" b="1" u="sng">
                <a:latin typeface="Arial Rounded MT Bold" panose="020F0704030504030204" charset="0"/>
                <a:cs typeface="Arial Rounded MT Bold" panose="020F0704030504030204" charset="0"/>
              </a:rPr>
            </a:br>
            <a:br>
              <a:rPr lang="en-US" sz="2800" b="1" u="sng"/>
            </a:br>
            <a:r>
              <a:rPr lang="en-US" sz="2400" b="1" u="sng">
                <a:latin typeface="+mn-lt"/>
                <a:cs typeface="+mn-lt"/>
              </a:rPr>
              <a:t>Overview of the Project</a:t>
            </a:r>
            <a:r>
              <a:rPr lang="en-US" sz="2400">
                <a:latin typeface="+mn-lt"/>
                <a:cs typeface="+mn-lt"/>
              </a:rPr>
              <a:t>:</a:t>
            </a:r>
            <a:endParaRPr lang="en-US" sz="2400">
              <a:latin typeface="+mn-lt"/>
              <a:cs typeface="+mn-lt"/>
            </a:endParaRPr>
          </a:p>
        </p:txBody>
      </p:sp>
      <p:sp>
        <p:nvSpPr>
          <p:cNvPr id="3" name="Content Placeholder 2"/>
          <p:cNvSpPr>
            <a:spLocks noGrp="1"/>
          </p:cNvSpPr>
          <p:nvPr>
            <p:ph idx="1"/>
          </p:nvPr>
        </p:nvSpPr>
        <p:spPr>
          <a:xfrm>
            <a:off x="319112" y="1462114"/>
            <a:ext cx="5915329" cy="6284909"/>
          </a:xfrm>
        </p:spPr>
        <p:txBody>
          <a:bodyPr>
            <a:noAutofit/>
          </a:bodyPr>
          <a:p>
            <a:pPr marL="0" indent="0">
              <a:buNone/>
            </a:pPr>
            <a:r>
              <a:rPr lang="en-US"/>
              <a:t>The project focuses on developing a machine learning-based solution to predict the compressive strength of cement, a crucial parameter in assessing the quality and durability of concrete structures. Accurate predictions contribute to better decision-making in the construction industry, ensuring the structural integrity of buildings and infrastructure. </a:t>
            </a:r>
            <a:endParaRPr lang="en-US"/>
          </a:p>
          <a:p>
            <a:pPr marL="0" indent="0">
              <a:buNone/>
            </a:pPr>
            <a:endParaRPr lang="en-US" sz="2400" b="1" u="sng"/>
          </a:p>
          <a:p>
            <a:pPr marL="0" indent="0">
              <a:buNone/>
            </a:pPr>
            <a:r>
              <a:rPr lang="en-US" sz="2400" b="1" u="sng"/>
              <a:t>Objectives and Goals:</a:t>
            </a:r>
            <a:endParaRPr lang="en-US" sz="2400" b="1"/>
          </a:p>
          <a:p>
            <a:pPr marL="0" indent="0">
              <a:buNone/>
            </a:pPr>
            <a:endParaRPr lang="en-US"/>
          </a:p>
          <a:p>
            <a:pPr marL="0" indent="0">
              <a:buNone/>
            </a:pPr>
            <a:r>
              <a:rPr lang="en-US"/>
              <a:t>The primary objectives of the project include:</a:t>
            </a:r>
            <a:endParaRPr lang="en-US"/>
          </a:p>
          <a:p>
            <a:pPr marL="0" indent="0">
              <a:buNone/>
            </a:pPr>
            <a:endParaRPr lang="en-US"/>
          </a:p>
          <a:p>
            <a:pPr>
              <a:buFont typeface="Arial" panose="020B0604020202020204" pitchFamily="34" charset="0"/>
              <a:buChar char="•"/>
            </a:pPr>
            <a:r>
              <a:rPr lang="en-US"/>
              <a:t>Building a machine learning model capable of accurately predicting cement compressive strength.</a:t>
            </a:r>
            <a:endParaRPr lang="en-US"/>
          </a:p>
          <a:p>
            <a:pPr>
              <a:buFont typeface="Arial" panose="020B0604020202020204" pitchFamily="34" charset="0"/>
              <a:buChar char="•"/>
            </a:pPr>
            <a:r>
              <a:rPr lang="en-US"/>
              <a:t>Developing a user-friendly web interface for inputting parameters and obtaining predictions.</a:t>
            </a:r>
            <a:endParaRPr lang="en-US"/>
          </a:p>
          <a:p>
            <a:pPr>
              <a:buFont typeface="Arial" panose="020B0604020202020204" pitchFamily="34" charset="0"/>
              <a:buChar char="•"/>
            </a:pPr>
            <a:r>
              <a:rPr lang="en-US"/>
              <a:t>Ensuring modularity for easy maintenance and scalability.</a:t>
            </a:r>
            <a:endParaRPr lang="en-US"/>
          </a:p>
          <a:p>
            <a:pPr>
              <a:buFont typeface="Arial" panose="020B0604020202020204" pitchFamily="34" charset="0"/>
              <a:buChar char="•"/>
            </a:pPr>
            <a:r>
              <a:rPr lang="en-US"/>
              <a:t>Leveraging pre-processing techniques to enhance the model's predictive capabilities.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4812" y="-177477"/>
            <a:ext cx="5915329" cy="1914593"/>
          </a:xfrm>
        </p:spPr>
        <p:txBody>
          <a:bodyPr/>
          <a:p>
            <a:r>
              <a:rPr lang="en-US" b="1" u="sng">
                <a:latin typeface="Arial Rounded MT Bold" panose="020F0704030504030204" charset="0"/>
                <a:cs typeface="Arial Rounded MT Bold" panose="020F0704030504030204" charset="0"/>
              </a:rPr>
              <a:t>Problem Statement</a:t>
            </a:r>
            <a:br>
              <a:rPr lang="en-US"/>
            </a:br>
            <a:br>
              <a:rPr lang="en-US"/>
            </a:br>
            <a:r>
              <a:rPr lang="en-US" sz="2400" b="1" u="sng">
                <a:latin typeface="+mn-lt"/>
                <a:cs typeface="+mn-lt"/>
              </a:rPr>
              <a:t>Description of the Problem:</a:t>
            </a:r>
            <a:endParaRPr lang="en-US" sz="2400" b="1" u="sng">
              <a:latin typeface="+mn-lt"/>
              <a:cs typeface="+mn-lt"/>
            </a:endParaRPr>
          </a:p>
        </p:txBody>
      </p:sp>
      <p:sp>
        <p:nvSpPr>
          <p:cNvPr id="3" name="Content Placeholder 2"/>
          <p:cNvSpPr>
            <a:spLocks noGrp="1"/>
          </p:cNvSpPr>
          <p:nvPr>
            <p:ph idx="1"/>
          </p:nvPr>
        </p:nvSpPr>
        <p:spPr>
          <a:xfrm>
            <a:off x="204470" y="1551305"/>
            <a:ext cx="6463030" cy="7028180"/>
          </a:xfrm>
        </p:spPr>
        <p:txBody>
          <a:bodyPr>
            <a:normAutofit lnSpcReduction="10000"/>
          </a:bodyPr>
          <a:p>
            <a:pPr marL="0" indent="0">
              <a:buNone/>
            </a:pPr>
            <a:r>
              <a:rPr lang="en-US"/>
              <a:t>In the construction industry, the compressive strength of concrete is a critical parameter that directly impacts the durability and performance of structures. Accurate prediction of this strength based on various input parameters is crucial for optimizing concrete mix designs, ensuring structural integrity, and avoiding potential failures.</a:t>
            </a:r>
            <a:endParaRPr lang="en-US"/>
          </a:p>
          <a:p>
            <a:pPr marL="0" indent="0">
              <a:buNone/>
            </a:pPr>
            <a:endParaRPr lang="en-US" b="1"/>
          </a:p>
          <a:p>
            <a:pPr marL="0" indent="0">
              <a:buNone/>
            </a:pPr>
            <a:r>
              <a:rPr lang="en-US" b="1" u="sng"/>
              <a:t>Importance and Relevance:</a:t>
            </a:r>
            <a:endParaRPr lang="en-US" b="1" u="sng"/>
          </a:p>
          <a:p>
            <a:pPr marL="0" indent="0">
              <a:buNone/>
            </a:pPr>
            <a:endParaRPr lang="en-US" b="1"/>
          </a:p>
          <a:p>
            <a:pPr marL="0" indent="0">
              <a:buNone/>
            </a:pPr>
            <a:r>
              <a:rPr lang="en-US"/>
              <a:t>Understanding the significance of predicting cement compressive strength involves recognizing its broad-reaching impact on various facets of the construction industry.</a:t>
            </a:r>
            <a:endParaRPr lang="en-US"/>
          </a:p>
          <a:p>
            <a:pPr marL="0" indent="0">
              <a:buNone/>
            </a:pPr>
            <a:endParaRPr lang="en-US"/>
          </a:p>
          <a:p>
            <a:pPr marL="0" indent="0">
              <a:buNone/>
            </a:pPr>
            <a:r>
              <a:rPr lang="en-US"/>
              <a:t>At the core of construction projects lies the imperative of ensuring structural integrity. The ability to accurately predict the compressive strength of cement becomes pivotal in this context, as it directly influences the safety and durability of structures. This fundamental property is not only a marker of quality but also a predictor of the structure's ability to withstand the stresses imposed on it over time.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9112" y="-177477"/>
            <a:ext cx="5915329" cy="1914593"/>
          </a:xfrm>
        </p:spPr>
        <p:txBody>
          <a:bodyPr/>
          <a:p>
            <a:r>
              <a:rPr lang="en-US" sz="3200" b="1" u="sng">
                <a:latin typeface="Arial Rounded MT Bold" panose="020F0704030504030204" charset="0"/>
                <a:cs typeface="Arial Rounded MT Bold" panose="020F0704030504030204" charset="0"/>
              </a:rPr>
              <a:t>Data Collection</a:t>
            </a:r>
            <a:endParaRPr lang="en-US" sz="3200" b="1" u="sng">
              <a:latin typeface="Arial Rounded MT Bold" panose="020F0704030504030204" charset="0"/>
              <a:cs typeface="Arial Rounded MT Bold" panose="020F0704030504030204" charset="0"/>
            </a:endParaRPr>
          </a:p>
        </p:txBody>
      </p:sp>
      <p:sp>
        <p:nvSpPr>
          <p:cNvPr id="5" name="Content Placeholder 4"/>
          <p:cNvSpPr>
            <a:spLocks noGrp="1"/>
          </p:cNvSpPr>
          <p:nvPr>
            <p:ph idx="1"/>
          </p:nvPr>
        </p:nvSpPr>
        <p:spPr>
          <a:xfrm>
            <a:off x="120015" y="442595"/>
            <a:ext cx="6314440" cy="7760970"/>
          </a:xfrm>
        </p:spPr>
        <p:txBody>
          <a:bodyPr>
            <a:normAutofit fontScale="25000"/>
          </a:bodyPr>
          <a:p>
            <a:pPr marL="0" indent="0">
              <a:buNone/>
            </a:pPr>
            <a:endParaRPr lang="en-US" sz="8400"/>
          </a:p>
          <a:p>
            <a:pPr marL="0" indent="0">
              <a:buNone/>
            </a:pPr>
            <a:endParaRPr lang="en-US" sz="8400"/>
          </a:p>
          <a:p>
            <a:pPr marL="0" indent="0">
              <a:buNone/>
            </a:pPr>
            <a:r>
              <a:rPr lang="en-US" sz="8400" b="1" u="sng"/>
              <a:t>Sources of Data</a:t>
            </a:r>
            <a:r>
              <a:rPr lang="en-US" sz="8400"/>
              <a:t>:</a:t>
            </a:r>
            <a:endParaRPr lang="en-US" sz="8400"/>
          </a:p>
          <a:p>
            <a:pPr marL="0" indent="0">
              <a:buNone/>
            </a:pPr>
            <a:endParaRPr lang="en-US" sz="8400"/>
          </a:p>
          <a:p>
            <a:pPr marL="0" indent="0">
              <a:buNone/>
            </a:pPr>
            <a:r>
              <a:rPr lang="en-US" sz="8400"/>
              <a:t>The dataset used for this project is named "</a:t>
            </a:r>
            <a:r>
              <a:rPr lang="en-IN" altLang="en-US" sz="8400"/>
              <a:t>cement</a:t>
            </a:r>
            <a:r>
              <a:rPr lang="en-US" sz="8400"/>
              <a:t>.csv." It comprises 1</a:t>
            </a:r>
            <a:r>
              <a:rPr lang="en-IN" altLang="en-US" sz="8400"/>
              <a:t>031</a:t>
            </a:r>
            <a:r>
              <a:rPr lang="en-US" sz="8400"/>
              <a:t> observations and includes </a:t>
            </a:r>
            <a:r>
              <a:rPr lang="en-IN" altLang="en-US" sz="8400"/>
              <a:t>eight </a:t>
            </a:r>
            <a:r>
              <a:rPr lang="en-US" sz="8400"/>
              <a:t>features:</a:t>
            </a:r>
            <a:endParaRPr lang="en-US" sz="8400"/>
          </a:p>
          <a:p>
            <a:pPr marL="0" indent="0">
              <a:buNone/>
            </a:pPr>
            <a:endParaRPr lang="en-US" sz="8400"/>
          </a:p>
          <a:p>
            <a:pPr marL="0" indent="0">
              <a:buNone/>
            </a:pPr>
            <a:r>
              <a:rPr lang="en-US" sz="8400"/>
              <a:t> </a:t>
            </a:r>
            <a:r>
              <a:rPr lang="en-US" sz="8400" b="1" u="sng"/>
              <a:t>Numerical Features:</a:t>
            </a:r>
            <a:endParaRPr lang="en-US" sz="8400" b="1" u="sng"/>
          </a:p>
          <a:p>
            <a:pPr marL="0" indent="0">
              <a:buNone/>
            </a:pPr>
            <a:endParaRPr lang="en-US" sz="8400"/>
          </a:p>
          <a:p>
            <a:pPr marL="0" indent="0">
              <a:buNone/>
            </a:pPr>
            <a:r>
              <a:rPr lang="en-US" sz="8400"/>
              <a:t>Cement: Amount of cement in the concrete mix (measured in kg/m³).</a:t>
            </a:r>
            <a:endParaRPr lang="en-US" sz="8400"/>
          </a:p>
          <a:p>
            <a:pPr marL="0" indent="0">
              <a:buNone/>
            </a:pPr>
            <a:r>
              <a:rPr lang="en-US" sz="8400"/>
              <a:t>Blast Furnace Slag: Quantity of blast furnace slag in the mix (measured in kg/m³).</a:t>
            </a:r>
            <a:endParaRPr lang="en-US" sz="8400"/>
          </a:p>
          <a:p>
            <a:pPr marL="0" indent="0">
              <a:buNone/>
            </a:pPr>
            <a:r>
              <a:rPr lang="en-US" sz="8400"/>
              <a:t>Fly Ash: Proportion of fly ash used in the concrete mix (measured in kg/m³).</a:t>
            </a:r>
            <a:endParaRPr lang="en-US" sz="8400"/>
          </a:p>
          <a:p>
            <a:pPr marL="0" indent="0">
              <a:buNone/>
            </a:pPr>
            <a:r>
              <a:rPr lang="en-US" sz="8400"/>
              <a:t>Water: Water content in the mixture (measured in kg/m³).</a:t>
            </a:r>
            <a:endParaRPr lang="en-US" sz="8400"/>
          </a:p>
          <a:p>
            <a:pPr marL="0" indent="0">
              <a:buNone/>
            </a:pPr>
            <a:r>
              <a:rPr lang="en-US" sz="8400"/>
              <a:t>Superplasticizer: Amount of superplasticizer added to the mix (measured in kg/m³).</a:t>
            </a:r>
            <a:endParaRPr lang="en-US" sz="8400"/>
          </a:p>
          <a:p>
            <a:pPr marL="0" indent="0">
              <a:buNone/>
            </a:pPr>
            <a:r>
              <a:rPr lang="en-US" sz="8400"/>
              <a:t>Coarse Aggregate: Quantity of coarse aggregate (measured in kg/m³).</a:t>
            </a:r>
            <a:endParaRPr lang="en-US" sz="8400"/>
          </a:p>
          <a:p>
            <a:pPr marL="0" indent="0">
              <a:buNone/>
            </a:pPr>
            <a:r>
              <a:rPr lang="en-US" sz="8400"/>
              <a:t>Fine Aggregate: Amount of fine aggregate (measured in kg/m³).</a:t>
            </a:r>
            <a:endParaRPr lang="en-US" sz="8400"/>
          </a:p>
          <a:p>
            <a:pPr marL="0" indent="0">
              <a:buNone/>
            </a:pPr>
            <a:r>
              <a:rPr lang="en-US" sz="8400"/>
              <a:t>Age: Age of the concrete mixture (measured in days).</a:t>
            </a:r>
            <a:endParaRPr lang="en-US" sz="8400"/>
          </a:p>
          <a:p>
            <a:pPr marL="0" indent="0">
              <a:buNone/>
            </a:pPr>
            <a:endParaRPr lang="en-US" sz="8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0372" y="-470212"/>
            <a:ext cx="5915329" cy="1914593"/>
          </a:xfrm>
        </p:spPr>
        <p:txBody>
          <a:bodyPr/>
          <a:p>
            <a:r>
              <a:rPr lang="en-US" b="1" u="sng">
                <a:latin typeface="Arial Rounded MT Bold" panose="020F0704030504030204" charset="0"/>
                <a:cs typeface="Arial Rounded MT Bold" panose="020F0704030504030204" charset="0"/>
                <a:sym typeface="+mn-ea"/>
              </a:rPr>
              <a:t>Data Preprocessing</a:t>
            </a:r>
            <a:endParaRPr lang="en-US"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355600" y="282575"/>
            <a:ext cx="6146800" cy="7630160"/>
          </a:xfrm>
        </p:spPr>
        <p:txBody>
          <a:bodyPr>
            <a:normAutofit fontScale="25000"/>
          </a:bodyPr>
          <a:p>
            <a:pPr marL="0" indent="0">
              <a:buNone/>
            </a:pPr>
            <a:endParaRPr lang="en-US" sz="8400"/>
          </a:p>
          <a:p>
            <a:pPr marL="0" indent="0">
              <a:buNone/>
            </a:pPr>
            <a:endParaRPr lang="en-US" sz="8400" b="1" u="sng"/>
          </a:p>
          <a:p>
            <a:pPr marL="0" indent="0">
              <a:buNone/>
            </a:pPr>
            <a:r>
              <a:rPr lang="en-US" sz="8400" b="1" u="sng"/>
              <a:t>Data Cleaning and Transformation:</a:t>
            </a:r>
            <a:endParaRPr lang="en-US" sz="8400"/>
          </a:p>
          <a:p>
            <a:pPr marL="0" indent="0">
              <a:buNone/>
            </a:pPr>
            <a:endParaRPr lang="en-US" sz="8400"/>
          </a:p>
          <a:p>
            <a:pPr marL="0" indent="0">
              <a:buNone/>
            </a:pPr>
            <a:r>
              <a:rPr lang="en-US" sz="8400"/>
              <a:t>The data cleaning and transformation phase involves several key steps to ensure the dataset's readiness for modeling:</a:t>
            </a:r>
            <a:endParaRPr lang="en-US" sz="8400"/>
          </a:p>
          <a:p>
            <a:pPr marL="0" indent="0">
              <a:buNone/>
            </a:pPr>
            <a:endParaRPr lang="en-US" sz="8400"/>
          </a:p>
          <a:p>
            <a:pPr marL="0" indent="0">
              <a:buNone/>
            </a:pPr>
            <a:r>
              <a:rPr lang="en-US" sz="8400"/>
              <a:t>1. Handling Missing Values</a:t>
            </a:r>
            <a:endParaRPr lang="en-US" sz="8400"/>
          </a:p>
          <a:p>
            <a:pPr marL="0" indent="0">
              <a:buNone/>
            </a:pPr>
            <a:r>
              <a:rPr lang="en-US" sz="8400"/>
              <a:t>2. Categorical Data Encoding</a:t>
            </a:r>
            <a:endParaRPr lang="en-US" sz="8400"/>
          </a:p>
          <a:p>
            <a:pPr marL="0" indent="0">
              <a:buNone/>
            </a:pPr>
            <a:r>
              <a:rPr lang="en-US" sz="8400"/>
              <a:t>3. Outlier Treatment</a:t>
            </a:r>
            <a:endParaRPr lang="en-US" sz="8400"/>
          </a:p>
          <a:p>
            <a:pPr marL="0" indent="0">
              <a:buNone/>
            </a:pPr>
            <a:r>
              <a:rPr lang="en-US" sz="8400"/>
              <a:t>4. Normalization/Scaling</a:t>
            </a:r>
            <a:endParaRPr lang="en-US" sz="8400"/>
          </a:p>
          <a:p>
            <a:pPr marL="0" indent="0">
              <a:buNone/>
            </a:pPr>
            <a:r>
              <a:rPr lang="en-US" sz="8400" b="1" u="sng"/>
              <a:t>Feature Selection and Engineering</a:t>
            </a:r>
            <a:r>
              <a:rPr lang="en-US" sz="8400"/>
              <a:t>:</a:t>
            </a:r>
            <a:endParaRPr lang="en-US" sz="8400"/>
          </a:p>
          <a:p>
            <a:pPr marL="0" indent="0">
              <a:buNone/>
            </a:pPr>
            <a:r>
              <a:rPr lang="en-US" sz="8400"/>
              <a:t>Feature selection and engineering aim to optimize the dataset's features for building the predictive model:</a:t>
            </a:r>
            <a:endParaRPr lang="en-US" sz="8400"/>
          </a:p>
          <a:p>
            <a:pPr marL="0" indent="0">
              <a:buNone/>
            </a:pPr>
            <a:endParaRPr lang="en-US" sz="8400"/>
          </a:p>
          <a:p>
            <a:pPr marL="0" indent="0">
              <a:buNone/>
            </a:pPr>
            <a:r>
              <a:rPr lang="en-US" sz="8400"/>
              <a:t>1. Feature Selection</a:t>
            </a:r>
            <a:endParaRPr lang="en-US" sz="8400"/>
          </a:p>
          <a:p>
            <a:pPr marL="0" indent="0">
              <a:buNone/>
            </a:pPr>
            <a:r>
              <a:rPr lang="en-US" sz="8400"/>
              <a:t>2. Feature Engineering</a:t>
            </a:r>
            <a:endParaRPr lang="en-US" sz="8400"/>
          </a:p>
          <a:p>
            <a:pPr marL="0" indent="0">
              <a:buNone/>
            </a:pPr>
            <a:r>
              <a:rPr lang="en-US" sz="8400"/>
              <a:t>3. Dimensionality Reduction</a:t>
            </a:r>
            <a:endParaRPr lang="en-US" sz="8400"/>
          </a:p>
          <a:p>
            <a:pPr marL="0" indent="0">
              <a:buNone/>
            </a:pPr>
            <a:r>
              <a:rPr lang="en-US" sz="8400"/>
              <a:t>The goal of data preprocessing, cleaning, and feature engineering is to prepare a refined, structured dataset for modeling. This stage ensures that the data is devoid of inconsistencies, outliers, and missing values, and that the features are appropriately selected, transformed, and engineered to create a robust foundation for the predictive model to estimate health insurance premiums accurately.</a:t>
            </a:r>
            <a:endParaRPr lang="en-US" sz="8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6712" y="-624517"/>
            <a:ext cx="5915329" cy="1914593"/>
          </a:xfrm>
        </p:spPr>
        <p:txBody>
          <a:bodyPr/>
          <a:p>
            <a:r>
              <a:rPr lang="en-US" sz="2800" b="1" u="sng">
                <a:latin typeface="Arial Rounded MT Bold" panose="020F0704030504030204" charset="0"/>
                <a:cs typeface="Arial Rounded MT Bold" panose="020F0704030504030204" charset="0"/>
              </a:rPr>
              <a:t>Exploratory Data Analysis (EDA)</a:t>
            </a:r>
            <a:endParaRPr lang="en-US" sz="2800"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167005" y="709930"/>
            <a:ext cx="6690360" cy="9193530"/>
          </a:xfrm>
        </p:spPr>
        <p:txBody>
          <a:bodyPr>
            <a:normAutofit fontScale="25000"/>
          </a:bodyPr>
          <a:p>
            <a:pPr marL="0" indent="0">
              <a:buNone/>
            </a:pPr>
            <a:r>
              <a:rPr lang="en-US" sz="7600"/>
              <a:t> Analysis for Compressive Cement Strength Prediction:</a:t>
            </a:r>
            <a:endParaRPr lang="en-US" sz="7600"/>
          </a:p>
          <a:p>
            <a:pPr marL="0" indent="0">
              <a:buNone/>
            </a:pPr>
            <a:endParaRPr lang="en-US" sz="7600"/>
          </a:p>
          <a:p>
            <a:pPr marL="0" indent="0">
              <a:buNone/>
            </a:pPr>
            <a:r>
              <a:rPr lang="en-US" sz="7600"/>
              <a:t>The style of analysis for Compressive Cement Strength Prediction follows a systematic exploration, encompassing three key stages:</a:t>
            </a:r>
            <a:endParaRPr lang="en-US" sz="7600"/>
          </a:p>
          <a:p>
            <a:pPr marL="0" indent="0">
              <a:buNone/>
            </a:pPr>
            <a:endParaRPr lang="en-US" sz="7600"/>
          </a:p>
          <a:p>
            <a:pPr marL="0" indent="0">
              <a:buNone/>
            </a:pPr>
            <a:r>
              <a:rPr lang="en-US" sz="7600"/>
              <a:t>Univariate Analysis:Investigating individual features independently, focusing on the unique influence of each component of the concrete mix.</a:t>
            </a:r>
            <a:endParaRPr lang="en-US" sz="7600"/>
          </a:p>
          <a:p>
            <a:pPr marL="0" indent="0">
              <a:buNone/>
            </a:pPr>
            <a:endParaRPr lang="en-US" sz="7600"/>
          </a:p>
          <a:p>
            <a:pPr marL="0" indent="0">
              <a:buNone/>
            </a:pPr>
            <a:r>
              <a:rPr lang="en-US" sz="7600"/>
              <a:t>Bivariate Analysis: Exploring relationships between pairs of variables, unveiling potential associations and dependencies between concrete mix components.</a:t>
            </a:r>
            <a:endParaRPr lang="en-US" sz="7600"/>
          </a:p>
          <a:p>
            <a:pPr marL="0" indent="0">
              <a:buNone/>
            </a:pPr>
            <a:endParaRPr lang="en-US" sz="7600"/>
          </a:p>
          <a:p>
            <a:pPr marL="0" indent="0">
              <a:buNone/>
            </a:pPr>
            <a:r>
              <a:rPr lang="en-US" sz="7600"/>
              <a:t>Multivariate Analysis: Considering simultaneous interactions between multiple variables, providing a nuanced understanding of collaborative contributions to compressive strength prediction.</a:t>
            </a:r>
            <a:endParaRPr lang="en-US" sz="7600"/>
          </a:p>
          <a:p>
            <a:pPr marL="0" indent="0">
              <a:buNone/>
            </a:pPr>
            <a:r>
              <a:rPr lang="en-US" sz="7600"/>
              <a:t>Relationship Between Variables and Compressive Strength:</a:t>
            </a:r>
            <a:endParaRPr lang="en-US" sz="7600"/>
          </a:p>
          <a:p>
            <a:pPr marL="0" indent="0">
              <a:buNone/>
            </a:pPr>
            <a:endParaRPr lang="en-US" sz="7600"/>
          </a:p>
          <a:p>
            <a:pPr marL="0" indent="0">
              <a:buNone/>
            </a:pPr>
            <a:r>
              <a:rPr lang="en-US" sz="7600"/>
              <a:t>The analysis centers on unraveling relationships:</a:t>
            </a:r>
            <a:endParaRPr lang="en-US" sz="7600"/>
          </a:p>
          <a:p>
            <a:pPr marL="0" indent="0">
              <a:buNone/>
            </a:pPr>
            <a:r>
              <a:rPr lang="en-US" sz="7600"/>
              <a:t>Age vs. Compressive Strength:Understanding trends in how the age of the concrete mix influences strength.</a:t>
            </a:r>
            <a:endParaRPr lang="en-US" sz="7600"/>
          </a:p>
          <a:p>
            <a:pPr marL="0" indent="0">
              <a:buNone/>
            </a:pPr>
            <a:r>
              <a:rPr lang="en-US" sz="7600"/>
              <a:t>BMI and Compressive Strength: Assessing the impact of components, akin to body mass index, on compressive strength.</a:t>
            </a:r>
            <a:endParaRPr lang="en-US" sz="7600"/>
          </a:p>
          <a:p>
            <a:pPr marL="0" indent="0">
              <a:buNone/>
            </a:pPr>
            <a:r>
              <a:rPr lang="en-US" sz="7600"/>
              <a:t>Smoking Status</a:t>
            </a:r>
            <a:r>
              <a:rPr lang="en-IN" altLang="en-US" sz="7600"/>
              <a:t>:</a:t>
            </a:r>
            <a:r>
              <a:rPr lang="en-US" sz="7600"/>
              <a:t> Analyzing effects of parameters, comparable to smoking status, on compressive strength.</a:t>
            </a:r>
            <a:endParaRPr lang="en-US" sz="7600"/>
          </a:p>
          <a:p>
            <a:pPr marL="0" indent="0">
              <a:buNone/>
            </a:pPr>
            <a:r>
              <a:rPr lang="en-US" sz="7600"/>
              <a:t>Number of Children and Strength: Examining if factors, analogous to the number of children, significantly impact strength.</a:t>
            </a:r>
            <a:endParaRPr lang="en-US" sz="7600"/>
          </a:p>
          <a:p>
            <a:pPr marL="0" indent="0">
              <a:buNone/>
            </a:pPr>
            <a:r>
              <a:rPr lang="en-US" sz="7600"/>
              <a:t>Regional Analysis: Exploring geographic influences on compressive strength.</a:t>
            </a:r>
            <a:endParaRPr lang="en-US" sz="7600"/>
          </a:p>
          <a:p>
            <a:pPr marL="0" indent="0">
              <a:buNone/>
            </a:pPr>
            <a:endParaRPr lang="en-US" sz="7600"/>
          </a:p>
          <a:p>
            <a:pPr marL="0" indent="0">
              <a:buNone/>
            </a:pPr>
            <a:endParaRPr lang="en-US" sz="7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8162" y="-105722"/>
            <a:ext cx="5915329" cy="1914593"/>
          </a:xfrm>
        </p:spPr>
        <p:txBody>
          <a:bodyPr/>
          <a:p>
            <a:r>
              <a:rPr lang="en-US" sz="3200" b="1" u="sng">
                <a:latin typeface="Arial Rounded MT Bold" panose="020F0704030504030204" charset="0"/>
                <a:cs typeface="Arial Rounded MT Bold" panose="020F0704030504030204" charset="0"/>
              </a:rPr>
              <a:t>Model Development</a:t>
            </a:r>
            <a:endParaRPr lang="en-US" sz="3200" b="1"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338455" y="1313815"/>
            <a:ext cx="6238875" cy="8246745"/>
          </a:xfrm>
        </p:spPr>
        <p:txBody>
          <a:bodyPr>
            <a:noAutofit/>
          </a:bodyPr>
          <a:p>
            <a:pPr marL="0" indent="0">
              <a:buNone/>
            </a:pPr>
            <a:r>
              <a:rPr lang="en-US" b="1"/>
              <a:t>Model Selection</a:t>
            </a:r>
            <a:r>
              <a:rPr lang="en-US"/>
              <a:t>: Start by trying different regression models suitable for the predictive task. Potential models includ</a:t>
            </a:r>
            <a:r>
              <a:rPr lang="en-IN" altLang="en-US"/>
              <a:t>es.</a:t>
            </a:r>
            <a:endParaRPr lang="en-US"/>
          </a:p>
          <a:p>
            <a:pPr marL="457200" indent="-457200">
              <a:buAutoNum type="arabicPeriod"/>
            </a:pPr>
            <a:r>
              <a:rPr lang="en-US"/>
              <a:t>Linear Regression</a:t>
            </a:r>
            <a:endParaRPr lang="en-US"/>
          </a:p>
          <a:p>
            <a:pPr marL="457200" indent="-457200">
              <a:buAutoNum type="arabicPeriod"/>
            </a:pPr>
            <a:r>
              <a:rPr lang="en-US"/>
              <a:t>Lasso Regression</a:t>
            </a:r>
            <a:endParaRPr lang="en-US"/>
          </a:p>
          <a:p>
            <a:pPr marL="457200" indent="-457200">
              <a:buAutoNum type="arabicPeriod"/>
            </a:pPr>
            <a:r>
              <a:rPr lang="en-US"/>
              <a:t>Ridge Regression</a:t>
            </a:r>
            <a:endParaRPr lang="en-US"/>
          </a:p>
          <a:p>
            <a:pPr marL="457200" indent="-457200">
              <a:buAutoNum type="arabicPeriod"/>
            </a:pPr>
            <a:r>
              <a:rPr lang="en-US"/>
              <a:t>ElasticNet Regression</a:t>
            </a:r>
            <a:endParaRPr lang="en-US"/>
          </a:p>
          <a:p>
            <a:pPr marL="457200" indent="-457200">
              <a:buAutoNum type="arabicPeriod"/>
            </a:pPr>
            <a:r>
              <a:rPr lang="en-US"/>
              <a:t>Decision Tree Regression</a:t>
            </a:r>
            <a:endParaRPr lang="en-US"/>
          </a:p>
          <a:p>
            <a:pPr marL="457200" indent="-457200">
              <a:buAutoNum type="arabicPeriod"/>
            </a:pPr>
            <a:r>
              <a:rPr lang="en-US"/>
              <a:t>Random Forest Regressio</a:t>
            </a:r>
            <a:r>
              <a:rPr lang="en-IN" altLang="en-US"/>
              <a:t>n</a:t>
            </a:r>
            <a:endParaRPr lang="en-IN" altLang="en-US"/>
          </a:p>
          <a:p>
            <a:pPr marL="0" indent="0">
              <a:buNone/>
            </a:pPr>
            <a:endParaRPr lang="en-US"/>
          </a:p>
          <a:p>
            <a:pPr marL="0" indent="0">
              <a:buNone/>
            </a:pPr>
            <a:r>
              <a:rPr lang="en-US" b="1"/>
              <a:t>Data Preparation</a:t>
            </a:r>
            <a:r>
              <a:rPr lang="en-US"/>
              <a:t>: The dataset will need to be split into training and testing sets. Additionally, feature scaling or normalization might be required based on the selected models.</a:t>
            </a:r>
            <a:endParaRPr lang="en-US"/>
          </a:p>
          <a:p>
            <a:pPr marL="0" indent="0">
              <a:buNone/>
            </a:pPr>
            <a:r>
              <a:rPr lang="en-US" b="1"/>
              <a:t>Hyperparameter Tuning</a:t>
            </a:r>
            <a:r>
              <a:rPr lang="en-US"/>
              <a:t>: For each regression model, perform hyperparameter tuning using techniques like Grid Search or Randomized Search to find the optimal hyperparameters. This involves systematically testing different combinations of hyperparameters to improve model performance.</a:t>
            </a:r>
            <a:endParaRPr lang="en-US"/>
          </a:p>
          <a:p>
            <a:pPr marL="0" indent="0">
              <a:buNone/>
            </a:pPr>
            <a:r>
              <a:rPr lang="en-US" b="1"/>
              <a:t>Model Fitting</a:t>
            </a:r>
            <a:r>
              <a:rPr lang="en-US"/>
              <a:t>: Train each model using the training dataset with the tuned hyperparameters.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10615</Words>
  <Application>WPS Presentation</Application>
  <PresentationFormat>Widescreen</PresentationFormat>
  <Paragraphs>187</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Times New Roman</vt:lpstr>
      <vt:lpstr>Arial Rounded MT Bold</vt:lpstr>
      <vt:lpstr>Calibri Light</vt:lpstr>
      <vt:lpstr>Microsoft YaHei</vt:lpstr>
      <vt:lpstr>Arial Unicode MS</vt:lpstr>
      <vt:lpstr>Calibri</vt:lpstr>
      <vt:lpstr>Office Theme</vt:lpstr>
      <vt:lpstr>(HLD) Machine learning project on Insurance premium prediction</vt:lpstr>
      <vt:lpstr>Abstract</vt:lpstr>
      <vt:lpstr>Content</vt:lpstr>
      <vt:lpstr> Introduction  Overview of the Project:</vt:lpstr>
      <vt:lpstr>Problem Statement  Description of the Problem:</vt:lpstr>
      <vt:lpstr>Data Collection</vt:lpstr>
      <vt:lpstr>Data Preprocessing</vt:lpstr>
      <vt:lpstr>Exploratory Data Analysis (EDA)</vt:lpstr>
      <vt:lpstr>Model Development</vt:lpstr>
      <vt:lpstr> </vt:lpstr>
      <vt:lpstr>Developing a flask application</vt:lpstr>
      <vt:lpstr>Deploy on AWS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91821</dc:creator>
  <cp:lastModifiedBy>91821</cp:lastModifiedBy>
  <cp:revision>15</cp:revision>
  <dcterms:created xsi:type="dcterms:W3CDTF">2023-10-30T09:36:00Z</dcterms:created>
  <dcterms:modified xsi:type="dcterms:W3CDTF">2024-01-03T09:35:16Z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63DDD01E2A354411A0959B0B026496E6_13</vt:lpwstr>
  </property>
  <property fmtid="{D5CDD505-2E9C-101B-9397-08002B2CF9AE}" pid="3" name="KSOProductBuildVer">
    <vt:lpwstr>1033-12.2.0.13359</vt:lpwstr>
  </property>
</Properties>
</file>