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4" r:id="rId5"/>
    <p:sldId id="257" r:id="rId6"/>
    <p:sldId id="259" r:id="rId7"/>
    <p:sldId id="260" r:id="rId8"/>
    <p:sldId id="261" r:id="rId9"/>
    <p:sldId id="262" r:id="rId10"/>
    <p:sldId id="263" r:id="rId11"/>
  </p:sldIdLst>
  <p:sldSz cx="6858000" cy="990346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334" y="1621024"/>
            <a:ext cx="5144003" cy="34484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857334" y="5202407"/>
            <a:ext cx="5144003" cy="2391410"/>
          </a:xfrm>
        </p:spPr>
        <p:txBody>
          <a:bodyPr/>
          <a:lstStyle>
            <a:lvl1pPr marL="0" indent="0" algn="ctr">
              <a:buNone/>
              <a:defRPr sz="1800"/>
            </a:lvl1pPr>
            <a:lvl2pPr marL="342900" indent="0" algn="ctr">
              <a:buNone/>
              <a:defRPr sz="1500"/>
            </a:lvl2pPr>
            <a:lvl3pPr marL="685800" indent="0" algn="ctr">
              <a:buNone/>
              <a:defRPr sz="1355"/>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8237" y="527348"/>
            <a:ext cx="1478901" cy="83940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534" y="527348"/>
            <a:ext cx="4350969" cy="83940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61" y="2469367"/>
            <a:ext cx="5915604" cy="4120195"/>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467961" y="6628541"/>
            <a:ext cx="5915604" cy="2166713"/>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5">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534"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472202"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27" y="527348"/>
            <a:ext cx="5915604" cy="191450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427" y="2428096"/>
            <a:ext cx="290153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2427" y="3618068"/>
            <a:ext cx="290153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472202" y="2428096"/>
            <a:ext cx="291582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2202" y="3618068"/>
            <a:ext cx="291582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915829" y="1426133"/>
            <a:ext cx="3472202" cy="703895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2915829" y="1426133"/>
            <a:ext cx="3472202" cy="70389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bg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534" y="527348"/>
            <a:ext cx="5915604" cy="191450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534" y="2636742"/>
            <a:ext cx="5915604" cy="628461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71534" y="9180448"/>
            <a:ext cx="1543201" cy="527348"/>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271935" y="9180448"/>
            <a:ext cx="2314802" cy="52734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936" y="9180448"/>
            <a:ext cx="1543201" cy="527348"/>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12">
            <a:alphaModFix amt="10000"/>
          </a:blip>
          <a:stretch>
            <a:fillRect/>
          </a:stretch>
        </p:blipFill>
        <p:spPr>
          <a:xfrm>
            <a:off x="571500" y="2094230"/>
            <a:ext cx="5715000" cy="57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085" indent="-17208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985" indent="-17208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208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4pPr>
      <a:lvl5pPr marL="15430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5pPr>
      <a:lvl6pPr marL="18859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6pPr>
      <a:lvl7pPr marL="22288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7pPr>
      <a:lvl8pPr marL="25717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8pPr>
      <a:lvl9pPr marL="29146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9pPr>
    </p:bodyStyle>
    <p:otherStyle>
      <a:defPPr>
        <a:defRPr lang="en-US"/>
      </a:defPPr>
      <a:lvl1pPr marL="0" algn="l" defTabSz="685800" rtl="0" eaLnBrk="1" latinLnBrk="0" hangingPunct="1">
        <a:defRPr sz="1355" kern="1200">
          <a:solidFill>
            <a:schemeClr val="tx1"/>
          </a:solidFill>
          <a:latin typeface="+mn-lt"/>
          <a:ea typeface="+mn-ea"/>
          <a:cs typeface="+mn-cs"/>
        </a:defRPr>
      </a:lvl1pPr>
      <a:lvl2pPr marL="342900" algn="l" defTabSz="685800" rtl="0" eaLnBrk="1" latinLnBrk="0" hangingPunct="1">
        <a:defRPr sz="1355" kern="1200">
          <a:solidFill>
            <a:schemeClr val="tx1"/>
          </a:solidFill>
          <a:latin typeface="+mn-lt"/>
          <a:ea typeface="+mn-ea"/>
          <a:cs typeface="+mn-cs"/>
        </a:defRPr>
      </a:lvl2pPr>
      <a:lvl3pPr marL="685800" algn="l" defTabSz="685800" rtl="0" eaLnBrk="1" latinLnBrk="0" hangingPunct="1">
        <a:defRPr sz="1355" kern="1200">
          <a:solidFill>
            <a:schemeClr val="tx1"/>
          </a:solidFill>
          <a:latin typeface="+mn-lt"/>
          <a:ea typeface="+mn-ea"/>
          <a:cs typeface="+mn-cs"/>
        </a:defRPr>
      </a:lvl3pPr>
      <a:lvl4pPr marL="1028700" algn="l" defTabSz="685800" rtl="0" eaLnBrk="1" latinLnBrk="0" hangingPunct="1">
        <a:defRPr sz="1355" kern="1200">
          <a:solidFill>
            <a:schemeClr val="tx1"/>
          </a:solidFill>
          <a:latin typeface="+mn-lt"/>
          <a:ea typeface="+mn-ea"/>
          <a:cs typeface="+mn-cs"/>
        </a:defRPr>
      </a:lvl4pPr>
      <a:lvl5pPr marL="1371600" algn="l" defTabSz="685800" rtl="0" eaLnBrk="1" latinLnBrk="0" hangingPunct="1">
        <a:defRPr sz="1355" kern="1200">
          <a:solidFill>
            <a:schemeClr val="tx1"/>
          </a:solidFill>
          <a:latin typeface="+mn-lt"/>
          <a:ea typeface="+mn-ea"/>
          <a:cs typeface="+mn-cs"/>
        </a:defRPr>
      </a:lvl5pPr>
      <a:lvl6pPr marL="1714500" algn="l" defTabSz="685800" rtl="0" eaLnBrk="1" latinLnBrk="0" hangingPunct="1">
        <a:defRPr sz="1355" kern="1200">
          <a:solidFill>
            <a:schemeClr val="tx1"/>
          </a:solidFill>
          <a:latin typeface="+mn-lt"/>
          <a:ea typeface="+mn-ea"/>
          <a:cs typeface="+mn-cs"/>
        </a:defRPr>
      </a:lvl6pPr>
      <a:lvl7pPr marL="2057400" algn="l" defTabSz="685800" rtl="0" eaLnBrk="1" latinLnBrk="0" hangingPunct="1">
        <a:defRPr sz="1355" kern="1200">
          <a:solidFill>
            <a:schemeClr val="tx1"/>
          </a:solidFill>
          <a:latin typeface="+mn-lt"/>
          <a:ea typeface="+mn-ea"/>
          <a:cs typeface="+mn-cs"/>
        </a:defRPr>
      </a:lvl7pPr>
      <a:lvl8pPr marL="2400300" algn="l" defTabSz="685800" rtl="0" eaLnBrk="1" latinLnBrk="0" hangingPunct="1">
        <a:defRPr sz="1355" kern="1200">
          <a:solidFill>
            <a:schemeClr val="tx1"/>
          </a:solidFill>
          <a:latin typeface="+mn-lt"/>
          <a:ea typeface="+mn-ea"/>
          <a:cs typeface="+mn-cs"/>
        </a:defRPr>
      </a:lvl8pPr>
      <a:lvl9pPr marL="2743835" algn="l" defTabSz="685800" rtl="0" eaLnBrk="1" latinLnBrk="0" hangingPunct="1">
        <a:defRPr sz="13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164" y="1502914"/>
            <a:ext cx="5144003" cy="3448400"/>
          </a:xfrm>
        </p:spPr>
        <p:txBody>
          <a:bodyPr>
            <a:noAutofit/>
            <a:scene3d>
              <a:camera prst="orthographicFront"/>
              <a:lightRig rig="threePt" dir="t"/>
            </a:scene3d>
          </a:bodyPr>
          <a:lstStyle/>
          <a:p>
            <a:pPr algn="ctr"/>
            <a:r>
              <a:rPr lang="en-IN" altLang="en-US" sz="7200" b="1" dirty="0">
                <a:ln/>
                <a:solidFill>
                  <a:schemeClr val="tx1"/>
                </a:solidFill>
                <a:effectLst>
                  <a:outerShdw blurRad="38100" dist="19050" dir="2700000" algn="tl" rotWithShape="0">
                    <a:schemeClr val="dk1">
                      <a:alpha val="40000"/>
                    </a:schemeClr>
                  </a:outerShdw>
                </a:effectLst>
                <a:latin typeface="Bernard MT Condensed" panose="02050806060905020404" charset="0"/>
                <a:cs typeface="Bernard MT Condensed" panose="02050806060905020404" charset="0"/>
                <a:sym typeface="+mn-ea"/>
              </a:rPr>
              <a:t>LOW LEVEL DOCUMENT</a:t>
            </a:r>
            <a:endParaRPr lang="en-IN" altLang="en-US" sz="7200" b="1" dirty="0">
              <a:ln/>
              <a:solidFill>
                <a:schemeClr val="tx1"/>
              </a:solidFill>
              <a:effectLst>
                <a:outerShdw blurRad="38100" dist="19050" dir="2700000" algn="tl" rotWithShape="0">
                  <a:schemeClr val="dk1">
                    <a:alpha val="40000"/>
                  </a:schemeClr>
                </a:outerShdw>
              </a:effectLst>
              <a:latin typeface="Bernard MT Condensed" panose="02050806060905020404" charset="0"/>
              <a:cs typeface="Bernard MT Condensed" panose="02050806060905020404" charset="0"/>
              <a:sym typeface="+mn-ea"/>
            </a:endParaRPr>
          </a:p>
        </p:txBody>
      </p:sp>
      <p:sp>
        <p:nvSpPr>
          <p:cNvPr id="3" name="Subtitle 2"/>
          <p:cNvSpPr>
            <a:spLocks noGrp="1"/>
          </p:cNvSpPr>
          <p:nvPr>
            <p:ph type="subTitle" idx="1"/>
          </p:nvPr>
        </p:nvSpPr>
        <p:spPr>
          <a:xfrm>
            <a:off x="513164" y="5660877"/>
            <a:ext cx="5144003" cy="2391410"/>
          </a:xfrm>
        </p:spPr>
        <p:txBody>
          <a:bodyPr/>
          <a:lstStyle/>
          <a:p>
            <a:pPr marL="0" indent="0">
              <a:buNone/>
            </a:pPr>
            <a:r>
              <a:rPr lang="en-IN" altLang="en-US" sz="2100" b="1">
                <a:latin typeface="Times New Roman" panose="02020603050405020304" charset="0"/>
                <a:cs typeface="Times New Roman" panose="02020603050405020304" charset="0"/>
                <a:sym typeface="+mn-ea"/>
              </a:rPr>
              <a:t>Developed by</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Name-Sagar patro</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Email ID-sagarpatrojsr.1997@gmail.com</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Phone no-8210875161</a:t>
            </a:r>
            <a:endParaRPr lang="en-IN" altLang="en-US" sz="2100" b="1">
              <a:latin typeface="Times New Roman" panose="02020603050405020304" charset="0"/>
              <a:cs typeface="Times New Roman" panose="02020603050405020304" charset="0"/>
            </a:endParaRPr>
          </a:p>
          <a:p>
            <a:pPr marL="0" indent="0">
              <a:buNone/>
            </a:pPr>
            <a:endParaRPr lang="en-US"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84" y="-136862"/>
            <a:ext cx="5915604" cy="1914505"/>
          </a:xfrm>
        </p:spPr>
        <p:txBody>
          <a:bodyPr/>
          <a:p>
            <a:r>
              <a:rPr lang="en-US" u="sng">
                <a:latin typeface="Arial Rounded MT Bold" panose="020F0704030504030204" charset="0"/>
                <a:cs typeface="Arial Rounded MT Bold" panose="020F0704030504030204" charset="0"/>
              </a:rPr>
              <a:t>Content</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7655" y="1410970"/>
            <a:ext cx="6167120" cy="7315200"/>
          </a:xfrm>
        </p:spPr>
        <p:txBody>
          <a:bodyPr/>
          <a:p>
            <a:pPr marL="457200" indent="-457200">
              <a:buFont typeface="+mj-lt"/>
              <a:buAutoNum type="arabicPeriod"/>
            </a:pPr>
            <a:r>
              <a:rPr lang="en-US" altLang="en-IN"/>
              <a:t>Introduction</a:t>
            </a:r>
            <a:endParaRPr lang="en-US" altLang="en-IN"/>
          </a:p>
          <a:p>
            <a:pPr marL="457200" indent="-457200">
              <a:buFont typeface="+mj-lt"/>
              <a:buAutoNum type="arabicPeriod"/>
            </a:pPr>
            <a:r>
              <a:rPr lang="en-US" altLang="en-IN"/>
              <a:t>Architecture</a:t>
            </a:r>
            <a:endParaRPr lang="en-US" altLang="en-IN"/>
          </a:p>
          <a:p>
            <a:pPr marL="457200" indent="-457200">
              <a:buFont typeface="+mj-lt"/>
              <a:buAutoNum type="arabicPeriod"/>
            </a:pPr>
            <a:r>
              <a:rPr lang="en-US" altLang="en-IN"/>
              <a:t>Architecture Description</a:t>
            </a:r>
            <a:endParaRPr lang="en-US" altLang="en-IN"/>
          </a:p>
          <a:p>
            <a:pPr marL="0" indent="0">
              <a:buFont typeface="+mj-lt"/>
              <a:buNone/>
            </a:pPr>
            <a:r>
              <a:rPr lang="en-US" altLang="en-IN"/>
              <a:t>        3.1 Data collection</a:t>
            </a:r>
            <a:endParaRPr lang="en-US" altLang="en-IN"/>
          </a:p>
          <a:p>
            <a:pPr marL="0" indent="0">
              <a:buFont typeface="+mj-lt"/>
              <a:buNone/>
            </a:pPr>
            <a:r>
              <a:rPr lang="en-US" altLang="en-IN"/>
              <a:t>        3.2 Data cleaning and transformation </a:t>
            </a:r>
            <a:endParaRPr lang="en-US" altLang="en-IN"/>
          </a:p>
          <a:p>
            <a:pPr marL="0" indent="0">
              <a:buFont typeface="+mj-lt"/>
              <a:buNone/>
            </a:pPr>
            <a:r>
              <a:rPr lang="en-US" altLang="en-IN"/>
              <a:t>        3.3 Feature selection engineering </a:t>
            </a:r>
            <a:endParaRPr lang="en-US" altLang="en-IN"/>
          </a:p>
          <a:p>
            <a:pPr marL="0" indent="0">
              <a:buFont typeface="+mj-lt"/>
              <a:buNone/>
            </a:pPr>
            <a:r>
              <a:rPr lang="en-US" altLang="en-IN"/>
              <a:t>        3.4 Explanatory data analysis </a:t>
            </a:r>
            <a:endParaRPr lang="en-US" altLang="en-IN"/>
          </a:p>
          <a:p>
            <a:pPr marL="0" indent="0">
              <a:buFont typeface="+mj-lt"/>
              <a:buNone/>
            </a:pPr>
            <a:r>
              <a:rPr lang="en-US" altLang="en-IN"/>
              <a:t>        3.5 Model selection </a:t>
            </a:r>
            <a:endParaRPr lang="en-US" altLang="en-IN"/>
          </a:p>
          <a:p>
            <a:pPr marL="0" indent="0">
              <a:buFont typeface="+mj-lt"/>
              <a:buNone/>
            </a:pPr>
            <a:r>
              <a:rPr lang="en-US" altLang="en-IN"/>
              <a:t>        3.6 Data preparation kiss me </a:t>
            </a:r>
            <a:endParaRPr lang="en-US" altLang="en-IN"/>
          </a:p>
          <a:p>
            <a:pPr marL="0" indent="0">
              <a:buFont typeface="+mj-lt"/>
              <a:buNone/>
            </a:pPr>
            <a:r>
              <a:rPr lang="en-US" altLang="en-IN"/>
              <a:t>        3.7 Hyperparameter tuning</a:t>
            </a:r>
            <a:endParaRPr lang="en-US" altLang="en-IN"/>
          </a:p>
          <a:p>
            <a:pPr marL="0" indent="0">
              <a:buFont typeface="+mj-lt"/>
              <a:buNone/>
            </a:pPr>
            <a:r>
              <a:rPr lang="en-US" altLang="en-IN"/>
              <a:t>        3.8 Model fitting</a:t>
            </a:r>
            <a:endParaRPr lang="en-US" altLang="en-IN"/>
          </a:p>
          <a:p>
            <a:pPr marL="0" indent="0">
              <a:buFont typeface="+mj-lt"/>
              <a:buNone/>
            </a:pPr>
            <a:r>
              <a:rPr lang="en-US" altLang="en-IN"/>
              <a:t>        3.9 Model evaluation and validation </a:t>
            </a:r>
            <a:endParaRPr lang="en-US" altLang="en-IN"/>
          </a:p>
          <a:p>
            <a:pPr marL="0" indent="0">
              <a:buFont typeface="+mj-lt"/>
              <a:buNone/>
            </a:pPr>
            <a:r>
              <a:rPr lang="en-US" altLang="en-IN"/>
              <a:t>       3.10 Choosing the best model </a:t>
            </a:r>
            <a:endParaRPr lang="en-US" altLang="en-IN"/>
          </a:p>
          <a:p>
            <a:pPr marL="0" indent="0">
              <a:buFont typeface="+mj-lt"/>
              <a:buNone/>
            </a:pPr>
            <a:r>
              <a:rPr lang="en-US" altLang="en-IN"/>
              <a:t>       3.11 Validation and class validation </a:t>
            </a:r>
            <a:endParaRPr lang="en-US" altLang="en-IN"/>
          </a:p>
          <a:p>
            <a:pPr marL="0" indent="0">
              <a:buFont typeface="+mj-lt"/>
              <a:buNone/>
            </a:pPr>
            <a:r>
              <a:rPr lang="en-US" altLang="en-IN"/>
              <a:t>       3.12 Final model selection    </a:t>
            </a:r>
            <a:endParaRPr lang="en-US" altLang="en-IN"/>
          </a:p>
          <a:p>
            <a:pPr marL="0" indent="0">
              <a:buFont typeface="+mj-lt"/>
              <a:buNone/>
            </a:pPr>
            <a:r>
              <a:rPr lang="en-US" altLang="en-IN"/>
              <a:t>       3.13  Model interpretation    </a:t>
            </a:r>
            <a:endParaRPr lang="en-US" alt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8019" y="-251797"/>
            <a:ext cx="5915604" cy="1914505"/>
          </a:xfrm>
        </p:spPr>
        <p:txBody>
          <a:bodyPr/>
          <a:p>
            <a:r>
              <a:rPr lang="en-IN" altLang="en-US" u="sng">
                <a:latin typeface="Arial Rounded MT Bold" panose="020F0704030504030204" charset="0"/>
                <a:cs typeface="Arial Rounded MT Bold" panose="020F0704030504030204" charset="0"/>
              </a:rPr>
              <a:t>Introduction</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8290" y="1422400"/>
            <a:ext cx="6122035" cy="6948805"/>
          </a:xfrm>
        </p:spPr>
        <p:txBody>
          <a:bodyPr/>
          <a:p>
            <a:pPr marL="0" indent="0" algn="l">
              <a:buNone/>
            </a:pPr>
            <a:r>
              <a:rPr lang="en-IN" altLang="en-US">
                <a:sym typeface="+mn-ea"/>
              </a:rPr>
              <a:t>The project aims to develop a machine learning model for predicting the compressive strength of cement based on various input parameters. Compressive strength is a critical factor in determining the quality and durability of concrete structures. The predictive model is built using a dataset comprising features such as cement content, blast furnace slag, fly ash, water content, superplasticizer dosage, coarse aggregate, fine aggregate, and age of the concrete.</a:t>
            </a:r>
            <a:endParaRPr lang="en-IN" altLang="en-US"/>
          </a:p>
          <a:p>
            <a:pPr algn="l"/>
            <a:endParaRPr lang="en-IN" altLang="en-US"/>
          </a:p>
          <a:p>
            <a:pPr marL="0" indent="0" algn="l">
              <a:buNone/>
            </a:pPr>
            <a:r>
              <a:rPr lang="en-IN" altLang="en-US">
                <a:sym typeface="+mn-ea"/>
              </a:rPr>
              <a:t>This project serves as a practical application of machine learning in the construction industry, providing a tool for engineers and construction professionals to estimate concrete compressive strength quickly. The user-friendly web interface enhances accessibility, allowing users to interact with the model without requiring advanced technical knowledge. Overall, the project contributes to the field of construction and materials engineering by leveraging machine learning to optimize concrete strength prediction..</a:t>
            </a:r>
            <a:endParaRPr lang="en-IN" altLang="en-US"/>
          </a:p>
          <a:p>
            <a:pPr algn="l"/>
            <a:endParaRPr lang="en-IN" alt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039" y="-127337"/>
            <a:ext cx="5915604" cy="1914505"/>
          </a:xfrm>
        </p:spPr>
        <p:txBody>
          <a:bodyPr/>
          <a:p>
            <a:r>
              <a:rPr lang="en-IN" altLang="en-US" u="sng">
                <a:latin typeface="Arial Rounded MT Bold" panose="020F0704030504030204" charset="0"/>
                <a:cs typeface="Arial Rounded MT Bold" panose="020F0704030504030204" charset="0"/>
              </a:rPr>
              <a:t>Architecture</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6772910" y="267970"/>
            <a:ext cx="3416935" cy="4338955"/>
          </a:xfrm>
        </p:spPr>
        <p:txBody>
          <a:bodyPr/>
          <a:p>
            <a:pPr marL="0" indent="0">
              <a:buNone/>
            </a:pPr>
            <a:endParaRPr lang="en-IN" altLang="en-US" u="sng">
              <a:latin typeface="Arial Rounded MT Bold" panose="020F0704030504030204" charset="0"/>
              <a:cs typeface="Arial Rounded MT Bold" panose="020F0704030504030204" charset="0"/>
            </a:endParaRPr>
          </a:p>
          <a:p>
            <a:pPr marL="0" indent="0">
              <a:buNone/>
            </a:pPr>
            <a:endParaRPr lang="en-US"/>
          </a:p>
        </p:txBody>
      </p:sp>
      <p:sp>
        <p:nvSpPr>
          <p:cNvPr id="7" name="Rectangles 6"/>
          <p:cNvSpPr/>
          <p:nvPr/>
        </p:nvSpPr>
        <p:spPr>
          <a:xfrm>
            <a:off x="470535" y="1895475"/>
            <a:ext cx="1766570" cy="9220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latin typeface="Times New Roman" panose="02020603050405020304" charset="0"/>
                <a:cs typeface="Times New Roman" panose="02020603050405020304" charset="0"/>
              </a:rPr>
              <a:t>Start</a:t>
            </a:r>
            <a:endParaRPr lang="en-IN" altLang="en-US" sz="2400">
              <a:latin typeface="Times New Roman" panose="02020603050405020304" charset="0"/>
              <a:cs typeface="Times New Roman" panose="02020603050405020304" charset="0"/>
            </a:endParaRPr>
          </a:p>
        </p:txBody>
      </p:sp>
      <p:sp>
        <p:nvSpPr>
          <p:cNvPr id="8" name="Rectangles 7"/>
          <p:cNvSpPr/>
          <p:nvPr/>
        </p:nvSpPr>
        <p:spPr>
          <a:xfrm>
            <a:off x="448945" y="3488690"/>
            <a:ext cx="1788160" cy="9290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Exploratory data analysis </a:t>
            </a:r>
            <a:endParaRPr lang="en-IN" altLang="en-US"/>
          </a:p>
        </p:txBody>
      </p:sp>
      <p:sp>
        <p:nvSpPr>
          <p:cNvPr id="9" name="Rectangles 8"/>
          <p:cNvSpPr/>
          <p:nvPr/>
        </p:nvSpPr>
        <p:spPr>
          <a:xfrm>
            <a:off x="448310" y="5118100"/>
            <a:ext cx="1765300" cy="8940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selection </a:t>
            </a:r>
            <a:endParaRPr lang="en-IN" altLang="en-US"/>
          </a:p>
        </p:txBody>
      </p:sp>
      <p:sp>
        <p:nvSpPr>
          <p:cNvPr id="10" name="Rectangles 9"/>
          <p:cNvSpPr/>
          <p:nvPr/>
        </p:nvSpPr>
        <p:spPr>
          <a:xfrm>
            <a:off x="448310" y="6604635"/>
            <a:ext cx="165100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Best model selection  </a:t>
            </a:r>
            <a:endParaRPr lang="en-IN" altLang="en-US"/>
          </a:p>
        </p:txBody>
      </p:sp>
      <p:sp>
        <p:nvSpPr>
          <p:cNvPr id="11" name="Rectangles 10"/>
          <p:cNvSpPr/>
          <p:nvPr/>
        </p:nvSpPr>
        <p:spPr>
          <a:xfrm>
            <a:off x="448310" y="8157210"/>
            <a:ext cx="1765935" cy="826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Cross validation </a:t>
            </a:r>
            <a:endParaRPr lang="en-IN" altLang="en-US"/>
          </a:p>
        </p:txBody>
      </p:sp>
      <p:sp>
        <p:nvSpPr>
          <p:cNvPr id="12" name="Rectangles 11"/>
          <p:cNvSpPr/>
          <p:nvPr/>
        </p:nvSpPr>
        <p:spPr>
          <a:xfrm>
            <a:off x="2719070" y="1903095"/>
            <a:ext cx="1673225" cy="9620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a:t>
            </a:r>
            <a:endParaRPr lang="en-IN" altLang="en-US"/>
          </a:p>
          <a:p>
            <a:pPr algn="ctr"/>
            <a:r>
              <a:rPr lang="en-IN" altLang="en-US"/>
              <a:t>collection</a:t>
            </a:r>
            <a:endParaRPr lang="en-IN" altLang="en-US"/>
          </a:p>
        </p:txBody>
      </p:sp>
      <p:sp>
        <p:nvSpPr>
          <p:cNvPr id="13" name="Rectangles 12"/>
          <p:cNvSpPr/>
          <p:nvPr/>
        </p:nvSpPr>
        <p:spPr>
          <a:xfrm>
            <a:off x="2717800" y="3513455"/>
            <a:ext cx="1673860" cy="9042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Feature selection and engineering </a:t>
            </a:r>
            <a:endParaRPr lang="en-IN" altLang="en-US"/>
          </a:p>
        </p:txBody>
      </p:sp>
      <p:sp>
        <p:nvSpPr>
          <p:cNvPr id="15" name="Rectangles 14"/>
          <p:cNvSpPr/>
          <p:nvPr/>
        </p:nvSpPr>
        <p:spPr>
          <a:xfrm>
            <a:off x="2648585" y="5168900"/>
            <a:ext cx="167386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preparation </a:t>
            </a:r>
            <a:endParaRPr lang="en-IN" altLang="en-US"/>
          </a:p>
        </p:txBody>
      </p:sp>
      <p:sp>
        <p:nvSpPr>
          <p:cNvPr id="16" name="Rectangles 15"/>
          <p:cNvSpPr/>
          <p:nvPr/>
        </p:nvSpPr>
        <p:spPr>
          <a:xfrm>
            <a:off x="2626995" y="6635750"/>
            <a:ext cx="1673225" cy="8839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evaluation and validation </a:t>
            </a:r>
            <a:endParaRPr lang="en-IN" altLang="en-US"/>
          </a:p>
        </p:txBody>
      </p:sp>
      <p:sp>
        <p:nvSpPr>
          <p:cNvPr id="17" name="Rectangles 16"/>
          <p:cNvSpPr/>
          <p:nvPr/>
        </p:nvSpPr>
        <p:spPr>
          <a:xfrm>
            <a:off x="2660015" y="8138160"/>
            <a:ext cx="1674495" cy="8039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Modern interpretation </a:t>
            </a:r>
            <a:endParaRPr lang="en-IN" altLang="en-US"/>
          </a:p>
        </p:txBody>
      </p:sp>
      <p:sp>
        <p:nvSpPr>
          <p:cNvPr id="18" name="Rectangles 17"/>
          <p:cNvSpPr/>
          <p:nvPr/>
        </p:nvSpPr>
        <p:spPr>
          <a:xfrm>
            <a:off x="4780915" y="1970405"/>
            <a:ext cx="169672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categorising data </a:t>
            </a:r>
            <a:endParaRPr lang="en-IN" altLang="en-US"/>
          </a:p>
        </p:txBody>
      </p:sp>
      <p:sp>
        <p:nvSpPr>
          <p:cNvPr id="19" name="Rectangles 18"/>
          <p:cNvSpPr/>
          <p:nvPr/>
        </p:nvSpPr>
        <p:spPr>
          <a:xfrm>
            <a:off x="4895215" y="3529965"/>
            <a:ext cx="1696720" cy="9004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cleaning and transformation </a:t>
            </a:r>
            <a:endParaRPr lang="en-IN" altLang="en-US"/>
          </a:p>
        </p:txBody>
      </p:sp>
      <p:sp>
        <p:nvSpPr>
          <p:cNvPr id="20" name="Rectangles 19"/>
          <p:cNvSpPr/>
          <p:nvPr/>
        </p:nvSpPr>
        <p:spPr>
          <a:xfrm>
            <a:off x="4780280" y="5020310"/>
            <a:ext cx="1718945" cy="9175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Hyperparameter tuning </a:t>
            </a:r>
            <a:endParaRPr lang="en-IN" altLang="en-US"/>
          </a:p>
        </p:txBody>
      </p:sp>
      <p:sp>
        <p:nvSpPr>
          <p:cNvPr id="21" name="Rectangles 20"/>
          <p:cNvSpPr/>
          <p:nvPr/>
        </p:nvSpPr>
        <p:spPr>
          <a:xfrm>
            <a:off x="4804410" y="6646545"/>
            <a:ext cx="1785620" cy="8909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training </a:t>
            </a:r>
            <a:endParaRPr lang="en-IN" altLang="en-US"/>
          </a:p>
        </p:txBody>
      </p:sp>
      <p:sp>
        <p:nvSpPr>
          <p:cNvPr id="22" name="Rectangles 21"/>
          <p:cNvSpPr/>
          <p:nvPr/>
        </p:nvSpPr>
        <p:spPr>
          <a:xfrm>
            <a:off x="4780915" y="8139430"/>
            <a:ext cx="1764030" cy="8661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100"/>
              <a:t>End</a:t>
            </a:r>
            <a:endParaRPr lang="en-IN" altLang="en-US" sz="2100"/>
          </a:p>
        </p:txBody>
      </p:sp>
      <p:sp>
        <p:nvSpPr>
          <p:cNvPr id="23" name="Right Arrow 22"/>
          <p:cNvSpPr/>
          <p:nvPr/>
        </p:nvSpPr>
        <p:spPr>
          <a:xfrm>
            <a:off x="2351405" y="2200275"/>
            <a:ext cx="297815" cy="18351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Right Arrow 23"/>
          <p:cNvSpPr/>
          <p:nvPr/>
        </p:nvSpPr>
        <p:spPr>
          <a:xfrm>
            <a:off x="4505960" y="2268855"/>
            <a:ext cx="252095" cy="2063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Down Arrow 24"/>
          <p:cNvSpPr/>
          <p:nvPr/>
        </p:nvSpPr>
        <p:spPr>
          <a:xfrm>
            <a:off x="5400040" y="3002280"/>
            <a:ext cx="206375" cy="34417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Left Arrow 25"/>
          <p:cNvSpPr/>
          <p:nvPr/>
        </p:nvSpPr>
        <p:spPr>
          <a:xfrm>
            <a:off x="4460240" y="3919855"/>
            <a:ext cx="36639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Left Arrow 26"/>
          <p:cNvSpPr/>
          <p:nvPr/>
        </p:nvSpPr>
        <p:spPr>
          <a:xfrm>
            <a:off x="2305050" y="3919220"/>
            <a:ext cx="321310" cy="22987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Down Arrow 27"/>
          <p:cNvSpPr/>
          <p:nvPr/>
        </p:nvSpPr>
        <p:spPr>
          <a:xfrm>
            <a:off x="1319530" y="4607560"/>
            <a:ext cx="229235" cy="3206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ight Arrow 28"/>
          <p:cNvSpPr/>
          <p:nvPr/>
        </p:nvSpPr>
        <p:spPr>
          <a:xfrm>
            <a:off x="2305050" y="5524500"/>
            <a:ext cx="321310" cy="2292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ight Arrow 29"/>
          <p:cNvSpPr/>
          <p:nvPr/>
        </p:nvSpPr>
        <p:spPr>
          <a:xfrm>
            <a:off x="4414520" y="5479415"/>
            <a:ext cx="285115" cy="2514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Down Arrow 30"/>
          <p:cNvSpPr/>
          <p:nvPr/>
        </p:nvSpPr>
        <p:spPr>
          <a:xfrm>
            <a:off x="5583555" y="6097270"/>
            <a:ext cx="252095" cy="38989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Left Arrow 32"/>
          <p:cNvSpPr/>
          <p:nvPr/>
        </p:nvSpPr>
        <p:spPr>
          <a:xfrm>
            <a:off x="4300220" y="7013575"/>
            <a:ext cx="38925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5629275" y="457835"/>
            <a:ext cx="2286000" cy="368300"/>
          </a:xfrm>
          <a:prstGeom prst="rect">
            <a:avLst/>
          </a:prstGeom>
          <a:noFill/>
        </p:spPr>
        <p:txBody>
          <a:bodyPr wrap="square" rtlCol="0">
            <a:spAutoFit/>
          </a:bodyPr>
          <a:p>
            <a:endParaRPr lang="en-US"/>
          </a:p>
        </p:txBody>
      </p:sp>
      <p:sp>
        <p:nvSpPr>
          <p:cNvPr id="39" name="Left Arrow 38"/>
          <p:cNvSpPr/>
          <p:nvPr/>
        </p:nvSpPr>
        <p:spPr>
          <a:xfrm>
            <a:off x="2145665" y="7037705"/>
            <a:ext cx="435610"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0" name="Down Arrow 39"/>
          <p:cNvSpPr/>
          <p:nvPr/>
        </p:nvSpPr>
        <p:spPr>
          <a:xfrm>
            <a:off x="1137285" y="7610475"/>
            <a:ext cx="274955" cy="38925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1" name="Right Arrow 40"/>
          <p:cNvSpPr/>
          <p:nvPr/>
        </p:nvSpPr>
        <p:spPr>
          <a:xfrm>
            <a:off x="2265045" y="8550910"/>
            <a:ext cx="343535"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2" name="Right Arrow 41"/>
          <p:cNvSpPr/>
          <p:nvPr/>
        </p:nvSpPr>
        <p:spPr>
          <a:xfrm>
            <a:off x="4346575" y="8573135"/>
            <a:ext cx="412750"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439" y="-446742"/>
            <a:ext cx="5915604" cy="1914505"/>
          </a:xfrm>
        </p:spPr>
        <p:txBody>
          <a:bodyPr/>
          <a:p>
            <a:r>
              <a:rPr lang="en-US" u="sng">
                <a:latin typeface="Arial Rounded MT Bold" panose="020F0704030504030204" charset="0"/>
                <a:cs typeface="Arial Rounded MT Bold" panose="020F0704030504030204" charset="0"/>
              </a:rPr>
              <a:t>Architecture Description</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19710" y="985520"/>
            <a:ext cx="6281420" cy="8509000"/>
          </a:xfrm>
        </p:spPr>
        <p:txBody>
          <a:bodyPr>
            <a:normAutofit/>
          </a:bodyPr>
          <a:p>
            <a:pPr marL="0" indent="0">
              <a:buNone/>
            </a:pPr>
            <a:r>
              <a:rPr lang="en-IN" altLang="en-US" b="1" u="sng">
                <a:sym typeface="+mn-ea"/>
              </a:rPr>
              <a:t>Data collection</a:t>
            </a:r>
            <a:endParaRPr lang="en-IN" altLang="en-US" b="1" u="sng">
              <a:sym typeface="+mn-ea"/>
            </a:endParaRPr>
          </a:p>
          <a:p>
            <a:pPr marL="0" indent="0">
              <a:buNone/>
            </a:pPr>
            <a:endParaRPr lang="en-IN" altLang="en-US" b="1" u="sng">
              <a:sym typeface="+mn-ea"/>
            </a:endParaRPr>
          </a:p>
          <a:p>
            <a:pPr marL="0" indent="0">
              <a:buNone/>
            </a:pPr>
            <a:r>
              <a:rPr lang="en-US">
                <a:sym typeface="+mn-ea"/>
              </a:rPr>
              <a:t>The dataset used for this project is named "</a:t>
            </a:r>
            <a:r>
              <a:rPr lang="en-IN" altLang="en-US">
                <a:sym typeface="+mn-ea"/>
              </a:rPr>
              <a:t>cement</a:t>
            </a:r>
            <a:r>
              <a:rPr lang="en-US">
                <a:sym typeface="+mn-ea"/>
              </a:rPr>
              <a:t>.csv." It comprises 1</a:t>
            </a:r>
            <a:r>
              <a:rPr lang="en-IN" altLang="en-US">
                <a:sym typeface="+mn-ea"/>
              </a:rPr>
              <a:t>031</a:t>
            </a:r>
            <a:r>
              <a:rPr lang="en-US">
                <a:sym typeface="+mn-ea"/>
              </a:rPr>
              <a:t> observations and includes </a:t>
            </a:r>
            <a:r>
              <a:rPr lang="en-IN" altLang="en-US">
                <a:sym typeface="+mn-ea"/>
              </a:rPr>
              <a:t>eight </a:t>
            </a:r>
            <a:r>
              <a:rPr lang="en-US">
                <a:sym typeface="+mn-ea"/>
              </a:rPr>
              <a:t>features:</a:t>
            </a:r>
            <a:endParaRPr lang="en-US">
              <a:sym typeface="+mn-ea"/>
            </a:endParaRPr>
          </a:p>
          <a:p>
            <a:pPr marL="0" indent="0">
              <a:buNone/>
            </a:pPr>
            <a:endParaRPr lang="en-US"/>
          </a:p>
          <a:p>
            <a:pPr marL="0" indent="0">
              <a:buNone/>
            </a:pPr>
            <a:r>
              <a:rPr lang="en-US" b="1" u="sng">
                <a:sym typeface="+mn-ea"/>
              </a:rPr>
              <a:t>Data Cleaning and Transformation</a:t>
            </a:r>
            <a:endParaRPr lang="en-US" b="1" u="sng">
              <a:sym typeface="+mn-ea"/>
            </a:endParaRPr>
          </a:p>
          <a:p>
            <a:pPr marL="0" indent="0">
              <a:buNone/>
            </a:pPr>
            <a:endParaRPr lang="en-IN" altLang="en-US" b="1" u="sng">
              <a:sym typeface="+mn-ea"/>
            </a:endParaRPr>
          </a:p>
          <a:p>
            <a:pPr marL="0" indent="0">
              <a:buNone/>
            </a:pPr>
            <a:r>
              <a:rPr lang="en-US">
                <a:sym typeface="+mn-ea"/>
              </a:rPr>
              <a:t>The data cleaning and transformation phase involves several key steps to ensure the dataset's readiness for modeling:</a:t>
            </a:r>
            <a:endParaRPr lang="en-US"/>
          </a:p>
          <a:p>
            <a:pPr marL="0" indent="0">
              <a:buNone/>
            </a:pPr>
            <a:endParaRPr lang="en-US"/>
          </a:p>
          <a:p>
            <a:pPr marL="0" indent="0">
              <a:buNone/>
            </a:pPr>
            <a:r>
              <a:rPr lang="en-US">
                <a:sym typeface="+mn-ea"/>
              </a:rPr>
              <a:t>1. Handling Missing Values</a:t>
            </a:r>
            <a:endParaRPr lang="en-US"/>
          </a:p>
          <a:p>
            <a:pPr marL="0" indent="0">
              <a:buNone/>
            </a:pPr>
            <a:r>
              <a:rPr lang="en-US">
                <a:sym typeface="+mn-ea"/>
              </a:rPr>
              <a:t>2. Categorical Data Encoding</a:t>
            </a:r>
            <a:endParaRPr lang="en-US"/>
          </a:p>
          <a:p>
            <a:pPr marL="0" indent="0">
              <a:buNone/>
            </a:pPr>
            <a:r>
              <a:rPr lang="en-US">
                <a:sym typeface="+mn-ea"/>
              </a:rPr>
              <a:t>3. Outlier Treatment</a:t>
            </a:r>
            <a:endParaRPr lang="en-US"/>
          </a:p>
          <a:p>
            <a:pPr marL="0" indent="0">
              <a:buNone/>
            </a:pPr>
            <a:r>
              <a:rPr lang="en-US">
                <a:sym typeface="+mn-ea"/>
              </a:rPr>
              <a:t>4. Normalization/Scaling</a:t>
            </a:r>
            <a:endParaRPr lang="en-US"/>
          </a:p>
          <a:p>
            <a:pPr marL="0" indent="0">
              <a:buNone/>
            </a:pPr>
            <a:endParaRPr lang="en-IN" altLang="en-US" b="1" u="sng">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925" y="413385"/>
            <a:ext cx="6213475" cy="9125585"/>
          </a:xfrm>
        </p:spPr>
        <p:txBody>
          <a:bodyPr>
            <a:normAutofit/>
          </a:bodyPr>
          <a:p>
            <a:pPr marL="0" indent="0">
              <a:buNone/>
            </a:pPr>
            <a:r>
              <a:rPr lang="en-US" b="1" u="sng">
                <a:sym typeface="+mn-ea"/>
              </a:rPr>
              <a:t>Feature Selection and Engineering</a:t>
            </a:r>
            <a:endParaRPr lang="en-US" b="1" u="sng">
              <a:sym typeface="+mn-ea"/>
            </a:endParaRPr>
          </a:p>
          <a:p>
            <a:pPr marL="0" indent="0">
              <a:buNone/>
            </a:pPr>
            <a:endParaRPr lang="en-US">
              <a:sym typeface="+mn-ea"/>
            </a:endParaRPr>
          </a:p>
          <a:p>
            <a:pPr marL="0" indent="0">
              <a:buNone/>
            </a:pPr>
            <a:r>
              <a:rPr lang="en-US">
                <a:sym typeface="+mn-ea"/>
              </a:rPr>
              <a:t>Feature selection and engineering aim to optimize the dataset's features for building the predictive model:</a:t>
            </a:r>
            <a:endParaRPr lang="en-US"/>
          </a:p>
          <a:p>
            <a:pPr marL="0" indent="0">
              <a:buNone/>
            </a:pPr>
            <a:endParaRPr lang="en-US"/>
          </a:p>
          <a:p>
            <a:pPr marL="0" indent="0">
              <a:buNone/>
            </a:pPr>
            <a:r>
              <a:rPr lang="en-US">
                <a:sym typeface="+mn-ea"/>
              </a:rPr>
              <a:t>1. Feature Selection</a:t>
            </a:r>
            <a:endParaRPr lang="en-US"/>
          </a:p>
          <a:p>
            <a:pPr marL="0" indent="0">
              <a:buNone/>
            </a:pPr>
            <a:r>
              <a:rPr lang="en-US">
                <a:sym typeface="+mn-ea"/>
              </a:rPr>
              <a:t>2. Feature Engineering</a:t>
            </a:r>
            <a:endParaRPr lang="en-US"/>
          </a:p>
          <a:p>
            <a:pPr marL="0" indent="0">
              <a:buNone/>
            </a:pPr>
            <a:r>
              <a:rPr lang="en-US">
                <a:sym typeface="+mn-ea"/>
              </a:rPr>
              <a:t>3. Dimensionality Reduction</a:t>
            </a:r>
            <a:endParaRPr lang="en-US"/>
          </a:p>
          <a:p>
            <a:pPr marL="0" indent="0">
              <a:buNone/>
            </a:pPr>
            <a:r>
              <a:rPr lang="en-US">
                <a:sym typeface="+mn-ea"/>
              </a:rPr>
              <a:t>The goal of data preprocessing, cleaning, and feature engineering is to prepare a refined, structured dataset for modeling. This stage ensures that the data is devoid of inconsistencies, outliers, and missing values, and that the features are appropriately selected, transformed, and engineered to create a robust foundation for the predictive model to estimate health insurance premiums accurately.</a:t>
            </a:r>
            <a:endParaRPr lang="en-US">
              <a:sym typeface="+mn-ea"/>
            </a:endParaRPr>
          </a:p>
          <a:p>
            <a:pPr marL="0" indent="0">
              <a:buNone/>
            </a:pPr>
            <a:r>
              <a:rPr lang="en-US" sz="1800" u="sng">
                <a:latin typeface="Arial Rounded MT Bold" panose="020F0704030504030204" charset="0"/>
                <a:cs typeface="Arial Rounded MT Bold" panose="020F0704030504030204" charset="0"/>
                <a:sym typeface="+mn-ea"/>
              </a:rPr>
              <a:t>Exploratory Data Analysis (EDA)</a:t>
            </a:r>
            <a:endParaRPr lang="en-US" sz="1800">
              <a:latin typeface="Arial Rounded MT Bold" panose="020F0704030504030204" charset="0"/>
              <a:cs typeface="Arial Rounded MT Bold" panose="020F0704030504030204" charset="0"/>
            </a:endParaRPr>
          </a:p>
          <a:p>
            <a:pPr marL="0" indent="0">
              <a:buNone/>
            </a:pPr>
            <a:endParaRPr lang="en-US" b="1" u="sng">
              <a:sym typeface="+mn-ea"/>
            </a:endParaRPr>
          </a:p>
          <a:p>
            <a:pPr marL="0" indent="0">
              <a:buNone/>
            </a:pPr>
            <a:r>
              <a:rPr lang="en-US">
                <a:sym typeface="+mn-ea"/>
              </a:rPr>
              <a:t>The exploratory data analysis phase involves delving into the dataset to extract insights and patterns related to individual health attributes and their corresponding medical expenses.</a:t>
            </a:r>
            <a:endParaRPr lang="en-US" b="1" u="sng">
              <a:sym typeface="+mn-ea"/>
            </a:endParaRPr>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4010" y="447675"/>
            <a:ext cx="6144260" cy="9286875"/>
          </a:xfrm>
        </p:spPr>
        <p:txBody>
          <a:bodyPr/>
          <a:p>
            <a:pPr marL="0" indent="0">
              <a:buNone/>
            </a:pPr>
            <a:r>
              <a:rPr lang="en-US" b="1" u="sng">
                <a:sym typeface="+mn-ea"/>
              </a:rPr>
              <a:t>Model Selection</a:t>
            </a:r>
            <a:endParaRPr lang="en-US" b="1" u="sng">
              <a:sym typeface="+mn-ea"/>
            </a:endParaRPr>
          </a:p>
          <a:p>
            <a:pPr marL="0" indent="0">
              <a:buNone/>
            </a:pPr>
            <a:r>
              <a:rPr lang="en-US">
                <a:sym typeface="+mn-ea"/>
              </a:rPr>
              <a:t>Start by trying different regression models suitable for the predictive task. Potential models includ</a:t>
            </a:r>
            <a:r>
              <a:rPr lang="en-IN" altLang="en-US">
                <a:sym typeface="+mn-ea"/>
              </a:rPr>
              <a:t>es.</a:t>
            </a:r>
            <a:endParaRPr lang="en-US"/>
          </a:p>
          <a:p>
            <a:pPr marL="457200" indent="-457200">
              <a:buAutoNum type="arabicPeriod"/>
            </a:pPr>
            <a:r>
              <a:rPr lang="en-US">
                <a:sym typeface="+mn-ea"/>
              </a:rPr>
              <a:t>Linear Regression</a:t>
            </a:r>
            <a:endParaRPr lang="en-US"/>
          </a:p>
          <a:p>
            <a:pPr marL="457200" indent="-457200">
              <a:buAutoNum type="arabicPeriod"/>
            </a:pPr>
            <a:r>
              <a:rPr lang="en-US">
                <a:sym typeface="+mn-ea"/>
              </a:rPr>
              <a:t>Lasso Regression</a:t>
            </a:r>
            <a:endParaRPr lang="en-US"/>
          </a:p>
          <a:p>
            <a:pPr marL="457200" indent="-457200">
              <a:buAutoNum type="arabicPeriod"/>
            </a:pPr>
            <a:r>
              <a:rPr lang="en-US">
                <a:sym typeface="+mn-ea"/>
              </a:rPr>
              <a:t>Ridge Regression</a:t>
            </a:r>
            <a:endParaRPr lang="en-US"/>
          </a:p>
          <a:p>
            <a:pPr marL="457200" indent="-457200">
              <a:buAutoNum type="arabicPeriod"/>
            </a:pPr>
            <a:r>
              <a:rPr lang="en-US">
                <a:sym typeface="+mn-ea"/>
              </a:rPr>
              <a:t>ElasticNet Regression</a:t>
            </a:r>
            <a:endParaRPr lang="en-US"/>
          </a:p>
          <a:p>
            <a:pPr marL="457200" indent="-457200">
              <a:buAutoNum type="arabicPeriod"/>
            </a:pPr>
            <a:r>
              <a:rPr lang="en-US">
                <a:sym typeface="+mn-ea"/>
              </a:rPr>
              <a:t>Decision Tree Regression</a:t>
            </a:r>
            <a:endParaRPr lang="en-US"/>
          </a:p>
          <a:p>
            <a:pPr marL="457200" indent="-457200">
              <a:buAutoNum type="arabicPeriod"/>
            </a:pPr>
            <a:r>
              <a:rPr lang="en-US">
                <a:sym typeface="+mn-ea"/>
              </a:rPr>
              <a:t>Random Forest Regressio</a:t>
            </a:r>
            <a:r>
              <a:rPr lang="en-IN" altLang="en-US">
                <a:sym typeface="+mn-ea"/>
              </a:rPr>
              <a:t>n</a:t>
            </a:r>
            <a:endParaRPr lang="en-IN" altLang="en-US">
              <a:sym typeface="+mn-ea"/>
            </a:endParaRPr>
          </a:p>
          <a:p>
            <a:pPr marL="0" indent="0">
              <a:buNone/>
            </a:pPr>
            <a:endParaRPr lang="en-IN" altLang="en-US"/>
          </a:p>
          <a:p>
            <a:pPr marL="0" indent="0">
              <a:buNone/>
            </a:pPr>
            <a:r>
              <a:rPr lang="en-US" b="1" u="sng">
                <a:sym typeface="+mn-ea"/>
              </a:rPr>
              <a:t>Data Preparation</a:t>
            </a:r>
            <a:endParaRPr lang="en-IN" altLang="en-US" u="sng"/>
          </a:p>
          <a:p>
            <a:pPr marL="0" indent="0">
              <a:buNone/>
            </a:pPr>
            <a:endParaRPr lang="en-US" b="1" u="sng">
              <a:sym typeface="+mn-ea"/>
            </a:endParaRPr>
          </a:p>
          <a:p>
            <a:pPr marL="0" indent="0">
              <a:buNone/>
            </a:pPr>
            <a:r>
              <a:rPr lang="en-US">
                <a:sym typeface="+mn-ea"/>
              </a:rPr>
              <a:t>The dataset will need to be split into training and testing sets. Additionally, feature scaling or normalization might be required based on the selected models.</a:t>
            </a:r>
            <a:endParaRPr lang="en-US"/>
          </a:p>
          <a:p>
            <a:pPr marL="0" indent="0">
              <a:buNone/>
            </a:pPr>
            <a:endParaRPr lang="en-US" b="1" u="sng">
              <a:sym typeface="+mn-ea"/>
            </a:endParaRPr>
          </a:p>
          <a:p>
            <a:pPr marL="0" indent="0">
              <a:buNone/>
            </a:pPr>
            <a:r>
              <a:rPr lang="en-US" b="1" u="sng">
                <a:sym typeface="+mn-ea"/>
              </a:rPr>
              <a:t>Hyperparameter Tuning</a:t>
            </a:r>
            <a:endParaRPr lang="en-US" b="1" u="sng">
              <a:sym typeface="+mn-ea"/>
            </a:endParaRPr>
          </a:p>
          <a:p>
            <a:pPr marL="0" indent="0">
              <a:buNone/>
            </a:pPr>
            <a:endParaRPr lang="en-US" b="1" u="sng">
              <a:sym typeface="+mn-ea"/>
            </a:endParaRPr>
          </a:p>
          <a:p>
            <a:pPr marL="0" indent="0">
              <a:buNone/>
            </a:pPr>
            <a:r>
              <a:rPr lang="en-US">
                <a:sym typeface="+mn-ea"/>
              </a:rPr>
              <a:t>For each regression model, perform hyperparameter tuning using techniques like Grid Search or Randomized Search to find the optimal hyperparameters. This involves systematically testing different combinations of hyperparameters to improve model performance</a:t>
            </a:r>
            <a:endParaRPr lang="en-US" b="1" u="sng">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290" y="414020"/>
            <a:ext cx="6189980" cy="9125585"/>
          </a:xfrm>
        </p:spPr>
        <p:txBody>
          <a:bodyPr>
            <a:normAutofit lnSpcReduction="10000"/>
          </a:bodyPr>
          <a:p>
            <a:pPr marL="0" indent="0">
              <a:buNone/>
            </a:pPr>
            <a:r>
              <a:rPr lang="en-US" b="1" u="sng">
                <a:sym typeface="+mn-ea"/>
              </a:rPr>
              <a:t>Model Fitting</a:t>
            </a:r>
            <a:endParaRPr lang="en-US" b="1" u="sng">
              <a:sym typeface="+mn-ea"/>
            </a:endParaRPr>
          </a:p>
          <a:p>
            <a:pPr marL="0" indent="0">
              <a:buNone/>
            </a:pPr>
            <a:r>
              <a:rPr lang="en-US">
                <a:sym typeface="+mn-ea"/>
              </a:rPr>
              <a:t>Train each model using the training dataset with the tuned hyperparameters.</a:t>
            </a:r>
            <a:endParaRPr lang="en-US"/>
          </a:p>
          <a:p>
            <a:pPr marL="0" indent="0">
              <a:buNone/>
            </a:pPr>
            <a:endParaRPr lang="en-US" u="sng"/>
          </a:p>
          <a:p>
            <a:pPr marL="0" indent="0">
              <a:buNone/>
            </a:pPr>
            <a:r>
              <a:rPr lang="en-US" b="1" u="sng">
                <a:sym typeface="+mn-ea"/>
              </a:rPr>
              <a:t>Model Evaluation and Validation</a:t>
            </a:r>
            <a:endParaRPr lang="en-US" b="1" u="sng">
              <a:sym typeface="+mn-ea"/>
            </a:endParaRPr>
          </a:p>
          <a:p>
            <a:pPr marL="0" indent="0">
              <a:buNone/>
            </a:pPr>
            <a:endParaRPr lang="en-US" b="1" u="sng">
              <a:sym typeface="+mn-ea"/>
            </a:endParaRPr>
          </a:p>
          <a:p>
            <a:pPr marL="0" indent="0">
              <a:buNone/>
            </a:pPr>
            <a:r>
              <a:rPr lang="en-US">
                <a:sym typeface="+mn-ea"/>
              </a:rPr>
              <a:t>Use the testing dataset to evaluate the performance of each model. Key evaluation metrics might include:</a:t>
            </a:r>
            <a:endParaRPr lang="en-US"/>
          </a:p>
          <a:p>
            <a:pPr marL="0" indent="0">
              <a:buNone/>
            </a:pPr>
            <a:endParaRPr lang="en-US"/>
          </a:p>
          <a:p>
            <a:pPr marL="457200" indent="-457200">
              <a:buAutoNum type="arabicPeriod"/>
            </a:pPr>
            <a:r>
              <a:rPr lang="en-US">
                <a:sym typeface="+mn-ea"/>
              </a:rPr>
              <a:t>Mean Squared Error (MSE)</a:t>
            </a:r>
            <a:endParaRPr lang="en-US"/>
          </a:p>
          <a:p>
            <a:pPr marL="457200" indent="-457200">
              <a:buAutoNum type="arabicPeriod"/>
            </a:pPr>
            <a:r>
              <a:rPr lang="en-US">
                <a:sym typeface="+mn-ea"/>
              </a:rPr>
              <a:t>R-squared (R²)</a:t>
            </a:r>
            <a:endParaRPr lang="en-US"/>
          </a:p>
          <a:p>
            <a:pPr marL="457200" indent="-457200">
              <a:buAutoNum type="arabicPeriod"/>
            </a:pPr>
            <a:r>
              <a:rPr lang="en-US">
                <a:sym typeface="+mn-ea"/>
              </a:rPr>
              <a:t>Mean Absolute Error (MAE)</a:t>
            </a:r>
            <a:endParaRPr lang="en-US"/>
          </a:p>
          <a:p>
            <a:pPr marL="457200" indent="-457200">
              <a:buAutoNum type="arabicPeriod"/>
            </a:pPr>
            <a:r>
              <a:rPr lang="en-US">
                <a:sym typeface="+mn-ea"/>
              </a:rPr>
              <a:t>Root Mean Squared Error (RMSE)</a:t>
            </a:r>
            <a:endParaRPr lang="en-US"/>
          </a:p>
          <a:p>
            <a:pPr marL="0" indent="0">
              <a:buNone/>
            </a:pPr>
            <a:r>
              <a:rPr lang="en-US" b="1" u="sng">
                <a:sym typeface="+mn-ea"/>
              </a:rPr>
              <a:t>Choosing the Best Model</a:t>
            </a:r>
            <a:endParaRPr lang="en-US" b="1" u="sng">
              <a:sym typeface="+mn-ea"/>
            </a:endParaRPr>
          </a:p>
          <a:p>
            <a:pPr marL="0" indent="0">
              <a:buNone/>
            </a:pPr>
            <a:endParaRPr lang="en-US" b="1" u="sng">
              <a:sym typeface="+mn-ea"/>
            </a:endParaRPr>
          </a:p>
          <a:p>
            <a:pPr marL="0" indent="0">
              <a:buNone/>
            </a:pPr>
            <a:r>
              <a:rPr lang="en-US">
                <a:sym typeface="+mn-ea"/>
              </a:rPr>
              <a:t>Based on the evaluation metrics, select the model that performs best in predicting </a:t>
            </a:r>
            <a:r>
              <a:rPr lang="en-IN" altLang="en-US">
                <a:sym typeface="+mn-ea"/>
              </a:rPr>
              <a:t>cement compressive strength</a:t>
            </a:r>
            <a:r>
              <a:rPr lang="en-US">
                <a:sym typeface="+mn-ea"/>
              </a:rPr>
              <a:t>.</a:t>
            </a:r>
            <a:endParaRPr lang="en-US">
              <a:sym typeface="+mn-ea"/>
            </a:endParaRPr>
          </a:p>
          <a:p>
            <a:pPr marL="0" indent="0">
              <a:buNone/>
            </a:pPr>
            <a:endParaRPr lang="en-US" b="1" u="sng">
              <a:sym typeface="+mn-ea"/>
            </a:endParaRPr>
          </a:p>
          <a:p>
            <a:pPr marL="0" indent="0">
              <a:buNone/>
            </a:pPr>
            <a:r>
              <a:rPr lang="en-US" b="1" u="sng">
                <a:sym typeface="+mn-ea"/>
              </a:rPr>
              <a:t>Validation and Cross-Validation</a:t>
            </a:r>
            <a:endParaRPr lang="en-US" b="1" u="sng">
              <a:sym typeface="+mn-ea"/>
            </a:endParaRPr>
          </a:p>
          <a:p>
            <a:pPr marL="0" indent="0">
              <a:buNone/>
            </a:pPr>
            <a:endParaRPr lang="en-US" b="1" u="sng">
              <a:sym typeface="+mn-ea"/>
            </a:endParaRPr>
          </a:p>
          <a:p>
            <a:pPr marL="0" indent="0">
              <a:buNone/>
            </a:pPr>
            <a:r>
              <a:rPr lang="en-US">
                <a:sym typeface="+mn-ea"/>
              </a:rPr>
              <a:t>Validate the selected model using cross-validation techniques to ensure its robustness and generalizability. Techniques like k-fold cross-validation could be employed to validate the model's performance across different subsets of the data.</a:t>
            </a:r>
            <a:endParaRPr lang="en-US"/>
          </a:p>
          <a:p>
            <a:pPr marL="0" indent="0">
              <a:buNone/>
            </a:pPr>
            <a:endParaRPr lang="en-US" b="1" u="sng">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3860" y="252730"/>
            <a:ext cx="5754370" cy="8668385"/>
          </a:xfrm>
        </p:spPr>
        <p:txBody>
          <a:bodyPr/>
          <a:p>
            <a:pPr marL="0" indent="0">
              <a:buNone/>
            </a:pPr>
            <a:r>
              <a:rPr lang="en-US" b="1" u="sng">
                <a:sym typeface="+mn-ea"/>
              </a:rPr>
              <a:t>Final Model Selection</a:t>
            </a:r>
            <a:endParaRPr lang="en-US" b="1" u="sng">
              <a:sym typeface="+mn-ea"/>
            </a:endParaRPr>
          </a:p>
          <a:p>
            <a:pPr marL="0" indent="0">
              <a:buNone/>
            </a:pPr>
            <a:endParaRPr lang="en-US" b="1" u="sng">
              <a:sym typeface="+mn-ea"/>
            </a:endParaRPr>
          </a:p>
          <a:p>
            <a:pPr marL="0" indent="0">
              <a:buNone/>
            </a:pPr>
            <a:r>
              <a:rPr lang="en-US">
                <a:sym typeface="+mn-ea"/>
              </a:rPr>
              <a:t>After thorough evaluation, choose the best-performing model that exhibits good performance metrics, generalizability, and robustness across different validation techniques.</a:t>
            </a:r>
            <a:endParaRPr lang="en-US">
              <a:sym typeface="+mn-ea"/>
            </a:endParaRPr>
          </a:p>
          <a:p>
            <a:pPr marL="0" indent="0">
              <a:buNone/>
            </a:pPr>
            <a:endParaRPr lang="en-US">
              <a:sym typeface="+mn-ea"/>
            </a:endParaRPr>
          </a:p>
          <a:p>
            <a:pPr marL="0" indent="0">
              <a:buNone/>
            </a:pPr>
            <a:r>
              <a:rPr lang="en-US" b="1" u="sng">
                <a:sym typeface="+mn-ea"/>
              </a:rPr>
              <a:t>Model Interpretation</a:t>
            </a:r>
            <a:endParaRPr lang="en-US" b="1" u="sng">
              <a:sym typeface="+mn-ea"/>
            </a:endParaRPr>
          </a:p>
          <a:p>
            <a:pPr marL="0" indent="0">
              <a:buNone/>
            </a:pPr>
            <a:endParaRPr lang="en-US" b="1" u="sng">
              <a:sym typeface="+mn-ea"/>
            </a:endParaRPr>
          </a:p>
          <a:p>
            <a:pPr marL="0" indent="0">
              <a:buNone/>
            </a:pPr>
            <a:r>
              <a:rPr lang="en-US">
                <a:sym typeface="+mn-ea"/>
              </a:rPr>
              <a:t>Interpret the selected model to understand the impact of various features on predicting </a:t>
            </a:r>
            <a:r>
              <a:rPr lang="en-IN" altLang="en-US">
                <a:sym typeface="+mn-ea"/>
              </a:rPr>
              <a:t>cement compressive strength</a:t>
            </a:r>
            <a:r>
              <a:rPr lang="en-US">
                <a:sym typeface="+mn-ea"/>
              </a:rPr>
              <a:t>. This helps in explaining the factors that influence the </a:t>
            </a:r>
            <a:r>
              <a:rPr lang="en-IN" altLang="en-US">
                <a:sym typeface="+mn-ea"/>
              </a:rPr>
              <a:t>cement compressive strength</a:t>
            </a:r>
            <a:r>
              <a:rPr lang="en-US">
                <a:sym typeface="+mn-ea"/>
              </a:rPr>
              <a:t>.</a:t>
            </a:r>
            <a:endParaRPr lang="en-US"/>
          </a:p>
          <a:p>
            <a:pPr marL="0" indent="0">
              <a:buNone/>
            </a:pPr>
            <a:endParaRPr lang="en-US" b="1" u="sng">
              <a:sym typeface="+mn-ea"/>
            </a:endParaRPr>
          </a:p>
          <a:p>
            <a:pPr marL="0" indent="0">
              <a:buNone/>
            </a:pPr>
            <a:endParaRPr lang="en-US" u="sn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4981</Words>
  <Application>WPS Presentation</Application>
  <PresentationFormat>Widescreen</PresentationFormat>
  <Paragraphs>146</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Times New Roman</vt:lpstr>
      <vt:lpstr>Arial Rounded MT Bold</vt:lpstr>
      <vt:lpstr>Calibri Light</vt:lpstr>
      <vt:lpstr>Calibri</vt:lpstr>
      <vt:lpstr>Microsoft YaHei</vt:lpstr>
      <vt:lpstr>Arial Unicode MS</vt:lpstr>
      <vt:lpstr>Bernard MT Condensed</vt:lpstr>
      <vt:lpstr>Office Theme</vt:lpstr>
      <vt:lpstr>(LLD) Machine learning project on cement compressive strength prediction</vt:lpstr>
      <vt:lpstr>Content</vt:lpstr>
      <vt:lpstr>Introduction</vt:lpstr>
      <vt:lpstr>Architecture</vt:lpstr>
      <vt:lpstr>Architecture Description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(LLD) Machine learning project on Insurance premium prediction</dc:title>
  <dc:creator/>
  <cp:lastModifiedBy>91821</cp:lastModifiedBy>
  <cp:revision>7</cp:revision>
  <dcterms:created xsi:type="dcterms:W3CDTF">2023-11-22T07:15:00Z</dcterms:created>
  <dcterms:modified xsi:type="dcterms:W3CDTF">2024-01-12T06:41:45Z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1EC168A4250D4F2FA46095E5336327AB_13</vt:lpwstr>
  </property>
  <property fmtid="{D5CDD505-2E9C-101B-9397-08002B2CF9AE}" pid="3" name="KSOProductBuildVer">
    <vt:lpwstr>1033-12.2.0.13359</vt:lpwstr>
  </property>
</Properties>
</file>