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4" r:id="rId6"/>
    <p:sldId id="259" r:id="rId7"/>
    <p:sldId id="260"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pic>
        <p:nvPicPr>
          <p:cNvPr id="7" name="Picture 6" descr="Physics_wallah_logo"/>
          <p:cNvPicPr>
            <a:picLocks noChangeAspect="1"/>
          </p:cNvPicPr>
          <p:nvPr userDrawn="1"/>
        </p:nvPicPr>
        <p:blipFill>
          <a:blip r:embed="rId13">
            <a:alphaModFix amt="5000"/>
          </a:blip>
          <a:stretch>
            <a:fillRect/>
          </a:stretch>
        </p:blipFill>
        <p:spPr>
          <a:xfrm>
            <a:off x="3238500" y="571500"/>
            <a:ext cx="5715000" cy="5715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latin typeface="Bernard MT Condensed" panose="02050806060905020404" charset="0"/>
                <a:cs typeface="Bernard MT Condensed" panose="02050806060905020404" charset="0"/>
              </a:rPr>
              <a:t>Report for Machine Learning Project on Insurance Premium Prediction</a:t>
            </a:r>
            <a:endParaRPr lang="en-US" dirty="0">
              <a:latin typeface="Bernard MT Condensed" panose="02050806060905020404" charset="0"/>
              <a:cs typeface="Bernard MT Condensed" panose="020508060609050204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20040" y="0"/>
            <a:ext cx="10515600" cy="1325563"/>
          </a:xfrm>
        </p:spPr>
        <p:txBody>
          <a:bodyPr/>
          <a:p>
            <a:r>
              <a:rPr lang="en-US">
                <a:latin typeface="Bernard MT Condensed" panose="02050806060905020404" charset="0"/>
                <a:cs typeface="Bernard MT Condensed" panose="02050806060905020404" charset="0"/>
              </a:rPr>
              <a:t>I. Executive Summary</a:t>
            </a:r>
            <a:endParaRPr lang="en-US">
              <a:latin typeface="Bernard MT Condensed" panose="02050806060905020404" charset="0"/>
              <a:cs typeface="Bernard MT Condensed" panose="02050806060905020404" charset="0"/>
            </a:endParaRPr>
          </a:p>
        </p:txBody>
      </p:sp>
      <p:sp>
        <p:nvSpPr>
          <p:cNvPr id="3" name="Content Placeholder 2"/>
          <p:cNvSpPr>
            <a:spLocks noGrp="1"/>
          </p:cNvSpPr>
          <p:nvPr>
            <p:ph idx="1"/>
          </p:nvPr>
        </p:nvSpPr>
        <p:spPr>
          <a:xfrm>
            <a:off x="320040" y="1039495"/>
            <a:ext cx="11485245" cy="5488305"/>
          </a:xfrm>
        </p:spPr>
        <p:txBody>
          <a:bodyPr>
            <a:normAutofit fontScale="70000"/>
          </a:bodyPr>
          <a:p>
            <a:pPr marL="0" indent="0">
              <a:buNone/>
            </a:pPr>
            <a:r>
              <a:rPr lang="en-US"/>
              <a:t>A. Project Overview</a:t>
            </a:r>
            <a:endParaRPr lang="en-US"/>
          </a:p>
          <a:p>
            <a:pPr marL="0" indent="0">
              <a:buNone/>
            </a:pPr>
            <a:r>
              <a:rPr lang="en-US"/>
              <a:t>The Insurance Premium Prediction project utilizes machine learning techniques to predict insurance premiums based on various factors. The goal is to develop a model that accurately estimates insurance premiums, providing a valuable tool for insurance companies to streamline their pricing strategies and improve risk assessment.</a:t>
            </a:r>
            <a:endParaRPr lang="en-US"/>
          </a:p>
          <a:p>
            <a:pPr marL="0" indent="0">
              <a:buNone/>
            </a:pPr>
            <a:endParaRPr lang="en-US"/>
          </a:p>
          <a:p>
            <a:pPr marL="0" indent="0">
              <a:buNone/>
            </a:pPr>
            <a:r>
              <a:rPr lang="en-US"/>
              <a:t>B. Objectives</a:t>
            </a:r>
            <a:endParaRPr lang="en-US"/>
          </a:p>
          <a:p>
            <a:pPr marL="0" indent="0">
              <a:buNone/>
            </a:pPr>
            <a:r>
              <a:rPr lang="en-US"/>
              <a:t>Develop a predictive model for insurance premium estimation.</a:t>
            </a:r>
            <a:endParaRPr lang="en-US"/>
          </a:p>
          <a:p>
            <a:pPr marL="0" indent="0">
              <a:buNone/>
            </a:pPr>
            <a:r>
              <a:rPr lang="en-US"/>
              <a:t>Improve pricing accuracy and risk assessment.</a:t>
            </a:r>
            <a:endParaRPr lang="en-US"/>
          </a:p>
          <a:p>
            <a:pPr marL="0" indent="0">
              <a:buNone/>
            </a:pPr>
            <a:r>
              <a:rPr lang="en-US"/>
              <a:t>Enhance decision-making processes for insurance companies.</a:t>
            </a:r>
            <a:endParaRPr lang="en-US"/>
          </a:p>
          <a:p>
            <a:pPr marL="0" indent="0">
              <a:buNone/>
            </a:pPr>
            <a:r>
              <a:rPr lang="en-US"/>
              <a:t>C. Key Findings</a:t>
            </a:r>
            <a:endParaRPr lang="en-US"/>
          </a:p>
          <a:p>
            <a:pPr marL="0" indent="0">
              <a:buNone/>
            </a:pPr>
            <a:r>
              <a:rPr lang="en-US"/>
              <a:t>The machine learning model demonstrates strong predictive capabilities.</a:t>
            </a:r>
            <a:endParaRPr lang="en-US"/>
          </a:p>
          <a:p>
            <a:pPr marL="0" indent="0">
              <a:buNone/>
            </a:pPr>
            <a:r>
              <a:rPr lang="en-US"/>
              <a:t>Factors such as age, health history, and coverage type significantly influence premium predictions.</a:t>
            </a:r>
            <a:endParaRPr lang="en-US"/>
          </a:p>
          <a:p>
            <a:pPr marL="0" indent="0">
              <a:buNone/>
            </a:pPr>
            <a:r>
              <a:rPr lang="en-US"/>
              <a:t>The model provides a foundation for personalized and data-driven pricing.</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Bernard MT Condensed" panose="02050806060905020404" charset="0"/>
                <a:cs typeface="Bernard MT Condensed" panose="02050806060905020404" charset="0"/>
              </a:rPr>
              <a:t>I</a:t>
            </a:r>
            <a:r>
              <a:rPr lang="en-IN" altLang="en-US">
                <a:latin typeface="Bernard MT Condensed" panose="02050806060905020404" charset="0"/>
                <a:cs typeface="Bernard MT Condensed" panose="02050806060905020404" charset="0"/>
              </a:rPr>
              <a:t>I</a:t>
            </a:r>
            <a:r>
              <a:rPr lang="en-US">
                <a:latin typeface="Bernard MT Condensed" panose="02050806060905020404" charset="0"/>
                <a:cs typeface="Bernard MT Condensed" panose="02050806060905020404" charset="0"/>
              </a:rPr>
              <a:t>I. Introduction</a:t>
            </a:r>
            <a:endParaRPr lang="en-US">
              <a:latin typeface="Bernard MT Condensed" panose="02050806060905020404" charset="0"/>
              <a:cs typeface="Bernard MT Condensed" panose="02050806060905020404" charset="0"/>
            </a:endParaRPr>
          </a:p>
        </p:txBody>
      </p:sp>
      <p:sp>
        <p:nvSpPr>
          <p:cNvPr id="3" name="Content Placeholder 2"/>
          <p:cNvSpPr>
            <a:spLocks noGrp="1"/>
          </p:cNvSpPr>
          <p:nvPr>
            <p:ph idx="1"/>
          </p:nvPr>
        </p:nvSpPr>
        <p:spPr/>
        <p:txBody>
          <a:bodyPr>
            <a:normAutofit/>
          </a:bodyPr>
          <a:p>
            <a:pPr marL="0" indent="0">
              <a:buNone/>
            </a:pPr>
            <a:r>
              <a:rPr lang="en-US" sz="2000"/>
              <a:t>A. Background</a:t>
            </a:r>
            <a:endParaRPr lang="en-US" sz="2000"/>
          </a:p>
          <a:p>
            <a:pPr marL="0" indent="0">
              <a:buNone/>
            </a:pPr>
            <a:r>
              <a:rPr lang="en-US" sz="2000"/>
              <a:t>The insurance industry faces challenges in accurately determining premium rates, often relying on generalized statistics. Machine learning offers a solution by analyzing vast datasets to identify patterns and predict premiums more precisely.</a:t>
            </a:r>
            <a:endParaRPr lang="en-US" sz="2000"/>
          </a:p>
          <a:p>
            <a:pPr marL="0" indent="0">
              <a:buNone/>
            </a:pPr>
            <a:endParaRPr lang="en-US" sz="2000"/>
          </a:p>
          <a:p>
            <a:pPr marL="0" indent="0">
              <a:buNone/>
            </a:pPr>
            <a:r>
              <a:rPr lang="en-US" sz="2000"/>
              <a:t>B. Project Scope</a:t>
            </a:r>
            <a:endParaRPr lang="en-US" sz="2000"/>
          </a:p>
          <a:p>
            <a:pPr marL="0" indent="0">
              <a:buNone/>
            </a:pPr>
            <a:r>
              <a:rPr lang="en-US" sz="2000"/>
              <a:t>The project focuses on predicting insurance premiums for health. The model considers individual characteristics, h</a:t>
            </a:r>
            <a:r>
              <a:rPr lang="en-IN" altLang="en-US" sz="2000"/>
              <a:t>ealth</a:t>
            </a:r>
            <a:r>
              <a:rPr lang="en-US" sz="2000"/>
              <a:t> data, and specific coverage details.</a:t>
            </a:r>
            <a:endParaRPr 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a:xfrm>
            <a:off x="-2162175" y="-1229042"/>
            <a:ext cx="9144000" cy="2387600"/>
          </a:xfrm>
        </p:spPr>
        <p:txBody>
          <a:bodyPr/>
          <a:p>
            <a:r>
              <a:rPr lang="en-IN" altLang="en-US" sz="4400">
                <a:latin typeface="Bernard MT Condensed" panose="02050806060905020404" charset="0"/>
                <a:cs typeface="Bernard MT Condensed" panose="02050806060905020404" charset="0"/>
              </a:rPr>
              <a:t>IV.Model accuracy</a:t>
            </a:r>
            <a:endParaRPr lang="en-IN" altLang="en-US" sz="4400">
              <a:latin typeface="Bernard MT Condensed" panose="02050806060905020404" charset="0"/>
              <a:cs typeface="Bernard MT Condensed" panose="02050806060905020404" charset="0"/>
            </a:endParaRPr>
          </a:p>
        </p:txBody>
      </p:sp>
      <p:sp>
        <p:nvSpPr>
          <p:cNvPr id="5" name="Subtitle 4"/>
          <p:cNvSpPr>
            <a:spLocks noGrp="1"/>
          </p:cNvSpPr>
          <p:nvPr>
            <p:ph type="subTitle" idx="1"/>
          </p:nvPr>
        </p:nvSpPr>
        <p:spPr>
          <a:xfrm>
            <a:off x="0" y="1403985"/>
            <a:ext cx="12066905" cy="4283710"/>
          </a:xfrm>
        </p:spPr>
        <p:txBody>
          <a:bodyPr/>
          <a:p>
            <a:r>
              <a:rPr lang="en-US"/>
              <a:t>The model's accuracy, reflected in low MAE, MSE, and high R2, underscores its reliability and</a:t>
            </a:r>
            <a:r>
              <a:rPr lang="en-IN" altLang="en-US"/>
              <a:t> </a:t>
            </a:r>
            <a:r>
              <a:rPr lang="en-US"/>
              <a:t>suitability for insurance premium prediction.</a:t>
            </a:r>
            <a:r>
              <a:rPr lang="en-IN" altLang="en-US"/>
              <a:t>The model is approximately 90 percent accurate</a:t>
            </a:r>
            <a:r>
              <a:rPr lang="en-US"/>
              <a:t> Continuous monitoring and updates are recommended for adaptability to market dynamics.</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Bernard MT Condensed" panose="02050806060905020404" charset="0"/>
                <a:cs typeface="Bernard MT Condensed" panose="02050806060905020404" charset="0"/>
              </a:rPr>
              <a:t>V. Implications and Recommendations</a:t>
            </a:r>
            <a:endParaRPr lang="en-US">
              <a:latin typeface="Bernard MT Condensed" panose="02050806060905020404" charset="0"/>
              <a:cs typeface="Bernard MT Condensed" panose="02050806060905020404" charset="0"/>
            </a:endParaRPr>
          </a:p>
        </p:txBody>
      </p:sp>
      <p:sp>
        <p:nvSpPr>
          <p:cNvPr id="3" name="Content Placeholder 2"/>
          <p:cNvSpPr>
            <a:spLocks noGrp="1"/>
          </p:cNvSpPr>
          <p:nvPr>
            <p:ph idx="1"/>
          </p:nvPr>
        </p:nvSpPr>
        <p:spPr/>
        <p:txBody>
          <a:bodyPr>
            <a:normAutofit/>
          </a:bodyPr>
          <a:p>
            <a:pPr marL="0" indent="0">
              <a:buNone/>
            </a:pPr>
            <a:r>
              <a:rPr lang="en-US" sz="2000"/>
              <a:t>A. Business Impact</a:t>
            </a:r>
            <a:endParaRPr lang="en-US" sz="2000"/>
          </a:p>
          <a:p>
            <a:pPr marL="0" indent="0">
              <a:buNone/>
            </a:pPr>
            <a:r>
              <a:rPr lang="en-US" sz="2000"/>
              <a:t>Cost Reduction: Accurate premium predictions reduce financial risks for insurance companies.</a:t>
            </a:r>
            <a:endParaRPr lang="en-US" sz="2000"/>
          </a:p>
          <a:p>
            <a:pPr marL="0" indent="0">
              <a:buNone/>
            </a:pPr>
            <a:r>
              <a:rPr lang="en-US" sz="2000"/>
              <a:t>Customer Satisfaction: Personalized pricing enhances customer satisfaction and loyalty.</a:t>
            </a:r>
            <a:endParaRPr lang="en-US" sz="2000"/>
          </a:p>
          <a:p>
            <a:pPr marL="0" indent="0">
              <a:buNone/>
            </a:pPr>
            <a:r>
              <a:rPr lang="en-US" sz="2000"/>
              <a:t>B. Recommendations</a:t>
            </a:r>
            <a:endParaRPr lang="en-US" sz="2000"/>
          </a:p>
          <a:p>
            <a:pPr marL="0" indent="0">
              <a:buNone/>
            </a:pPr>
            <a:r>
              <a:rPr lang="en-US" sz="2000"/>
              <a:t>Continuous Monitoring: Regularly update the model with new data for improved accuracy.</a:t>
            </a:r>
            <a:endParaRPr lang="en-US" sz="2000"/>
          </a:p>
          <a:p>
            <a:pPr marL="0" indent="0">
              <a:buNone/>
            </a:pPr>
            <a:r>
              <a:rPr lang="en-US" sz="2000"/>
              <a:t>Integration: Integrate the model into the insurance company's pricing system for seamless implementation.</a:t>
            </a:r>
            <a:endParaRPr 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Bernard MT Condensed" panose="02050806060905020404" charset="0"/>
                <a:cs typeface="Bernard MT Condensed" panose="02050806060905020404" charset="0"/>
              </a:rPr>
              <a:t>V</a:t>
            </a:r>
            <a:r>
              <a:rPr lang="en-IN" altLang="en-US">
                <a:latin typeface="Bernard MT Condensed" panose="02050806060905020404" charset="0"/>
                <a:cs typeface="Bernard MT Condensed" panose="02050806060905020404" charset="0"/>
              </a:rPr>
              <a:t>I</a:t>
            </a:r>
            <a:r>
              <a:rPr lang="en-US">
                <a:latin typeface="Bernard MT Condensed" panose="02050806060905020404" charset="0"/>
                <a:cs typeface="Bernard MT Condensed" panose="02050806060905020404" charset="0"/>
              </a:rPr>
              <a:t>. Future Work</a:t>
            </a:r>
            <a:endParaRPr lang="en-US">
              <a:latin typeface="Bernard MT Condensed" panose="02050806060905020404" charset="0"/>
              <a:cs typeface="Bernard MT Condensed" panose="02050806060905020404" charset="0"/>
            </a:endParaRPr>
          </a:p>
        </p:txBody>
      </p:sp>
      <p:sp>
        <p:nvSpPr>
          <p:cNvPr id="3" name="Content Placeholder 2"/>
          <p:cNvSpPr>
            <a:spLocks noGrp="1"/>
          </p:cNvSpPr>
          <p:nvPr>
            <p:ph idx="1"/>
          </p:nvPr>
        </p:nvSpPr>
        <p:spPr/>
        <p:txBody>
          <a:bodyPr/>
          <a:p>
            <a:pPr marL="0" indent="0">
              <a:buNone/>
            </a:pPr>
            <a:r>
              <a:rPr lang="en-US" sz="2000"/>
              <a:t>Data Expansion: Incorporate additional data sources for a more comprehensive analysis.</a:t>
            </a:r>
            <a:endParaRPr lang="en-US" sz="2000"/>
          </a:p>
          <a:p>
            <a:pPr marL="0" indent="0">
              <a:buNone/>
            </a:pPr>
            <a:endParaRPr lang="en-US" sz="2000"/>
          </a:p>
          <a:p>
            <a:pPr marL="0" indent="0">
              <a:buNone/>
            </a:pPr>
            <a:r>
              <a:rPr lang="en-US" sz="2000"/>
              <a:t>Advanced Models: Explore advanced machine learning models and techniques for further improvement.</a:t>
            </a:r>
            <a:endParaRPr lang="en-US" sz="2000"/>
          </a:p>
          <a:p>
            <a:pPr marL="0" indent="0">
              <a:buNone/>
            </a:pPr>
            <a:endParaRPr lang="en-US" sz="2000"/>
          </a:p>
          <a:p>
            <a:pPr marL="0" indent="0">
              <a:buNone/>
            </a:pPr>
            <a:r>
              <a:rPr lang="en-US" sz="2000"/>
              <a:t>Dynamic Pricing: Develop a dynamic pricing model that adapts to changing market conditions.</a:t>
            </a:r>
            <a:endParaRPr 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Bernard MT Condensed" panose="02050806060905020404" charset="0"/>
                <a:cs typeface="Bernard MT Condensed" panose="02050806060905020404" charset="0"/>
              </a:rPr>
              <a:t>VI</a:t>
            </a:r>
            <a:r>
              <a:rPr lang="en-IN" altLang="en-US">
                <a:latin typeface="Bernard MT Condensed" panose="02050806060905020404" charset="0"/>
                <a:cs typeface="Bernard MT Condensed" panose="02050806060905020404" charset="0"/>
              </a:rPr>
              <a:t>I</a:t>
            </a:r>
            <a:r>
              <a:rPr lang="en-US">
                <a:latin typeface="Bernard MT Condensed" panose="02050806060905020404" charset="0"/>
                <a:cs typeface="Bernard MT Condensed" panose="02050806060905020404" charset="0"/>
              </a:rPr>
              <a:t>. Conclusion</a:t>
            </a:r>
            <a:endParaRPr lang="en-US">
              <a:latin typeface="Bernard MT Condensed" panose="02050806060905020404" charset="0"/>
              <a:cs typeface="Bernard MT Condensed" panose="02050806060905020404" charset="0"/>
            </a:endParaRPr>
          </a:p>
        </p:txBody>
      </p:sp>
      <p:sp>
        <p:nvSpPr>
          <p:cNvPr id="3" name="Content Placeholder 2"/>
          <p:cNvSpPr>
            <a:spLocks noGrp="1"/>
          </p:cNvSpPr>
          <p:nvPr>
            <p:ph idx="1"/>
          </p:nvPr>
        </p:nvSpPr>
        <p:spPr/>
        <p:txBody>
          <a:bodyPr/>
          <a:p>
            <a:pPr marL="0" indent="0">
              <a:buNone/>
            </a:pPr>
            <a:r>
              <a:rPr lang="en-US" sz="2000"/>
              <a:t>The Insurance Premium Prediction project successfully leverages machine learning to enhance premium estimation in the insurance industry. The developed model demonstrates accuracy, interpretability, and potential for business impact. Implementation of this model can lead to improved decision-making, cost reduction, and increased customer satisfaction for insurance companies.</a:t>
            </a:r>
            <a:endParaRPr lang="en-US" sz="20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2722</Words>
  <Application>WPS Presentation</Application>
  <PresentationFormat>Widescreen</PresentationFormat>
  <Paragraphs>49</Paragraphs>
  <Slides>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vt:i4>
      </vt:variant>
    </vt:vector>
  </HeadingPairs>
  <TitlesOfParts>
    <vt:vector size="16" baseType="lpstr">
      <vt:lpstr>Arial</vt:lpstr>
      <vt:lpstr>SimSun</vt:lpstr>
      <vt:lpstr>Wingdings</vt:lpstr>
      <vt:lpstr>Bernard MT Condensed</vt:lpstr>
      <vt:lpstr>Microsoft YaHei</vt:lpstr>
      <vt:lpstr>Arial Unicode MS</vt:lpstr>
      <vt:lpstr>Calibri Light</vt:lpstr>
      <vt:lpstr>Calibri</vt:lpstr>
      <vt:lpstr>Office Theme</vt:lpstr>
      <vt:lpstr>Report for Machine Learning Project on Insurance Premium Prediction</vt:lpstr>
      <vt:lpstr>I. Executive Summary</vt:lpstr>
      <vt:lpstr>III. Introduction</vt:lpstr>
      <vt:lpstr>PowerPoint 演示文稿</vt:lpstr>
      <vt:lpstr>IV. Implications and Recommendations</vt:lpstr>
      <vt:lpstr>V. Future Work</vt:lpstr>
      <vt:lpstr>VI. 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 for Machine Learning Project on Insurance Premium Prediction</dc:title>
  <dc:creator/>
  <cp:lastModifiedBy>91821</cp:lastModifiedBy>
  <cp:revision>2</cp:revision>
  <dcterms:created xsi:type="dcterms:W3CDTF">2023-11-23T04:41:00Z</dcterms:created>
  <dcterms:modified xsi:type="dcterms:W3CDTF">2024-01-04T10:23:00Z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C2EB45283C7F4BF8964822496CE556CD_13</vt:lpwstr>
  </property>
  <property fmtid="{D5CDD505-2E9C-101B-9397-08002B2CF9AE}" pid="3" name="KSOProductBuildVer">
    <vt:lpwstr>1033-12.2.0.13359</vt:lpwstr>
  </property>
</Properties>
</file>