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68" r:id="rId6"/>
    <p:sldId id="258" r:id="rId7"/>
    <p:sldId id="259" r:id="rId8"/>
    <p:sldId id="261" r:id="rId9"/>
    <p:sldId id="263" r:id="rId10"/>
    <p:sldId id="264" r:id="rId11"/>
    <p:sldId id="265" r:id="rId12"/>
    <p:sldId id="266" r:id="rId13"/>
    <p:sldId id="267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82" r:id="rId23"/>
    <p:sldId id="279" r:id="rId24"/>
    <p:sldId id="284" r:id="rId25"/>
    <p:sldId id="283" r:id="rId26"/>
    <p:sldId id="285" r:id="rId27"/>
    <p:sldId id="286" r:id="rId28"/>
    <p:sldId id="287" r:id="rId29"/>
    <p:sldId id="290" r:id="rId30"/>
    <p:sldId id="291" r:id="rId31"/>
    <p:sldId id="292" r:id="rId32"/>
    <p:sldId id="288" r:id="rId33"/>
    <p:sldId id="289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C1D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MapReduce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Lines written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Storm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Lines written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950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YARN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Lines written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3000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Spark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Lines written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37500</c:v>
                </c:pt>
              </c:numCache>
            </c:numRef>
          </c:val>
        </c:ser>
        <c:axId val="70133632"/>
        <c:axId val="70135168"/>
      </c:barChart>
      <c:catAx>
        <c:axId val="70133632"/>
        <c:scaling>
          <c:orientation val="minMax"/>
        </c:scaling>
        <c:axPos val="b"/>
        <c:tickLblPos val="nextTo"/>
        <c:crossAx val="70135168"/>
        <c:crosses val="autoZero"/>
        <c:auto val="1"/>
        <c:lblAlgn val="ctr"/>
        <c:lblOffset val="100"/>
      </c:catAx>
      <c:valAx>
        <c:axId val="70135168"/>
        <c:scaling>
          <c:orientation val="minMax"/>
        </c:scaling>
        <c:axPos val="l"/>
        <c:majorGridlines/>
        <c:numFmt formatCode="General" sourceLinked="1"/>
        <c:tickLblPos val="nextTo"/>
        <c:crossAx val="701336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887026191231296"/>
          <c:y val="0.27952818424689263"/>
          <c:w val="0.41129738087687184"/>
          <c:h val="0.5238980585710229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MapReduce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Lines Removed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350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Storm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Lines Removed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450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YARN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Lines Removed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Spark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Lines Removed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14000</c:v>
                </c:pt>
              </c:numCache>
            </c:numRef>
          </c:val>
        </c:ser>
        <c:axId val="71386240"/>
        <c:axId val="71387776"/>
      </c:barChart>
      <c:catAx>
        <c:axId val="71386240"/>
        <c:scaling>
          <c:orientation val="minMax"/>
        </c:scaling>
        <c:axPos val="b"/>
        <c:tickLblPos val="nextTo"/>
        <c:crossAx val="71387776"/>
        <c:crosses val="autoZero"/>
        <c:auto val="1"/>
        <c:lblAlgn val="ctr"/>
        <c:lblOffset val="100"/>
      </c:catAx>
      <c:valAx>
        <c:axId val="71387776"/>
        <c:scaling>
          <c:orientation val="minMax"/>
        </c:scaling>
        <c:axPos val="l"/>
        <c:majorGridlines/>
        <c:numFmt formatCode="General" sourceLinked="1"/>
        <c:tickLblPos val="nextTo"/>
        <c:crossAx val="713862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2391354171757807"/>
          <c:y val="0.28362192857209517"/>
          <c:w val="0.34307315434362662"/>
          <c:h val="0.56155920751794097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DEB7-A72A-46AC-8078-30255ECD4E63}" type="datetimeFigureOut">
              <a:rPr lang="en-US" smtClean="0"/>
              <a:pPr/>
              <a:t>6/3/2015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DE4B73AD-61E3-47CB-B432-C6D00E70966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4711617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609598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5169584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DEB7-A72A-46AC-8078-30255ECD4E63}" type="datetimeFigureOut">
              <a:rPr lang="en-US" smtClean="0"/>
              <a:pPr/>
              <a:t>6/3/2015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/>
          <a:lstStyle/>
          <a:p>
            <a:fld id="{DE4B73AD-61E3-47CB-B432-C6D00E70966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DEB7-A72A-46AC-8078-30255ECD4E63}" type="datetimeFigureOut">
              <a:rPr lang="en-US" smtClean="0"/>
              <a:pPr/>
              <a:t>6/3/2015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/>
          <a:lstStyle/>
          <a:p>
            <a:fld id="{DE4B73AD-61E3-47CB-B432-C6D00E70966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DEB7-A72A-46AC-8078-30255ECD4E63}" type="datetimeFigureOut">
              <a:rPr lang="en-US" smtClean="0"/>
              <a:pPr/>
              <a:t>6/3/2015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/>
          <a:lstStyle/>
          <a:p>
            <a:fld id="{DE4B73AD-61E3-47CB-B432-C6D00E70966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4711616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300150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DEB7-A72A-46AC-8078-30255ECD4E63}" type="datetimeFigureOut">
              <a:rPr lang="en-US" smtClean="0"/>
              <a:pPr/>
              <a:t>6/3/2015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/>
          <a:lstStyle/>
          <a:p>
            <a:fld id="{DE4B73AD-61E3-47CB-B432-C6D00E70966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DEB7-A72A-46AC-8078-30255ECD4E63}" type="datetimeFigureOut">
              <a:rPr lang="en-US" smtClean="0"/>
              <a:pPr/>
              <a:t>6/3/2015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73AD-61E3-47CB-B432-C6D00E70966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DEB7-A72A-46AC-8078-30255ECD4E63}" type="datetimeFigureOut">
              <a:rPr lang="en-US" smtClean="0"/>
              <a:pPr/>
              <a:t>6/3/2015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73AD-61E3-47CB-B432-C6D00E70966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DEB7-A72A-46AC-8078-30255ECD4E63}" type="datetimeFigureOut">
              <a:rPr lang="en-US" smtClean="0"/>
              <a:pPr/>
              <a:t>6/3/2015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73AD-61E3-47CB-B432-C6D00E70966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0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77" y="5543428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88"/>
            <a:ext cx="2057400" cy="365125"/>
          </a:xfrm>
        </p:spPr>
        <p:txBody>
          <a:bodyPr/>
          <a:lstStyle/>
          <a:p>
            <a:fld id="{F03FDEB7-A72A-46AC-8078-30255ECD4E63}" type="datetimeFigureOut">
              <a:rPr lang="en-US" smtClean="0"/>
              <a:pPr/>
              <a:t>6/3/2015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95104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5398634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E4B73AD-61E3-47CB-B432-C6D00E70966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DEB7-A72A-46AC-8078-30255ECD4E63}" type="datetimeFigureOut">
              <a:rPr lang="en-US" smtClean="0"/>
              <a:pPr/>
              <a:t>6/3/2015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73AD-61E3-47CB-B432-C6D00E70966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DEB7-A72A-46AC-8078-30255ECD4E63}" type="datetimeFigureOut">
              <a:rPr lang="en-US" smtClean="0"/>
              <a:pPr/>
              <a:t>6/3/2015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/>
          <a:lstStyle/>
          <a:p>
            <a:fld id="{DE4B73AD-61E3-47CB-B432-C6D00E70966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DEB7-A72A-46AC-8078-30255ECD4E63}" type="datetimeFigureOut">
              <a:rPr lang="en-US" smtClean="0"/>
              <a:pPr/>
              <a:t>6/3/2015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73AD-61E3-47CB-B432-C6D00E70966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3" y="2336874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DEB7-A72A-46AC-8078-30255ECD4E63}" type="datetimeFigureOut">
              <a:rPr lang="en-US" smtClean="0"/>
              <a:pPr/>
              <a:t>6/3/2015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73AD-61E3-47CB-B432-C6D00E70966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DEB7-A72A-46AC-8078-30255ECD4E63}" type="datetimeFigureOut">
              <a:rPr lang="en-US" smtClean="0"/>
              <a:pPr/>
              <a:t>6/3/2015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73AD-61E3-47CB-B432-C6D00E70966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DEB7-A72A-46AC-8078-30255ECD4E63}" type="datetimeFigureOut">
              <a:rPr lang="en-US" smtClean="0"/>
              <a:pPr/>
              <a:t>6/3/2015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73AD-61E3-47CB-B432-C6D00E70966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2336873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DEB7-A72A-46AC-8078-30255ECD4E63}" type="datetimeFigureOut">
              <a:rPr lang="en-US" smtClean="0"/>
              <a:pPr/>
              <a:t>6/3/2015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73AD-61E3-47CB-B432-C6D00E70966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4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DEB7-A72A-46AC-8078-30255ECD4E63}" type="datetimeFigureOut">
              <a:rPr lang="en-US" smtClean="0"/>
              <a:pPr/>
              <a:t>6/3/2015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73AD-61E3-47CB-B432-C6D00E70966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FDEB7-A72A-46AC-8078-30255ECD4E63}" type="datetimeFigureOut">
              <a:rPr lang="en-US" smtClean="0"/>
              <a:pPr/>
              <a:t>6/3/2015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B73AD-61E3-47CB-B432-C6D00E70966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/tmp/spark-even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8648" y="3199696"/>
            <a:ext cx="5148156" cy="1015122"/>
          </a:xfrm>
        </p:spPr>
        <p:txBody>
          <a:bodyPr/>
          <a:lstStyle/>
          <a:p>
            <a:r>
              <a:rPr lang="en-US" sz="6000" dirty="0" smtClean="0"/>
              <a:t>APACHE SPARK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1670" y="4394041"/>
            <a:ext cx="4546672" cy="463720"/>
          </a:xfrm>
        </p:spPr>
        <p:txBody>
          <a:bodyPr>
            <a:noAutofit/>
          </a:bodyPr>
          <a:lstStyle/>
          <a:p>
            <a:r>
              <a:rPr lang="en-US" sz="2400" dirty="0" smtClean="0"/>
              <a:t>Lightning-Fast Big Data Analysis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406" y="1324732"/>
            <a:ext cx="3143272" cy="604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Creating RDDs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2103302"/>
            <a:ext cx="8215370" cy="2534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269875">
              <a:lnSpc>
                <a:spcPct val="150000"/>
              </a:lnSpc>
              <a:buFont typeface="Wingdings" pitchFamily="2" charset="2"/>
              <a:buChar char="ü"/>
            </a:pPr>
            <a:r>
              <a:rPr lang="en-US" i="1" dirty="0" smtClean="0"/>
              <a:t>RDDs can be created in two ways:</a:t>
            </a:r>
          </a:p>
          <a:p>
            <a:pPr marL="1093788" lvl="2" indent="269875">
              <a:lnSpc>
                <a:spcPct val="150000"/>
              </a:lnSpc>
              <a:buFont typeface="Wingdings" pitchFamily="2" charset="2"/>
              <a:buChar char="Ø"/>
            </a:pPr>
            <a:r>
              <a:rPr lang="en-US" i="1" dirty="0" smtClean="0"/>
              <a:t>By loading an external dataset or</a:t>
            </a:r>
          </a:p>
          <a:p>
            <a:pPr marL="1093788" lvl="2" indent="269875">
              <a:lnSpc>
                <a:spcPct val="150000"/>
              </a:lnSpc>
              <a:buFont typeface="Wingdings" pitchFamily="2" charset="2"/>
              <a:buChar char="Ø"/>
            </a:pPr>
            <a:r>
              <a:rPr lang="en-US" i="1" dirty="0" smtClean="0"/>
              <a:t>By distributing a collection of objects</a:t>
            </a:r>
            <a:endParaRPr lang="en-IN" i="1" dirty="0" smtClean="0"/>
          </a:p>
          <a:p>
            <a:pPr marL="179388" indent="269875">
              <a:lnSpc>
                <a:spcPct val="150000"/>
              </a:lnSpc>
              <a:buFont typeface="Wingdings" pitchFamily="2" charset="2"/>
              <a:buChar char="ü"/>
            </a:pPr>
            <a:r>
              <a:rPr lang="en-US" i="1" dirty="0" smtClean="0"/>
              <a:t>Spark can create these distributed datasets from any file stored on HDFS or other storage systems supported by Hadoop APIs (including Cassandra,  Amazon S3, Hbase, or local file system.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406" y="1324732"/>
            <a:ext cx="3357586" cy="604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Creating RDDs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2357430"/>
            <a:ext cx="7572428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9875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 smtClean="0"/>
              <a:t>Creating an RDD with textFile() in Python:</a:t>
            </a:r>
          </a:p>
          <a:p>
            <a:pPr indent="539750">
              <a:spcAft>
                <a:spcPts val="1200"/>
              </a:spcAft>
            </a:pPr>
            <a:r>
              <a:rPr lang="en-US" i="1" dirty="0" smtClean="0"/>
              <a:t>&gt;&gt;&gt; lines = sc.textFile(“README.md”)</a:t>
            </a:r>
          </a:p>
          <a:p>
            <a:pPr indent="269875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 smtClean="0"/>
              <a:t>Creating an RDD with textFile() in Scala:</a:t>
            </a:r>
          </a:p>
          <a:p>
            <a:pPr indent="539750">
              <a:spcAft>
                <a:spcPts val="1200"/>
              </a:spcAft>
            </a:pPr>
            <a:r>
              <a:rPr lang="en-US" i="1" dirty="0" smtClean="0"/>
              <a:t>scala</a:t>
            </a:r>
            <a:r>
              <a:rPr lang="en-US" i="1" dirty="0"/>
              <a:t>&gt;</a:t>
            </a:r>
            <a:r>
              <a:rPr lang="en-US" i="1" dirty="0" smtClean="0"/>
              <a:t> val lines = sc.textFile(“README.md”)</a:t>
            </a:r>
          </a:p>
          <a:p>
            <a:pPr indent="269875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 smtClean="0"/>
              <a:t>Creating an RDD with textFile() in Java:</a:t>
            </a:r>
          </a:p>
          <a:p>
            <a:pPr indent="539750"/>
            <a:r>
              <a:rPr lang="en-US" i="1" dirty="0" smtClean="0"/>
              <a:t>JavaRDD&lt;String&gt; lines = sc.textFile(“README.md”)</a:t>
            </a:r>
            <a:endParaRPr lang="en-IN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406" y="1324732"/>
            <a:ext cx="3643338" cy="604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RDD Operations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2103302"/>
            <a:ext cx="821537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269875">
              <a:lnSpc>
                <a:spcPct val="150000"/>
              </a:lnSpc>
              <a:buFont typeface="Wingdings" pitchFamily="2" charset="2"/>
              <a:buChar char="ü"/>
            </a:pPr>
            <a:r>
              <a:rPr lang="en-US" i="1" dirty="0" smtClean="0"/>
              <a:t>RDDs offer two types of operations:</a:t>
            </a:r>
          </a:p>
          <a:p>
            <a:pPr marL="1093788" lvl="2" indent="269875">
              <a:lnSpc>
                <a:spcPct val="150000"/>
              </a:lnSpc>
              <a:buFont typeface="Wingdings" pitchFamily="2" charset="2"/>
              <a:buChar char="Ø"/>
            </a:pPr>
            <a:r>
              <a:rPr lang="en-US" i="1" dirty="0" smtClean="0"/>
              <a:t>Transformations.</a:t>
            </a:r>
          </a:p>
          <a:p>
            <a:pPr marL="1093788" lvl="2" indent="269875">
              <a:lnSpc>
                <a:spcPct val="150000"/>
              </a:lnSpc>
              <a:buFont typeface="Wingdings" pitchFamily="2" charset="2"/>
              <a:buChar char="Ø"/>
            </a:pPr>
            <a:r>
              <a:rPr lang="en-US" i="1" dirty="0" smtClean="0"/>
              <a:t>Actions.</a:t>
            </a:r>
            <a:endParaRPr lang="en-IN" i="1" dirty="0" smtClean="0"/>
          </a:p>
          <a:p>
            <a:pPr marL="179388" indent="269875">
              <a:lnSpc>
                <a:spcPct val="150000"/>
              </a:lnSpc>
              <a:buFont typeface="Wingdings" pitchFamily="2" charset="2"/>
              <a:buChar char="ü"/>
            </a:pPr>
            <a:r>
              <a:rPr lang="en-US" i="1" dirty="0" smtClean="0"/>
              <a:t>‘Transformations’ construct a new RDD from a previous one.</a:t>
            </a:r>
          </a:p>
          <a:p>
            <a:pPr marL="179388" indent="269875">
              <a:lnSpc>
                <a:spcPct val="150000"/>
              </a:lnSpc>
              <a:buFont typeface="Wingdings" pitchFamily="2" charset="2"/>
              <a:buChar char="ü"/>
            </a:pPr>
            <a:r>
              <a:rPr lang="en-US" i="1" dirty="0" smtClean="0"/>
              <a:t>‘Actions’ compute a result based on an RDD, and either return it to the driver program or save it to an external storage system (ex. HDFS).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406" y="1324732"/>
            <a:ext cx="3643338" cy="604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Transformations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794" y="2285992"/>
            <a:ext cx="528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“Transformations are operations on RDD that return a new RDD.”</a:t>
            </a:r>
            <a:endParaRPr lang="en-IN" sz="2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3143248"/>
            <a:ext cx="785818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/>
              <a:t>Some Transformations:</a:t>
            </a:r>
            <a:endParaRPr lang="en-US" dirty="0" smtClean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b="1" i="1" dirty="0" smtClean="0"/>
              <a:t>map(func)</a:t>
            </a:r>
            <a:r>
              <a:rPr lang="en-US" i="1" dirty="0" smtClean="0"/>
              <a:t> – return a new distributed dataset formed by passing each element  of the source through a function ‘func’.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b="1" i="1" dirty="0" smtClean="0"/>
              <a:t>filter(func) </a:t>
            </a:r>
            <a:r>
              <a:rPr lang="en-US" sz="1600" i="1" dirty="0" smtClean="0"/>
              <a:t>– return a new dataset formed by selecting  those elements of the source on which ‘func’ returns true.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b="1" i="1" dirty="0" smtClean="0"/>
              <a:t>union(otherDataset)</a:t>
            </a:r>
            <a:r>
              <a:rPr lang="en-US" sz="1600" i="1" dirty="0" smtClean="0"/>
              <a:t> – return a new dataset that contains the union of elements in the source dataset and the argument.</a:t>
            </a:r>
            <a:endParaRPr lang="en-IN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406" y="1324732"/>
            <a:ext cx="3643338" cy="604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Transformations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2357430"/>
            <a:ext cx="857256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9875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 smtClean="0"/>
              <a:t>filter() transformation in Python:</a:t>
            </a:r>
          </a:p>
          <a:p>
            <a:pPr indent="539750">
              <a:spcAft>
                <a:spcPts val="1200"/>
              </a:spcAft>
            </a:pPr>
            <a:r>
              <a:rPr lang="en-US" i="1" dirty="0" smtClean="0"/>
              <a:t>&gt;&gt;&gt; lines = sc.textFile(“README.md”)</a:t>
            </a:r>
          </a:p>
          <a:p>
            <a:pPr indent="539750">
              <a:spcAft>
                <a:spcPts val="1200"/>
              </a:spcAft>
            </a:pPr>
            <a:r>
              <a:rPr lang="en-US" i="1" dirty="0" smtClean="0"/>
              <a:t>errorsRDD = lines.filter(lambda x: “errors” in x)</a:t>
            </a:r>
          </a:p>
          <a:p>
            <a:pPr indent="269875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 smtClean="0"/>
              <a:t>filter() transformation in Scala:</a:t>
            </a:r>
          </a:p>
          <a:p>
            <a:pPr marL="539750">
              <a:spcAft>
                <a:spcPts val="600"/>
              </a:spcAft>
            </a:pPr>
            <a:r>
              <a:rPr lang="en-US" sz="2000" i="1" dirty="0" smtClean="0">
                <a:latin typeface="Calibri" pitchFamily="34" charset="0"/>
              </a:rPr>
              <a:t>scala&gt; val lines = sc.textFile(“README.md”)</a:t>
            </a:r>
            <a:endParaRPr lang="en-US" i="1" dirty="0" smtClean="0">
              <a:latin typeface="Calibri" pitchFamily="34" charset="0"/>
            </a:endParaRPr>
          </a:p>
          <a:p>
            <a:pPr indent="539750">
              <a:spcAft>
                <a:spcPts val="1200"/>
              </a:spcAft>
            </a:pPr>
            <a:r>
              <a:rPr lang="en-US" i="1" dirty="0" smtClean="0"/>
              <a:t>scala</a:t>
            </a:r>
            <a:r>
              <a:rPr lang="en-US" i="1" dirty="0"/>
              <a:t>&gt;</a:t>
            </a:r>
            <a:r>
              <a:rPr lang="en-US" i="1" dirty="0" smtClean="0"/>
              <a:t> val errorsRDD = lines.filter(line =&gt; line.contains(“error”))</a:t>
            </a:r>
          </a:p>
          <a:p>
            <a:pPr indent="269875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 smtClean="0"/>
              <a:t>filter() transformation in Java:</a:t>
            </a:r>
          </a:p>
          <a:p>
            <a:pPr indent="539750"/>
            <a:r>
              <a:rPr lang="en-US" i="1" dirty="0" smtClean="0"/>
              <a:t>JavaRDD&lt;String&gt; lines = sc.textFile(“README.md”);</a:t>
            </a:r>
          </a:p>
          <a:p>
            <a:pPr marL="539750"/>
            <a:r>
              <a:rPr lang="en-US" i="1" dirty="0" smtClean="0"/>
              <a:t>JavaRDD&lt;String&gt; error = lines.filter(new Function&lt;String, Boolean&gt;() {</a:t>
            </a:r>
          </a:p>
          <a:p>
            <a:pPr marL="539750"/>
            <a:r>
              <a:rPr lang="en-US" i="1" dirty="0" smtClean="0"/>
              <a:t>public Boolean call(String x) {return x.contains(“error”);</a:t>
            </a:r>
          </a:p>
          <a:p>
            <a:pPr marL="539750"/>
            <a:r>
              <a:rPr lang="en-US" i="1" dirty="0" smtClean="0"/>
              <a:t>}}</a:t>
            </a:r>
            <a:endParaRPr lang="en-IN" i="1" dirty="0" smtClean="0"/>
          </a:p>
          <a:p>
            <a:pPr indent="539750"/>
            <a:r>
              <a:rPr lang="en-US" i="1" dirty="0" smtClean="0"/>
              <a:t>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406" y="1324732"/>
            <a:ext cx="3643338" cy="604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Transformations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64711" y="2143116"/>
            <a:ext cx="221457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inputRDD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142976" y="3786190"/>
            <a:ext cx="221457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errorsRDD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857884" y="3786190"/>
            <a:ext cx="221457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warningsRDD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 rot="5400000">
            <a:off x="2982505" y="2196695"/>
            <a:ext cx="857256" cy="23217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9" idx="0"/>
          </p:cNvCxnSpPr>
          <p:nvPr/>
        </p:nvCxnSpPr>
        <p:spPr>
          <a:xfrm rot="16200000" flipH="1">
            <a:off x="5339958" y="2160975"/>
            <a:ext cx="857256" cy="23931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9700984">
            <a:off x="1234466" y="2164803"/>
            <a:ext cx="1714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ll Things Pink Skinny" pitchFamily="2" charset="0"/>
                <a:ea typeface="All Things Pink Skinny" pitchFamily="2" charset="0"/>
              </a:rPr>
              <a:t>filter() for “errors”</a:t>
            </a:r>
            <a:endParaRPr lang="en-IN" sz="2800" dirty="0">
              <a:latin typeface="All Things Pink Skinny" pitchFamily="2" charset="0"/>
              <a:ea typeface="All Things Pink Skinny" pitchFamily="2" charset="0"/>
            </a:endParaRPr>
          </a:p>
        </p:txBody>
      </p:sp>
      <p:pic>
        <p:nvPicPr>
          <p:cNvPr id="14" name="Picture 13" descr="arraw-right-dow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3174" y="2500306"/>
            <a:ext cx="1000134" cy="100013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309412">
            <a:off x="6259544" y="2164803"/>
            <a:ext cx="1714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ll Things Pink Skinny" pitchFamily="2" charset="0"/>
                <a:ea typeface="All Things Pink Skinny" pitchFamily="2" charset="0"/>
              </a:rPr>
              <a:t>filter() for “warnings”</a:t>
            </a:r>
            <a:endParaRPr lang="en-IN" sz="2800" dirty="0">
              <a:latin typeface="All Things Pink Skinny" pitchFamily="2" charset="0"/>
              <a:ea typeface="All Things Pink Skinny" pitchFamily="2" charset="0"/>
            </a:endParaRPr>
          </a:p>
        </p:txBody>
      </p:sp>
      <p:pic>
        <p:nvPicPr>
          <p:cNvPr id="16" name="Picture 15" descr="arrow-left-dow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3570" y="2643182"/>
            <a:ext cx="1000134" cy="100013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500430" y="5429264"/>
            <a:ext cx="221457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badLinesRDD</a:t>
            </a:r>
            <a:endParaRPr lang="en-IN" dirty="0"/>
          </a:p>
        </p:txBody>
      </p:sp>
      <p:cxnSp>
        <p:nvCxnSpPr>
          <p:cNvPr id="21" name="Straight Arrow Connector 20"/>
          <p:cNvCxnSpPr>
            <a:stCxn id="8" idx="2"/>
            <a:endCxn id="19" idx="0"/>
          </p:cNvCxnSpPr>
          <p:nvPr/>
        </p:nvCxnSpPr>
        <p:spPr>
          <a:xfrm rot="16200000" flipH="1">
            <a:off x="3000364" y="3821909"/>
            <a:ext cx="857256" cy="23574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19" idx="0"/>
          </p:cNvCxnSpPr>
          <p:nvPr/>
        </p:nvCxnSpPr>
        <p:spPr>
          <a:xfrm rot="5400000">
            <a:off x="5357818" y="3821909"/>
            <a:ext cx="857256" cy="23574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71934" y="4071942"/>
            <a:ext cx="974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All Things Pink Skinny" pitchFamily="2" charset="0"/>
                <a:ea typeface="All Things Pink Skinny" pitchFamily="2" charset="0"/>
              </a:rPr>
              <a:t>union()</a:t>
            </a:r>
            <a:endParaRPr lang="en-IN" sz="2800" dirty="0">
              <a:latin typeface="All Things Pink Skinny" pitchFamily="2" charset="0"/>
              <a:ea typeface="All Things Pink Skinny" pitchFamily="2" charset="0"/>
            </a:endParaRPr>
          </a:p>
        </p:txBody>
      </p:sp>
      <p:pic>
        <p:nvPicPr>
          <p:cNvPr id="25" name="Picture 24" descr="arrow-dow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58" y="4357696"/>
            <a:ext cx="1285884" cy="12858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406" y="1324732"/>
            <a:ext cx="1785950" cy="604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Actions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2143116"/>
            <a:ext cx="85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“Actions are operations on RDD that return a final value to the Driver program or write data to an external storage system.”</a:t>
            </a:r>
            <a:endParaRPr lang="en-IN" sz="2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3186730"/>
            <a:ext cx="785818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/>
              <a:t>Some Actions:</a:t>
            </a:r>
            <a:endParaRPr lang="en-US" dirty="0" smtClean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b="1" i="1" dirty="0" smtClean="0"/>
              <a:t>collect() </a:t>
            </a:r>
            <a:r>
              <a:rPr lang="en-US" i="1" dirty="0" smtClean="0"/>
              <a:t>– return all the elements of the dataset as an array at the Driver program.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b="1" i="1" dirty="0" smtClean="0"/>
              <a:t>count() – </a:t>
            </a:r>
            <a:r>
              <a:rPr lang="en-US" sz="1600" i="1" dirty="0" smtClean="0"/>
              <a:t>return the number of elements in the dataset.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b="1" i="1" dirty="0" smtClean="0"/>
              <a:t>first()</a:t>
            </a:r>
            <a:r>
              <a:rPr lang="en-US" sz="1600" i="1" dirty="0" smtClean="0"/>
              <a:t> – return the first element of the dataset.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b="1" i="1" dirty="0" smtClean="0"/>
              <a:t>reduce(func)</a:t>
            </a:r>
            <a:r>
              <a:rPr lang="en-US" sz="1600" i="1" dirty="0" smtClean="0"/>
              <a:t> – Aggregate the elements of the dataset using a function ‘func’ . The function should be commutative and associative so that it can be computed correctly in parallel.</a:t>
            </a:r>
            <a:endParaRPr lang="en-IN" sz="1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406" y="1324732"/>
            <a:ext cx="1785950" cy="604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Actions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2571744"/>
            <a:ext cx="857256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9875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 smtClean="0"/>
              <a:t>count() Action in Python:</a:t>
            </a:r>
          </a:p>
          <a:p>
            <a:pPr indent="360363">
              <a:spcAft>
                <a:spcPts val="600"/>
              </a:spcAft>
            </a:pPr>
            <a:r>
              <a:rPr lang="en-US" i="1" dirty="0" smtClean="0"/>
              <a:t>&gt;&gt;&gt; print “input file had” + badLinesRDD.count() + “concerning lines”</a:t>
            </a:r>
          </a:p>
          <a:p>
            <a:pPr indent="360363">
              <a:spcAft>
                <a:spcPts val="600"/>
              </a:spcAft>
            </a:pPr>
            <a:r>
              <a:rPr lang="en-US" i="1" dirty="0" smtClean="0"/>
              <a:t>print “Here are 10 examples:”</a:t>
            </a:r>
          </a:p>
          <a:p>
            <a:pPr indent="360363">
              <a:spcAft>
                <a:spcPts val="600"/>
              </a:spcAft>
            </a:pPr>
            <a:r>
              <a:rPr lang="en-US" i="1" dirty="0" smtClean="0"/>
              <a:t>for line in badLinesRDD.take(10):</a:t>
            </a:r>
          </a:p>
          <a:p>
            <a:pPr indent="360363">
              <a:spcAft>
                <a:spcPts val="600"/>
              </a:spcAft>
            </a:pPr>
            <a:r>
              <a:rPr lang="en-US" i="1" dirty="0" smtClean="0"/>
              <a:t>	print line</a:t>
            </a:r>
          </a:p>
          <a:p>
            <a:pPr indent="269875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 smtClean="0"/>
              <a:t>count() Action in Scala:</a:t>
            </a:r>
          </a:p>
          <a:p>
            <a:pPr marL="360363">
              <a:spcAft>
                <a:spcPts val="600"/>
              </a:spcAft>
            </a:pPr>
            <a:r>
              <a:rPr lang="en-US" i="1" dirty="0" smtClean="0"/>
              <a:t>println(“Input had” + badLinesRDD.count() + “concerning lines”)</a:t>
            </a:r>
          </a:p>
          <a:p>
            <a:pPr marL="360363">
              <a:spcAft>
                <a:spcPts val="600"/>
              </a:spcAft>
            </a:pPr>
            <a:r>
              <a:rPr lang="en-US" i="1" dirty="0" smtClean="0"/>
              <a:t>println(“Here are 10 examples:”)</a:t>
            </a:r>
          </a:p>
          <a:p>
            <a:pPr marL="360363">
              <a:spcAft>
                <a:spcPts val="600"/>
              </a:spcAft>
            </a:pPr>
            <a:r>
              <a:rPr lang="en-US" i="1" dirty="0" smtClean="0"/>
              <a:t>badLines.take(10).foreach(println)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336873"/>
            <a:ext cx="8715436" cy="2878077"/>
          </a:xfrm>
        </p:spPr>
        <p:txBody>
          <a:bodyPr/>
          <a:lstStyle/>
          <a:p>
            <a:pPr marL="3175" indent="269875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 smtClean="0"/>
              <a:t>count() Action in Java:</a:t>
            </a:r>
          </a:p>
          <a:p>
            <a:pPr marL="0" indent="360363">
              <a:spcAft>
                <a:spcPts val="600"/>
              </a:spcAft>
              <a:buNone/>
            </a:pPr>
            <a:r>
              <a:rPr lang="en-US" sz="1800" i="1" dirty="0" smtClean="0"/>
              <a:t>System.out.println(“Input had” + badLinesRDD.count() + “concerning lines”);</a:t>
            </a:r>
          </a:p>
          <a:p>
            <a:pPr marL="0" indent="360363">
              <a:spcAft>
                <a:spcPts val="600"/>
              </a:spcAft>
              <a:buNone/>
            </a:pPr>
            <a:r>
              <a:rPr lang="en-US" sz="1800" i="1" dirty="0" smtClean="0"/>
              <a:t>System.out.println(“Here are 10 examples:”);</a:t>
            </a:r>
          </a:p>
          <a:p>
            <a:pPr marL="0" indent="360363">
              <a:spcAft>
                <a:spcPts val="600"/>
              </a:spcAft>
              <a:buNone/>
            </a:pPr>
            <a:r>
              <a:rPr lang="en-US" sz="1800" i="1" dirty="0" smtClean="0"/>
              <a:t>for(String line: badLinesRDD.take(10)){</a:t>
            </a:r>
          </a:p>
          <a:p>
            <a:pPr marL="0" indent="360363">
              <a:spcAft>
                <a:spcPts val="600"/>
              </a:spcAft>
              <a:buNone/>
            </a:pPr>
            <a:r>
              <a:rPr lang="en-US" sz="1800" i="1" dirty="0" smtClean="0"/>
              <a:t>	System.out.println(line);</a:t>
            </a:r>
          </a:p>
          <a:p>
            <a:pPr marL="0" indent="360363">
              <a:spcAft>
                <a:spcPts val="600"/>
              </a:spcAft>
              <a:buNone/>
            </a:pPr>
            <a:r>
              <a:rPr lang="en-US" sz="1800" i="1" dirty="0" smtClean="0"/>
              <a:t>}</a:t>
            </a:r>
          </a:p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406" y="1324732"/>
            <a:ext cx="1785950" cy="604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Actions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406" y="1324732"/>
            <a:ext cx="4643470" cy="604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Persistence (Caching)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2214554"/>
            <a:ext cx="657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9875" algn="ctr"/>
            <a:r>
              <a:rPr lang="en-US" i="1" dirty="0" smtClean="0"/>
              <a:t>“To avoid computing an RDD multiple times, we can ask Spark to ‘persist’ the data.”</a:t>
            </a:r>
            <a:endParaRPr lang="en-IN" i="1" dirty="0"/>
          </a:p>
        </p:txBody>
      </p:sp>
      <p:sp>
        <p:nvSpPr>
          <p:cNvPr id="6" name="Rounded Rectangle 5"/>
          <p:cNvSpPr/>
          <p:nvPr/>
        </p:nvSpPr>
        <p:spPr>
          <a:xfrm>
            <a:off x="500034" y="4286256"/>
            <a:ext cx="1357322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Data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2428860" y="4286256"/>
            <a:ext cx="85725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RDD1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3786182" y="4286256"/>
            <a:ext cx="85725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RDD2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5429256" y="3500438"/>
            <a:ext cx="85725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RDD3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5429256" y="5072074"/>
            <a:ext cx="85725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RDD4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6929454" y="3500438"/>
            <a:ext cx="1357322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Data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6929454" y="5072074"/>
            <a:ext cx="1357322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Data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>
            <a:off x="1857356" y="464344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>
            <a:off x="3286116" y="464344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9" idx="1"/>
          </p:cNvCxnSpPr>
          <p:nvPr/>
        </p:nvCxnSpPr>
        <p:spPr>
          <a:xfrm flipV="1">
            <a:off x="4643438" y="3857628"/>
            <a:ext cx="785818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0" idx="1"/>
          </p:cNvCxnSpPr>
          <p:nvPr/>
        </p:nvCxnSpPr>
        <p:spPr>
          <a:xfrm>
            <a:off x="4643438" y="4643446"/>
            <a:ext cx="785818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1" idx="1"/>
          </p:cNvCxnSpPr>
          <p:nvPr/>
        </p:nvCxnSpPr>
        <p:spPr>
          <a:xfrm>
            <a:off x="6286512" y="3857628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2" idx="1"/>
          </p:cNvCxnSpPr>
          <p:nvPr/>
        </p:nvCxnSpPr>
        <p:spPr>
          <a:xfrm>
            <a:off x="6286512" y="5429264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flipV="1">
            <a:off x="714348" y="2928934"/>
            <a:ext cx="7215238" cy="1000132"/>
          </a:xfrm>
          <a:prstGeom prst="curvedConnector3">
            <a:avLst>
              <a:gd name="adj1" fmla="val 52701"/>
            </a:avLst>
          </a:prstGeom>
          <a:ln>
            <a:solidFill>
              <a:schemeClr val="bg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>
            <a:off x="714348" y="5286388"/>
            <a:ext cx="7215238" cy="857256"/>
          </a:xfrm>
          <a:prstGeom prst="curvedConnector3">
            <a:avLst>
              <a:gd name="adj1" fmla="val 52493"/>
            </a:avLst>
          </a:prstGeom>
          <a:ln>
            <a:solidFill>
              <a:schemeClr val="bg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428728" y="321468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Job 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1428728" y="555999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Job 2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1928794" y="4327714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t1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31086" y="4342704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t2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18977177">
            <a:off x="4704180" y="3970524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t3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29388" y="350328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a1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29388" y="510205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a2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 rot="2623440">
            <a:off x="4730898" y="492905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t4</a:t>
            </a:r>
            <a:endParaRPr lang="en-IN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1324732"/>
            <a:ext cx="3571900" cy="60407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Calibri" pitchFamily="34" charset="0"/>
              </a:rPr>
              <a:t>What is Spark?</a:t>
            </a:r>
            <a:endParaRPr lang="en-IN" sz="4000" dirty="0">
              <a:latin typeface="Calibri" pitchFamily="34" charset="0"/>
            </a:endParaRPr>
          </a:p>
        </p:txBody>
      </p:sp>
      <p:pic>
        <p:nvPicPr>
          <p:cNvPr id="4" name="Content Placeholder 3" descr="spark-log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64" y="2138704"/>
            <a:ext cx="2286016" cy="1213892"/>
          </a:xfrm>
        </p:spPr>
      </p:pic>
      <p:sp>
        <p:nvSpPr>
          <p:cNvPr id="5" name="TextBox 4"/>
          <p:cNvSpPr txBox="1"/>
          <p:nvPr/>
        </p:nvSpPr>
        <p:spPr>
          <a:xfrm>
            <a:off x="857224" y="2214554"/>
            <a:ext cx="5072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Calibri" pitchFamily="34" charset="0"/>
              </a:rPr>
              <a:t>“Fast and General Purpose Cluster Computing Platform”</a:t>
            </a:r>
            <a:endParaRPr lang="en-IN" sz="2400" i="1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3429000"/>
            <a:ext cx="77867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i="1" dirty="0">
                <a:latin typeface="Calibri" pitchFamily="34" charset="0"/>
              </a:rPr>
              <a:t>Apache Spark is a powerful open source processing engine built around speed, ease of use, and sophisticated analytics</a:t>
            </a:r>
            <a:r>
              <a:rPr lang="en-IN" sz="2200" i="1" dirty="0" smtClean="0">
                <a:latin typeface="Calibri" pitchFamily="34" charset="0"/>
              </a:rPr>
              <a:t>.</a:t>
            </a:r>
          </a:p>
          <a:p>
            <a:pPr algn="r"/>
            <a:r>
              <a:rPr lang="en-US" sz="2200" i="1" dirty="0" smtClean="0">
                <a:latin typeface="Calibri" pitchFamily="34" charset="0"/>
              </a:rPr>
              <a:t>-Databricks, Inc.</a:t>
            </a:r>
            <a:endParaRPr lang="en-IN" sz="2200" i="1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10" y="4429132"/>
            <a:ext cx="75009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 dirty="0" smtClean="0"/>
              <a:t>Spark comes packed with:</a:t>
            </a:r>
          </a:p>
          <a:p>
            <a:pPr marL="269875" indent="269875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Trebuchet MS" pitchFamily="34" charset="0"/>
              <a:buChar char="—"/>
            </a:pPr>
            <a:r>
              <a:rPr lang="en-US" i="1" dirty="0" smtClean="0"/>
              <a:t>Support for ETL (Extract, Transform, Load).</a:t>
            </a:r>
          </a:p>
          <a:p>
            <a:pPr marL="269875" indent="269875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Trebuchet MS" pitchFamily="34" charset="0"/>
              <a:buChar char="—"/>
            </a:pPr>
            <a:r>
              <a:rPr lang="en-US" i="1" dirty="0" smtClean="0"/>
              <a:t>Interactive Queries (SQL).</a:t>
            </a:r>
          </a:p>
          <a:p>
            <a:pPr marL="269875" indent="269875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Trebuchet MS" pitchFamily="34" charset="0"/>
              <a:buChar char="—"/>
            </a:pPr>
            <a:r>
              <a:rPr lang="en-US" i="1" dirty="0" smtClean="0"/>
              <a:t>Advanced Analytics (Machine Learning).</a:t>
            </a:r>
          </a:p>
          <a:p>
            <a:pPr marL="269875" indent="269875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Trebuchet MS" pitchFamily="34" charset="0"/>
              <a:buChar char="—"/>
            </a:pPr>
            <a:r>
              <a:rPr lang="en-US" i="1" dirty="0" smtClean="0"/>
              <a:t>Streaming on large datasets.</a:t>
            </a:r>
            <a:endParaRPr lang="en-IN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406" y="1324732"/>
            <a:ext cx="4643470" cy="604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Persistence Levels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254" y="2272342"/>
          <a:ext cx="8747493" cy="413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44"/>
                <a:gridCol w="1071570"/>
                <a:gridCol w="1000132"/>
                <a:gridCol w="1071570"/>
                <a:gridCol w="785818"/>
                <a:gridCol w="21037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Space Used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CPU Time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r>
                        <a:rPr lang="en-US" baseline="0" dirty="0" smtClean="0"/>
                        <a:t> Memory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 Disk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Comments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MEMORY_ONLY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MEMORY_ONLY_SER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MEMORY_AND_DISK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Spills to the disk if there is too much</a:t>
                      </a:r>
                      <a:r>
                        <a:rPr lang="en-US" baseline="0" dirty="0" smtClean="0"/>
                        <a:t> data to fit in memory.</a:t>
                      </a:r>
                      <a:endParaRPr lang="en-US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MEMORY_AND_DISK_SER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Spills to the disk if there is too much data to fit in memory.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DISK_ONLY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406" y="1324732"/>
            <a:ext cx="4643470" cy="604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Persistence (Caching)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2357430"/>
            <a:ext cx="821537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persist() method to persist RDDs in Scala:</a:t>
            </a:r>
          </a:p>
          <a:p>
            <a:pPr marL="449263"/>
            <a:r>
              <a:rPr lang="en-US" i="1" dirty="0" smtClean="0"/>
              <a:t>val result = input.map(x =&gt; x * x)</a:t>
            </a:r>
          </a:p>
          <a:p>
            <a:pPr marL="449263"/>
            <a:r>
              <a:rPr lang="en-US" i="1" dirty="0" smtClean="0"/>
              <a:t>result.persist(StorageLevel.DISK_ONLY)</a:t>
            </a:r>
          </a:p>
          <a:p>
            <a:pPr marL="449263"/>
            <a:r>
              <a:rPr lang="en-US" i="1" dirty="0" smtClean="0"/>
              <a:t>println(result.count())</a:t>
            </a:r>
          </a:p>
          <a:p>
            <a:pPr marL="449263"/>
            <a:r>
              <a:rPr lang="en-US" i="1" dirty="0" smtClean="0"/>
              <a:t>println(result.collect().mkString(“,”))</a:t>
            </a:r>
          </a:p>
          <a:p>
            <a:pPr algn="ctr">
              <a:spcBef>
                <a:spcPts val="3600"/>
              </a:spcBef>
            </a:pPr>
            <a:r>
              <a:rPr lang="en-US" i="1" dirty="0" smtClean="0"/>
              <a:t>“RDDs come with a method called ‘unpersist()’ that lets us manually remove them from the cache.”</a:t>
            </a:r>
            <a:endParaRPr lang="en-IN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1" y="3286123"/>
            <a:ext cx="6404061" cy="820655"/>
          </a:xfrm>
        </p:spPr>
        <p:txBody>
          <a:bodyPr/>
          <a:lstStyle/>
          <a:p>
            <a:r>
              <a:rPr lang="en-US" dirty="0" smtClean="0"/>
              <a:t>Running a Spark Job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406" y="1324732"/>
            <a:ext cx="4643470" cy="604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Running a Spark Job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5" name="Picture 4" descr="Gru-2-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857496"/>
            <a:ext cx="2286016" cy="22860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8662" y="5286388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 (Daemon)</a:t>
            </a:r>
            <a:endParaRPr lang="en-IN" dirty="0"/>
          </a:p>
        </p:txBody>
      </p:sp>
      <p:pic>
        <p:nvPicPr>
          <p:cNvPr id="8" name="Picture 7" descr="minions_png_by_genesis_07-d6ff3m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6248" y="3286124"/>
            <a:ext cx="3429024" cy="1928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86380" y="5286388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Workers</a:t>
            </a:r>
          </a:p>
          <a:p>
            <a:pPr algn="ctr"/>
            <a:r>
              <a:rPr lang="en-US" dirty="0" smtClean="0"/>
              <a:t>(Executors)</a:t>
            </a:r>
            <a:endParaRPr lang="en-IN" dirty="0"/>
          </a:p>
        </p:txBody>
      </p:sp>
      <p:sp>
        <p:nvSpPr>
          <p:cNvPr id="10" name="Right Arrow 9"/>
          <p:cNvSpPr/>
          <p:nvPr/>
        </p:nvSpPr>
        <p:spPr>
          <a:xfrm>
            <a:off x="3143240" y="4214818"/>
            <a:ext cx="1500198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Cloud Callout 11"/>
          <p:cNvSpPr/>
          <p:nvPr/>
        </p:nvSpPr>
        <p:spPr>
          <a:xfrm rot="1339220">
            <a:off x="2684503" y="2069569"/>
            <a:ext cx="1584186" cy="1099807"/>
          </a:xfrm>
          <a:prstGeom prst="cloudCallout">
            <a:avLst>
              <a:gd name="adj1" fmla="val -34260"/>
              <a:gd name="adj2" fmla="val 8228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Steal the moon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406" y="1324732"/>
            <a:ext cx="4643470" cy="604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Running a Spark Job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4744" y="2357430"/>
            <a:ext cx="2000264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Driver</a:t>
            </a:r>
          </a:p>
          <a:p>
            <a:pPr algn="ctr"/>
            <a:r>
              <a:rPr lang="en-US" dirty="0" smtClean="0"/>
              <a:t>(Driver Program)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714744" y="3643314"/>
            <a:ext cx="2000264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 Master (YARN, Mesos, or Standalone)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714744" y="5143512"/>
            <a:ext cx="2000264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 Worker (Executor)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071538" y="5143512"/>
            <a:ext cx="2000264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 Worker</a:t>
            </a:r>
          </a:p>
          <a:p>
            <a:pPr algn="ctr"/>
            <a:r>
              <a:rPr lang="en-US" dirty="0" smtClean="0"/>
              <a:t>(Executor)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286512" y="5143512"/>
            <a:ext cx="2000264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 Worker</a:t>
            </a:r>
          </a:p>
          <a:p>
            <a:pPr algn="ctr"/>
            <a:r>
              <a:rPr lang="en-US" dirty="0" smtClean="0"/>
              <a:t>(Executor)</a:t>
            </a:r>
            <a:endParaRPr lang="en-IN" dirty="0"/>
          </a:p>
        </p:txBody>
      </p:sp>
      <p:cxnSp>
        <p:nvCxnSpPr>
          <p:cNvPr id="11" name="Elbow Connector 10"/>
          <p:cNvCxnSpPr>
            <a:stCxn id="6" idx="2"/>
            <a:endCxn id="8" idx="0"/>
          </p:cNvCxnSpPr>
          <p:nvPr/>
        </p:nvCxnSpPr>
        <p:spPr>
          <a:xfrm rot="5400000">
            <a:off x="3036083" y="3464719"/>
            <a:ext cx="714380" cy="26432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2"/>
            <a:endCxn id="9" idx="0"/>
          </p:cNvCxnSpPr>
          <p:nvPr/>
        </p:nvCxnSpPr>
        <p:spPr>
          <a:xfrm rot="16200000" flipH="1">
            <a:off x="5643570" y="3500438"/>
            <a:ext cx="714380" cy="25717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 rot="5400000">
            <a:off x="4357686" y="4786322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6" idx="0"/>
          </p:cNvCxnSpPr>
          <p:nvPr/>
        </p:nvCxnSpPr>
        <p:spPr>
          <a:xfrm rot="5400000">
            <a:off x="4464843" y="339328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406" y="1324732"/>
            <a:ext cx="4429156" cy="604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Running a Spark Job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57488" y="2428868"/>
            <a:ext cx="3429024" cy="1071570"/>
            <a:chOff x="2857488" y="2500306"/>
            <a:chExt cx="3429024" cy="1071570"/>
          </a:xfrm>
        </p:grpSpPr>
        <p:sp>
          <p:nvSpPr>
            <p:cNvPr id="5" name="Rectangle 4"/>
            <p:cNvSpPr/>
            <p:nvPr/>
          </p:nvSpPr>
          <p:spPr>
            <a:xfrm>
              <a:off x="2857488" y="2500306"/>
              <a:ext cx="3429024" cy="10715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14678" y="3071810"/>
              <a:ext cx="1071570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Job</a:t>
              </a:r>
              <a:endParaRPr lang="en-IN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857752" y="3071810"/>
              <a:ext cx="1071570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Job</a:t>
              </a:r>
              <a:endParaRPr lang="en-IN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95372" y="2643182"/>
              <a:ext cx="1404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Application</a:t>
              </a:r>
              <a:endParaRPr lang="en-IN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4282" y="4786322"/>
            <a:ext cx="2714644" cy="1071570"/>
            <a:chOff x="571472" y="4572008"/>
            <a:chExt cx="2714644" cy="1071570"/>
          </a:xfrm>
        </p:grpSpPr>
        <p:sp>
          <p:nvSpPr>
            <p:cNvPr id="11" name="Rectangle 10"/>
            <p:cNvSpPr/>
            <p:nvPr/>
          </p:nvSpPr>
          <p:spPr>
            <a:xfrm>
              <a:off x="571472" y="4572008"/>
              <a:ext cx="2714644" cy="10715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093" y="5143512"/>
              <a:ext cx="84832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26167" y="5143512"/>
              <a:ext cx="848328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</a:t>
              </a:r>
              <a:endParaRPr lang="en-IN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98473" y="4684904"/>
              <a:ext cx="1111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Executor</a:t>
              </a:r>
              <a:endParaRPr lang="en-IN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14678" y="4786322"/>
            <a:ext cx="2714644" cy="1071570"/>
            <a:chOff x="571472" y="4572008"/>
            <a:chExt cx="2714644" cy="1071570"/>
          </a:xfrm>
        </p:grpSpPr>
        <p:sp>
          <p:nvSpPr>
            <p:cNvPr id="17" name="Rectangle 16"/>
            <p:cNvSpPr/>
            <p:nvPr/>
          </p:nvSpPr>
          <p:spPr>
            <a:xfrm>
              <a:off x="571472" y="4572008"/>
              <a:ext cx="2714644" cy="10715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3093" y="5143512"/>
              <a:ext cx="84832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26167" y="5143512"/>
              <a:ext cx="84832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</a:t>
              </a:r>
              <a:endParaRPr lang="en-IN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98473" y="4684904"/>
              <a:ext cx="1111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Executor</a:t>
              </a:r>
              <a:endParaRPr lang="en-IN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15074" y="4786322"/>
            <a:ext cx="2714644" cy="1071570"/>
            <a:chOff x="571472" y="4572008"/>
            <a:chExt cx="2714644" cy="1071570"/>
          </a:xfrm>
        </p:grpSpPr>
        <p:sp>
          <p:nvSpPr>
            <p:cNvPr id="22" name="Rectangle 21"/>
            <p:cNvSpPr/>
            <p:nvPr/>
          </p:nvSpPr>
          <p:spPr>
            <a:xfrm>
              <a:off x="571472" y="4572008"/>
              <a:ext cx="2714644" cy="10715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83093" y="5143512"/>
              <a:ext cx="848328" cy="4286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</a:t>
              </a:r>
              <a:endParaRPr lang="en-IN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326167" y="5143512"/>
              <a:ext cx="848328" cy="4286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</a:t>
              </a:r>
              <a:endParaRPr lang="en-IN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98473" y="4684904"/>
              <a:ext cx="1111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Executor</a:t>
              </a:r>
              <a:endParaRPr lang="en-IN" dirty="0"/>
            </a:p>
          </p:txBody>
        </p:sp>
      </p:grpSp>
      <p:cxnSp>
        <p:nvCxnSpPr>
          <p:cNvPr id="27" name="Straight Arrow Connector 26"/>
          <p:cNvCxnSpPr>
            <a:stCxn id="5" idx="2"/>
            <a:endCxn id="11" idx="0"/>
          </p:cNvCxnSpPr>
          <p:nvPr/>
        </p:nvCxnSpPr>
        <p:spPr>
          <a:xfrm rot="5400000">
            <a:off x="2428860" y="2643182"/>
            <a:ext cx="1285884" cy="3000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2"/>
            <a:endCxn id="17" idx="0"/>
          </p:cNvCxnSpPr>
          <p:nvPr/>
        </p:nvCxnSpPr>
        <p:spPr>
          <a:xfrm rot="5400000">
            <a:off x="3929058" y="4143380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22" idx="0"/>
          </p:cNvCxnSpPr>
          <p:nvPr/>
        </p:nvCxnSpPr>
        <p:spPr>
          <a:xfrm rot="16200000" flipH="1">
            <a:off x="5429256" y="2643182"/>
            <a:ext cx="1285884" cy="3000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406" y="1324732"/>
            <a:ext cx="2786082" cy="604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Spark Driver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2357430"/>
            <a:ext cx="80724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269875">
              <a:spcAft>
                <a:spcPts val="1200"/>
              </a:spcAft>
              <a:buFont typeface="Wingdings" pitchFamily="2" charset="2"/>
              <a:buChar char="ü"/>
            </a:pPr>
            <a:r>
              <a:rPr lang="en-US" i="1" dirty="0" smtClean="0"/>
              <a:t>Manages job flow and scheduling.</a:t>
            </a:r>
          </a:p>
          <a:p>
            <a:pPr marL="179388" indent="269875">
              <a:spcAft>
                <a:spcPts val="1200"/>
              </a:spcAft>
              <a:buFont typeface="Wingdings" pitchFamily="2" charset="2"/>
              <a:buChar char="ü"/>
            </a:pPr>
            <a:r>
              <a:rPr lang="en-US" i="1" dirty="0" smtClean="0"/>
              <a:t>Typically, same as the client process to initiate the job.</a:t>
            </a:r>
          </a:p>
          <a:p>
            <a:pPr marL="179388" indent="269875">
              <a:spcAft>
                <a:spcPts val="1200"/>
              </a:spcAft>
              <a:buFont typeface="Wingdings" pitchFamily="2" charset="2"/>
              <a:buChar char="ü"/>
            </a:pPr>
            <a:r>
              <a:rPr lang="en-US" i="1" dirty="0" smtClean="0"/>
              <a:t>Responsible for performing ‘transformations’ and ‘actions’ on RDDs and submit requests to the Master.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In practical terms:</a:t>
            </a:r>
          </a:p>
          <a:p>
            <a:pPr marL="179388" indent="269875">
              <a:spcAft>
                <a:spcPts val="1200"/>
              </a:spcAft>
              <a:buFont typeface="Wingdings" pitchFamily="2" charset="2"/>
              <a:buChar char="ü"/>
            </a:pPr>
            <a:r>
              <a:rPr lang="en-US" i="1" dirty="0" smtClean="0"/>
              <a:t>Driver is a program that creates the SparkContext, connecting to a given Spark Master.</a:t>
            </a:r>
            <a:endParaRPr lang="en-IN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406" y="1324732"/>
            <a:ext cx="3357586" cy="604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Spark Executor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2357430"/>
            <a:ext cx="80724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269875">
              <a:spcAft>
                <a:spcPts val="1200"/>
              </a:spcAft>
              <a:buFont typeface="Wingdings" pitchFamily="2" charset="2"/>
              <a:buChar char="ü"/>
            </a:pPr>
            <a:r>
              <a:rPr lang="en-US" i="1" dirty="0" smtClean="0"/>
              <a:t>A single JVM instance on a node that serves a single Spark Application.</a:t>
            </a:r>
          </a:p>
          <a:p>
            <a:pPr marL="179388" indent="269875">
              <a:spcAft>
                <a:spcPts val="1200"/>
              </a:spcAft>
              <a:buFont typeface="Wingdings" pitchFamily="2" charset="2"/>
              <a:buChar char="ü"/>
            </a:pPr>
            <a:r>
              <a:rPr lang="en-US" i="1" dirty="0" smtClean="0"/>
              <a:t>Each application gets its own executor processes, which stay up for the duration of the whole application and runs tasks in multiple threads.</a:t>
            </a:r>
          </a:p>
          <a:p>
            <a:pPr marL="179388" indent="269875">
              <a:spcAft>
                <a:spcPts val="1200"/>
              </a:spcAft>
              <a:buFont typeface="Wingdings" pitchFamily="2" charset="2"/>
              <a:buChar char="ü"/>
            </a:pPr>
            <a:r>
              <a:rPr lang="en-US" i="1" dirty="0" smtClean="0"/>
              <a:t>One Executor can run multiple tasks over its lifetime.</a:t>
            </a:r>
          </a:p>
          <a:p>
            <a:pPr marL="179388" indent="269875">
              <a:spcAft>
                <a:spcPts val="1200"/>
              </a:spcAft>
              <a:buFont typeface="Wingdings" pitchFamily="2" charset="2"/>
              <a:buChar char="ü"/>
            </a:pPr>
            <a:r>
              <a:rPr lang="en-US" i="1" dirty="0" smtClean="0"/>
              <a:t>A node may have several Executors.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406" y="1324732"/>
            <a:ext cx="6286544" cy="604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Pluggable Resource Manager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480" y="2214554"/>
            <a:ext cx="57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“Spark supports pluggable Cluster Manager, which is responsible for starting executor processes”</a:t>
            </a:r>
            <a:endParaRPr lang="en-IN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57158" y="3143248"/>
            <a:ext cx="8429684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smtClean="0"/>
              <a:t>Spark supports three Cluster Managers:</a:t>
            </a:r>
          </a:p>
          <a:p>
            <a:pPr marL="179388" indent="269875">
              <a:lnSpc>
                <a:spcPct val="150000"/>
              </a:lnSpc>
              <a:buFont typeface="Wingdings" pitchFamily="2" charset="2"/>
              <a:buChar char="ü"/>
            </a:pPr>
            <a:r>
              <a:rPr lang="en-US" i="1" dirty="0" smtClean="0"/>
              <a:t>YARN</a:t>
            </a:r>
          </a:p>
          <a:p>
            <a:pPr marL="179388" indent="269875">
              <a:lnSpc>
                <a:spcPct val="150000"/>
              </a:lnSpc>
              <a:buFont typeface="Wingdings" pitchFamily="2" charset="2"/>
              <a:buChar char="ü"/>
            </a:pPr>
            <a:r>
              <a:rPr lang="en-US" i="1" dirty="0" smtClean="0"/>
              <a:t>Mesos</a:t>
            </a:r>
          </a:p>
          <a:p>
            <a:pPr marL="179388" indent="269875">
              <a:lnSpc>
                <a:spcPct val="150000"/>
              </a:lnSpc>
              <a:buFont typeface="Wingdings" pitchFamily="2" charset="2"/>
              <a:buChar char="ü"/>
            </a:pPr>
            <a:r>
              <a:rPr lang="en-US" i="1" dirty="0" smtClean="0"/>
              <a:t>Spark’s own ‘Standalone’ Cluster Manager.</a:t>
            </a:r>
            <a:endParaRPr lang="en-IN" sz="16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28596" y="5072074"/>
            <a:ext cx="8286808" cy="128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 smtClean="0"/>
              <a:t>All three of these frameworks have two components: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i="1" dirty="0" smtClean="0"/>
              <a:t>A central ‘Master’ service.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i="1" dirty="0" smtClean="0"/>
              <a:t>A ‘Slave’ service running on each node.</a:t>
            </a:r>
            <a:endParaRPr lang="en-IN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406" y="1324732"/>
            <a:ext cx="6286544" cy="604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Pluggable Resource Manager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6248" y="2285992"/>
            <a:ext cx="32147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 smtClean="0"/>
              <a:t>The Central Master Service:</a:t>
            </a:r>
          </a:p>
          <a:p>
            <a:pPr marL="179388" indent="269875">
              <a:lnSpc>
                <a:spcPct val="150000"/>
              </a:lnSpc>
              <a:buFont typeface="Wingdings" pitchFamily="2" charset="2"/>
              <a:buChar char="ü"/>
            </a:pPr>
            <a:r>
              <a:rPr lang="en-US" i="1" dirty="0" smtClean="0"/>
              <a:t>YARN ResourceManager</a:t>
            </a:r>
          </a:p>
          <a:p>
            <a:pPr marL="179388" indent="269875">
              <a:lnSpc>
                <a:spcPct val="150000"/>
              </a:lnSpc>
              <a:buFont typeface="Wingdings" pitchFamily="2" charset="2"/>
              <a:buChar char="ü"/>
            </a:pPr>
            <a:r>
              <a:rPr lang="en-US" i="1" dirty="0" smtClean="0"/>
              <a:t>Mesos Master</a:t>
            </a:r>
          </a:p>
          <a:p>
            <a:pPr marL="179388" indent="269875">
              <a:lnSpc>
                <a:spcPct val="150000"/>
              </a:lnSpc>
              <a:buFont typeface="Wingdings" pitchFamily="2" charset="2"/>
              <a:buChar char="ü"/>
            </a:pPr>
            <a:r>
              <a:rPr lang="en-US" i="1" dirty="0" smtClean="0"/>
              <a:t>Spark Standalone Master</a:t>
            </a:r>
            <a:endParaRPr lang="en-IN" i="1" dirty="0"/>
          </a:p>
        </p:txBody>
      </p:sp>
      <p:pic>
        <p:nvPicPr>
          <p:cNvPr id="10" name="Picture 9" descr="Gru-2-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2285992"/>
            <a:ext cx="1714512" cy="1714512"/>
          </a:xfrm>
          <a:prstGeom prst="rect">
            <a:avLst/>
          </a:prstGeom>
        </p:spPr>
      </p:pic>
      <p:pic>
        <p:nvPicPr>
          <p:cNvPr id="11" name="Picture 10" descr="minions_png_by_genesis_07-d6ff3m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6248" y="4357694"/>
            <a:ext cx="3429024" cy="19288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28662" y="4643446"/>
            <a:ext cx="32147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 smtClean="0"/>
              <a:t>The Slave Service:</a:t>
            </a:r>
          </a:p>
          <a:p>
            <a:pPr marL="179388" indent="269875">
              <a:lnSpc>
                <a:spcPct val="150000"/>
              </a:lnSpc>
              <a:buFont typeface="Wingdings" pitchFamily="2" charset="2"/>
              <a:buChar char="ü"/>
            </a:pPr>
            <a:r>
              <a:rPr lang="en-US" i="1" dirty="0" smtClean="0"/>
              <a:t>YARN NodeManager</a:t>
            </a:r>
          </a:p>
          <a:p>
            <a:pPr marL="179388" indent="269875">
              <a:lnSpc>
                <a:spcPct val="150000"/>
              </a:lnSpc>
              <a:buFont typeface="Wingdings" pitchFamily="2" charset="2"/>
              <a:buChar char="ü"/>
            </a:pPr>
            <a:r>
              <a:rPr lang="en-US" i="1" dirty="0" smtClean="0"/>
              <a:t>Mesos Slave</a:t>
            </a:r>
          </a:p>
          <a:p>
            <a:pPr marL="179388" indent="269875">
              <a:lnSpc>
                <a:spcPct val="150000"/>
              </a:lnSpc>
              <a:buFont typeface="Wingdings" pitchFamily="2" charset="2"/>
              <a:buChar char="ü"/>
            </a:pPr>
            <a:r>
              <a:rPr lang="en-US" i="1" dirty="0" smtClean="0"/>
              <a:t>Spark Standalone Slave</a:t>
            </a:r>
            <a:endParaRPr lang="en-IN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1406" y="1324732"/>
            <a:ext cx="3571900" cy="60407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Calibri" pitchFamily="34" charset="0"/>
              </a:rPr>
              <a:t>Not so long ago!</a:t>
            </a:r>
            <a:endParaRPr lang="en-IN" sz="4000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2214554"/>
            <a:ext cx="8143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9875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i="1" dirty="0" smtClean="0"/>
              <a:t>Started in 2009 as a research project in the UC Berkeley RAD Lab.</a:t>
            </a:r>
          </a:p>
          <a:p>
            <a:pPr indent="269875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i="1" dirty="0" smtClean="0"/>
              <a:t>Open sourced in 2010.</a:t>
            </a:r>
            <a:endParaRPr lang="en-IN" sz="2000" i="1" dirty="0"/>
          </a:p>
        </p:txBody>
      </p:sp>
      <p:pic>
        <p:nvPicPr>
          <p:cNvPr id="6" name="Picture 5" descr="Baid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304402">
            <a:off x="575224" y="3107728"/>
            <a:ext cx="2700736" cy="923652"/>
          </a:xfrm>
          <a:prstGeom prst="rect">
            <a:avLst/>
          </a:prstGeom>
        </p:spPr>
      </p:pic>
      <p:pic>
        <p:nvPicPr>
          <p:cNvPr id="9" name="Picture 8" descr="ru_yahoo-ipho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86023">
            <a:off x="877123" y="4573215"/>
            <a:ext cx="2286016" cy="1714512"/>
          </a:xfrm>
          <a:prstGeom prst="rect">
            <a:avLst/>
          </a:prstGeom>
        </p:spPr>
      </p:pic>
      <p:pic>
        <p:nvPicPr>
          <p:cNvPr id="10" name="Picture 9" descr="Tencent_QQ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364" y="3929066"/>
            <a:ext cx="1428760" cy="14287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29256" y="3286124"/>
            <a:ext cx="3357586" cy="2118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9875">
              <a:lnSpc>
                <a:spcPct val="150000"/>
              </a:lnSpc>
              <a:buFont typeface="Wingdings" pitchFamily="2" charset="2"/>
              <a:buChar char="ü"/>
            </a:pPr>
            <a:r>
              <a:rPr lang="en-US" i="1" dirty="0" smtClean="0"/>
              <a:t>Quickly became the largest open source community in Big Data, with over 500 contributors and 200+ organizations.</a:t>
            </a:r>
            <a:endParaRPr lang="en-IN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Spark Job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643306" y="4394041"/>
            <a:ext cx="2975036" cy="53515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Standalone Mode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406" y="1324732"/>
            <a:ext cx="6286544" cy="604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latin typeface="Calibri" pitchFamily="34" charset="0"/>
                <a:ea typeface="+mj-ea"/>
                <a:cs typeface="+mj-cs"/>
              </a:rPr>
              <a:t>Spark Job - Standalone Mode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09897" y="2500306"/>
            <a:ext cx="157163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 Program</a:t>
            </a:r>
            <a:endParaRPr lang="en-IN" dirty="0"/>
          </a:p>
        </p:txBody>
      </p:sp>
      <p:pic>
        <p:nvPicPr>
          <p:cNvPr id="6" name="Picture 5" descr="Gru-2-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707" y="4214818"/>
            <a:ext cx="2286016" cy="2286016"/>
          </a:xfrm>
          <a:prstGeom prst="rect">
            <a:avLst/>
          </a:prstGeom>
        </p:spPr>
      </p:pic>
      <p:pic>
        <p:nvPicPr>
          <p:cNvPr id="7" name="Picture 6" descr="minion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293" y="3214686"/>
            <a:ext cx="1327586" cy="874034"/>
          </a:xfrm>
          <a:prstGeom prst="rect">
            <a:avLst/>
          </a:prstGeom>
        </p:spPr>
      </p:pic>
      <p:pic>
        <p:nvPicPr>
          <p:cNvPr id="8" name="Picture 7" descr="minion-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483" y="4500570"/>
            <a:ext cx="1523810" cy="1003175"/>
          </a:xfrm>
          <a:prstGeom prst="rect">
            <a:avLst/>
          </a:prstGeom>
        </p:spPr>
      </p:pic>
      <p:pic>
        <p:nvPicPr>
          <p:cNvPr id="9" name="Picture 8" descr="minion-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5187" y="5786454"/>
            <a:ext cx="1295238" cy="82539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9873626">
            <a:off x="4140657" y="4058639"/>
            <a:ext cx="945159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ight Arrow 10"/>
          <p:cNvSpPr/>
          <p:nvPr/>
        </p:nvSpPr>
        <p:spPr>
          <a:xfrm>
            <a:off x="4167285" y="4929198"/>
            <a:ext cx="1071570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ight Arrow 11"/>
          <p:cNvSpPr/>
          <p:nvPr/>
        </p:nvSpPr>
        <p:spPr>
          <a:xfrm rot="1071756">
            <a:off x="3909772" y="5753059"/>
            <a:ext cx="933033" cy="400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Down Arrow 12"/>
          <p:cNvSpPr/>
          <p:nvPr/>
        </p:nvSpPr>
        <p:spPr>
          <a:xfrm>
            <a:off x="2952839" y="3500438"/>
            <a:ext cx="285752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406" y="1324732"/>
            <a:ext cx="7500990" cy="604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Calibri" pitchFamily="34" charset="0"/>
                <a:ea typeface="+mj-ea"/>
                <a:cs typeface="+mj-cs"/>
              </a:rPr>
              <a:t>Standalone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Spark Shell – Scala (spark-shell)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5" name="Picture 4" descr="Screenshot-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5250"/>
            <a:ext cx="9144000" cy="4872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406" y="1324732"/>
            <a:ext cx="7643866" cy="604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Standalone Spark Shell – Python (pyspark)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1026" name="Picture 2" descr="E:\yashos\all in one\Spark presentations\images\Screenshot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5250"/>
            <a:ext cx="9144000" cy="48577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Spark Job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643438" y="4394041"/>
            <a:ext cx="1974904" cy="53515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YARN Mode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406" y="1324732"/>
            <a:ext cx="5072098" cy="604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latin typeface="Calibri" pitchFamily="34" charset="0"/>
                <a:ea typeface="+mj-ea"/>
                <a:cs typeface="+mj-cs"/>
              </a:rPr>
              <a:t>Spark Job - YARN Mode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2214554"/>
            <a:ext cx="82868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smtClean="0"/>
              <a:t>Spark Application Master:</a:t>
            </a:r>
          </a:p>
          <a:p>
            <a:pPr marL="179388" indent="269875">
              <a:lnSpc>
                <a:spcPct val="150000"/>
              </a:lnSpc>
              <a:buFont typeface="Wingdings" pitchFamily="2" charset="2"/>
              <a:buChar char="ü"/>
            </a:pPr>
            <a:r>
              <a:rPr lang="en-US" i="1" dirty="0" smtClean="0"/>
              <a:t>Responsible for negotiating resource requests made by the driver with YARN.</a:t>
            </a:r>
          </a:p>
          <a:p>
            <a:pPr marL="179388" indent="269875">
              <a:lnSpc>
                <a:spcPct val="150000"/>
              </a:lnSpc>
              <a:buFont typeface="Wingdings" pitchFamily="2" charset="2"/>
              <a:buChar char="ü"/>
            </a:pPr>
            <a:r>
              <a:rPr lang="en-US" i="1" dirty="0" smtClean="0"/>
              <a:t>Finds suitable set of hosts/containers in which to run the Spark applications.</a:t>
            </a:r>
            <a:endParaRPr lang="en-IN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406" y="1324732"/>
            <a:ext cx="5072098" cy="604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latin typeface="Calibri" pitchFamily="34" charset="0"/>
                <a:ea typeface="+mj-ea"/>
                <a:cs typeface="+mj-cs"/>
              </a:rPr>
              <a:t>Spark Job - YARN Mode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1538" y="2357430"/>
            <a:ext cx="1214446" cy="520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00100" y="3429000"/>
            <a:ext cx="13573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Manager</a:t>
            </a:r>
            <a:endParaRPr lang="en-IN" dirty="0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rot="5400000">
            <a:off x="1403214" y="3153453"/>
            <a:ext cx="55109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000628" y="2071678"/>
            <a:ext cx="3357586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000628" y="3286124"/>
            <a:ext cx="3357586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000628" y="4500570"/>
            <a:ext cx="3357586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5000628" y="5715016"/>
            <a:ext cx="3357586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5357818" y="3643314"/>
            <a:ext cx="278608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Application Master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6" idx="3"/>
          </p:cNvCxnSpPr>
          <p:nvPr/>
        </p:nvCxnSpPr>
        <p:spPr>
          <a:xfrm>
            <a:off x="2357422" y="3750471"/>
            <a:ext cx="2643206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6" idx="3"/>
          </p:cNvCxnSpPr>
          <p:nvPr/>
        </p:nvCxnSpPr>
        <p:spPr>
          <a:xfrm rot="10800000">
            <a:off x="2357422" y="3750472"/>
            <a:ext cx="3000396" cy="1785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3" idx="3"/>
          </p:cNvCxnSpPr>
          <p:nvPr/>
        </p:nvCxnSpPr>
        <p:spPr>
          <a:xfrm>
            <a:off x="2357422" y="3929066"/>
            <a:ext cx="3408409" cy="202057"/>
          </a:xfrm>
          <a:prstGeom prst="straightConnector1">
            <a:avLst/>
          </a:prstGeom>
          <a:ln>
            <a:solidFill>
              <a:srgbClr val="32C1D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030740" y="2500306"/>
            <a:ext cx="1428760" cy="4286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</a:t>
            </a:r>
            <a:endParaRPr lang="en-IN" dirty="0"/>
          </a:p>
        </p:txBody>
      </p:sp>
      <p:sp>
        <p:nvSpPr>
          <p:cNvPr id="27" name="Oval 26"/>
          <p:cNvSpPr/>
          <p:nvPr/>
        </p:nvSpPr>
        <p:spPr>
          <a:xfrm>
            <a:off x="6042218" y="4970656"/>
            <a:ext cx="1428760" cy="4286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</a:t>
            </a:r>
            <a:endParaRPr lang="en-IN" dirty="0"/>
          </a:p>
        </p:txBody>
      </p:sp>
      <p:cxnSp>
        <p:nvCxnSpPr>
          <p:cNvPr id="29" name="Straight Arrow Connector 28"/>
          <p:cNvCxnSpPr>
            <a:endCxn id="26" idx="2"/>
          </p:cNvCxnSpPr>
          <p:nvPr/>
        </p:nvCxnSpPr>
        <p:spPr>
          <a:xfrm flipV="1">
            <a:off x="2244526" y="2714620"/>
            <a:ext cx="3786214" cy="1214446"/>
          </a:xfrm>
          <a:prstGeom prst="straightConnector1">
            <a:avLst/>
          </a:prstGeom>
          <a:ln>
            <a:solidFill>
              <a:srgbClr val="32C1D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7" idx="2"/>
          </p:cNvCxnSpPr>
          <p:nvPr/>
        </p:nvCxnSpPr>
        <p:spPr>
          <a:xfrm>
            <a:off x="2256004" y="3929066"/>
            <a:ext cx="3786214" cy="1255904"/>
          </a:xfrm>
          <a:prstGeom prst="straightConnector1">
            <a:avLst/>
          </a:prstGeom>
          <a:ln>
            <a:solidFill>
              <a:srgbClr val="32C1D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0"/>
            <a:endCxn id="26" idx="4"/>
          </p:cNvCxnSpPr>
          <p:nvPr/>
        </p:nvCxnSpPr>
        <p:spPr>
          <a:xfrm rot="16200000" flipV="1">
            <a:off x="6390800" y="3283254"/>
            <a:ext cx="714380" cy="57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4"/>
            <a:endCxn id="27" idx="0"/>
          </p:cNvCxnSpPr>
          <p:nvPr/>
        </p:nvCxnSpPr>
        <p:spPr>
          <a:xfrm rot="16200000" flipH="1">
            <a:off x="6375809" y="4589867"/>
            <a:ext cx="755838" cy="57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29190" y="201523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NodeManager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4929190" y="325899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NodeManager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4929190" y="445844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NodeManager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4929190" y="567289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NodeManager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6" grpId="0" animBg="1"/>
      <p:bldP spid="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406" y="1324732"/>
            <a:ext cx="5072098" cy="604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latin typeface="Calibri" pitchFamily="34" charset="0"/>
                <a:ea typeface="+mj-ea"/>
                <a:cs typeface="+mj-cs"/>
              </a:rPr>
              <a:t>Spark Job - YARN Mode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2285992"/>
            <a:ext cx="80724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smtClean="0"/>
              <a:t>Spark runs on YARN in two modes:</a:t>
            </a:r>
          </a:p>
          <a:p>
            <a:pPr marL="179388" indent="269875">
              <a:lnSpc>
                <a:spcPct val="150000"/>
              </a:lnSpc>
              <a:buFont typeface="Wingdings" pitchFamily="2" charset="2"/>
              <a:buChar char="ü"/>
            </a:pPr>
            <a:r>
              <a:rPr lang="en-US" i="1" dirty="0" smtClean="0"/>
              <a:t>YARN ‘Cluster’ Mode.</a:t>
            </a:r>
          </a:p>
          <a:p>
            <a:pPr marL="179388" indent="269875">
              <a:lnSpc>
                <a:spcPct val="150000"/>
              </a:lnSpc>
              <a:buFont typeface="Wingdings" pitchFamily="2" charset="2"/>
              <a:buChar char="ü"/>
            </a:pPr>
            <a:r>
              <a:rPr lang="en-US" i="1" dirty="0" smtClean="0"/>
              <a:t>YARN ‘Client’ Mode.</a:t>
            </a:r>
            <a:endParaRPr lang="en-IN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4071942"/>
            <a:ext cx="76438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dirty="0" smtClean="0"/>
              <a:t>“YARN Cluster mode makes sense for production jobs.”</a:t>
            </a: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dirty="0" smtClean="0"/>
              <a:t>“YARN Client mode makes sense for interactive and debugging issues.”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406" y="1324732"/>
            <a:ext cx="7072362" cy="604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latin typeface="Calibri" pitchFamily="34" charset="0"/>
                <a:ea typeface="+mj-ea"/>
                <a:cs typeface="+mj-cs"/>
              </a:rPr>
              <a:t>Spark Job - YARN Mode (Cluster)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2571744"/>
            <a:ext cx="7358114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smtClean="0"/>
              <a:t>Cluster Mode:</a:t>
            </a:r>
          </a:p>
          <a:p>
            <a:pPr marL="179388" indent="269875">
              <a:lnSpc>
                <a:spcPct val="150000"/>
              </a:lnSpc>
              <a:buFont typeface="Wingdings" pitchFamily="2" charset="2"/>
              <a:buChar char="ü"/>
            </a:pPr>
            <a:r>
              <a:rPr lang="en-US" i="1" dirty="0" smtClean="0"/>
              <a:t>Driver runs in the Application Master</a:t>
            </a:r>
          </a:p>
          <a:p>
            <a:pPr marL="179388" indent="269875">
              <a:lnSpc>
                <a:spcPct val="150000"/>
              </a:lnSpc>
              <a:buFont typeface="Wingdings" pitchFamily="2" charset="2"/>
              <a:buChar char="ü"/>
            </a:pPr>
            <a:r>
              <a:rPr lang="en-US" i="1" dirty="0" smtClean="0"/>
              <a:t>The client that starts the application doesn’t need to stick around for its entire lifetime.</a:t>
            </a:r>
            <a:endParaRPr lang="en-IN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406" y="1324732"/>
            <a:ext cx="7072362" cy="604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latin typeface="Calibri" pitchFamily="34" charset="0"/>
                <a:ea typeface="+mj-ea"/>
                <a:cs typeface="+mj-cs"/>
              </a:rPr>
              <a:t>Spark Job - YARN Mode (Cluster)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1472" y="2928934"/>
            <a:ext cx="107157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444390" y="2071678"/>
            <a:ext cx="2357454" cy="185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611079" y="2571744"/>
            <a:ext cx="2024076" cy="12144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873018" y="3214686"/>
            <a:ext cx="1500198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Driver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622985" y="2613203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Spark Application Master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658704" y="2143116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YARN Container</a:t>
            </a:r>
            <a:endParaRPr lang="en-IN" dirty="0"/>
          </a:p>
        </p:txBody>
      </p: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>
            <a:off x="1643042" y="3178967"/>
            <a:ext cx="968037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643570" y="2214554"/>
            <a:ext cx="214314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 Resource Manager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7" idx="3"/>
            <a:endCxn id="13" idx="1"/>
          </p:cNvCxnSpPr>
          <p:nvPr/>
        </p:nvCxnSpPr>
        <p:spPr>
          <a:xfrm flipV="1">
            <a:off x="4635155" y="2536025"/>
            <a:ext cx="1008415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643042" y="4357694"/>
            <a:ext cx="3960150" cy="1928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1944324" y="4857760"/>
            <a:ext cx="1500198" cy="135732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3730274" y="4857760"/>
            <a:ext cx="1500198" cy="135732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2087200" y="5464983"/>
            <a:ext cx="121444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Executor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3873150" y="5464983"/>
            <a:ext cx="121444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Executor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1944324" y="4974634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YARN Container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3730274" y="4974634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YARN Container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2158638" y="4416990"/>
            <a:ext cx="292895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YARN Node Manager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6072198" y="5429264"/>
            <a:ext cx="128588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Task</a:t>
            </a:r>
            <a:endParaRPr lang="en-IN" dirty="0"/>
          </a:p>
        </p:txBody>
      </p:sp>
      <p:cxnSp>
        <p:nvCxnSpPr>
          <p:cNvPr id="26" name="Straight Arrow Connector 25"/>
          <p:cNvCxnSpPr>
            <a:stCxn id="20" idx="3"/>
            <a:endCxn id="24" idx="1"/>
          </p:cNvCxnSpPr>
          <p:nvPr/>
        </p:nvCxnSpPr>
        <p:spPr>
          <a:xfrm>
            <a:off x="5087596" y="5786454"/>
            <a:ext cx="98460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23" idx="0"/>
          </p:cNvCxnSpPr>
          <p:nvPr/>
        </p:nvCxnSpPr>
        <p:spPr>
          <a:xfrm rot="5400000">
            <a:off x="3236279" y="4030152"/>
            <a:ext cx="77367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2087200" y="4572008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66593" y="2842506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5000628" y="25003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3566115" y="3914076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2768819" y="4000504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6072198" y="3286124"/>
            <a:ext cx="3000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i="1" dirty="0" smtClean="0"/>
              <a:t>Launch Application</a:t>
            </a:r>
          </a:p>
          <a:p>
            <a:pPr marL="342900" indent="-342900">
              <a:buAutoNum type="arabicPeriod"/>
            </a:pPr>
            <a:r>
              <a:rPr lang="en-US" i="1" dirty="0" smtClean="0"/>
              <a:t>Request resource/reply</a:t>
            </a:r>
          </a:p>
          <a:p>
            <a:pPr marL="342900" indent="-342900">
              <a:buAutoNum type="arabicPeriod"/>
            </a:pPr>
            <a:r>
              <a:rPr lang="en-US" i="1" dirty="0" smtClean="0"/>
              <a:t>Launch Spark Executor</a:t>
            </a:r>
          </a:p>
          <a:p>
            <a:pPr marL="342900" indent="-342900">
              <a:buAutoNum type="arabicPeriod"/>
            </a:pPr>
            <a:r>
              <a:rPr lang="en-US" i="1" dirty="0" smtClean="0"/>
              <a:t>Issue Application commands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10908" y="6357958"/>
            <a:ext cx="21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YARN Cluster Mode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1406" y="1324732"/>
            <a:ext cx="7143800" cy="60407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Calibri" pitchFamily="34" charset="0"/>
              </a:rPr>
              <a:t>I’ve already made a lot of Friends</a:t>
            </a:r>
            <a:endParaRPr lang="en-IN" sz="4000" dirty="0">
              <a:latin typeface="Calibr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68429" y="2648247"/>
          <a:ext cx="5407143" cy="32810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2381"/>
                <a:gridCol w="1802381"/>
                <a:gridCol w="1802381"/>
              </a:tblGrid>
              <a:tr h="531085">
                <a:tc>
                  <a:txBody>
                    <a:bodyPr/>
                    <a:lstStyle/>
                    <a:p>
                      <a:pPr algn="ctr"/>
                      <a:endParaRPr lang="en-IN" sz="2100" dirty="0"/>
                    </a:p>
                  </a:txBody>
                  <a:tcPr marL="108143" marR="108143" marT="54071" marB="540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June 2013</a:t>
                      </a:r>
                      <a:endParaRPr lang="en-IN" sz="2100" dirty="0"/>
                    </a:p>
                  </a:txBody>
                  <a:tcPr marL="108143" marR="108143" marT="54071" marB="540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June 2014</a:t>
                      </a:r>
                      <a:endParaRPr lang="en-IN" sz="2100" dirty="0"/>
                    </a:p>
                  </a:txBody>
                  <a:tcPr marL="108143" marR="108143" marT="54071" marB="54071" anchor="ctr"/>
                </a:tc>
              </a:tr>
              <a:tr h="916666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Total Contributors</a:t>
                      </a:r>
                      <a:endParaRPr lang="en-IN" sz="2100" dirty="0"/>
                    </a:p>
                  </a:txBody>
                  <a:tcPr marL="108143" marR="108143" marT="54071" marB="540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68</a:t>
                      </a:r>
                      <a:endParaRPr lang="en-IN" sz="2100" dirty="0"/>
                    </a:p>
                  </a:txBody>
                  <a:tcPr marL="108143" marR="108143" marT="54071" marB="540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255</a:t>
                      </a:r>
                      <a:endParaRPr lang="en-IN" sz="2100" dirty="0"/>
                    </a:p>
                  </a:txBody>
                  <a:tcPr marL="108143" marR="108143" marT="54071" marB="54071" anchor="ctr"/>
                </a:tc>
              </a:tr>
              <a:tr h="916666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Companies</a:t>
                      </a:r>
                      <a:r>
                        <a:rPr lang="en-US" sz="2100" baseline="0" dirty="0" smtClean="0"/>
                        <a:t> contributing</a:t>
                      </a:r>
                      <a:endParaRPr lang="en-IN" sz="2100" dirty="0"/>
                    </a:p>
                  </a:txBody>
                  <a:tcPr marL="108143" marR="108143" marT="54071" marB="540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17</a:t>
                      </a:r>
                      <a:endParaRPr lang="en-IN" sz="2100" dirty="0"/>
                    </a:p>
                  </a:txBody>
                  <a:tcPr marL="108143" marR="108143" marT="54071" marB="540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50</a:t>
                      </a:r>
                      <a:endParaRPr lang="en-IN" sz="2100" dirty="0"/>
                    </a:p>
                  </a:txBody>
                  <a:tcPr marL="108143" marR="108143" marT="54071" marB="54071" anchor="ctr"/>
                </a:tc>
              </a:tr>
              <a:tr h="916666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Total lines of code</a:t>
                      </a:r>
                      <a:endParaRPr lang="en-IN" sz="2100" dirty="0"/>
                    </a:p>
                  </a:txBody>
                  <a:tcPr marL="108143" marR="108143" marT="54071" marB="540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63,000</a:t>
                      </a:r>
                      <a:endParaRPr lang="en-IN" sz="2100" dirty="0"/>
                    </a:p>
                  </a:txBody>
                  <a:tcPr marL="108143" marR="108143" marT="54071" marB="540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175,000</a:t>
                      </a:r>
                      <a:endParaRPr lang="en-IN" sz="2100" dirty="0"/>
                    </a:p>
                  </a:txBody>
                  <a:tcPr marL="108143" marR="108143" marT="54071" marB="54071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406" y="1324732"/>
            <a:ext cx="7072362" cy="604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latin typeface="Calibri" pitchFamily="34" charset="0"/>
                <a:ea typeface="+mj-ea"/>
                <a:cs typeface="+mj-cs"/>
              </a:rPr>
              <a:t>Spark Job - YARN Mode (Client)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2571744"/>
            <a:ext cx="735811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smtClean="0"/>
              <a:t>Client Mode:</a:t>
            </a:r>
          </a:p>
          <a:p>
            <a:pPr marL="179388" indent="269875">
              <a:lnSpc>
                <a:spcPct val="150000"/>
              </a:lnSpc>
              <a:buFont typeface="Wingdings" pitchFamily="2" charset="2"/>
              <a:buChar char="ü"/>
            </a:pPr>
            <a:r>
              <a:rPr lang="en-US" i="1" dirty="0" smtClean="0"/>
              <a:t>Driver program runs in the YARN Client.</a:t>
            </a:r>
          </a:p>
          <a:p>
            <a:pPr marL="179388" indent="269875">
              <a:lnSpc>
                <a:spcPct val="150000"/>
              </a:lnSpc>
              <a:buFont typeface="Wingdings" pitchFamily="2" charset="2"/>
              <a:buChar char="ü"/>
            </a:pPr>
            <a:r>
              <a:rPr lang="en-US" i="1" dirty="0" smtClean="0"/>
              <a:t>The Application Master is merely present to request executor containers from YARN.</a:t>
            </a:r>
          </a:p>
          <a:p>
            <a:pPr marL="179388" indent="269875">
              <a:lnSpc>
                <a:spcPct val="150000"/>
              </a:lnSpc>
              <a:buFont typeface="Wingdings" pitchFamily="2" charset="2"/>
              <a:buChar char="ü"/>
            </a:pPr>
            <a:r>
              <a:rPr lang="en-US" i="1" dirty="0" smtClean="0"/>
              <a:t>The client communicates with these containers to schedule work after they start.</a:t>
            </a:r>
            <a:endParaRPr lang="en-IN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309" y="2571744"/>
            <a:ext cx="1683896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444390" y="2071678"/>
            <a:ext cx="2357454" cy="185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611079" y="2571744"/>
            <a:ext cx="2024076" cy="12144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Application Master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57158" y="3214686"/>
            <a:ext cx="1500198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Driver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658704" y="2143116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YARN Container</a:t>
            </a:r>
            <a:endParaRPr lang="en-IN" dirty="0"/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1949205" y="3178967"/>
            <a:ext cx="66187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643570" y="2214554"/>
            <a:ext cx="214314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 Resource Manager</a:t>
            </a:r>
            <a:endParaRPr lang="en-IN" dirty="0"/>
          </a:p>
        </p:txBody>
      </p:sp>
      <p:cxnSp>
        <p:nvCxnSpPr>
          <p:cNvPr id="12" name="Straight Arrow Connector 11"/>
          <p:cNvCxnSpPr>
            <a:stCxn id="6" idx="3"/>
            <a:endCxn id="11" idx="1"/>
          </p:cNvCxnSpPr>
          <p:nvPr/>
        </p:nvCxnSpPr>
        <p:spPr>
          <a:xfrm flipV="1">
            <a:off x="4635155" y="2536025"/>
            <a:ext cx="1008415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43042" y="4357694"/>
            <a:ext cx="3960150" cy="1928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944324" y="4857760"/>
            <a:ext cx="1500198" cy="135732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730274" y="4857760"/>
            <a:ext cx="1500198" cy="135732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2087200" y="5464983"/>
            <a:ext cx="121444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Executor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3873150" y="5464983"/>
            <a:ext cx="121444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Executor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1944324" y="4974634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YARN Container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3730274" y="4974634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YARN Container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2158638" y="4416990"/>
            <a:ext cx="292895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YARN Node Manager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6072198" y="5429264"/>
            <a:ext cx="128588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Task</a:t>
            </a:r>
            <a:endParaRPr lang="en-IN" dirty="0"/>
          </a:p>
        </p:txBody>
      </p:sp>
      <p:cxnSp>
        <p:nvCxnSpPr>
          <p:cNvPr id="22" name="Straight Arrow Connector 21"/>
          <p:cNvCxnSpPr>
            <a:stCxn id="17" idx="3"/>
            <a:endCxn id="21" idx="1"/>
          </p:cNvCxnSpPr>
          <p:nvPr/>
        </p:nvCxnSpPr>
        <p:spPr>
          <a:xfrm>
            <a:off x="5087596" y="5786454"/>
            <a:ext cx="98460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66593" y="2842506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5000628" y="25003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3566115" y="3914076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2768819" y="4000504"/>
            <a:ext cx="30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6072198" y="3286124"/>
            <a:ext cx="3000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i="1" dirty="0" smtClean="0"/>
              <a:t>Launch Application</a:t>
            </a:r>
          </a:p>
          <a:p>
            <a:pPr marL="342900" indent="-342900">
              <a:buAutoNum type="arabicPeriod"/>
            </a:pPr>
            <a:r>
              <a:rPr lang="en-US" i="1" dirty="0" smtClean="0"/>
              <a:t>Request resource/reply</a:t>
            </a:r>
          </a:p>
          <a:p>
            <a:pPr marL="342900" indent="-342900">
              <a:buAutoNum type="arabicPeriod"/>
            </a:pPr>
            <a:r>
              <a:rPr lang="en-US" i="1" dirty="0" smtClean="0"/>
              <a:t>Launch Spark Executor</a:t>
            </a:r>
          </a:p>
          <a:p>
            <a:pPr marL="342900" indent="-342900">
              <a:buAutoNum type="arabicPeriod"/>
            </a:pPr>
            <a:r>
              <a:rPr lang="en-US" i="1" dirty="0" smtClean="0"/>
              <a:t>Issue Application commands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10908" y="6357958"/>
            <a:ext cx="20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YARN Client Mode</a:t>
            </a:r>
            <a:endParaRPr lang="en-IN" dirty="0"/>
          </a:p>
        </p:txBody>
      </p:sp>
      <p:cxnSp>
        <p:nvCxnSpPr>
          <p:cNvPr id="38" name="Straight Arrow Connector 37"/>
          <p:cNvCxnSpPr>
            <a:stCxn id="6" idx="2"/>
            <a:endCxn id="20" idx="0"/>
          </p:cNvCxnSpPr>
          <p:nvPr/>
        </p:nvCxnSpPr>
        <p:spPr>
          <a:xfrm rot="5400000">
            <a:off x="3307717" y="4101590"/>
            <a:ext cx="630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07148" y="271462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Client</a:t>
            </a:r>
            <a:endParaRPr lang="en-IN" dirty="0"/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71406" y="1324732"/>
            <a:ext cx="7072362" cy="604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latin typeface="Calibri" pitchFamily="34" charset="0"/>
                <a:ea typeface="+mj-ea"/>
                <a:cs typeface="+mj-cs"/>
              </a:rPr>
              <a:t>Spark Job - YARN Mode (Client)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2157304" y="4643446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406" y="1324732"/>
            <a:ext cx="4643470" cy="604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Running a Spark Job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7156" y="2428868"/>
          <a:ext cx="8429688" cy="371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80"/>
                <a:gridCol w="2143140"/>
                <a:gridCol w="2071702"/>
                <a:gridCol w="2000266"/>
              </a:tblGrid>
              <a:tr h="445285"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YARN Cluster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YARN</a:t>
                      </a:r>
                      <a:r>
                        <a:rPr lang="en-US" sz="1600" baseline="0" dirty="0" smtClean="0"/>
                        <a:t> Client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Spark</a:t>
                      </a:r>
                      <a:r>
                        <a:rPr lang="en-US" sz="1600" baseline="0" dirty="0" smtClean="0"/>
                        <a:t> Standalone</a:t>
                      </a:r>
                      <a:endParaRPr lang="en-IN" sz="1600" dirty="0"/>
                    </a:p>
                  </a:txBody>
                  <a:tcPr anchor="ctr"/>
                </a:tc>
              </a:tr>
              <a:tr h="44528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Driver runs</a:t>
                      </a:r>
                      <a:r>
                        <a:rPr lang="en-US" sz="1600" baseline="0" dirty="0" smtClean="0"/>
                        <a:t> in: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 Master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Client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Client</a:t>
                      </a:r>
                      <a:endParaRPr lang="en-IN" sz="1600" dirty="0"/>
                    </a:p>
                  </a:txBody>
                  <a:tcPr/>
                </a:tc>
              </a:tr>
              <a:tr h="69537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Who requests</a:t>
                      </a:r>
                      <a:r>
                        <a:rPr lang="en-US" sz="1600" baseline="0" dirty="0" smtClean="0"/>
                        <a:t> resources?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Application Master</a:t>
                      </a:r>
                      <a:endParaRPr lang="en-IN" sz="1600" dirty="0" smtClean="0"/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 Master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Client</a:t>
                      </a:r>
                      <a:endParaRPr lang="en-IN" sz="1600" dirty="0"/>
                    </a:p>
                  </a:txBody>
                  <a:tcPr/>
                </a:tc>
              </a:tr>
              <a:tr h="69537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Who</a:t>
                      </a:r>
                      <a:r>
                        <a:rPr lang="en-US" sz="1600" baseline="0" dirty="0" smtClean="0"/>
                        <a:t> starts executor processes?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YARN</a:t>
                      </a:r>
                      <a:r>
                        <a:rPr lang="en-US" sz="1600" baseline="0" dirty="0" smtClean="0"/>
                        <a:t> NodeManager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YARN</a:t>
                      </a:r>
                      <a:r>
                        <a:rPr lang="en-US" sz="1600" baseline="0" dirty="0" smtClean="0"/>
                        <a:t> NodeManager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Spark Slave</a:t>
                      </a:r>
                      <a:endParaRPr lang="en-IN" sz="1600" dirty="0"/>
                    </a:p>
                  </a:txBody>
                  <a:tcPr/>
                </a:tc>
              </a:tr>
              <a:tr h="98816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Persistent Services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YARN ResourceManager</a:t>
                      </a:r>
                      <a:r>
                        <a:rPr lang="en-US" sz="1600" baseline="0" dirty="0" smtClean="0"/>
                        <a:t> &amp; NodeManagers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YARN ResourceManager &amp; NodeManagers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Spark Master &amp; Workers</a:t>
                      </a:r>
                      <a:endParaRPr lang="en-IN" sz="1600" dirty="0"/>
                    </a:p>
                  </a:txBody>
                  <a:tcPr/>
                </a:tc>
              </a:tr>
              <a:tr h="44528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Supports Spark Shell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25658" y="3214685"/>
            <a:ext cx="4189482" cy="892093"/>
          </a:xfrm>
        </p:spPr>
        <p:txBody>
          <a:bodyPr/>
          <a:lstStyle/>
          <a:p>
            <a:pPr algn="ctr"/>
            <a:r>
              <a:rPr lang="en-US" dirty="0" smtClean="0"/>
              <a:t>Tuning Spark</a:t>
            </a:r>
            <a:endParaRPr lang="en-I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406" y="1324732"/>
            <a:ext cx="6000792" cy="604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latin typeface="Calibri" pitchFamily="34" charset="0"/>
                <a:ea typeface="+mj-ea"/>
                <a:cs typeface="+mj-cs"/>
              </a:rPr>
              <a:t>Configuring with SparkConf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2143116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“Changing Spark runtime configurations.”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3000372"/>
            <a:ext cx="464347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smtClean="0"/>
              <a:t>Using SparkConf in Python:</a:t>
            </a:r>
          </a:p>
          <a:p>
            <a:pPr marL="360363"/>
            <a:r>
              <a:rPr lang="en-US" i="1" dirty="0" smtClean="0"/>
              <a:t>conf = new SparkConf()</a:t>
            </a:r>
          </a:p>
          <a:p>
            <a:pPr marL="360363"/>
            <a:r>
              <a:rPr lang="en-US" i="1" dirty="0" smtClean="0"/>
              <a:t>conf.set(“spark.app.name”, “My App”)</a:t>
            </a:r>
          </a:p>
          <a:p>
            <a:pPr marL="360363"/>
            <a:r>
              <a:rPr lang="en-US" i="1" dirty="0" smtClean="0"/>
              <a:t>conf.set(“spark.master”, “yarn”)</a:t>
            </a:r>
          </a:p>
          <a:p>
            <a:pPr marL="360363">
              <a:spcAft>
                <a:spcPts val="1200"/>
              </a:spcAft>
            </a:pPr>
            <a:r>
              <a:rPr lang="en-US" i="1" dirty="0" smtClean="0"/>
              <a:t>conf.set(“spark.ui.port”, “36000”)</a:t>
            </a:r>
            <a:endParaRPr lang="en-IN" i="1" dirty="0" smtClean="0"/>
          </a:p>
          <a:p>
            <a:pPr marL="360363">
              <a:spcAft>
                <a:spcPts val="1200"/>
              </a:spcAft>
            </a:pPr>
            <a:r>
              <a:rPr lang="en-US" i="1" dirty="0" smtClean="0"/>
              <a:t>sc = new SparkContext(conf)</a:t>
            </a:r>
          </a:p>
        </p:txBody>
      </p:sp>
      <p:sp>
        <p:nvSpPr>
          <p:cNvPr id="7" name="Right Brace 6"/>
          <p:cNvSpPr/>
          <p:nvPr/>
        </p:nvSpPr>
        <p:spPr>
          <a:xfrm>
            <a:off x="5643570" y="3429000"/>
            <a:ext cx="357190" cy="12144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000760" y="3857628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Construct a conf.</a:t>
            </a:r>
            <a:endParaRPr lang="en-IN" dirty="0"/>
          </a:p>
        </p:txBody>
      </p:sp>
      <p:sp>
        <p:nvSpPr>
          <p:cNvPr id="9" name="Right Brace 8"/>
          <p:cNvSpPr/>
          <p:nvPr/>
        </p:nvSpPr>
        <p:spPr>
          <a:xfrm>
            <a:off x="5658560" y="4744864"/>
            <a:ext cx="357190" cy="2857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000760" y="4572008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Create a SparkContext with this configuration</a:t>
            </a:r>
            <a:endParaRPr lang="en-I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2071678"/>
            <a:ext cx="464347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smtClean="0"/>
              <a:t>Using SparkConf in Scala:</a:t>
            </a:r>
          </a:p>
          <a:p>
            <a:pPr marL="360363"/>
            <a:r>
              <a:rPr lang="en-US" i="1" dirty="0" smtClean="0"/>
              <a:t>val conf = new SparkConf()</a:t>
            </a:r>
          </a:p>
          <a:p>
            <a:pPr marL="360363"/>
            <a:r>
              <a:rPr lang="en-US" i="1" dirty="0" smtClean="0"/>
              <a:t>conf.set(“spark.app.name”, “My App”)</a:t>
            </a:r>
          </a:p>
          <a:p>
            <a:pPr marL="360363"/>
            <a:r>
              <a:rPr lang="en-US" i="1" dirty="0" smtClean="0"/>
              <a:t>conf.set(“spark.master”, “yarn”)</a:t>
            </a:r>
          </a:p>
          <a:p>
            <a:pPr marL="360363">
              <a:spcAft>
                <a:spcPts val="1200"/>
              </a:spcAft>
            </a:pPr>
            <a:r>
              <a:rPr lang="en-US" i="1" dirty="0" smtClean="0"/>
              <a:t>conf.set(“spark.ui.port”, “36000”)</a:t>
            </a:r>
            <a:endParaRPr lang="en-IN" i="1" dirty="0" smtClean="0"/>
          </a:p>
          <a:p>
            <a:pPr marL="360363">
              <a:spcAft>
                <a:spcPts val="1200"/>
              </a:spcAft>
            </a:pPr>
            <a:r>
              <a:rPr lang="en-US" i="1" dirty="0" smtClean="0"/>
              <a:t>val sc = new SparkContext(conf)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4357694"/>
            <a:ext cx="657229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smtClean="0"/>
              <a:t>Using SparkConf in Java:</a:t>
            </a:r>
          </a:p>
          <a:p>
            <a:pPr marL="360363"/>
            <a:r>
              <a:rPr lang="en-US" i="1" dirty="0" smtClean="0"/>
              <a:t>SparkConf conf = new SparkConf();</a:t>
            </a:r>
          </a:p>
          <a:p>
            <a:pPr marL="360363"/>
            <a:r>
              <a:rPr lang="en-US" i="1" dirty="0" smtClean="0"/>
              <a:t>conf.set(“spark.app.name”, “My App”);</a:t>
            </a:r>
          </a:p>
          <a:p>
            <a:pPr marL="360363"/>
            <a:r>
              <a:rPr lang="en-US" i="1" dirty="0" smtClean="0"/>
              <a:t>conf.set(“spark.master”, “yarn”);</a:t>
            </a:r>
          </a:p>
          <a:p>
            <a:pPr marL="360363">
              <a:spcAft>
                <a:spcPts val="1200"/>
              </a:spcAft>
            </a:pPr>
            <a:r>
              <a:rPr lang="en-US" i="1" dirty="0" smtClean="0"/>
              <a:t>conf.set(“spark.ui.port”, “36000”);</a:t>
            </a:r>
            <a:endParaRPr lang="en-IN" i="1" dirty="0" smtClean="0"/>
          </a:p>
          <a:p>
            <a:pPr marL="360363">
              <a:spcAft>
                <a:spcPts val="1200"/>
              </a:spcAft>
            </a:pPr>
            <a:r>
              <a:rPr lang="en-US" i="1" dirty="0" smtClean="0"/>
              <a:t>JavaSparkContext sc = new JavaSparkContext(conf);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1406" y="1324732"/>
            <a:ext cx="6000792" cy="604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latin typeface="Calibri" pitchFamily="34" charset="0"/>
                <a:ea typeface="+mj-ea"/>
                <a:cs typeface="+mj-cs"/>
              </a:rPr>
              <a:t>Configuring with SparkConf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643570" y="2515296"/>
            <a:ext cx="357190" cy="12144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000760" y="294392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Construct a conf.</a:t>
            </a:r>
            <a:endParaRPr lang="en-IN" dirty="0"/>
          </a:p>
        </p:txBody>
      </p:sp>
      <p:sp>
        <p:nvSpPr>
          <p:cNvPr id="9" name="Right Brace 8"/>
          <p:cNvSpPr/>
          <p:nvPr/>
        </p:nvSpPr>
        <p:spPr>
          <a:xfrm>
            <a:off x="5658560" y="3831160"/>
            <a:ext cx="357190" cy="2857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000760" y="3658304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Create a SparkContext with this configuration</a:t>
            </a:r>
            <a:endParaRPr lang="en-I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406" y="1324732"/>
            <a:ext cx="6429420" cy="604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latin typeface="Calibri" pitchFamily="34" charset="0"/>
                <a:ea typeface="+mj-ea"/>
                <a:cs typeface="+mj-cs"/>
              </a:rPr>
              <a:t>Configuring with spark-submit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2071678"/>
            <a:ext cx="81439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smtClean="0"/>
              <a:t>Setting configuration values at runtime using flags:</a:t>
            </a:r>
          </a:p>
          <a:p>
            <a:pPr marL="179388"/>
            <a:r>
              <a:rPr lang="en-US" sz="2000" dirty="0" smtClean="0"/>
              <a:t>$ </a:t>
            </a:r>
            <a:r>
              <a:rPr lang="en-US" i="1" dirty="0" smtClean="0"/>
              <a:t>bin/spark-submit \</a:t>
            </a:r>
          </a:p>
          <a:p>
            <a:pPr marL="360363"/>
            <a:r>
              <a:rPr lang="en-US" i="1" dirty="0" smtClean="0"/>
              <a:t>--class com.example.MyApp \</a:t>
            </a:r>
          </a:p>
          <a:p>
            <a:pPr marL="360363"/>
            <a:r>
              <a:rPr lang="en-US" i="1" dirty="0" smtClean="0"/>
              <a:t>--master yarn \</a:t>
            </a:r>
          </a:p>
          <a:p>
            <a:pPr marL="360363"/>
            <a:r>
              <a:rPr lang="en-US" i="1" dirty="0" smtClean="0"/>
              <a:t>--name “My Spark App” \</a:t>
            </a:r>
          </a:p>
          <a:p>
            <a:pPr marL="360363"/>
            <a:r>
              <a:rPr lang="en-US" i="1" dirty="0" smtClean="0"/>
              <a:t>--conf spark.ui.port=36000 \</a:t>
            </a:r>
          </a:p>
          <a:p>
            <a:pPr marL="360363"/>
            <a:r>
              <a:rPr lang="en-US" i="1" dirty="0" smtClean="0"/>
              <a:t>myApp.jar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4450873"/>
            <a:ext cx="814393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smtClean="0"/>
              <a:t>Setting configuration values at runtime using a defaults file:</a:t>
            </a:r>
          </a:p>
          <a:p>
            <a:pPr marL="179388"/>
            <a:r>
              <a:rPr lang="en-US" sz="2000" dirty="0" smtClean="0"/>
              <a:t>$ </a:t>
            </a:r>
            <a:r>
              <a:rPr lang="en-US" i="1" dirty="0" smtClean="0"/>
              <a:t>bin/spark-submit \</a:t>
            </a:r>
          </a:p>
          <a:p>
            <a:pPr marL="360363"/>
            <a:r>
              <a:rPr lang="en-US" i="1" dirty="0" smtClean="0"/>
              <a:t>--class com.example.MyApp \</a:t>
            </a:r>
          </a:p>
          <a:p>
            <a:pPr marL="360363"/>
            <a:r>
              <a:rPr lang="en-US" i="1" dirty="0" smtClean="0"/>
              <a:t>--properties-file </a:t>
            </a:r>
            <a:r>
              <a:rPr lang="en-US" i="1" dirty="0" smtClean="0">
                <a:solidFill>
                  <a:schemeClr val="accent1"/>
                </a:solidFill>
              </a:rPr>
              <a:t>my-config.conf</a:t>
            </a:r>
            <a:r>
              <a:rPr lang="en-US" i="1" dirty="0" smtClean="0"/>
              <a:t> \</a:t>
            </a:r>
          </a:p>
          <a:p>
            <a:pPr marL="360363"/>
            <a:r>
              <a:rPr lang="en-US" i="1" dirty="0" smtClean="0"/>
              <a:t>myApp.jar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406" y="1324732"/>
            <a:ext cx="7858180" cy="604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latin typeface="Calibri" pitchFamily="34" charset="0"/>
                <a:ea typeface="+mj-ea"/>
                <a:cs typeface="+mj-cs"/>
              </a:rPr>
              <a:t>Some Common Spark Configurations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4281" y="2143116"/>
          <a:ext cx="8715438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083"/>
                <a:gridCol w="2286016"/>
                <a:gridCol w="36433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Default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Explanation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spark.executor.memory</a:t>
                      </a:r>
                    </a:p>
                    <a:p>
                      <a:pPr algn="just"/>
                      <a:r>
                        <a:rPr lang="en-US" dirty="0" smtClean="0"/>
                        <a:t>(--executor-memory)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512M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Amount of memory to user per executor process.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spark.executor.cores</a:t>
                      </a:r>
                    </a:p>
                    <a:p>
                      <a:pPr algn="just"/>
                      <a:r>
                        <a:rPr lang="en-US" dirty="0" smtClean="0"/>
                        <a:t>(--executor-cores)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Bounds the number</a:t>
                      </a:r>
                      <a:r>
                        <a:rPr lang="en-US" baseline="0" dirty="0" smtClean="0"/>
                        <a:t> of cores used by the application.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spark.cores.max</a:t>
                      </a:r>
                    </a:p>
                    <a:p>
                      <a:pPr algn="just"/>
                      <a:r>
                        <a:rPr lang="en-US" dirty="0" smtClean="0"/>
                        <a:t>(--total-executor-cores)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(none)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number of cores across all the executors.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spark.speculation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Setting</a:t>
                      </a:r>
                      <a:r>
                        <a:rPr lang="en-US" baseline="0" dirty="0" smtClean="0"/>
                        <a:t> to True will enable speculative execution of tasks.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spark.eventLog.enabled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Set True to enable</a:t>
                      </a:r>
                      <a:r>
                        <a:rPr lang="en-US" baseline="0" dirty="0" smtClean="0"/>
                        <a:t> event logging, which allows completed tasks to be viewed using a history server.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spark.eventLog.dir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hlinkClick r:id="rId2" action="ppaction://hlinkfile"/>
                        </a:rPr>
                        <a:t>File:///tmp/spark-events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storage</a:t>
                      </a:r>
                      <a:r>
                        <a:rPr lang="en-US" baseline="0" dirty="0" smtClean="0"/>
                        <a:t> location used for event logging, if enabled.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1406" y="1324732"/>
            <a:ext cx="7786742" cy="60407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Calibri" pitchFamily="34" charset="0"/>
              </a:rPr>
              <a:t>And there’s a lot of activity going on</a:t>
            </a:r>
            <a:endParaRPr lang="en-IN" sz="4000" dirty="0">
              <a:latin typeface="Calibri" pitchFamily="34" charset="0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285720" y="2500282"/>
          <a:ext cx="3714776" cy="435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4286248" y="2571720"/>
          <a:ext cx="4214842" cy="428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1406" y="1324732"/>
            <a:ext cx="4429156" cy="604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On the ‘Speed’ side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416037" y="2214554"/>
            <a:ext cx="6311927" cy="1954802"/>
            <a:chOff x="846831" y="2344442"/>
            <a:chExt cx="6311927" cy="1954802"/>
          </a:xfrm>
        </p:grpSpPr>
        <p:pic>
          <p:nvPicPr>
            <p:cNvPr id="6" name="Picture 2" descr="E:\yashos\all in one\Spark presentations\images\mapreduce-logo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46831" y="2868752"/>
              <a:ext cx="2478232" cy="685800"/>
            </a:xfrm>
            <a:prstGeom prst="rect">
              <a:avLst/>
            </a:prstGeom>
            <a:noFill/>
          </p:spPr>
        </p:pic>
        <p:sp>
          <p:nvSpPr>
            <p:cNvPr id="7" name="Rounded Rectangle 6"/>
            <p:cNvSpPr/>
            <p:nvPr/>
          </p:nvSpPr>
          <p:spPr>
            <a:xfrm>
              <a:off x="4572000" y="2344442"/>
              <a:ext cx="2571768" cy="58449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/>
                <a:t>Interactive Queries</a:t>
              </a:r>
              <a:endParaRPr lang="en-IN" i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586990" y="3714752"/>
              <a:ext cx="2571768" cy="58449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/>
                <a:t>Stream Processing</a:t>
              </a:r>
              <a:endParaRPr lang="en-IN" i="1" dirty="0"/>
            </a:p>
          </p:txBody>
        </p:sp>
        <p:sp>
          <p:nvSpPr>
            <p:cNvPr id="10" name="Right Arrow 9"/>
            <p:cNvSpPr/>
            <p:nvPr/>
          </p:nvSpPr>
          <p:spPr>
            <a:xfrm rot="20314204">
              <a:off x="3456690" y="2780847"/>
              <a:ext cx="1052088" cy="350696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ight Arrow 10"/>
            <p:cNvSpPr/>
            <p:nvPr/>
          </p:nvSpPr>
          <p:spPr>
            <a:xfrm rot="1099283">
              <a:off x="3457446" y="3514034"/>
              <a:ext cx="1052088" cy="350696"/>
            </a:xfrm>
            <a:prstGeom prst="rightArrow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357290" y="4572008"/>
            <a:ext cx="6500858" cy="1063335"/>
            <a:chOff x="714348" y="5214950"/>
            <a:chExt cx="7429552" cy="1215240"/>
          </a:xfrm>
        </p:grpSpPr>
        <p:sp>
          <p:nvSpPr>
            <p:cNvPr id="12" name="Rectangle 11"/>
            <p:cNvSpPr/>
            <p:nvPr/>
          </p:nvSpPr>
          <p:spPr>
            <a:xfrm>
              <a:off x="714348" y="5228280"/>
              <a:ext cx="3786213" cy="100229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cap="none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</a:rPr>
                <a:t>Interactive Data Exploration</a:t>
              </a:r>
              <a:endParaRPr lang="en-US" sz="28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5400000">
              <a:off x="4357686" y="5857892"/>
              <a:ext cx="114300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5500694" y="5214950"/>
              <a:ext cx="2643206" cy="1214446"/>
              <a:chOff x="5500694" y="5214950"/>
              <a:chExt cx="2643206" cy="1214446"/>
            </a:xfrm>
          </p:grpSpPr>
          <p:pic>
            <p:nvPicPr>
              <p:cNvPr id="15" name="Picture 14" descr="60-second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500694" y="5214950"/>
                <a:ext cx="1145817" cy="1214446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6500826" y="5538771"/>
                <a:ext cx="16430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/>
                  <a:t>Minutes or Hours?</a:t>
                </a:r>
                <a:endParaRPr lang="en-IN" i="1" dirty="0"/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1285852" y="6072206"/>
            <a:ext cx="6572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ü"/>
            </a:pPr>
            <a:r>
              <a:rPr lang="en-US" sz="2400" dirty="0" smtClean="0"/>
              <a:t>The ability to run computations in memory.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406" y="1324732"/>
            <a:ext cx="5572164" cy="604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On the ‘Generality’ side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92877" y="2285992"/>
            <a:ext cx="8358246" cy="3643338"/>
            <a:chOff x="428596" y="2857496"/>
            <a:chExt cx="8358246" cy="3643338"/>
          </a:xfrm>
        </p:grpSpPr>
        <p:sp>
          <p:nvSpPr>
            <p:cNvPr id="6" name="Rectangle 5"/>
            <p:cNvSpPr/>
            <p:nvPr/>
          </p:nvSpPr>
          <p:spPr>
            <a:xfrm>
              <a:off x="428596" y="6000768"/>
              <a:ext cx="835824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Spark Core Engine</a:t>
              </a:r>
              <a:endParaRPr lang="en-IN" i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3586" y="4417654"/>
              <a:ext cx="1500198" cy="150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Spark</a:t>
              </a:r>
            </a:p>
            <a:p>
              <a:pPr algn="ctr"/>
              <a:r>
                <a:rPr lang="en-US" dirty="0" smtClean="0"/>
                <a:t>SQL</a:t>
              </a:r>
              <a:endParaRPr lang="en-IN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43108" y="4429132"/>
              <a:ext cx="1500198" cy="150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Spark Streaming</a:t>
              </a:r>
            </a:p>
            <a:p>
              <a:pPr algn="ctr"/>
              <a:r>
                <a:rPr lang="en-US" sz="1400" i="1" dirty="0" smtClean="0"/>
                <a:t>Streaming</a:t>
              </a:r>
              <a:endParaRPr lang="en-IN" sz="1400" i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57620" y="4429132"/>
              <a:ext cx="1500198" cy="150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MLlib</a:t>
              </a:r>
            </a:p>
            <a:p>
              <a:pPr algn="ctr"/>
              <a:r>
                <a:rPr lang="en-US" sz="1400" i="1" dirty="0" smtClean="0"/>
                <a:t>Machine Learning</a:t>
              </a:r>
              <a:endParaRPr lang="en-IN" sz="1400" i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72132" y="4429132"/>
              <a:ext cx="1500198" cy="150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GraphX</a:t>
              </a:r>
            </a:p>
            <a:p>
              <a:pPr algn="ctr"/>
              <a:r>
                <a:rPr lang="en-US" sz="1400" i="1" dirty="0" smtClean="0"/>
                <a:t>Graph Computation</a:t>
              </a:r>
              <a:endParaRPr lang="en-IN" sz="1400" i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86644" y="4429132"/>
              <a:ext cx="1500198" cy="150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Spark R</a:t>
              </a:r>
            </a:p>
            <a:p>
              <a:pPr algn="ctr"/>
              <a:r>
                <a:rPr lang="en-US" sz="1400" i="1" dirty="0" smtClean="0"/>
                <a:t>R on Spark</a:t>
              </a:r>
              <a:endParaRPr lang="en-IN" sz="1400" i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3586" y="2857496"/>
              <a:ext cx="1500198" cy="150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BlinkDB</a:t>
              </a:r>
            </a:p>
            <a:p>
              <a:pPr algn="ctr"/>
              <a:r>
                <a:rPr lang="en-US" sz="1400" i="1" dirty="0" smtClean="0"/>
                <a:t>Approximate SQL</a:t>
              </a:r>
              <a:endParaRPr lang="en-IN" sz="1400" i="1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85852" y="6128654"/>
            <a:ext cx="6572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/>
              <a:t>Unified Platform for Big Data Apps</a:t>
            </a:r>
            <a:endParaRPr lang="en-IN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406" y="1324732"/>
            <a:ext cx="5857916" cy="604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‘Elephant’ vs. The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‘Eel</a:t>
            </a:r>
            <a:r>
              <a:rPr lang="en-US" sz="4000" dirty="0" smtClean="0">
                <a:latin typeface="Calibri" pitchFamily="34" charset="0"/>
                <a:ea typeface="+mj-ea"/>
                <a:cs typeface="+mj-cs"/>
              </a:rPr>
              <a:t>’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4506" y="2367894"/>
          <a:ext cx="8387320" cy="3061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3660"/>
                <a:gridCol w="4193660"/>
              </a:tblGrid>
              <a:tr h="5102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Hadoop</a:t>
                      </a:r>
                      <a:endParaRPr lang="en-IN" sz="2400" dirty="0"/>
                    </a:p>
                  </a:txBody>
                  <a:tcPr marL="125810" marR="125810" marT="62904" marB="62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Spark</a:t>
                      </a:r>
                      <a:endParaRPr lang="en-IN" sz="2400" dirty="0"/>
                    </a:p>
                  </a:txBody>
                  <a:tcPr marL="125810" marR="125810" marT="62904" marB="62904"/>
                </a:tc>
              </a:tr>
              <a:tr h="51022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Hive</a:t>
                      </a:r>
                      <a:endParaRPr lang="en-IN" sz="2400" dirty="0"/>
                    </a:p>
                  </a:txBody>
                  <a:tcPr marL="125810" marR="125810" marT="62904" marB="62904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Spark SQL</a:t>
                      </a:r>
                      <a:endParaRPr lang="en-IN" sz="2400" dirty="0"/>
                    </a:p>
                  </a:txBody>
                  <a:tcPr marL="125810" marR="125810" marT="62904" marB="62904"/>
                </a:tc>
              </a:tr>
              <a:tr h="51022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Apache Mahout</a:t>
                      </a:r>
                      <a:endParaRPr lang="en-IN" sz="2400" dirty="0"/>
                    </a:p>
                  </a:txBody>
                  <a:tcPr marL="125810" marR="125810" marT="62904" marB="62904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MLlib</a:t>
                      </a:r>
                      <a:endParaRPr lang="en-IN" sz="2400" dirty="0"/>
                    </a:p>
                  </a:txBody>
                  <a:tcPr marL="125810" marR="125810" marT="62904" marB="62904"/>
                </a:tc>
              </a:tr>
              <a:tr h="51022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Impala</a:t>
                      </a:r>
                      <a:endParaRPr lang="en-IN" sz="2400" dirty="0"/>
                    </a:p>
                  </a:txBody>
                  <a:tcPr marL="125810" marR="125810" marT="62904" marB="62904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Spark SQL</a:t>
                      </a:r>
                      <a:endParaRPr lang="en-IN" sz="2400" dirty="0"/>
                    </a:p>
                  </a:txBody>
                  <a:tcPr marL="125810" marR="125810" marT="62904" marB="62904"/>
                </a:tc>
              </a:tr>
              <a:tr h="51022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Apache Giraph</a:t>
                      </a:r>
                      <a:endParaRPr lang="en-IN" sz="2400" dirty="0"/>
                    </a:p>
                  </a:txBody>
                  <a:tcPr marL="125810" marR="125810" marT="62904" marB="62904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GraphX</a:t>
                      </a:r>
                      <a:endParaRPr lang="en-IN" sz="2400" dirty="0"/>
                    </a:p>
                  </a:txBody>
                  <a:tcPr marL="125810" marR="125810" marT="62904" marB="62904"/>
                </a:tc>
              </a:tr>
              <a:tr h="51022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Apache Storm</a:t>
                      </a:r>
                      <a:endParaRPr lang="en-IN" sz="2400" dirty="0"/>
                    </a:p>
                  </a:txBody>
                  <a:tcPr marL="125810" marR="125810" marT="62904" marB="62904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Spark Streaming</a:t>
                      </a:r>
                      <a:endParaRPr lang="en-IN" sz="2400" dirty="0"/>
                    </a:p>
                  </a:txBody>
                  <a:tcPr marL="125810" marR="125810" marT="62904" marB="62904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93009" y="5783065"/>
            <a:ext cx="635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* Spark offers simple APIs in Python, Java, Scala, and SQL, and rich built-in libraries.</a:t>
            </a:r>
            <a:endParaRPr lang="en-IN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406" y="1324732"/>
            <a:ext cx="7358114" cy="604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Unification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brings one Abstraction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41" y="2190200"/>
            <a:ext cx="8929718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dirty="0" smtClean="0"/>
              <a:t>Resilient Distributed Datasets:</a:t>
            </a:r>
          </a:p>
          <a:p>
            <a:pPr marL="90488" indent="269875">
              <a:lnSpc>
                <a:spcPct val="150000"/>
              </a:lnSpc>
              <a:buFont typeface="Wingdings" pitchFamily="2" charset="2"/>
              <a:buChar char="ü"/>
            </a:pPr>
            <a:r>
              <a:rPr lang="en-US" i="1" dirty="0" smtClean="0"/>
              <a:t>All different processing systems in Spark share the same abstraction called RDD.</a:t>
            </a:r>
          </a:p>
          <a:p>
            <a:pPr marL="90488" indent="269875">
              <a:lnSpc>
                <a:spcPct val="150000"/>
              </a:lnSpc>
              <a:buFont typeface="Wingdings" pitchFamily="2" charset="2"/>
              <a:buChar char="ü"/>
            </a:pPr>
            <a:r>
              <a:rPr lang="en-US" i="1" dirty="0" smtClean="0"/>
              <a:t>An RDD in Spark is simply an immutable distributed collection of objects.</a:t>
            </a:r>
          </a:p>
          <a:p>
            <a:pPr marL="90488" indent="269875">
              <a:lnSpc>
                <a:spcPct val="150000"/>
              </a:lnSpc>
              <a:buFont typeface="Wingdings" pitchFamily="2" charset="2"/>
              <a:buChar char="ü"/>
            </a:pPr>
            <a:r>
              <a:rPr lang="en-US" i="1" dirty="0" smtClean="0"/>
              <a:t>RDDs are lazily evaluated, type inferred, and can be cached in memory.</a:t>
            </a:r>
          </a:p>
          <a:p>
            <a:pPr marL="90488" indent="269875">
              <a:lnSpc>
                <a:spcPct val="150000"/>
              </a:lnSpc>
              <a:buFont typeface="Wingdings" pitchFamily="2" charset="2"/>
              <a:buChar char="ü"/>
            </a:pPr>
            <a:r>
              <a:rPr lang="en-US" i="1" dirty="0" smtClean="0"/>
              <a:t>RDDs are logically divided where each division is called a ‘Partition’.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1714</TotalTime>
  <Words>1950</Words>
  <Application>Microsoft Office PowerPoint</Application>
  <PresentationFormat>On-screen Show (4:3)</PresentationFormat>
  <Paragraphs>420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Theme2</vt:lpstr>
      <vt:lpstr>APACHE SPARK</vt:lpstr>
      <vt:lpstr>What is Spark?</vt:lpstr>
      <vt:lpstr>Not so long ago!</vt:lpstr>
      <vt:lpstr>I’ve already made a lot of Friends</vt:lpstr>
      <vt:lpstr>And there’s a lot of activity going on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Running a Spark Job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A Spark Job</vt:lpstr>
      <vt:lpstr>Slide 31</vt:lpstr>
      <vt:lpstr>Slide 32</vt:lpstr>
      <vt:lpstr>Slide 33</vt:lpstr>
      <vt:lpstr>A Spark Job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Tuning Spark</vt:lpstr>
      <vt:lpstr>Slide 44</vt:lpstr>
      <vt:lpstr>Slide 45</vt:lpstr>
      <vt:lpstr>Slide 46</vt:lpstr>
      <vt:lpstr>Slide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</dc:title>
  <dc:creator>sashi</dc:creator>
  <cp:lastModifiedBy>sashi</cp:lastModifiedBy>
  <cp:revision>183</cp:revision>
  <dcterms:created xsi:type="dcterms:W3CDTF">2015-05-26T04:14:10Z</dcterms:created>
  <dcterms:modified xsi:type="dcterms:W3CDTF">2015-06-03T06:17:01Z</dcterms:modified>
</cp:coreProperties>
</file>