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8" r:id="rId12"/>
    <p:sldId id="267" r:id="rId13"/>
    <p:sldId id="266" r:id="rId14"/>
    <p:sldId id="296" r:id="rId15"/>
    <p:sldId id="297" r:id="rId16"/>
    <p:sldId id="276" r:id="rId17"/>
    <p:sldId id="298" r:id="rId18"/>
    <p:sldId id="299" r:id="rId19"/>
    <p:sldId id="278" r:id="rId20"/>
    <p:sldId id="279" r:id="rId21"/>
    <p:sldId id="280" r:id="rId22"/>
    <p:sldId id="281" r:id="rId23"/>
    <p:sldId id="305" r:id="rId24"/>
    <p:sldId id="307" r:id="rId25"/>
    <p:sldId id="306" r:id="rId26"/>
    <p:sldId id="282" r:id="rId27"/>
    <p:sldId id="283" r:id="rId28"/>
    <p:sldId id="287" r:id="rId29"/>
    <p:sldId id="288" r:id="rId30"/>
    <p:sldId id="295" r:id="rId31"/>
    <p:sldId id="289" r:id="rId32"/>
    <p:sldId id="290" r:id="rId33"/>
    <p:sldId id="291" r:id="rId34"/>
    <p:sldId id="292" r:id="rId35"/>
    <p:sldId id="293" r:id="rId36"/>
    <p:sldId id="302" r:id="rId37"/>
    <p:sldId id="303" r:id="rId38"/>
    <p:sldId id="30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E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A91FA-688D-4089-AF16-DBB7CEE47D88}" type="datetimeFigureOut">
              <a:rPr lang="en-US" smtClean="0"/>
              <a:pPr/>
              <a:t>4/20/2015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28C5-04A1-4D17-A040-2B8469A9FC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Facebook</a:t>
            </a:r>
            <a:r>
              <a:rPr lang="en-US" dirty="0" smtClean="0"/>
              <a:t> generates</a:t>
            </a:r>
            <a:r>
              <a:rPr lang="en-US" baseline="0" dirty="0" smtClean="0"/>
              <a:t> 500TB data everyday. This includes 2.5 Billion content items, 2.7 Billion ‘likes’, 300 Million Photos uploaded, etc. </a:t>
            </a:r>
            <a:r>
              <a:rPr lang="en-US" baseline="0" dirty="0" err="1" smtClean="0"/>
              <a:t>Walmart</a:t>
            </a:r>
            <a:r>
              <a:rPr lang="en-US" baseline="0" dirty="0" smtClean="0"/>
              <a:t> is an online shopping store, which generates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5PB data everyday. Tipp24 is a gaming site which generates 2PB data everyday. The use cases go along…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828C5-04A1-4D17-A040-2B8469A9FC6A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is a platform of two extremes. One for storing huge</a:t>
            </a:r>
            <a:r>
              <a:rPr lang="en-US" baseline="0" dirty="0" smtClean="0"/>
              <a:t> amounts of data which uses a distributed file system (Hadoop Distributed File System – HDFS) where files are distributed across commodity hardware. The other for computational processing on this data (MapReduce)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828C5-04A1-4D17-A040-2B8469A9FC6A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828C5-04A1-4D17-A040-2B8469A9FC6A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Templateswise.com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6150" y="5715000"/>
            <a:ext cx="2143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43401"/>
            <a:ext cx="7772400" cy="10105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2387" y="76200"/>
            <a:ext cx="14144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40"/>
            <a:ext cx="7772400" cy="792161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1"/>
            <a:ext cx="7772400" cy="46783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4851"/>
            <a:ext cx="8229600" cy="4041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11083-9E9A-4C31-BE20-535F43B0AE62}" type="datetimeFigureOut">
              <a:rPr lang="en-US" smtClean="0"/>
              <a:pPr/>
              <a:t>4/20/2015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609F4-E160-4958-98DF-E524A4968E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11083-9E9A-4C31-BE20-535F43B0AE62}" type="datetimeFigureOut">
              <a:rPr lang="en-US" smtClean="0"/>
              <a:pPr/>
              <a:t>4/20/2015</a:t>
            </a:fld>
            <a:endParaRPr lang="en-IN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609F4-E160-4958-98DF-E524A4968E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677139"/>
            <a:ext cx="7772400" cy="10105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422371"/>
            <a:ext cx="6400800" cy="790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1083-9E9A-4C31-BE20-535F43B0AE62}" type="datetimeFigureOut">
              <a:rPr lang="en-US" smtClean="0"/>
              <a:pPr/>
              <a:t>4/20/2015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09F4-E160-4958-98DF-E524A4968EE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7078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11083-9E9A-4C31-BE20-535F43B0AE62}" type="datetimeFigureOut">
              <a:rPr lang="en-US" smtClean="0"/>
              <a:pPr/>
              <a:t>4/20/2015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</a:defRPr>
            </a:lvl1pPr>
          </a:lstStyle>
          <a:p>
            <a:fld id="{B31609F4-E160-4958-98DF-E524A4968E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55613" indent="-455613" algn="l" defTabSz="121761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413" indent="-303213" algn="l" defTabSz="121761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013" indent="-303213" algn="l" defTabSz="121761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613" indent="-303213" algn="l" defTabSz="121761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1224" y="4357694"/>
            <a:ext cx="6841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Apache Hadoop - YARN</a:t>
            </a:r>
            <a:endParaRPr lang="en-US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6334" y="5143512"/>
            <a:ext cx="65713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i="1" dirty="0" smtClean="0"/>
              <a:t>The Evolution of Hadoop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4414" y="214290"/>
            <a:ext cx="571504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i="1" dirty="0" smtClean="0"/>
              <a:t>Limitation in Running Non-MapReduce Applications</a:t>
            </a:r>
            <a:endParaRPr lang="en-US" sz="3600" b="1" i="1" dirty="0"/>
          </a:p>
        </p:txBody>
      </p:sp>
      <p:sp>
        <p:nvSpPr>
          <p:cNvPr id="8" name="Rectangular Callout 7"/>
          <p:cNvSpPr/>
          <p:nvPr/>
        </p:nvSpPr>
        <p:spPr>
          <a:xfrm rot="1422172">
            <a:off x="3402420" y="2056628"/>
            <a:ext cx="2357454" cy="1428760"/>
          </a:xfrm>
          <a:prstGeom prst="wedgeRectCallout">
            <a:avLst>
              <a:gd name="adj1" fmla="val -44419"/>
              <a:gd name="adj2" fmla="val 70893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“I only obey MapReduce Programming Framework”</a:t>
            </a:r>
            <a:endParaRPr lang="en-IN" i="1" dirty="0"/>
          </a:p>
        </p:txBody>
      </p:sp>
      <p:pic>
        <p:nvPicPr>
          <p:cNvPr id="7" name="Picture 6" descr="overburdened jobtrack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643182"/>
            <a:ext cx="1357322" cy="26432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TextBox 8"/>
          <p:cNvSpPr txBox="1"/>
          <p:nvPr/>
        </p:nvSpPr>
        <p:spPr>
          <a:xfrm>
            <a:off x="3643306" y="4214818"/>
            <a:ext cx="52864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i="1" dirty="0" smtClean="0"/>
              <a:t>Problem in performing real-time analysis.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i="1" dirty="0" smtClean="0"/>
              <a:t>Problem in running message-passing approach.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i="1" dirty="0" smtClean="0"/>
              <a:t>Problem in running ad-hoc query.</a:t>
            </a:r>
          </a:p>
          <a:p>
            <a:pPr algn="just"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doop ya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928670"/>
            <a:ext cx="5000660" cy="426796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714744" y="5286388"/>
            <a:ext cx="5274329" cy="923330"/>
          </a:xfrm>
          <a:prstGeom prst="wedgeRectCallout">
            <a:avLst>
              <a:gd name="adj1" fmla="val -23700"/>
              <a:gd name="adj2" fmla="val -836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Mein hoon YARN!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16" y="214290"/>
            <a:ext cx="349486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/>
              <a:t>Hadoop 2.0</a:t>
            </a:r>
            <a:endParaRPr lang="en-US" sz="5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1643050"/>
            <a:ext cx="70723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 smtClean="0"/>
              <a:t>The following are the four main improvements in Hadoop 2.0 over Hadoop 1.x:</a:t>
            </a:r>
          </a:p>
          <a:p>
            <a:pPr marL="269875" algn="just">
              <a:buFont typeface="Wingdings" pitchFamily="2" charset="2"/>
              <a:buChar char="ü"/>
            </a:pPr>
            <a:r>
              <a:rPr lang="en-US" sz="2000" b="1" dirty="0" smtClean="0"/>
              <a:t>HDFS Federation: </a:t>
            </a:r>
            <a:r>
              <a:rPr lang="en-US" sz="2000" dirty="0" smtClean="0"/>
              <a:t>Horizontal Scalability of NameNode.</a:t>
            </a:r>
          </a:p>
          <a:p>
            <a:pPr marL="269875" algn="just">
              <a:buFont typeface="Wingdings" pitchFamily="2" charset="2"/>
              <a:buChar char="ü"/>
            </a:pPr>
            <a:r>
              <a:rPr lang="en-US" sz="2000" b="1" dirty="0" smtClean="0"/>
              <a:t>NameNode High Availability: </a:t>
            </a:r>
            <a:r>
              <a:rPr lang="en-US" sz="2000" dirty="0" smtClean="0"/>
              <a:t>NameNode is no more a Single Point of Failure.</a:t>
            </a:r>
          </a:p>
          <a:p>
            <a:pPr marL="269875" algn="just">
              <a:buFont typeface="Wingdings" pitchFamily="2" charset="2"/>
              <a:buChar char="ü"/>
            </a:pPr>
            <a:r>
              <a:rPr lang="en-US" sz="2000" b="1" dirty="0" smtClean="0"/>
              <a:t>YARN: </a:t>
            </a:r>
            <a:r>
              <a:rPr lang="en-US" sz="2000" dirty="0" smtClean="0"/>
              <a:t>Ability to process Terabytes and Petabytes of data available in HDFS using non-MapReduce applications like MPI, GIRAPH, etc.</a:t>
            </a:r>
          </a:p>
          <a:p>
            <a:pPr marL="269875" algn="just">
              <a:buFont typeface="Wingdings" pitchFamily="2" charset="2"/>
              <a:buChar char="ü"/>
            </a:pPr>
            <a:r>
              <a:rPr lang="en-US" sz="2000" b="1" dirty="0" smtClean="0"/>
              <a:t>Resource Manager: </a:t>
            </a:r>
            <a:r>
              <a:rPr lang="en-US" sz="2000" dirty="0" smtClean="0"/>
              <a:t>Splits up the two major functionalities of the overburdened JobTracker (Resource Management and Job Scheduling/Monitoring) into two separate daemons: A global ResourceManager (RM) and per-application ApplicationMaster (AM).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928926" y="3786190"/>
            <a:ext cx="4929222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28926" y="1285860"/>
            <a:ext cx="4929222" cy="2286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01932" y="285728"/>
            <a:ext cx="579896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dirty="0" smtClean="0"/>
              <a:t>Hadoop 1.0 Vs Hadoop 2.0</a:t>
            </a:r>
            <a:endParaRPr lang="en-US" sz="4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3158191" y="1785926"/>
            <a:ext cx="4470692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MapReduce</a:t>
            </a:r>
            <a:endParaRPr lang="en-US" b="1" dirty="0" smtClean="0"/>
          </a:p>
          <a:p>
            <a:pPr algn="ctr"/>
            <a:r>
              <a:rPr lang="en-US" sz="1600" dirty="0" smtClean="0"/>
              <a:t>(Cluster Resource Management &amp; Data Processing)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3158191" y="2571744"/>
            <a:ext cx="4470692" cy="7858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HDFS</a:t>
            </a:r>
          </a:p>
          <a:p>
            <a:pPr algn="ctr"/>
            <a:r>
              <a:rPr lang="en-US" dirty="0" smtClean="0"/>
              <a:t>(File Storage)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357686" y="1355836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Hadoop 1.0</a:t>
            </a:r>
            <a:endParaRPr lang="en-IN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3073903" y="5143512"/>
            <a:ext cx="4639268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YARN</a:t>
            </a:r>
            <a:endParaRPr lang="en-US" sz="2000" dirty="0" smtClean="0"/>
          </a:p>
          <a:p>
            <a:pPr algn="ctr"/>
            <a:r>
              <a:rPr lang="en-US" sz="1600" dirty="0" smtClean="0"/>
              <a:t>(Cluster Resource Management &amp; Data Processing)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>
            <a:off x="3073903" y="5872882"/>
            <a:ext cx="4639268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HDFS</a:t>
            </a:r>
            <a:endParaRPr lang="en-US" sz="2000" dirty="0" smtClean="0"/>
          </a:p>
          <a:p>
            <a:pPr algn="ctr"/>
            <a:r>
              <a:rPr lang="en-US" sz="1600" dirty="0" smtClean="0"/>
              <a:t>(File Storage)</a:t>
            </a:r>
            <a:endParaRPr lang="en-IN" sz="1400" dirty="0"/>
          </a:p>
        </p:txBody>
      </p:sp>
      <p:sp>
        <p:nvSpPr>
          <p:cNvPr id="11" name="Down Arrow Callout 10"/>
          <p:cNvSpPr/>
          <p:nvPr/>
        </p:nvSpPr>
        <p:spPr>
          <a:xfrm>
            <a:off x="3132209" y="4357694"/>
            <a:ext cx="1522260" cy="928694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MapReduce</a:t>
            </a:r>
          </a:p>
          <a:p>
            <a:pPr algn="ctr"/>
            <a:r>
              <a:rPr lang="en-US" sz="1400" dirty="0" smtClean="0"/>
              <a:t>(Data Processing)</a:t>
            </a:r>
            <a:endParaRPr lang="en-IN" dirty="0"/>
          </a:p>
        </p:txBody>
      </p:sp>
      <p:sp>
        <p:nvSpPr>
          <p:cNvPr id="12" name="Down Arrow Callout 11"/>
          <p:cNvSpPr/>
          <p:nvPr/>
        </p:nvSpPr>
        <p:spPr>
          <a:xfrm>
            <a:off x="6132605" y="4357694"/>
            <a:ext cx="1522260" cy="928694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Others</a:t>
            </a:r>
          </a:p>
          <a:p>
            <a:pPr algn="ctr"/>
            <a:r>
              <a:rPr lang="en-US" sz="1400" dirty="0" smtClean="0"/>
              <a:t>(Data Processing)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57686" y="3871156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Hadoop 2.0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898814" y="3429000"/>
            <a:ext cx="70723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 (Cluster Resource Management)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1036034" y="285728"/>
            <a:ext cx="6536362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/>
              <a:t>YARN</a:t>
            </a:r>
          </a:p>
          <a:p>
            <a:pPr algn="ctr"/>
            <a:r>
              <a:rPr lang="en-US" sz="3600" b="1" i="1" dirty="0" smtClean="0"/>
              <a:t>Yet Another Resource Negotiator</a:t>
            </a:r>
            <a:endParaRPr lang="en-US" sz="4400" b="1" i="1" dirty="0"/>
          </a:p>
        </p:txBody>
      </p:sp>
      <p:sp>
        <p:nvSpPr>
          <p:cNvPr id="6" name="Flowchart: Off-page Connector 5"/>
          <p:cNvSpPr/>
          <p:nvPr/>
        </p:nvSpPr>
        <p:spPr>
          <a:xfrm>
            <a:off x="3184698" y="2928934"/>
            <a:ext cx="1071570" cy="571504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Interactive</a:t>
            </a:r>
            <a:endParaRPr lang="en-US" sz="2400" dirty="0" smtClean="0"/>
          </a:p>
          <a:p>
            <a:pPr algn="ctr"/>
            <a:r>
              <a:rPr lang="en-US" sz="1050" dirty="0" smtClean="0"/>
              <a:t>(Text)</a:t>
            </a:r>
            <a:endParaRPr lang="en-IN" sz="2400" dirty="0"/>
          </a:p>
        </p:txBody>
      </p:sp>
      <p:sp>
        <p:nvSpPr>
          <p:cNvPr id="7" name="Flowchart: Off-page Connector 6"/>
          <p:cNvSpPr/>
          <p:nvPr/>
        </p:nvSpPr>
        <p:spPr>
          <a:xfrm>
            <a:off x="2041690" y="2928934"/>
            <a:ext cx="1071570" cy="571504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Batch</a:t>
            </a:r>
            <a:endParaRPr lang="en-US" sz="2400" dirty="0" smtClean="0"/>
          </a:p>
          <a:p>
            <a:pPr algn="ctr"/>
            <a:r>
              <a:rPr lang="en-US" sz="1050" dirty="0" smtClean="0"/>
              <a:t>(MapReduce)</a:t>
            </a:r>
            <a:endParaRPr lang="en-IN" sz="2000" dirty="0"/>
          </a:p>
        </p:txBody>
      </p:sp>
      <p:sp>
        <p:nvSpPr>
          <p:cNvPr id="8" name="Flowchart: Off-page Connector 7"/>
          <p:cNvSpPr/>
          <p:nvPr/>
        </p:nvSpPr>
        <p:spPr>
          <a:xfrm>
            <a:off x="4327706" y="2928934"/>
            <a:ext cx="1071570" cy="571504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Online</a:t>
            </a:r>
            <a:endParaRPr lang="en-US" sz="2400" dirty="0" smtClean="0"/>
          </a:p>
          <a:p>
            <a:pPr algn="ctr"/>
            <a:r>
              <a:rPr lang="en-US" sz="1050" dirty="0" smtClean="0"/>
              <a:t>(HBase)</a:t>
            </a:r>
            <a:endParaRPr lang="en-IN" sz="2400" dirty="0"/>
          </a:p>
        </p:txBody>
      </p:sp>
      <p:sp>
        <p:nvSpPr>
          <p:cNvPr id="9" name="Flowchart: Off-page Connector 8"/>
          <p:cNvSpPr/>
          <p:nvPr/>
        </p:nvSpPr>
        <p:spPr>
          <a:xfrm>
            <a:off x="5470714" y="2928934"/>
            <a:ext cx="1071570" cy="571504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Streaming</a:t>
            </a:r>
            <a:endParaRPr lang="en-US" sz="2400" dirty="0" smtClean="0"/>
          </a:p>
          <a:p>
            <a:pPr algn="ctr"/>
            <a:r>
              <a:rPr lang="en-US" sz="1050" dirty="0" smtClean="0"/>
              <a:t>(Strom, S4,…)</a:t>
            </a:r>
            <a:endParaRPr lang="en-IN" sz="2400" dirty="0"/>
          </a:p>
        </p:txBody>
      </p:sp>
      <p:sp>
        <p:nvSpPr>
          <p:cNvPr id="10" name="Flowchart: Off-page Connector 9"/>
          <p:cNvSpPr/>
          <p:nvPr/>
        </p:nvSpPr>
        <p:spPr>
          <a:xfrm>
            <a:off x="6613722" y="2928934"/>
            <a:ext cx="1071570" cy="571504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Graph</a:t>
            </a:r>
            <a:endParaRPr lang="en-US" sz="2400" dirty="0" smtClean="0"/>
          </a:p>
          <a:p>
            <a:pPr algn="ctr"/>
            <a:r>
              <a:rPr lang="en-US" sz="1050" dirty="0" smtClean="0"/>
              <a:t>(Giraph)</a:t>
            </a:r>
            <a:endParaRPr lang="en-IN" sz="2400" dirty="0"/>
          </a:p>
        </p:txBody>
      </p:sp>
      <p:sp>
        <p:nvSpPr>
          <p:cNvPr id="11" name="Flowchart: Off-page Connector 10"/>
          <p:cNvSpPr/>
          <p:nvPr/>
        </p:nvSpPr>
        <p:spPr>
          <a:xfrm>
            <a:off x="7756730" y="2928934"/>
            <a:ext cx="1071570" cy="571504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Other</a:t>
            </a:r>
            <a:endParaRPr lang="en-US" sz="2400" dirty="0" smtClean="0"/>
          </a:p>
          <a:p>
            <a:pPr algn="ctr"/>
            <a:r>
              <a:rPr lang="en-US" sz="1050" dirty="0" smtClean="0"/>
              <a:t>(Search, Weave)</a:t>
            </a:r>
            <a:endParaRPr lang="en-IN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1898814" y="4429132"/>
            <a:ext cx="707236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HDFS (Redundant, reliable storage)</a:t>
            </a:r>
            <a:endParaRPr lang="en-IN" b="1" dirty="0"/>
          </a:p>
        </p:txBody>
      </p:sp>
      <p:pic>
        <p:nvPicPr>
          <p:cNvPr id="2051" name="Picture 3" descr="C:\Users\sashi\Desktop\Presentations\hadoop\hadoop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814" y="2336472"/>
            <a:ext cx="2203448" cy="521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214290"/>
            <a:ext cx="470096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dirty="0" smtClean="0"/>
              <a:t>YARN - Ecosystem</a:t>
            </a:r>
            <a:endParaRPr lang="en-US" sz="4800" b="1" i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178564" y="3536157"/>
            <a:ext cx="4929222" cy="1000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Other Projects</a:t>
            </a:r>
          </a:p>
          <a:p>
            <a:pPr algn="ctr"/>
            <a:r>
              <a:rPr lang="en-US" sz="1900" dirty="0" smtClean="0"/>
              <a:t>Ambari, Avro, Cassandra, Oozie, Zookeeper, Etc.</a:t>
            </a:r>
            <a:endParaRPr lang="en-IN" sz="1900" dirty="0"/>
          </a:p>
        </p:txBody>
      </p:sp>
      <p:sp>
        <p:nvSpPr>
          <p:cNvPr id="6" name="Rectangle 5"/>
          <p:cNvSpPr/>
          <p:nvPr/>
        </p:nvSpPr>
        <p:spPr>
          <a:xfrm>
            <a:off x="3214678" y="5715016"/>
            <a:ext cx="5214974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HDFS</a:t>
            </a:r>
            <a:endParaRPr lang="en-US" b="1" dirty="0" smtClean="0"/>
          </a:p>
          <a:p>
            <a:pPr algn="ctr"/>
            <a:r>
              <a:rPr lang="en-US" sz="1900" dirty="0" smtClean="0"/>
              <a:t>Distributed Storage</a:t>
            </a:r>
            <a:endParaRPr lang="en-IN" sz="19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1635548" y="3150743"/>
            <a:ext cx="4086956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HBase</a:t>
            </a:r>
          </a:p>
          <a:p>
            <a:pPr algn="ctr"/>
            <a:r>
              <a:rPr lang="en-US" sz="1900" dirty="0" smtClean="0"/>
              <a:t>Non-relational Database</a:t>
            </a:r>
            <a:endParaRPr lang="en-IN" sz="1900" dirty="0"/>
          </a:p>
        </p:txBody>
      </p:sp>
      <p:sp>
        <p:nvSpPr>
          <p:cNvPr id="9" name="Rectangle 8"/>
          <p:cNvSpPr/>
          <p:nvPr/>
        </p:nvSpPr>
        <p:spPr>
          <a:xfrm>
            <a:off x="4199820" y="4801312"/>
            <a:ext cx="4229832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YARN</a:t>
            </a:r>
          </a:p>
          <a:p>
            <a:pPr algn="ctr"/>
            <a:r>
              <a:rPr lang="en-US" sz="1900" dirty="0" smtClean="0"/>
              <a:t>Resource Scheduling &amp; Negotiation</a:t>
            </a:r>
            <a:endParaRPr lang="en-IN" sz="19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3085036" y="2686396"/>
            <a:ext cx="3158262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Other YARN Frameworks</a:t>
            </a:r>
            <a:endParaRPr lang="en-IN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184962" y="3872618"/>
            <a:ext cx="324469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MapReduce</a:t>
            </a:r>
          </a:p>
          <a:p>
            <a:pPr algn="ctr"/>
            <a:r>
              <a:rPr lang="en-US" sz="1900" dirty="0" smtClean="0"/>
              <a:t>Distributed Processing</a:t>
            </a:r>
            <a:endParaRPr lang="en-IN" sz="1900" dirty="0"/>
          </a:p>
        </p:txBody>
      </p:sp>
      <p:sp>
        <p:nvSpPr>
          <p:cNvPr id="12" name="Rectangle 11"/>
          <p:cNvSpPr/>
          <p:nvPr/>
        </p:nvSpPr>
        <p:spPr>
          <a:xfrm>
            <a:off x="5199952" y="2786058"/>
            <a:ext cx="3229700" cy="1000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Hcatalog</a:t>
            </a:r>
          </a:p>
          <a:p>
            <a:pPr algn="ctr"/>
            <a:r>
              <a:rPr lang="en-US" sz="1900" dirty="0" smtClean="0"/>
              <a:t>Metadata Services</a:t>
            </a:r>
            <a:endParaRPr lang="en-IN" sz="1900" dirty="0"/>
          </a:p>
        </p:txBody>
      </p:sp>
      <p:sp>
        <p:nvSpPr>
          <p:cNvPr id="13" name="Rectangle 12"/>
          <p:cNvSpPr/>
          <p:nvPr/>
        </p:nvSpPr>
        <p:spPr>
          <a:xfrm>
            <a:off x="5214942" y="1571612"/>
            <a:ext cx="1571636" cy="11430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Pig</a:t>
            </a:r>
          </a:p>
          <a:p>
            <a:pPr algn="ctr"/>
            <a:r>
              <a:rPr lang="en-US" sz="1900" dirty="0" smtClean="0"/>
              <a:t>Script</a:t>
            </a:r>
            <a:endParaRPr lang="en-IN" sz="1900" dirty="0"/>
          </a:p>
        </p:txBody>
      </p:sp>
      <p:sp>
        <p:nvSpPr>
          <p:cNvPr id="14" name="Rectangle 13"/>
          <p:cNvSpPr/>
          <p:nvPr/>
        </p:nvSpPr>
        <p:spPr>
          <a:xfrm>
            <a:off x="6858016" y="1571612"/>
            <a:ext cx="1571636" cy="11430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Hive</a:t>
            </a:r>
          </a:p>
          <a:p>
            <a:pPr algn="ctr"/>
            <a:r>
              <a:rPr lang="en-US" sz="1900" dirty="0" smtClean="0"/>
              <a:t>Query</a:t>
            </a:r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357166"/>
            <a:ext cx="524072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dirty="0" smtClean="0"/>
              <a:t>YARN - Components</a:t>
            </a:r>
            <a:endParaRPr lang="en-US" sz="4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857356" y="1739334"/>
            <a:ext cx="7000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938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400" b="1" dirty="0" smtClean="0"/>
              <a:t>ResourceManager</a:t>
            </a:r>
          </a:p>
          <a:p>
            <a:pPr marL="179388" indent="269875">
              <a:buFont typeface="Calibri" pitchFamily="34" charset="0"/>
              <a:buChar char="─"/>
            </a:pPr>
            <a:r>
              <a:rPr lang="en-US" sz="2400" i="1" dirty="0" smtClean="0"/>
              <a:t>Master of the Cluster</a:t>
            </a:r>
            <a:endParaRPr lang="en-IN" sz="2400" i="1" dirty="0" smtClean="0"/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400" b="1" dirty="0" smtClean="0"/>
              <a:t>NodeManager</a:t>
            </a:r>
          </a:p>
          <a:p>
            <a:pPr marL="179388" indent="269875">
              <a:buFont typeface="Calibri" pitchFamily="34" charset="0"/>
              <a:buChar char="─"/>
            </a:pPr>
            <a:r>
              <a:rPr lang="en-US" sz="2400" i="1" dirty="0" smtClean="0"/>
              <a:t>Slave to take care of one Node</a:t>
            </a:r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400" b="1" dirty="0" smtClean="0"/>
              <a:t>ApplicationMaster</a:t>
            </a:r>
          </a:p>
          <a:p>
            <a:pPr marL="179388" indent="269875">
              <a:buFont typeface="Calibri" pitchFamily="34" charset="0"/>
              <a:buChar char="─"/>
            </a:pPr>
            <a:r>
              <a:rPr lang="en-US" sz="2400" i="1" dirty="0" smtClean="0"/>
              <a:t>Master of an application</a:t>
            </a:r>
            <a:endParaRPr lang="en-IN" sz="2400" i="1" dirty="0" smtClean="0"/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400" b="1" dirty="0" smtClean="0"/>
              <a:t>Container</a:t>
            </a:r>
          </a:p>
          <a:p>
            <a:pPr marL="179388" indent="269875">
              <a:buFont typeface="Calibri" pitchFamily="34" charset="0"/>
              <a:buChar char="─"/>
            </a:pPr>
            <a:r>
              <a:rPr lang="en-US" sz="2400" i="1" dirty="0" smtClean="0"/>
              <a:t>Resource Abstraction, process to complete a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shi\Desktop\Presentations\hadoop\yar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80" y="2273850"/>
            <a:ext cx="2286000" cy="22193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388" y="427411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9388" algn="ctr">
              <a:buFont typeface="Arial" pitchFamily="34" charset="0"/>
              <a:buChar char="•"/>
            </a:pPr>
            <a:r>
              <a:rPr lang="en-US" i="1" dirty="0" smtClean="0"/>
              <a:t>Resource Manager</a:t>
            </a:r>
            <a:endParaRPr lang="en-IN" i="1" dirty="0"/>
          </a:p>
        </p:txBody>
      </p:sp>
      <p:pic>
        <p:nvPicPr>
          <p:cNvPr id="1027" name="Picture 3" descr="C:\Users\sashi\Desktop\Presentations\hadoop\mapredu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2138" y="3107300"/>
            <a:ext cx="2781300" cy="952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57422" y="427411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9388" algn="ctr">
              <a:buFont typeface="Arial" pitchFamily="34" charset="0"/>
              <a:buChar char="•"/>
            </a:pPr>
            <a:r>
              <a:rPr lang="en-US" i="1" dirty="0" smtClean="0"/>
              <a:t>Data Processing</a:t>
            </a:r>
            <a:endParaRPr lang="en-IN" i="1" dirty="0"/>
          </a:p>
        </p:txBody>
      </p:sp>
      <p:sp>
        <p:nvSpPr>
          <p:cNvPr id="8" name="Left Arrow 7"/>
          <p:cNvSpPr/>
          <p:nvPr/>
        </p:nvSpPr>
        <p:spPr>
          <a:xfrm>
            <a:off x="4786314" y="3571876"/>
            <a:ext cx="1571636" cy="29468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429124" y="1571612"/>
            <a:ext cx="2643206" cy="1428760"/>
          </a:xfrm>
          <a:prstGeom prst="wedgeRoundRectCallout">
            <a:avLst>
              <a:gd name="adj1" fmla="val -23668"/>
              <a:gd name="adj2" fmla="val 840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700" b="1" dirty="0" smtClean="0"/>
              <a:t>YARN: MapReduce, you only do Data Processing, because you’re best at it. Let me do Cluster Resource Management</a:t>
            </a:r>
            <a:endParaRPr lang="en-IN" sz="1700" b="1" dirty="0"/>
          </a:p>
        </p:txBody>
      </p:sp>
      <p:sp>
        <p:nvSpPr>
          <p:cNvPr id="10" name="Rectangle 9"/>
          <p:cNvSpPr/>
          <p:nvPr/>
        </p:nvSpPr>
        <p:spPr>
          <a:xfrm>
            <a:off x="1067344" y="311987"/>
            <a:ext cx="59335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/>
              <a:t>YARN – Resource Manager</a:t>
            </a:r>
            <a:endParaRPr lang="en-US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45268" y="2143116"/>
            <a:ext cx="4857784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00100" y="214290"/>
            <a:ext cx="621091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/>
              <a:t>YARN – Resource Manager</a:t>
            </a:r>
            <a:endParaRPr lang="en-US" sz="44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357686" y="1285860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</a:t>
            </a:r>
            <a:endParaRPr lang="en-IN" sz="2000" dirty="0"/>
          </a:p>
        </p:txBody>
      </p:sp>
      <p:sp>
        <p:nvSpPr>
          <p:cNvPr id="6" name="Oval 5"/>
          <p:cNvSpPr/>
          <p:nvPr/>
        </p:nvSpPr>
        <p:spPr>
          <a:xfrm>
            <a:off x="2786050" y="2786058"/>
            <a:ext cx="1857388" cy="7143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5143504" y="2786058"/>
            <a:ext cx="2000264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 Manager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000496" y="228599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Resource Manager</a:t>
            </a:r>
            <a:endParaRPr lang="en-IN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785918" y="4357694"/>
            <a:ext cx="2786082" cy="21431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785918" y="4361206"/>
            <a:ext cx="1785950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Node Manager</a:t>
            </a:r>
            <a:endParaRPr lang="en-IN" sz="2000" dirty="0"/>
          </a:p>
        </p:txBody>
      </p:sp>
      <p:sp>
        <p:nvSpPr>
          <p:cNvPr id="12" name="Oval 11"/>
          <p:cNvSpPr/>
          <p:nvPr/>
        </p:nvSpPr>
        <p:spPr>
          <a:xfrm>
            <a:off x="1857356" y="5143512"/>
            <a:ext cx="1285884" cy="5715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IN" sz="1200" dirty="0"/>
          </a:p>
        </p:txBody>
      </p:sp>
      <p:sp>
        <p:nvSpPr>
          <p:cNvPr id="13" name="Oval 12"/>
          <p:cNvSpPr/>
          <p:nvPr/>
        </p:nvSpPr>
        <p:spPr>
          <a:xfrm>
            <a:off x="3214678" y="5143512"/>
            <a:ext cx="1285884" cy="5715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Master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857356" y="606006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Node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5643570" y="4357694"/>
            <a:ext cx="2786082" cy="21431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643702" y="4361206"/>
            <a:ext cx="1785950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Node Manager</a:t>
            </a:r>
            <a:endParaRPr lang="en-IN" sz="2000" dirty="0"/>
          </a:p>
        </p:txBody>
      </p:sp>
      <p:sp>
        <p:nvSpPr>
          <p:cNvPr id="17" name="Oval 16"/>
          <p:cNvSpPr/>
          <p:nvPr/>
        </p:nvSpPr>
        <p:spPr>
          <a:xfrm>
            <a:off x="5715008" y="5143512"/>
            <a:ext cx="1285884" cy="5715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Master</a:t>
            </a:r>
            <a:endParaRPr lang="en-IN" sz="1200" dirty="0"/>
          </a:p>
        </p:txBody>
      </p:sp>
      <p:sp>
        <p:nvSpPr>
          <p:cNvPr id="18" name="Oval 17"/>
          <p:cNvSpPr/>
          <p:nvPr/>
        </p:nvSpPr>
        <p:spPr>
          <a:xfrm>
            <a:off x="7072330" y="5143512"/>
            <a:ext cx="1285884" cy="5715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I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8" y="606006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Node</a:t>
            </a:r>
            <a:endParaRPr lang="en-IN" dirty="0"/>
          </a:p>
        </p:txBody>
      </p:sp>
      <p:sp>
        <p:nvSpPr>
          <p:cNvPr id="20" name="Up-Down Arrow 19"/>
          <p:cNvSpPr/>
          <p:nvPr/>
        </p:nvSpPr>
        <p:spPr>
          <a:xfrm>
            <a:off x="8501090" y="2000240"/>
            <a:ext cx="142876" cy="17145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Up-Down Arrow 20"/>
          <p:cNvSpPr/>
          <p:nvPr/>
        </p:nvSpPr>
        <p:spPr>
          <a:xfrm>
            <a:off x="8501090" y="4500570"/>
            <a:ext cx="142876" cy="17145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8015283" y="2657441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Masters</a:t>
            </a:r>
            <a:endParaRPr lang="en-IN" sz="20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8028223" y="5157771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Slaves</a:t>
            </a:r>
            <a:endParaRPr lang="en-IN" sz="2000" dirty="0"/>
          </a:p>
        </p:txBody>
      </p: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 rot="16200000" flipH="1">
            <a:off x="4790939" y="1959895"/>
            <a:ext cx="357190" cy="9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2"/>
            <a:endCxn id="11" idx="0"/>
          </p:cNvCxnSpPr>
          <p:nvPr/>
        </p:nvCxnSpPr>
        <p:spPr>
          <a:xfrm rot="5400000">
            <a:off x="3503300" y="2890346"/>
            <a:ext cx="646454" cy="2295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13" idx="0"/>
          </p:cNvCxnSpPr>
          <p:nvPr/>
        </p:nvCxnSpPr>
        <p:spPr>
          <a:xfrm rot="5400000">
            <a:off x="3701510" y="3870862"/>
            <a:ext cx="1428760" cy="1116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17" idx="0"/>
          </p:cNvCxnSpPr>
          <p:nvPr/>
        </p:nvCxnSpPr>
        <p:spPr>
          <a:xfrm rot="16200000" flipH="1">
            <a:off x="4951675" y="3737237"/>
            <a:ext cx="1428760" cy="1383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6" idx="0"/>
          </p:cNvCxnSpPr>
          <p:nvPr/>
        </p:nvCxnSpPr>
        <p:spPr>
          <a:xfrm rot="16200000" flipH="1">
            <a:off x="5932191" y="2756720"/>
            <a:ext cx="646454" cy="2562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214290"/>
            <a:ext cx="418249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dirty="0" smtClean="0"/>
              <a:t>Resource Manager</a:t>
            </a:r>
            <a:endParaRPr lang="en-US" sz="40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1643050"/>
            <a:ext cx="1428760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 Manager</a:t>
            </a:r>
            <a:endParaRPr lang="en-IN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000364" y="2928934"/>
            <a:ext cx="1428760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 Liveliness Monitor</a:t>
            </a:r>
            <a:endParaRPr lang="en-IN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285852" y="2928934"/>
            <a:ext cx="1428760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 Scheduler</a:t>
            </a:r>
            <a:endParaRPr lang="en-IN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572264" y="2928934"/>
            <a:ext cx="1428760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Several Event Handlers</a:t>
            </a:r>
            <a:endParaRPr lang="en-IN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86314" y="2928934"/>
            <a:ext cx="1428760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NM Liveliness Monitor</a:t>
            </a:r>
            <a:endParaRPr lang="en-IN" b="1" dirty="0"/>
          </a:p>
        </p:txBody>
      </p:sp>
      <p:cxnSp>
        <p:nvCxnSpPr>
          <p:cNvPr id="15" name="Curved Connector 14"/>
          <p:cNvCxnSpPr>
            <a:stCxn id="5" idx="2"/>
            <a:endCxn id="9" idx="0"/>
          </p:cNvCxnSpPr>
          <p:nvPr/>
        </p:nvCxnSpPr>
        <p:spPr>
          <a:xfrm rot="16200000" flipH="1">
            <a:off x="4714876" y="2143116"/>
            <a:ext cx="642942" cy="9286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2"/>
            <a:endCxn id="6" idx="0"/>
          </p:cNvCxnSpPr>
          <p:nvPr/>
        </p:nvCxnSpPr>
        <p:spPr>
          <a:xfrm rot="5400000">
            <a:off x="3821901" y="2178835"/>
            <a:ext cx="642942" cy="8572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2"/>
            <a:endCxn id="7" idx="0"/>
          </p:cNvCxnSpPr>
          <p:nvPr/>
        </p:nvCxnSpPr>
        <p:spPr>
          <a:xfrm rot="5400000">
            <a:off x="2964645" y="1321579"/>
            <a:ext cx="642942" cy="25717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2"/>
            <a:endCxn id="8" idx="0"/>
          </p:cNvCxnSpPr>
          <p:nvPr/>
        </p:nvCxnSpPr>
        <p:spPr>
          <a:xfrm rot="16200000" flipH="1">
            <a:off x="5607851" y="1250141"/>
            <a:ext cx="642942" cy="27146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0186" y="4187004"/>
            <a:ext cx="6000792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b="1" dirty="0" smtClean="0"/>
              <a:t>Scheduler</a:t>
            </a:r>
          </a:p>
          <a:p>
            <a:pPr marL="360363" indent="269875">
              <a:spcAft>
                <a:spcPts val="600"/>
              </a:spcAft>
              <a:buSzPct val="100000"/>
              <a:buFont typeface="Calibri" pitchFamily="34" charset="0"/>
              <a:buChar char="─"/>
            </a:pPr>
            <a:r>
              <a:rPr lang="en-US" dirty="0" smtClean="0"/>
              <a:t>Responsible for allocating resources to the various running applications subject to familiar constraints of capacities, queues, etc.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b="1" dirty="0" smtClean="0"/>
              <a:t>ApplicationsManager</a:t>
            </a:r>
          </a:p>
          <a:p>
            <a:pPr marL="360363" indent="269875">
              <a:buSzPct val="100000"/>
              <a:buFont typeface="Calibri" pitchFamily="34" charset="0"/>
              <a:buChar char="─"/>
            </a:pPr>
            <a:r>
              <a:rPr lang="en-US" dirty="0" smtClean="0"/>
              <a:t>Responsible for accepting job submissions, negotiating the first container for executing the container for ApplicationMaster.</a:t>
            </a:r>
            <a:endParaRPr lang="en-IN" dirty="0"/>
          </a:p>
        </p:txBody>
      </p:sp>
      <p:grpSp>
        <p:nvGrpSpPr>
          <p:cNvPr id="20" name="Group 19"/>
          <p:cNvGrpSpPr/>
          <p:nvPr/>
        </p:nvGrpSpPr>
        <p:grpSpPr>
          <a:xfrm>
            <a:off x="7113790" y="1247286"/>
            <a:ext cx="1673052" cy="895830"/>
            <a:chOff x="7113790" y="1247286"/>
            <a:chExt cx="1673052" cy="895830"/>
          </a:xfrm>
        </p:grpSpPr>
        <p:sp>
          <p:nvSpPr>
            <p:cNvPr id="14" name="Rounded Rectangle 13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Picture 12" descr="computer-cpu-cartoon-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Resource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292222"/>
            <a:ext cx="254707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/>
              <a:t>Objectives</a:t>
            </a:r>
            <a:endParaRPr lang="en-US" sz="4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143108" y="1571612"/>
            <a:ext cx="5572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The big data problem.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The Hadoop Ecosystem comes to rescue!</a:t>
            </a:r>
            <a:endParaRPr lang="en-IN" sz="2400" dirty="0" smtClean="0">
              <a:latin typeface="Consolas" pitchFamily="49" charset="0"/>
              <a:cs typeface="Consolas" pitchFamily="49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Hadoop 1.0 Architecture and limitations.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How Hadoop 2.0 overcomes the challenges.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240549"/>
            <a:ext cx="396282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/>
              <a:t>Node Manager</a:t>
            </a:r>
            <a:endParaRPr lang="en-US" sz="40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000496" y="1214422"/>
            <a:ext cx="1357322" cy="6491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000496" y="2714620"/>
            <a:ext cx="1357322" cy="6491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#2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143108" y="2714620"/>
            <a:ext cx="1357322" cy="6491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#1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857884" y="2714620"/>
            <a:ext cx="1357322" cy="6491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#3</a:t>
            </a:r>
            <a:endParaRPr lang="en-IN" dirty="0"/>
          </a:p>
        </p:txBody>
      </p:sp>
      <p:cxnSp>
        <p:nvCxnSpPr>
          <p:cNvPr id="10" name="Curved Connector 9"/>
          <p:cNvCxnSpPr>
            <a:stCxn id="5" idx="2"/>
            <a:endCxn id="7" idx="0"/>
          </p:cNvCxnSpPr>
          <p:nvPr/>
        </p:nvCxnSpPr>
        <p:spPr>
          <a:xfrm rot="5400000">
            <a:off x="3324941" y="1360404"/>
            <a:ext cx="851044" cy="18573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2"/>
            <a:endCxn id="6" idx="0"/>
          </p:cNvCxnSpPr>
          <p:nvPr/>
        </p:nvCxnSpPr>
        <p:spPr>
          <a:xfrm rot="5400000">
            <a:off x="4253635" y="2289098"/>
            <a:ext cx="851044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2"/>
            <a:endCxn id="8" idx="0"/>
          </p:cNvCxnSpPr>
          <p:nvPr/>
        </p:nvCxnSpPr>
        <p:spPr>
          <a:xfrm rot="16200000" flipH="1">
            <a:off x="5182329" y="1360404"/>
            <a:ext cx="851044" cy="18573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3500438"/>
            <a:ext cx="600079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b="1" dirty="0" smtClean="0"/>
              <a:t>NodeStatusUpdater</a:t>
            </a:r>
          </a:p>
          <a:p>
            <a:pPr marL="360363" indent="269875">
              <a:spcAft>
                <a:spcPts val="600"/>
              </a:spcAft>
              <a:buSzPct val="100000"/>
              <a:buFont typeface="Calibri" pitchFamily="34" charset="0"/>
              <a:buChar char="─"/>
            </a:pPr>
            <a:r>
              <a:rPr lang="en-US" dirty="0" smtClean="0"/>
              <a:t>Registers with RM and sends information about the resources available on the nodes.</a:t>
            </a:r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b="1" dirty="0" smtClean="0"/>
              <a:t>ContainerManager</a:t>
            </a:r>
          </a:p>
          <a:p>
            <a:pPr marL="360363" indent="269875">
              <a:buSzPct val="100000"/>
              <a:buFont typeface="Calibri" pitchFamily="34" charset="0"/>
              <a:buChar char="─"/>
            </a:pPr>
            <a:r>
              <a:rPr lang="en-US" dirty="0" smtClean="0"/>
              <a:t>Core of NM, which contains RPC Server, ContainerLauncher, ContainerMonitor, LogHandler, etc.</a:t>
            </a:r>
            <a:endParaRPr lang="en-IN" dirty="0" smtClean="0"/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b="1" dirty="0" smtClean="0"/>
              <a:t>ContainerExecuter</a:t>
            </a:r>
          </a:p>
          <a:p>
            <a:pPr marL="360363" indent="179388">
              <a:buSzPct val="100000"/>
              <a:buFont typeface="Calibri" pitchFamily="34" charset="0"/>
              <a:buChar char="─"/>
            </a:pPr>
            <a:r>
              <a:rPr lang="en-US" dirty="0" smtClean="0"/>
              <a:t>Interacts with underlying operating system to securely place files and directories needed by containers and subsequently launch and cleanup processes corresponding to containers.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113790" y="1247286"/>
            <a:ext cx="1673052" cy="895830"/>
            <a:chOff x="7113790" y="1247286"/>
            <a:chExt cx="1673052" cy="895830"/>
          </a:xfrm>
        </p:grpSpPr>
        <p:sp>
          <p:nvSpPr>
            <p:cNvPr id="13" name="Rounded Rectangle 12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 descr="computer-cpu-cartoon-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Node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214290"/>
            <a:ext cx="40159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i="1" dirty="0" smtClean="0"/>
              <a:t>ApplicationMaster</a:t>
            </a:r>
            <a:endParaRPr lang="en-US" sz="4000" b="1" i="1" dirty="0"/>
          </a:p>
        </p:txBody>
      </p:sp>
      <p:sp>
        <p:nvSpPr>
          <p:cNvPr id="8" name="Rounded Rectangle 7"/>
          <p:cNvSpPr/>
          <p:nvPr/>
        </p:nvSpPr>
        <p:spPr>
          <a:xfrm>
            <a:off x="2071670" y="1214422"/>
            <a:ext cx="4941128" cy="38100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computer-cpu-carto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591" y="1976427"/>
            <a:ext cx="2143140" cy="28104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04209" y="1228678"/>
            <a:ext cx="32101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NodeManager</a:t>
            </a:r>
            <a:endParaRPr lang="en-US" sz="4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2204" y="2333617"/>
            <a:ext cx="2202672" cy="2143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684846" y="237201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Container</a:t>
            </a:r>
            <a:endParaRPr lang="en-IN" sz="2400" b="1" dirty="0"/>
          </a:p>
        </p:txBody>
      </p:sp>
      <p:sp>
        <p:nvSpPr>
          <p:cNvPr id="13" name="Oval 12"/>
          <p:cNvSpPr/>
          <p:nvPr/>
        </p:nvSpPr>
        <p:spPr>
          <a:xfrm>
            <a:off x="2655080" y="3327796"/>
            <a:ext cx="1988358" cy="6548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AppMaster</a:t>
            </a:r>
            <a:endParaRPr lang="en-IN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43372" y="5786454"/>
            <a:ext cx="1673052" cy="895830"/>
            <a:chOff x="7113790" y="1247286"/>
            <a:chExt cx="1673052" cy="895830"/>
          </a:xfrm>
        </p:grpSpPr>
        <p:sp>
          <p:nvSpPr>
            <p:cNvPr id="15" name="Rounded Rectangle 14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6" name="Picture 15" descr="computer-cpu-cartoon-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Resource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cxnSp>
        <p:nvCxnSpPr>
          <p:cNvPr id="19" name="Straight Arrow Connector 18"/>
          <p:cNvCxnSpPr>
            <a:stCxn id="13" idx="4"/>
            <a:endCxn id="15" idx="0"/>
          </p:cNvCxnSpPr>
          <p:nvPr/>
        </p:nvCxnSpPr>
        <p:spPr>
          <a:xfrm rot="16200000" flipH="1">
            <a:off x="3402507" y="4229396"/>
            <a:ext cx="1809154" cy="1315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3226453">
            <a:off x="4075261" y="4954166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2428860" y="1357298"/>
            <a:ext cx="5286412" cy="3000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2976" y="219654"/>
            <a:ext cx="246298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dirty="0" smtClean="0"/>
              <a:t>Containers</a:t>
            </a:r>
            <a:endParaRPr lang="en-US" sz="4000" b="1" i="1" dirty="0"/>
          </a:p>
        </p:txBody>
      </p:sp>
      <p:sp>
        <p:nvSpPr>
          <p:cNvPr id="11" name="Rectangle 10"/>
          <p:cNvSpPr/>
          <p:nvPr/>
        </p:nvSpPr>
        <p:spPr>
          <a:xfrm>
            <a:off x="2869394" y="2141185"/>
            <a:ext cx="2059796" cy="2004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064240" y="2170022"/>
            <a:ext cx="16701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Container</a:t>
            </a:r>
            <a:endParaRPr lang="en-IN" sz="2400" b="1" dirty="0"/>
          </a:p>
        </p:txBody>
      </p:sp>
      <p:sp>
        <p:nvSpPr>
          <p:cNvPr id="13" name="Oval 12"/>
          <p:cNvSpPr/>
          <p:nvPr/>
        </p:nvSpPr>
        <p:spPr>
          <a:xfrm>
            <a:off x="3042250" y="3087095"/>
            <a:ext cx="1744064" cy="612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AppMaster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5214942" y="2143116"/>
            <a:ext cx="2059796" cy="2004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09788" y="2171953"/>
            <a:ext cx="16701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Container</a:t>
            </a:r>
            <a:endParaRPr lang="en-IN" sz="2400" b="1" dirty="0"/>
          </a:p>
        </p:txBody>
      </p:sp>
      <p:sp>
        <p:nvSpPr>
          <p:cNvPr id="25" name="Oval 24"/>
          <p:cNvSpPr/>
          <p:nvPr/>
        </p:nvSpPr>
        <p:spPr>
          <a:xfrm>
            <a:off x="5375892" y="3089026"/>
            <a:ext cx="1767876" cy="612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AppMaster</a:t>
            </a:r>
            <a:endParaRPr lang="en-IN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3607587" y="1357298"/>
            <a:ext cx="2928958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NodeManager</a:t>
            </a:r>
            <a:endParaRPr lang="en-IN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57356" y="4786322"/>
            <a:ext cx="70009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sz="1900" dirty="0" smtClean="0"/>
              <a:t>Represents a resource (memory) on a single node at a given cluster.</a:t>
            </a:r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sz="1900" dirty="0" smtClean="0"/>
              <a:t>It is supervised by the NodeManager.</a:t>
            </a:r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sz="1900" dirty="0" smtClean="0"/>
              <a:t>Created on request by the ResourceManager.</a:t>
            </a:r>
          </a:p>
          <a:p>
            <a:pPr indent="179388">
              <a:buClr>
                <a:schemeClr val="tx2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sz="1900" dirty="0" smtClean="0"/>
              <a:t>Applications run in one or more containers.</a:t>
            </a:r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2976" y="210901"/>
            <a:ext cx="223163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dirty="0" smtClean="0"/>
              <a:t>Containers</a:t>
            </a:r>
            <a:endParaRPr lang="en-US" sz="3600" b="1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00101" y="857232"/>
          <a:ext cx="7929617" cy="586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7"/>
                <a:gridCol w="1428760"/>
                <a:gridCol w="2500330"/>
              </a:tblGrid>
              <a:tr h="3759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Variable</a:t>
                      </a:r>
                      <a:endParaRPr lang="en-IN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Default Value</a:t>
                      </a:r>
                      <a:endParaRPr lang="en-IN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Description</a:t>
                      </a:r>
                      <a:endParaRPr lang="en-US" b="0" dirty="0" smtClean="0"/>
                    </a:p>
                  </a:txBody>
                  <a:tcPr anchor="ctr"/>
                </a:tc>
              </a:tr>
              <a:tr h="9136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yarn.scheduler.minimum-allocation-mb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1024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Minimum memory (in MB)</a:t>
                      </a:r>
                      <a:r>
                        <a:rPr lang="en-US" sz="1800" baseline="0" dirty="0" smtClean="0"/>
                        <a:t> allocation for every container request at RM.</a:t>
                      </a:r>
                      <a:endParaRPr lang="en-US" dirty="0" smtClean="0"/>
                    </a:p>
                  </a:txBody>
                  <a:tcPr anchor="ctr"/>
                </a:tc>
              </a:tr>
              <a:tr h="9136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yarn.scheduler.maximum-allocation-mb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8192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Maximum memory (in MB)</a:t>
                      </a:r>
                      <a:r>
                        <a:rPr lang="en-US" sz="1800" baseline="0" dirty="0" smtClean="0"/>
                        <a:t> allocation for every container request at RM.</a:t>
                      </a:r>
                      <a:endParaRPr lang="en-US" dirty="0" smtClean="0"/>
                    </a:p>
                  </a:txBody>
                  <a:tcPr anchor="ctr"/>
                </a:tc>
              </a:tr>
              <a:tr h="91365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yarn.scheduler.minimum-allocation-vcores</a:t>
                      </a:r>
                      <a:endParaRPr lang="en-IN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Minimum number of virtual cores for</a:t>
                      </a:r>
                      <a:r>
                        <a:rPr lang="en-US" sz="1800" baseline="0" dirty="0" smtClean="0"/>
                        <a:t> every container request at RM.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91365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yarn.scheduler.maximum-allocation-vcores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Maximum</a:t>
                      </a:r>
                      <a:r>
                        <a:rPr lang="en-US" sz="1800" baseline="0" dirty="0" smtClean="0"/>
                        <a:t> number of virtual cores for every container request at RM.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9136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yarn.nodemanager.resource.memory-mb</a:t>
                      </a:r>
                      <a:endParaRPr lang="en-IN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8192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Amount</a:t>
                      </a:r>
                      <a:r>
                        <a:rPr lang="en-US" sz="1800" baseline="0" dirty="0" smtClean="0"/>
                        <a:t> of Physical Memory that can be allocated for containers.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91365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yarn.nodemanager.resource.cpu-vcores</a:t>
                      </a:r>
                      <a:endParaRPr lang="en-IN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Number of vcores that can be allocated for containers.</a:t>
                      </a:r>
                      <a:endParaRPr 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210901"/>
            <a:ext cx="3571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i="1" dirty="0" smtClean="0"/>
              <a:t>Resource Request</a:t>
            </a:r>
            <a:endParaRPr lang="en-US" sz="3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357298"/>
            <a:ext cx="764386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i="1" dirty="0" smtClean="0"/>
              <a:t>Represents the request made by an application to the RM to obtain various container allocations.</a:t>
            </a:r>
            <a:endParaRPr lang="en-IN" sz="2000" i="1" dirty="0" smtClean="0"/>
          </a:p>
          <a:p>
            <a:r>
              <a:rPr lang="en-US" sz="2000" b="1" i="1" dirty="0" smtClean="0"/>
              <a:t>It Includes:</a:t>
            </a:r>
          </a:p>
          <a:p>
            <a:pPr marL="269875" indent="269875">
              <a:buFont typeface="Wingdings" pitchFamily="2" charset="2"/>
              <a:buChar char="ü"/>
            </a:pPr>
            <a:r>
              <a:rPr lang="en-US" sz="2000" i="1" dirty="0" smtClean="0"/>
              <a:t>Priority of the request.</a:t>
            </a:r>
          </a:p>
          <a:p>
            <a:pPr marL="269875" indent="269875">
              <a:buFont typeface="Wingdings" pitchFamily="2" charset="2"/>
              <a:buChar char="ü"/>
            </a:pPr>
            <a:r>
              <a:rPr lang="en-US" sz="2000" i="1" dirty="0" smtClean="0"/>
              <a:t>Name of machine or rack (* signifies that any host/rack is acceptable).</a:t>
            </a:r>
          </a:p>
          <a:p>
            <a:pPr marL="269875" indent="269875">
              <a:buFont typeface="Wingdings" pitchFamily="2" charset="2"/>
              <a:buChar char="ü"/>
            </a:pPr>
            <a:r>
              <a:rPr lang="en-US" sz="2000" i="1" dirty="0" smtClean="0"/>
              <a:t>Resource required for each request.</a:t>
            </a:r>
          </a:p>
          <a:p>
            <a:pPr marL="269875" indent="269875">
              <a:buFont typeface="Wingdings" pitchFamily="2" charset="2"/>
              <a:buChar char="ü"/>
            </a:pPr>
            <a:r>
              <a:rPr lang="en-US" sz="2000" i="1" dirty="0" smtClean="0"/>
              <a:t>Number of containers required by the application.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76809" y="4565771"/>
            <a:ext cx="3052911" cy="1220684"/>
            <a:chOff x="5000628" y="4708647"/>
            <a:chExt cx="2774331" cy="792055"/>
          </a:xfrm>
        </p:grpSpPr>
        <p:sp>
          <p:nvSpPr>
            <p:cNvPr id="7" name="Rounded Rectangle 6"/>
            <p:cNvSpPr/>
            <p:nvPr/>
          </p:nvSpPr>
          <p:spPr>
            <a:xfrm>
              <a:off x="5000628" y="4714884"/>
              <a:ext cx="2726550" cy="76006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 descr="computer-cpu-cartoon-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5766" y="4766647"/>
              <a:ext cx="649193" cy="7340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002449" y="4708647"/>
              <a:ext cx="1214446" cy="199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NodeManager</a:t>
              </a:r>
              <a:endParaRPr lang="en-IN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27381" y="4994399"/>
              <a:ext cx="1326796" cy="4048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ApplicationMaster</a:t>
              </a:r>
              <a:endParaRPr lang="en-IN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28794" y="4628456"/>
            <a:ext cx="2184600" cy="1104434"/>
            <a:chOff x="7113790" y="1247286"/>
            <a:chExt cx="1673052" cy="895830"/>
          </a:xfrm>
        </p:grpSpPr>
        <p:sp>
          <p:nvSpPr>
            <p:cNvPr id="12" name="Rounded Rectangle 11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Picture 12" descr="computer-cpu-cartoon-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201482" y="1377127"/>
              <a:ext cx="874130" cy="57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Resource</a:t>
              </a:r>
            </a:p>
            <a:p>
              <a:pPr algn="ctr"/>
              <a:r>
                <a:rPr lang="en-US" sz="2000" dirty="0" smtClean="0"/>
                <a:t>Manager</a:t>
              </a:r>
              <a:endParaRPr lang="en-IN" sz="2000" dirty="0"/>
            </a:p>
          </p:txBody>
        </p:sp>
      </p:grpSp>
      <p:cxnSp>
        <p:nvCxnSpPr>
          <p:cNvPr id="16" name="Straight Arrow Connector 15"/>
          <p:cNvCxnSpPr>
            <a:stCxn id="10" idx="2"/>
            <a:endCxn id="13" idx="3"/>
          </p:cNvCxnSpPr>
          <p:nvPr/>
        </p:nvCxnSpPr>
        <p:spPr>
          <a:xfrm rot="10800000">
            <a:off x="4113394" y="5180674"/>
            <a:ext cx="2673184" cy="137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2"/>
          </p:cNvCxnSpPr>
          <p:nvPr/>
        </p:nvCxnSpPr>
        <p:spPr>
          <a:xfrm rot="16200000" flipV="1">
            <a:off x="4551036" y="4479605"/>
            <a:ext cx="1149218" cy="32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210901"/>
            <a:ext cx="32861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i="1" dirty="0" smtClean="0"/>
              <a:t>Shuffle Services</a:t>
            </a:r>
            <a:endParaRPr lang="en-US" sz="3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142984"/>
            <a:ext cx="77867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i="1" dirty="0" smtClean="0"/>
              <a:t>Required for parallel MapReduce job operation.</a:t>
            </a:r>
          </a:p>
          <a:p>
            <a:pPr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i="1" dirty="0" smtClean="0"/>
              <a:t>Reducers fetch the output from all of the Maps by “Shuffling” Map output data from the corresponding nodes where the map tasks have run.</a:t>
            </a:r>
          </a:p>
          <a:p>
            <a:pPr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i="1" dirty="0" smtClean="0"/>
              <a:t>It is implemented as a helping service in Node Manager.</a:t>
            </a:r>
          </a:p>
          <a:p>
            <a:pPr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i="1" dirty="0" smtClean="0"/>
              <a:t>Hadoop 2.0 provides for Encrypted Shuffle where HTTPS optional client authentication is provided.</a:t>
            </a:r>
            <a:endParaRPr lang="en-IN" sz="2000" i="1" dirty="0"/>
          </a:p>
        </p:txBody>
      </p:sp>
      <p:pic>
        <p:nvPicPr>
          <p:cNvPr id="6" name="Picture 5" descr="shuff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4214818"/>
            <a:ext cx="1857388" cy="18573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24132" y="1565902"/>
            <a:ext cx="1673052" cy="895830"/>
            <a:chOff x="7113790" y="1247286"/>
            <a:chExt cx="1673052" cy="895830"/>
          </a:xfrm>
        </p:grpSpPr>
        <p:sp>
          <p:nvSpPr>
            <p:cNvPr id="6" name="Rounded Rectangle 5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 descr="computer-cpu-cartoon-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Resource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13064" y="3033236"/>
            <a:ext cx="1673052" cy="895830"/>
            <a:chOff x="7113790" y="1247286"/>
            <a:chExt cx="1673052" cy="895830"/>
          </a:xfrm>
        </p:grpSpPr>
        <p:sp>
          <p:nvSpPr>
            <p:cNvPr id="10" name="Rounded Rectangle 9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1" name="Picture 10" descr="computer-cpu-cartoon-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Node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27642" y="3033236"/>
            <a:ext cx="1673052" cy="895830"/>
            <a:chOff x="7113790" y="1247286"/>
            <a:chExt cx="1673052" cy="895830"/>
          </a:xfrm>
        </p:grpSpPr>
        <p:sp>
          <p:nvSpPr>
            <p:cNvPr id="14" name="Rounded Rectangle 13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 descr="computer-cpu-cartoon-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Node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42220" y="3033236"/>
            <a:ext cx="1673052" cy="895830"/>
            <a:chOff x="7113790" y="1247286"/>
            <a:chExt cx="1673052" cy="895830"/>
          </a:xfrm>
        </p:grpSpPr>
        <p:sp>
          <p:nvSpPr>
            <p:cNvPr id="18" name="Rounded Rectangle 17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9" name="Picture 18" descr="computer-cpu-cartoon-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Node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cxnSp>
        <p:nvCxnSpPr>
          <p:cNvPr id="24" name="Elbow Connector 23"/>
          <p:cNvCxnSpPr/>
          <p:nvPr/>
        </p:nvCxnSpPr>
        <p:spPr>
          <a:xfrm rot="5400000">
            <a:off x="3235096" y="1628007"/>
            <a:ext cx="610078" cy="22110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4342385" y="2731786"/>
            <a:ext cx="610078" cy="3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5449674" y="1624497"/>
            <a:ext cx="610078" cy="2218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4414" y="357166"/>
            <a:ext cx="30718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YARN - Cluster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sashi\Desktop\Presentations\hadoop\client compute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410006" y="1214422"/>
            <a:ext cx="1019970" cy="101997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1868836" y="3500438"/>
            <a:ext cx="2131660" cy="1253020"/>
            <a:chOff x="7113790" y="1247286"/>
            <a:chExt cx="1673052" cy="895830"/>
          </a:xfrm>
        </p:grpSpPr>
        <p:sp>
          <p:nvSpPr>
            <p:cNvPr id="7" name="Rounded Rectangle 6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 descr="computer-cpu-cartoon-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Resource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rot="5400000">
            <a:off x="2281020" y="2868941"/>
            <a:ext cx="1273521" cy="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941073" y="5780217"/>
            <a:ext cx="2845769" cy="792055"/>
            <a:chOff x="4929190" y="4708647"/>
            <a:chExt cx="2845769" cy="792055"/>
          </a:xfrm>
        </p:grpSpPr>
        <p:sp>
          <p:nvSpPr>
            <p:cNvPr id="14" name="Rounded Rectangle 13"/>
            <p:cNvSpPr/>
            <p:nvPr/>
          </p:nvSpPr>
          <p:spPr>
            <a:xfrm>
              <a:off x="5000628" y="4714884"/>
              <a:ext cx="2726550" cy="76006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 descr="computer-cpu-cartoon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5206" y="4766647"/>
              <a:ext cx="559753" cy="73405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929190" y="4708647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NodeManager</a:t>
              </a:r>
              <a:endParaRPr lang="en-IN" sz="12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6944717" y="4756342"/>
            <a:ext cx="1357322" cy="3571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941073" y="4422895"/>
            <a:ext cx="2845769" cy="792055"/>
            <a:chOff x="5941073" y="4422895"/>
            <a:chExt cx="2845769" cy="792055"/>
          </a:xfrm>
        </p:grpSpPr>
        <p:sp>
          <p:nvSpPr>
            <p:cNvPr id="24" name="Rounded Rectangle 23"/>
            <p:cNvSpPr/>
            <p:nvPr/>
          </p:nvSpPr>
          <p:spPr>
            <a:xfrm>
              <a:off x="6012511" y="4429132"/>
              <a:ext cx="2726550" cy="76006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5" name="Picture 24" descr="computer-cpu-cartoon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7089" y="4480895"/>
              <a:ext cx="559753" cy="73405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941073" y="4422895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NodeManager</a:t>
              </a:r>
              <a:endParaRPr lang="en-IN" sz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41073" y="3000372"/>
            <a:ext cx="2845769" cy="792055"/>
            <a:chOff x="4929190" y="4708647"/>
            <a:chExt cx="2845769" cy="792055"/>
          </a:xfrm>
        </p:grpSpPr>
        <p:sp>
          <p:nvSpPr>
            <p:cNvPr id="29" name="Rounded Rectangle 28"/>
            <p:cNvSpPr/>
            <p:nvPr/>
          </p:nvSpPr>
          <p:spPr>
            <a:xfrm>
              <a:off x="5000628" y="4714884"/>
              <a:ext cx="2726550" cy="76006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0" name="Picture 29" descr="computer-cpu-cartoon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5206" y="4766647"/>
              <a:ext cx="559753" cy="73405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929190" y="4708647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NodeManager</a:t>
              </a:r>
              <a:endParaRPr lang="en-IN" sz="1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5774695" y="4994399"/>
              <a:ext cx="1673600" cy="4048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MRAppMaster</a:t>
              </a:r>
              <a:endParaRPr lang="en-IN" sz="1200" dirty="0"/>
            </a:p>
          </p:txBody>
        </p:sp>
      </p:grpSp>
      <p:cxnSp>
        <p:nvCxnSpPr>
          <p:cNvPr id="46" name="Elbow Connector 45"/>
          <p:cNvCxnSpPr>
            <a:stCxn id="8" idx="3"/>
            <a:endCxn id="34" idx="1"/>
          </p:cNvCxnSpPr>
          <p:nvPr/>
        </p:nvCxnSpPr>
        <p:spPr>
          <a:xfrm flipV="1">
            <a:off x="4000496" y="2100756"/>
            <a:ext cx="2012015" cy="2026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8" idx="3"/>
            <a:endCxn id="29" idx="1"/>
          </p:cNvCxnSpPr>
          <p:nvPr/>
        </p:nvCxnSpPr>
        <p:spPr>
          <a:xfrm flipV="1">
            <a:off x="4000496" y="3386640"/>
            <a:ext cx="2012015" cy="7403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8" idx="3"/>
            <a:endCxn id="24" idx="1"/>
          </p:cNvCxnSpPr>
          <p:nvPr/>
        </p:nvCxnSpPr>
        <p:spPr>
          <a:xfrm>
            <a:off x="4000496" y="4126948"/>
            <a:ext cx="2012015" cy="6822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3"/>
            <a:endCxn id="14" idx="1"/>
          </p:cNvCxnSpPr>
          <p:nvPr/>
        </p:nvCxnSpPr>
        <p:spPr>
          <a:xfrm>
            <a:off x="4000496" y="4126948"/>
            <a:ext cx="2012015" cy="2039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2351351" y="26371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Job</a:t>
            </a:r>
            <a:endParaRPr lang="en-IN" dirty="0"/>
          </a:p>
        </p:txBody>
      </p:sp>
      <p:grpSp>
        <p:nvGrpSpPr>
          <p:cNvPr id="33" name="Group 32"/>
          <p:cNvGrpSpPr/>
          <p:nvPr/>
        </p:nvGrpSpPr>
        <p:grpSpPr>
          <a:xfrm>
            <a:off x="5941073" y="1714488"/>
            <a:ext cx="2845769" cy="792055"/>
            <a:chOff x="4929190" y="4708647"/>
            <a:chExt cx="2845769" cy="792055"/>
          </a:xfrm>
        </p:grpSpPr>
        <p:sp>
          <p:nvSpPr>
            <p:cNvPr id="34" name="Rounded Rectangle 33"/>
            <p:cNvSpPr/>
            <p:nvPr/>
          </p:nvSpPr>
          <p:spPr>
            <a:xfrm>
              <a:off x="5000628" y="4714884"/>
              <a:ext cx="2726550" cy="76006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5" name="Picture 34" descr="computer-cpu-cartoon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5206" y="4766647"/>
              <a:ext cx="559753" cy="73405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929190" y="4708647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NodeManager</a:t>
              </a:r>
              <a:endParaRPr lang="en-IN" sz="1200" dirty="0"/>
            </a:p>
          </p:txBody>
        </p:sp>
      </p:grpSp>
      <p:sp>
        <p:nvSpPr>
          <p:cNvPr id="76" name="Oval 75"/>
          <p:cNvSpPr/>
          <p:nvPr/>
        </p:nvSpPr>
        <p:spPr>
          <a:xfrm>
            <a:off x="6929454" y="2056688"/>
            <a:ext cx="1357322" cy="3571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929058" y="3643314"/>
            <a:ext cx="2071702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2" idx="3"/>
          </p:cNvCxnSpPr>
          <p:nvPr/>
        </p:nvCxnSpPr>
        <p:spPr>
          <a:xfrm rot="5400000">
            <a:off x="5367413" y="2264807"/>
            <a:ext cx="297351" cy="3031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" idx="3"/>
            <a:endCxn id="76" idx="3"/>
          </p:cNvCxnSpPr>
          <p:nvPr/>
        </p:nvCxnSpPr>
        <p:spPr>
          <a:xfrm flipV="1">
            <a:off x="4000496" y="2361569"/>
            <a:ext cx="3127733" cy="1765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" idx="3"/>
            <a:endCxn id="32" idx="2"/>
          </p:cNvCxnSpPr>
          <p:nvPr/>
        </p:nvCxnSpPr>
        <p:spPr>
          <a:xfrm flipV="1">
            <a:off x="4000496" y="3488567"/>
            <a:ext cx="2786082" cy="638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" idx="3"/>
            <a:endCxn id="27" idx="2"/>
          </p:cNvCxnSpPr>
          <p:nvPr/>
        </p:nvCxnSpPr>
        <p:spPr>
          <a:xfrm>
            <a:off x="4000496" y="4126948"/>
            <a:ext cx="2944221" cy="80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2" idx="0"/>
          </p:cNvCxnSpPr>
          <p:nvPr/>
        </p:nvCxnSpPr>
        <p:spPr>
          <a:xfrm rot="16200000" flipV="1">
            <a:off x="7190323" y="2853069"/>
            <a:ext cx="860102" cy="6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2" idx="4"/>
          </p:cNvCxnSpPr>
          <p:nvPr/>
        </p:nvCxnSpPr>
        <p:spPr>
          <a:xfrm rot="16200000" flipH="1">
            <a:off x="7099516" y="4214871"/>
            <a:ext cx="1053190" cy="5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929454" y="4744864"/>
            <a:ext cx="1357322" cy="3571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301634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Job</a:t>
            </a:r>
            <a:endParaRPr lang="en-IN" dirty="0"/>
          </a:p>
        </p:txBody>
      </p:sp>
      <p:sp>
        <p:nvSpPr>
          <p:cNvPr id="108" name="TextBox 107"/>
          <p:cNvSpPr txBox="1"/>
          <p:nvPr/>
        </p:nvSpPr>
        <p:spPr>
          <a:xfrm>
            <a:off x="7286644" y="20566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Job</a:t>
            </a:r>
            <a:endParaRPr lang="en-IN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857356" y="542926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857356" y="571501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857356" y="600076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857356" y="628652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59516" y="524493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 AM</a:t>
            </a:r>
            <a:endParaRPr lang="en-IN" dirty="0"/>
          </a:p>
        </p:txBody>
      </p:sp>
      <p:sp>
        <p:nvSpPr>
          <p:cNvPr id="115" name="TextBox 114"/>
          <p:cNvSpPr txBox="1"/>
          <p:nvPr/>
        </p:nvSpPr>
        <p:spPr>
          <a:xfrm>
            <a:off x="2244526" y="5515692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Request</a:t>
            </a:r>
            <a:endParaRPr lang="en-IN" dirty="0"/>
          </a:p>
        </p:txBody>
      </p:sp>
      <p:sp>
        <p:nvSpPr>
          <p:cNvPr id="116" name="TextBox 115"/>
          <p:cNvSpPr txBox="1"/>
          <p:nvPr/>
        </p:nvSpPr>
        <p:spPr>
          <a:xfrm>
            <a:off x="2244526" y="5812922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IDs</a:t>
            </a:r>
            <a:endParaRPr lang="en-IN" dirty="0"/>
          </a:p>
        </p:txBody>
      </p:sp>
      <p:sp>
        <p:nvSpPr>
          <p:cNvPr id="117" name="TextBox 116"/>
          <p:cNvSpPr txBox="1"/>
          <p:nvPr/>
        </p:nvSpPr>
        <p:spPr>
          <a:xfrm>
            <a:off x="2244526" y="6101522"/>
            <a:ext cx="251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 Job in Containers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000100" y="188877"/>
            <a:ext cx="550072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YARN Cluster – Running a MapReduce Application</a:t>
            </a:r>
            <a:endParaRPr lang="en-IN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07" grpId="0" build="allAtOnce"/>
      <p:bldP spid="108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7620" y="357166"/>
            <a:ext cx="25717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The Players</a:t>
            </a:r>
            <a:endParaRPr lang="en-IN" sz="3600" b="1" i="1" dirty="0"/>
          </a:p>
        </p:txBody>
      </p:sp>
      <p:pic>
        <p:nvPicPr>
          <p:cNvPr id="5" name="Picture 6" descr="C:\Users\sashi\Desktop\Presentations\hadoop\client compute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410006" y="1142984"/>
            <a:ext cx="1019970" cy="101997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6858016" y="1214422"/>
            <a:ext cx="1673052" cy="895830"/>
            <a:chOff x="7113790" y="1247286"/>
            <a:chExt cx="1673052" cy="895830"/>
          </a:xfrm>
        </p:grpSpPr>
        <p:sp>
          <p:nvSpPr>
            <p:cNvPr id="7" name="Rounded Rectangle 6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 descr="computer-cpu-cartoon-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Resource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00298" y="2857496"/>
            <a:ext cx="1673052" cy="895830"/>
            <a:chOff x="7113790" y="1247286"/>
            <a:chExt cx="1673052" cy="895830"/>
          </a:xfrm>
        </p:grpSpPr>
        <p:sp>
          <p:nvSpPr>
            <p:cNvPr id="11" name="Rounded Rectangle 10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2" name="Picture 11" descr="computer-cpu-cartoon-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Node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14876" y="2857496"/>
            <a:ext cx="1673052" cy="895830"/>
            <a:chOff x="7113790" y="1247286"/>
            <a:chExt cx="1673052" cy="895830"/>
          </a:xfrm>
        </p:grpSpPr>
        <p:sp>
          <p:nvSpPr>
            <p:cNvPr id="15" name="Rounded Rectangle 14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6" name="Picture 15" descr="computer-cpu-cartoon-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Node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9454" y="2857496"/>
            <a:ext cx="1673052" cy="895830"/>
            <a:chOff x="7113790" y="1247286"/>
            <a:chExt cx="1673052" cy="895830"/>
          </a:xfrm>
        </p:grpSpPr>
        <p:sp>
          <p:nvSpPr>
            <p:cNvPr id="19" name="Rounded Rectangle 18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0" name="Picture 19" descr="computer-cpu-cartoon-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Node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214546" y="4143380"/>
            <a:ext cx="2202672" cy="2143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387188" y="4181781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Container</a:t>
            </a:r>
            <a:endParaRPr lang="en-IN" sz="2400" b="1" dirty="0"/>
          </a:p>
        </p:txBody>
      </p:sp>
      <p:sp>
        <p:nvSpPr>
          <p:cNvPr id="24" name="Oval 23"/>
          <p:cNvSpPr/>
          <p:nvPr/>
        </p:nvSpPr>
        <p:spPr>
          <a:xfrm>
            <a:off x="2345516" y="5137559"/>
            <a:ext cx="2012170" cy="6548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MRAppMaster</a:t>
            </a:r>
            <a:endParaRPr lang="en-IN" sz="16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77" y="4429132"/>
            <a:ext cx="1265237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2357422" y="214311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Client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7620" y="357166"/>
            <a:ext cx="25717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The Players</a:t>
            </a:r>
            <a:endParaRPr lang="en-IN" sz="3600" b="1" i="1" dirty="0"/>
          </a:p>
        </p:txBody>
      </p:sp>
      <p:pic>
        <p:nvPicPr>
          <p:cNvPr id="5" name="Picture 6" descr="C:\Users\sashi\Desktop\Presentations\hadoop\client compute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71670" y="1286844"/>
            <a:ext cx="732250" cy="7322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80444" y="1416594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Client, which submits the MapReduce Job.</a:t>
            </a: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2101648" y="2253128"/>
            <a:ext cx="1470220" cy="818682"/>
            <a:chOff x="7113790" y="1247286"/>
            <a:chExt cx="1673052" cy="895830"/>
          </a:xfrm>
        </p:grpSpPr>
        <p:sp>
          <p:nvSpPr>
            <p:cNvPr id="8" name="Rounded Rectangle 7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 descr="computer-cpu-cartoon-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Resource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14744" y="2143116"/>
            <a:ext cx="5000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YARN resource manager, which coordinates allocation of compute resources on the cluster.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01648" y="3389343"/>
            <a:ext cx="1470220" cy="787224"/>
            <a:chOff x="7113790" y="1247286"/>
            <a:chExt cx="1673052" cy="895830"/>
          </a:xfrm>
        </p:grpSpPr>
        <p:sp>
          <p:nvSpPr>
            <p:cNvPr id="13" name="Rounded Rectangle 12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 descr="computer-cpu-cartoon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13790" y="1377127"/>
              <a:ext cx="966161" cy="60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Node</a:t>
              </a:r>
            </a:p>
            <a:p>
              <a:pPr algn="ctr"/>
              <a:r>
                <a:rPr lang="en-US" sz="1600" dirty="0" smtClean="0"/>
                <a:t>Manager</a:t>
              </a:r>
              <a:endParaRPr lang="en-IN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14744" y="3286124"/>
            <a:ext cx="5000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YARN node manager, which launch and monitor the compute containers on the machines in the cluster.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2059764" y="4500570"/>
            <a:ext cx="1583542" cy="6548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MRAppMaster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714744" y="4357694"/>
            <a:ext cx="5000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YARN MapReduce Application Master, which coordinates the tasks running the MapReduce Job.</a:t>
            </a:r>
            <a:endParaRPr lang="en-IN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5429264"/>
            <a:ext cx="979486" cy="11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714744" y="5568751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Distributed File System, which is used for sharing job files between the other entities.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4414" y="214290"/>
            <a:ext cx="480529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dirty="0" smtClean="0"/>
              <a:t>Big Data Use Case</a:t>
            </a:r>
            <a:endParaRPr lang="en-US" sz="4800" b="1" i="1" dirty="0"/>
          </a:p>
        </p:txBody>
      </p:sp>
      <p:pic>
        <p:nvPicPr>
          <p:cNvPr id="7" name="Picture 6" descr="2000px-New_Walmart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996274">
            <a:off x="1714399" y="2429215"/>
            <a:ext cx="4714908" cy="1119790"/>
          </a:xfrm>
          <a:prstGeom prst="rect">
            <a:avLst/>
          </a:prstGeom>
        </p:spPr>
      </p:pic>
      <p:pic>
        <p:nvPicPr>
          <p:cNvPr id="1026" name="Picture 2" descr="C:\Users\sashi\Desktop\Presentations\hadoop\Tipp24.com-Logo-200x19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26846">
            <a:off x="6213435" y="2790940"/>
            <a:ext cx="1905000" cy="1885950"/>
          </a:xfrm>
          <a:prstGeom prst="rect">
            <a:avLst/>
          </a:prstGeom>
          <a:noFill/>
        </p:spPr>
      </p:pic>
      <p:pic>
        <p:nvPicPr>
          <p:cNvPr id="1027" name="Picture 3" descr="C:\Users\sashi\Desktop\Presentations\hadoop\Macy'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185644">
            <a:off x="2769663" y="4858002"/>
            <a:ext cx="3546494" cy="943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7554" y="285728"/>
            <a:ext cx="329846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i="1" dirty="0" smtClean="0"/>
              <a:t>MRAppMaster</a:t>
            </a:r>
            <a:endParaRPr lang="en-IN" sz="4000" b="1" i="1" dirty="0"/>
          </a:p>
        </p:txBody>
      </p:sp>
      <p:sp>
        <p:nvSpPr>
          <p:cNvPr id="5" name="Oval 4"/>
          <p:cNvSpPr/>
          <p:nvPr/>
        </p:nvSpPr>
        <p:spPr>
          <a:xfrm>
            <a:off x="2214546" y="1571612"/>
            <a:ext cx="242889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 Manager (AsM)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00430" y="2786058"/>
            <a:ext cx="5034676" cy="285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864138" y="3546224"/>
            <a:ext cx="1961712" cy="1908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049708" y="3521709"/>
            <a:ext cx="15905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Container</a:t>
            </a:r>
            <a:endParaRPr lang="en-IN" sz="2400" b="1" dirty="0"/>
          </a:p>
        </p:txBody>
      </p:sp>
      <p:sp>
        <p:nvSpPr>
          <p:cNvPr id="9" name="Oval 8"/>
          <p:cNvSpPr/>
          <p:nvPr/>
        </p:nvSpPr>
        <p:spPr>
          <a:xfrm>
            <a:off x="3933522" y="4458997"/>
            <a:ext cx="1852924" cy="5832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MRAppMaster</a:t>
            </a:r>
            <a:endParaRPr lang="en-IN" sz="1600" dirty="0"/>
          </a:p>
        </p:txBody>
      </p:sp>
      <p:sp>
        <p:nvSpPr>
          <p:cNvPr id="10" name="Rectangle 9"/>
          <p:cNvSpPr/>
          <p:nvPr/>
        </p:nvSpPr>
        <p:spPr>
          <a:xfrm>
            <a:off x="6209686" y="3548155"/>
            <a:ext cx="1961712" cy="1908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395256" y="3523640"/>
            <a:ext cx="15905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Container</a:t>
            </a:r>
            <a:endParaRPr lang="en-IN" sz="2400" b="1" dirty="0"/>
          </a:p>
        </p:txBody>
      </p:sp>
      <p:sp>
        <p:nvSpPr>
          <p:cNvPr id="12" name="Oval 11"/>
          <p:cNvSpPr/>
          <p:nvPr/>
        </p:nvSpPr>
        <p:spPr>
          <a:xfrm>
            <a:off x="6338602" y="4460928"/>
            <a:ext cx="1733860" cy="5832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MRAppMaster</a:t>
            </a:r>
            <a:endParaRPr lang="en-IN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4623022" y="2809870"/>
            <a:ext cx="2789492" cy="476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NodeManager</a:t>
            </a:r>
            <a:endParaRPr lang="en-IN" sz="2400" b="1" dirty="0"/>
          </a:p>
        </p:txBody>
      </p:sp>
      <p:cxnSp>
        <p:nvCxnSpPr>
          <p:cNvPr id="15" name="Straight Arrow Connector 14"/>
          <p:cNvCxnSpPr>
            <a:stCxn id="5" idx="5"/>
            <a:endCxn id="13" idx="0"/>
          </p:cNvCxnSpPr>
          <p:nvPr/>
        </p:nvCxnSpPr>
        <p:spPr>
          <a:xfrm rot="16200000" flipH="1">
            <a:off x="4838503" y="1630605"/>
            <a:ext cx="628496" cy="173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7356" y="5783065"/>
            <a:ext cx="700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1. Choose a NodeManager to launch the MapReduce application master class (MRAppMaster).</a:t>
            </a:r>
            <a:endParaRPr lang="en-IN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71798" y="2143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28794" y="1500174"/>
            <a:ext cx="3286148" cy="242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357166"/>
            <a:ext cx="31432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Job Submission</a:t>
            </a:r>
            <a:endParaRPr lang="en-IN" sz="3600" b="1" i="1" dirty="0"/>
          </a:p>
        </p:txBody>
      </p:sp>
      <p:pic>
        <p:nvPicPr>
          <p:cNvPr id="5" name="Picture 6" descr="C:\Users\sashi\Desktop\Presentations\hadoop\client compute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71670" y="1928802"/>
            <a:ext cx="1125138" cy="112513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71670" y="3143248"/>
            <a:ext cx="135732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MapReduce Program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496" y="3273982"/>
            <a:ext cx="92869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Job</a:t>
            </a:r>
            <a:endParaRPr lang="en-IN" b="1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428992" y="3458648"/>
            <a:ext cx="571504" cy="7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868" y="3131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IN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87994" y="3038946"/>
            <a:ext cx="1470220" cy="818682"/>
            <a:chOff x="7113790" y="1247286"/>
            <a:chExt cx="1673052" cy="895830"/>
          </a:xfrm>
        </p:grpSpPr>
        <p:sp>
          <p:nvSpPr>
            <p:cNvPr id="16" name="Rounded Rectangle 15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7" name="Picture 16" descr="computer-cpu-cartoon-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Resource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929190" y="3357562"/>
            <a:ext cx="1958804" cy="95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57818" y="2988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IN" b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0516" y="5429264"/>
            <a:ext cx="979486" cy="11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 rot="5400000">
            <a:off x="3569576" y="4533997"/>
            <a:ext cx="1785950" cy="4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4810" y="4702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IN" b="1" dirty="0"/>
          </a:p>
        </p:txBody>
      </p:sp>
      <p:cxnSp>
        <p:nvCxnSpPr>
          <p:cNvPr id="30" name="Straight Arrow Connector 29"/>
          <p:cNvCxnSpPr>
            <a:endCxn id="18" idx="1"/>
          </p:cNvCxnSpPr>
          <p:nvPr/>
        </p:nvCxnSpPr>
        <p:spPr>
          <a:xfrm flipV="1">
            <a:off x="4929190" y="3452940"/>
            <a:ext cx="1958804" cy="118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3570" y="3500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IN" b="1" dirty="0"/>
          </a:p>
        </p:txBody>
      </p:sp>
      <p:sp>
        <p:nvSpPr>
          <p:cNvPr id="35" name="Oval 34"/>
          <p:cNvSpPr/>
          <p:nvPr/>
        </p:nvSpPr>
        <p:spPr>
          <a:xfrm>
            <a:off x="3857620" y="2428868"/>
            <a:ext cx="121444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JVM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929058" y="150017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Client Node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786446" y="5226784"/>
            <a:ext cx="3071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i="1" dirty="0" smtClean="0"/>
              <a:t>Run Job.</a:t>
            </a:r>
          </a:p>
          <a:p>
            <a:pPr marL="342900" indent="-342900">
              <a:buAutoNum type="arabicPeriod"/>
            </a:pPr>
            <a:r>
              <a:rPr lang="en-US" sz="2000" b="1" i="1" dirty="0" smtClean="0"/>
              <a:t>Get new Application ID.</a:t>
            </a:r>
          </a:p>
          <a:p>
            <a:pPr marL="342900" indent="-342900">
              <a:buAutoNum type="arabicPeriod"/>
            </a:pPr>
            <a:r>
              <a:rPr lang="en-US" sz="2000" b="1" i="1" dirty="0" smtClean="0"/>
              <a:t>Copy Job resources.</a:t>
            </a:r>
          </a:p>
          <a:p>
            <a:pPr marL="342900" indent="-342900">
              <a:buAutoNum type="arabicPeriod"/>
            </a:pPr>
            <a:r>
              <a:rPr lang="en-US" sz="2000" b="1" i="1" dirty="0" smtClean="0"/>
              <a:t>Submit Application.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5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554" y="357166"/>
            <a:ext cx="3571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Job Initialization</a:t>
            </a:r>
            <a:endParaRPr lang="en-IN" sz="3600" b="1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01714" y="2071678"/>
            <a:ext cx="1470220" cy="818682"/>
            <a:chOff x="7113790" y="1247286"/>
            <a:chExt cx="1673052" cy="895830"/>
          </a:xfrm>
        </p:grpSpPr>
        <p:sp>
          <p:nvSpPr>
            <p:cNvPr id="6" name="Rounded Rectangle 5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 descr="computer-cpu-cartoon-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Resource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6113870" y="1604649"/>
            <a:ext cx="2202672" cy="2143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322231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NodeManager</a:t>
            </a:r>
            <a:endParaRPr lang="en-IN" sz="2000" b="1" dirty="0"/>
          </a:p>
        </p:txBody>
      </p:sp>
      <p:sp>
        <p:nvSpPr>
          <p:cNvPr id="11" name="Oval 10"/>
          <p:cNvSpPr/>
          <p:nvPr/>
        </p:nvSpPr>
        <p:spPr>
          <a:xfrm>
            <a:off x="6179355" y="2598828"/>
            <a:ext cx="2071702" cy="6548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MRAppMaster</a:t>
            </a:r>
            <a:endParaRPr lang="en-IN" sz="1600" dirty="0"/>
          </a:p>
        </p:txBody>
      </p:sp>
      <p:cxnSp>
        <p:nvCxnSpPr>
          <p:cNvPr id="13" name="Straight Arrow Connector 12"/>
          <p:cNvCxnSpPr>
            <a:stCxn id="7" idx="3"/>
            <a:endCxn id="10" idx="1"/>
          </p:cNvCxnSpPr>
          <p:nvPr/>
        </p:nvCxnSpPr>
        <p:spPr>
          <a:xfrm flipV="1">
            <a:off x="4071934" y="1843105"/>
            <a:ext cx="2250297" cy="637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702210">
            <a:off x="4588336" y="194250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5a</a:t>
            </a:r>
            <a:endParaRPr lang="en-IN" b="1" dirty="0"/>
          </a:p>
        </p:txBody>
      </p: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 rot="5400000">
            <a:off x="6937372" y="2320994"/>
            <a:ext cx="5556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5350" y="21016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5b</a:t>
            </a:r>
            <a:endParaRPr lang="en-IN" b="1" dirty="0"/>
          </a:p>
        </p:txBody>
      </p:sp>
      <p:sp>
        <p:nvSpPr>
          <p:cNvPr id="25" name="Freeform 24"/>
          <p:cNvSpPr/>
          <p:nvPr/>
        </p:nvSpPr>
        <p:spPr>
          <a:xfrm>
            <a:off x="6715593" y="3192905"/>
            <a:ext cx="713927" cy="479685"/>
          </a:xfrm>
          <a:custGeom>
            <a:avLst/>
            <a:gdLst>
              <a:gd name="connsiteX0" fmla="*/ 0 w 404735"/>
              <a:gd name="connsiteY0" fmla="*/ 0 h 479685"/>
              <a:gd name="connsiteX1" fmla="*/ 164892 w 404735"/>
              <a:gd name="connsiteY1" fmla="*/ 464695 h 479685"/>
              <a:gd name="connsiteX2" fmla="*/ 404735 w 404735"/>
              <a:gd name="connsiteY2" fmla="*/ 89941 h 47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735" h="479685">
                <a:moveTo>
                  <a:pt x="0" y="0"/>
                </a:moveTo>
                <a:cubicBezTo>
                  <a:pt x="48718" y="224852"/>
                  <a:pt x="97436" y="449705"/>
                  <a:pt x="164892" y="464695"/>
                </a:cubicBezTo>
                <a:cubicBezTo>
                  <a:pt x="232348" y="479685"/>
                  <a:pt x="362263" y="157397"/>
                  <a:pt x="404735" y="8994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873006" y="3331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94266" y="5072074"/>
            <a:ext cx="31218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5a. Start Container.</a:t>
            </a:r>
          </a:p>
          <a:p>
            <a:r>
              <a:rPr lang="en-US" sz="2400" b="1" i="1" dirty="0" smtClean="0"/>
              <a:t>5b. Launch AM.</a:t>
            </a:r>
          </a:p>
          <a:p>
            <a:r>
              <a:rPr lang="en-US" sz="2400" b="1" i="1" dirty="0" smtClean="0"/>
              <a:t>6. Initialize Job.</a:t>
            </a:r>
          </a:p>
          <a:p>
            <a:r>
              <a:rPr lang="en-US" sz="2400" b="1" i="1" dirty="0" smtClean="0"/>
              <a:t>7. Retrieve Input Splits.</a:t>
            </a:r>
            <a:endParaRPr lang="en-IN" sz="2400" b="1" i="1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3571876"/>
            <a:ext cx="979486" cy="11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Straight Arrow Connector 31"/>
          <p:cNvCxnSpPr>
            <a:stCxn id="11" idx="3"/>
            <a:endCxn id="30" idx="3"/>
          </p:cNvCxnSpPr>
          <p:nvPr/>
        </p:nvCxnSpPr>
        <p:spPr>
          <a:xfrm rot="5400000">
            <a:off x="5236431" y="2901328"/>
            <a:ext cx="989871" cy="1502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4760" y="377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5" grpId="0" animBg="1"/>
      <p:bldP spid="26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554" y="357166"/>
            <a:ext cx="3571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Task Assignment</a:t>
            </a:r>
            <a:endParaRPr lang="en-IN" sz="36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143108" y="1604649"/>
            <a:ext cx="2202672" cy="2143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15750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NodeManager</a:t>
            </a:r>
            <a:endParaRPr lang="en-IN" sz="2000" b="1" dirty="0"/>
          </a:p>
        </p:txBody>
      </p:sp>
      <p:sp>
        <p:nvSpPr>
          <p:cNvPr id="7" name="Oval 6"/>
          <p:cNvSpPr/>
          <p:nvPr/>
        </p:nvSpPr>
        <p:spPr>
          <a:xfrm>
            <a:off x="2274078" y="2598828"/>
            <a:ext cx="2012170" cy="6548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MRAppMaster</a:t>
            </a:r>
            <a:endParaRPr lang="en-IN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887994" y="1714488"/>
            <a:ext cx="1470220" cy="818682"/>
            <a:chOff x="7113790" y="1247286"/>
            <a:chExt cx="1673052" cy="895830"/>
          </a:xfrm>
        </p:grpSpPr>
        <p:sp>
          <p:nvSpPr>
            <p:cNvPr id="9" name="Rounded Rectangle 8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 descr="computer-cpu-cartoon-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Resource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cxnSp>
        <p:nvCxnSpPr>
          <p:cNvPr id="13" name="Straight Arrow Connector 12"/>
          <p:cNvCxnSpPr>
            <a:stCxn id="7" idx="6"/>
            <a:endCxn id="11" idx="1"/>
          </p:cNvCxnSpPr>
          <p:nvPr/>
        </p:nvCxnSpPr>
        <p:spPr>
          <a:xfrm flipV="1">
            <a:off x="4286248" y="2128482"/>
            <a:ext cx="2601746" cy="797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43570" y="2101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15074" y="3643314"/>
            <a:ext cx="2833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8. Request Resources</a:t>
            </a:r>
            <a:endParaRPr lang="en-IN" sz="2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57356" y="4643446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Request includes:</a:t>
            </a:r>
          </a:p>
          <a:p>
            <a:pPr marL="342900" indent="-342900">
              <a:buAutoNum type="alphaLcPeriod"/>
            </a:pPr>
            <a:r>
              <a:rPr lang="en-US" sz="2400" i="1" dirty="0" smtClean="0"/>
              <a:t>Information about each map task’s data locality.</a:t>
            </a:r>
          </a:p>
          <a:p>
            <a:pPr marL="342900" indent="-342900">
              <a:buAutoNum type="alphaLcPeriod"/>
            </a:pPr>
            <a:r>
              <a:rPr lang="en-US" sz="2400" i="1" dirty="0" smtClean="0"/>
              <a:t>Memory requirements of the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57166"/>
            <a:ext cx="31432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Task Execution</a:t>
            </a:r>
            <a:endParaRPr lang="en-IN" sz="36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071670" y="1357298"/>
            <a:ext cx="2202672" cy="2143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44312" y="1395699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NodeManager</a:t>
            </a:r>
            <a:endParaRPr lang="en-IN" sz="2000" b="1" dirty="0"/>
          </a:p>
        </p:txBody>
      </p:sp>
      <p:sp>
        <p:nvSpPr>
          <p:cNvPr id="7" name="Oval 6"/>
          <p:cNvSpPr/>
          <p:nvPr/>
        </p:nvSpPr>
        <p:spPr>
          <a:xfrm>
            <a:off x="2202640" y="2351477"/>
            <a:ext cx="2012170" cy="6548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MRAppMaster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6000760" y="1428736"/>
            <a:ext cx="2202672" cy="357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09121" y="157161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NodeManager</a:t>
            </a:r>
            <a:endParaRPr lang="en-IN" sz="2000" b="1" dirty="0"/>
          </a:p>
        </p:txBody>
      </p:sp>
      <p:cxnSp>
        <p:nvCxnSpPr>
          <p:cNvPr id="11" name="Straight Arrow Connector 10"/>
          <p:cNvCxnSpPr>
            <a:stCxn id="7" idx="6"/>
            <a:endCxn id="9" idx="1"/>
          </p:cNvCxnSpPr>
          <p:nvPr/>
        </p:nvCxnSpPr>
        <p:spPr>
          <a:xfrm flipV="1">
            <a:off x="4214810" y="1771667"/>
            <a:ext cx="1994311" cy="907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09121" y="2541764"/>
            <a:ext cx="1785950" cy="2387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/>
          <p:cNvCxnSpPr>
            <a:stCxn id="9" idx="2"/>
            <a:endCxn id="13" idx="0"/>
          </p:cNvCxnSpPr>
          <p:nvPr/>
        </p:nvCxnSpPr>
        <p:spPr>
          <a:xfrm rot="5400000">
            <a:off x="6817075" y="2256743"/>
            <a:ext cx="5700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57950" y="3000372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Child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6357950" y="4143380"/>
            <a:ext cx="150019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Task or Reduce Task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 rot="5400000">
            <a:off x="6750859" y="378619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30592" y="26431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 JVM</a:t>
            </a:r>
            <a:endParaRPr lang="en-IN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714752"/>
            <a:ext cx="979486" cy="11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Arrow Connector 23"/>
          <p:cNvCxnSpPr>
            <a:stCxn id="16" idx="1"/>
            <a:endCxn id="22" idx="3"/>
          </p:cNvCxnSpPr>
          <p:nvPr/>
        </p:nvCxnSpPr>
        <p:spPr>
          <a:xfrm rot="10800000" flipV="1">
            <a:off x="4337040" y="3214685"/>
            <a:ext cx="2020910" cy="1075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336272">
            <a:off x="4925335" y="189264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9a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77444" y="205668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9b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 rot="19973632">
            <a:off x="4821519" y="3598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052274" y="3613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71670" y="5184970"/>
            <a:ext cx="428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9a. Start Container.</a:t>
            </a:r>
          </a:p>
          <a:p>
            <a:r>
              <a:rPr lang="en-US" sz="2400" b="1" i="1" dirty="0" smtClean="0"/>
              <a:t>9b. Launch main in YarnChild.</a:t>
            </a:r>
          </a:p>
          <a:p>
            <a:r>
              <a:rPr lang="en-US" sz="2400" b="1" i="1" dirty="0" smtClean="0"/>
              <a:t>10. Retrieve Job resources.</a:t>
            </a:r>
          </a:p>
          <a:p>
            <a:r>
              <a:rPr lang="en-US" sz="2400" b="1" i="1" dirty="0" smtClean="0"/>
              <a:t>11. Run Map/Reduce tasks.</a:t>
            </a:r>
            <a:endParaRPr lang="en-IN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357166"/>
            <a:ext cx="60007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Progress and Status Updates</a:t>
            </a:r>
            <a:endParaRPr lang="en-IN" sz="3600" b="1" i="1" dirty="0"/>
          </a:p>
        </p:txBody>
      </p:sp>
      <p:sp>
        <p:nvSpPr>
          <p:cNvPr id="5" name="Rectangle 4"/>
          <p:cNvSpPr/>
          <p:nvPr/>
        </p:nvSpPr>
        <p:spPr>
          <a:xfrm>
            <a:off x="1928794" y="1500174"/>
            <a:ext cx="3286148" cy="242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6" descr="C:\Users\sashi\Desktop\Presentations\hadoop\client compute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71670" y="1928802"/>
            <a:ext cx="1125138" cy="112513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71670" y="3143248"/>
            <a:ext cx="135732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MapReduce Program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00496" y="3273982"/>
            <a:ext cx="92869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Job</a:t>
            </a:r>
            <a:endParaRPr lang="en-IN" b="1" dirty="0"/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 flipV="1">
            <a:off x="3428992" y="3458648"/>
            <a:ext cx="571504" cy="7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57620" y="2428868"/>
            <a:ext cx="121444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JVM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929058" y="150017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Client Node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6215074" y="1714488"/>
            <a:ext cx="1470220" cy="818682"/>
            <a:chOff x="7113790" y="1247286"/>
            <a:chExt cx="1673052" cy="895830"/>
          </a:xfrm>
        </p:grpSpPr>
        <p:sp>
          <p:nvSpPr>
            <p:cNvPr id="17" name="Rounded Rectangle 16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8" name="Picture 17" descr="computer-cpu-cartoon-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113790" y="1377127"/>
              <a:ext cx="1044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Resource</a:t>
              </a:r>
            </a:p>
            <a:p>
              <a:pPr algn="ctr"/>
              <a:r>
                <a:rPr lang="en-US" dirty="0" smtClean="0"/>
                <a:t>Manager</a:t>
              </a:r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28794" y="4357694"/>
            <a:ext cx="2202672" cy="2143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101436" y="4396095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NodeManager</a:t>
            </a:r>
            <a:endParaRPr lang="en-IN" sz="2000" b="1" dirty="0"/>
          </a:p>
        </p:txBody>
      </p:sp>
      <p:sp>
        <p:nvSpPr>
          <p:cNvPr id="22" name="Oval 21"/>
          <p:cNvSpPr/>
          <p:nvPr/>
        </p:nvSpPr>
        <p:spPr>
          <a:xfrm>
            <a:off x="2059764" y="5351873"/>
            <a:ext cx="2012170" cy="6548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MRAppMaster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6084104" y="2928934"/>
            <a:ext cx="2202672" cy="357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292465" y="307181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NodeManager</a:t>
            </a:r>
            <a:endParaRPr lang="en-IN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6292465" y="4041962"/>
            <a:ext cx="1785950" cy="2387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6441294" y="4500570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Child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6441294" y="5643578"/>
            <a:ext cx="150019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Task or Reduce Task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613936" y="41433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 JVM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28" idx="1"/>
            <a:endCxn id="22" idx="6"/>
          </p:cNvCxnSpPr>
          <p:nvPr/>
        </p:nvCxnSpPr>
        <p:spPr>
          <a:xfrm rot="10800000">
            <a:off x="4071934" y="5679298"/>
            <a:ext cx="2369360" cy="32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" idx="2"/>
            <a:endCxn id="22" idx="7"/>
          </p:cNvCxnSpPr>
          <p:nvPr/>
        </p:nvCxnSpPr>
        <p:spPr>
          <a:xfrm rot="5400000">
            <a:off x="3218822" y="4201751"/>
            <a:ext cx="1804459" cy="687585"/>
          </a:xfrm>
          <a:prstGeom prst="bentConnector3">
            <a:avLst>
              <a:gd name="adj1" fmla="val 7575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066" y="285728"/>
            <a:ext cx="62860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 smtClean="0"/>
              <a:t>YARN MapReduce Compatibility</a:t>
            </a:r>
            <a:endParaRPr lang="en-IN" sz="3600" b="1" i="1" dirty="0"/>
          </a:p>
        </p:txBody>
      </p:sp>
      <p:pic>
        <p:nvPicPr>
          <p:cNvPr id="6" name="Picture 5" descr="carrer-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1357298"/>
            <a:ext cx="1755392" cy="1447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0430" y="1643050"/>
            <a:ext cx="2081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Data Locality</a:t>
            </a:r>
            <a:endParaRPr lang="en-IN" sz="2800" i="1" dirty="0"/>
          </a:p>
        </p:txBody>
      </p:sp>
      <p:pic>
        <p:nvPicPr>
          <p:cNvPr id="8" name="Picture 7" descr="datarecoverydublin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4786322"/>
            <a:ext cx="2865131" cy="12801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4678" y="5214950"/>
            <a:ext cx="2024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Node Failure</a:t>
            </a:r>
            <a:endParaRPr lang="en-IN" sz="2800" i="1" dirty="0"/>
          </a:p>
        </p:txBody>
      </p:sp>
      <p:pic>
        <p:nvPicPr>
          <p:cNvPr id="10" name="Picture 9" descr="465fe4a5-c3a0-48c7-a895-9696762c293a_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88" y="3071810"/>
            <a:ext cx="2038350" cy="1352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29256" y="3500438"/>
            <a:ext cx="3202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Application Priorities</a:t>
            </a:r>
            <a:endParaRPr lang="en-IN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042" y="285728"/>
            <a:ext cx="565629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i="1" dirty="0" smtClean="0"/>
              <a:t>Elephants Can Remember</a:t>
            </a:r>
            <a:endParaRPr lang="en-IN" sz="4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071670" y="1428736"/>
            <a:ext cx="635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Look at key metrics for a MapReduce Job.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Understand the performance of each job.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Optimize future job runs.</a:t>
            </a:r>
            <a:endParaRPr lang="en-IN" sz="2400" i="1" dirty="0"/>
          </a:p>
        </p:txBody>
      </p:sp>
      <p:pic>
        <p:nvPicPr>
          <p:cNvPr id="7" name="Picture 2" descr="C:\Users\sashi\Desktop\Presentations\hadoop\Job tra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214686"/>
            <a:ext cx="1473224" cy="1473224"/>
          </a:xfrm>
          <a:prstGeom prst="rect">
            <a:avLst/>
          </a:prstGeom>
          <a:noFill/>
        </p:spPr>
      </p:pic>
      <p:pic>
        <p:nvPicPr>
          <p:cNvPr id="9" name="Picture 8" descr="restric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714620"/>
            <a:ext cx="2438095" cy="243809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929189" y="2786059"/>
            <a:ext cx="1541656" cy="818683"/>
            <a:chOff x="7032499" y="1247286"/>
            <a:chExt cx="1754343" cy="895830"/>
          </a:xfrm>
        </p:grpSpPr>
        <p:sp>
          <p:nvSpPr>
            <p:cNvPr id="11" name="Rounded Rectangle 10"/>
            <p:cNvSpPr/>
            <p:nvPr/>
          </p:nvSpPr>
          <p:spPr>
            <a:xfrm>
              <a:off x="7113790" y="1252630"/>
              <a:ext cx="1643074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2" name="Picture 11" descr="computer-cpu-cartoon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9588" y="1247286"/>
              <a:ext cx="857254" cy="89583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032499" y="1295113"/>
              <a:ext cx="1291318" cy="808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Manager Web UI</a:t>
              </a:r>
              <a:endParaRPr lang="en-IN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43570" y="4626406"/>
            <a:ext cx="2357454" cy="1017172"/>
            <a:chOff x="6000760" y="4429071"/>
            <a:chExt cx="2357454" cy="1017172"/>
          </a:xfrm>
        </p:grpSpPr>
        <p:sp>
          <p:nvSpPr>
            <p:cNvPr id="14" name="Rounded Rectangle 13"/>
            <p:cNvSpPr/>
            <p:nvPr/>
          </p:nvSpPr>
          <p:spPr>
            <a:xfrm>
              <a:off x="6000760" y="4429132"/>
              <a:ext cx="2357454" cy="10001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 descr="1234405093667521867buggi_server_1.svg.hi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2238" y="4429071"/>
              <a:ext cx="774340" cy="101717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873006" y="4610077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Job History Server</a:t>
              </a:r>
              <a:endParaRPr lang="en-IN" b="1" dirty="0"/>
            </a:p>
          </p:txBody>
        </p:sp>
      </p:grpSp>
      <p:cxnSp>
        <p:nvCxnSpPr>
          <p:cNvPr id="19" name="Straight Arrow Connector 18"/>
          <p:cNvCxnSpPr>
            <a:stCxn id="11" idx="2"/>
            <a:endCxn id="14" idx="0"/>
          </p:cNvCxnSpPr>
          <p:nvPr/>
        </p:nvCxnSpPr>
        <p:spPr>
          <a:xfrm rot="16200000" flipH="1">
            <a:off x="5746384" y="3550553"/>
            <a:ext cx="1052093" cy="1099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ashi\Desktop\Presentations\job-status-hadoop-clu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28"/>
            <a:ext cx="6786610" cy="2428892"/>
          </a:xfrm>
          <a:prstGeom prst="rect">
            <a:avLst/>
          </a:prstGeom>
          <a:noFill/>
        </p:spPr>
      </p:pic>
      <p:pic>
        <p:nvPicPr>
          <p:cNvPr id="2050" name="Picture 2" descr="C:\Users\sashi\Desktop\Presentations\spring-xd-admin-ui-jobs-step-execution-context-hadoop-lin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101940"/>
            <a:ext cx="6274396" cy="37560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285728"/>
            <a:ext cx="6177076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1" dirty="0" smtClean="0"/>
              <a:t>Hadoop 1.0 – In Summary</a:t>
            </a:r>
            <a:endParaRPr lang="en-US" sz="4400" b="1" i="1" dirty="0"/>
          </a:p>
        </p:txBody>
      </p:sp>
      <p:pic>
        <p:nvPicPr>
          <p:cNvPr id="27" name="Picture 26" descr="hadoop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5752" y="2620880"/>
            <a:ext cx="4212496" cy="3237012"/>
          </a:xfrm>
          <a:prstGeom prst="rect">
            <a:avLst/>
          </a:prstGeom>
        </p:spPr>
      </p:pic>
      <p:pic>
        <p:nvPicPr>
          <p:cNvPr id="5123" name="Picture 3" descr="C:\Users\sashi\Desktop\Presentations\hadoop\Client_Male_Ligh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3978" y="1284262"/>
            <a:ext cx="1216044" cy="1216044"/>
          </a:xfrm>
          <a:prstGeom prst="rect">
            <a:avLst/>
          </a:prstGeom>
          <a:noFill/>
        </p:spPr>
      </p:pic>
      <p:cxnSp>
        <p:nvCxnSpPr>
          <p:cNvPr id="39" name="Elbow Connector 38"/>
          <p:cNvCxnSpPr>
            <a:stCxn id="5123" idx="1"/>
            <a:endCxn id="27" idx="1"/>
          </p:cNvCxnSpPr>
          <p:nvPr/>
        </p:nvCxnSpPr>
        <p:spPr>
          <a:xfrm rot="10800000" flipV="1">
            <a:off x="2465752" y="1892284"/>
            <a:ext cx="1498226" cy="2347102"/>
          </a:xfrm>
          <a:prstGeom prst="bentConnector3">
            <a:avLst>
              <a:gd name="adj1" fmla="val 129265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123" idx="3"/>
            <a:endCxn id="27" idx="3"/>
          </p:cNvCxnSpPr>
          <p:nvPr/>
        </p:nvCxnSpPr>
        <p:spPr>
          <a:xfrm>
            <a:off x="5180022" y="1892284"/>
            <a:ext cx="1498226" cy="2347102"/>
          </a:xfrm>
          <a:prstGeom prst="bentConnector3">
            <a:avLst>
              <a:gd name="adj1" fmla="val 13426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>
            <a:off x="4643438" y="3071810"/>
            <a:ext cx="714380" cy="571504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829" y="500042"/>
            <a:ext cx="1265237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515032"/>
            <a:ext cx="1262063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 descr="C:\Users\sashi\Desktop\Presentations\hadoop\8iA5eAr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1246" y="2141512"/>
            <a:ext cx="1805134" cy="164467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933151" y="4357694"/>
            <a:ext cx="5662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2" name="Picture 3" descr="C:\Users\sashi\Desktop\Presentations\hadoop\datano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362478"/>
            <a:ext cx="831518" cy="781034"/>
          </a:xfrm>
          <a:prstGeom prst="rect">
            <a:avLst/>
          </a:prstGeom>
          <a:noFill/>
        </p:spPr>
      </p:pic>
      <p:pic>
        <p:nvPicPr>
          <p:cNvPr id="13" name="Picture 3" descr="C:\Users\sashi\Desktop\Presentations\hadoop\datano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4362478"/>
            <a:ext cx="831518" cy="781034"/>
          </a:xfrm>
          <a:prstGeom prst="rect">
            <a:avLst/>
          </a:prstGeom>
          <a:noFill/>
        </p:spPr>
      </p:pic>
      <p:pic>
        <p:nvPicPr>
          <p:cNvPr id="14" name="Picture 3" descr="C:\Users\sashi\Desktop\Presentations\hadoop\datano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9754" y="4362478"/>
            <a:ext cx="831518" cy="781034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6148" idx="2"/>
            <a:endCxn id="12" idx="0"/>
          </p:cNvCxnSpPr>
          <p:nvPr/>
        </p:nvCxnSpPr>
        <p:spPr>
          <a:xfrm rot="5400000">
            <a:off x="3004601" y="2983266"/>
            <a:ext cx="576288" cy="2182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148" idx="2"/>
            <a:endCxn id="13" idx="0"/>
          </p:cNvCxnSpPr>
          <p:nvPr/>
        </p:nvCxnSpPr>
        <p:spPr>
          <a:xfrm rot="5400000">
            <a:off x="3576105" y="3554770"/>
            <a:ext cx="576288" cy="1039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48" idx="2"/>
            <a:endCxn id="14" idx="0"/>
          </p:cNvCxnSpPr>
          <p:nvPr/>
        </p:nvCxnSpPr>
        <p:spPr>
          <a:xfrm rot="16200000" flipH="1">
            <a:off x="4436519" y="3733484"/>
            <a:ext cx="576288" cy="681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sashi\Desktop\Presentations\hadoop\Job track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8" y="2285992"/>
            <a:ext cx="1473224" cy="1473224"/>
          </a:xfrm>
          <a:prstGeom prst="rect">
            <a:avLst/>
          </a:prstGeom>
          <a:noFill/>
        </p:spPr>
      </p:pic>
      <p:pic>
        <p:nvPicPr>
          <p:cNvPr id="25" name="Picture 24" descr="task_ic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5008" y="4357694"/>
            <a:ext cx="857256" cy="857256"/>
          </a:xfrm>
          <a:prstGeom prst="rect">
            <a:avLst/>
          </a:prstGeom>
        </p:spPr>
      </p:pic>
      <p:pic>
        <p:nvPicPr>
          <p:cNvPr id="26" name="Picture 25" descr="task_ic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43702" y="4357694"/>
            <a:ext cx="857256" cy="857256"/>
          </a:xfrm>
          <a:prstGeom prst="rect">
            <a:avLst/>
          </a:prstGeom>
        </p:spPr>
      </p:pic>
      <p:pic>
        <p:nvPicPr>
          <p:cNvPr id="27" name="Picture 26" descr="task_ic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4357694"/>
            <a:ext cx="857256" cy="85725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358082" y="4429132"/>
            <a:ext cx="5662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0" name="Straight Arrow Connector 29"/>
          <p:cNvCxnSpPr>
            <a:stCxn id="24" idx="2"/>
            <a:endCxn id="25" idx="0"/>
          </p:cNvCxnSpPr>
          <p:nvPr/>
        </p:nvCxnSpPr>
        <p:spPr>
          <a:xfrm rot="5400000">
            <a:off x="5998389" y="3904463"/>
            <a:ext cx="598478" cy="307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  <a:endCxn id="26" idx="0"/>
          </p:cNvCxnSpPr>
          <p:nvPr/>
        </p:nvCxnSpPr>
        <p:spPr>
          <a:xfrm rot="16200000" flipH="1">
            <a:off x="6462736" y="3748100"/>
            <a:ext cx="598478" cy="620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27" idx="0"/>
          </p:cNvCxnSpPr>
          <p:nvPr/>
        </p:nvCxnSpPr>
        <p:spPr>
          <a:xfrm rot="16200000" flipH="1">
            <a:off x="7034240" y="3176596"/>
            <a:ext cx="598478" cy="1763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ask_ic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2426" y="5214950"/>
            <a:ext cx="857256" cy="857256"/>
          </a:xfrm>
          <a:prstGeom prst="rect">
            <a:avLst/>
          </a:prstGeom>
        </p:spPr>
      </p:pic>
      <p:pic>
        <p:nvPicPr>
          <p:cNvPr id="41" name="Picture 40" descr="task_ic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8946" y="5214950"/>
            <a:ext cx="857256" cy="857256"/>
          </a:xfrm>
          <a:prstGeom prst="rect">
            <a:avLst/>
          </a:prstGeom>
        </p:spPr>
      </p:pic>
      <p:pic>
        <p:nvPicPr>
          <p:cNvPr id="42" name="Picture 41" descr="task_ic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24936" y="5214950"/>
            <a:ext cx="857256" cy="85725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929058" y="5286388"/>
            <a:ext cx="5662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63322" y="5281604"/>
            <a:ext cx="5662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8" name="Picture 3" descr="C:\Users\sashi\Desktop\Presentations\hadoop\datano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9308" y="5286388"/>
            <a:ext cx="831518" cy="781034"/>
          </a:xfrm>
          <a:prstGeom prst="rect">
            <a:avLst/>
          </a:prstGeom>
          <a:noFill/>
        </p:spPr>
      </p:pic>
      <p:pic>
        <p:nvPicPr>
          <p:cNvPr id="49" name="Picture 3" descr="C:\Users\sashi\Desktop\Presentations\hadoop\datano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5286388"/>
            <a:ext cx="831518" cy="781034"/>
          </a:xfrm>
          <a:prstGeom prst="rect">
            <a:avLst/>
          </a:prstGeom>
          <a:noFill/>
        </p:spPr>
      </p:pic>
      <p:pic>
        <p:nvPicPr>
          <p:cNvPr id="50" name="Picture 3" descr="C:\Users\sashi\Desktop\Presentations\hadoop\datano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448" y="5286388"/>
            <a:ext cx="831518" cy="781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6388" y="373543"/>
            <a:ext cx="567052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dirty="0" smtClean="0"/>
              <a:t>Limitations of Hadoop 1.0</a:t>
            </a:r>
            <a:endParaRPr lang="en-US" sz="4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857356" y="1857364"/>
            <a:ext cx="7000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i="1" dirty="0" smtClean="0"/>
              <a:t>Issue of Scalability.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i="1" dirty="0" smtClean="0"/>
              <a:t>Doesn’t support NameNode high availability.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i="1" dirty="0" smtClean="0"/>
              <a:t>The JobTracker is overburdened.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i="1" dirty="0" smtClean="0"/>
              <a:t>Running Non-MapReduce Big Data Applications is not possible.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i="1" dirty="0" smtClean="0"/>
              <a:t>Multi-tenancy issue.</a:t>
            </a:r>
            <a:endParaRPr lang="en-IN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5143504" y="3214686"/>
            <a:ext cx="714380" cy="571504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2976" y="415333"/>
            <a:ext cx="61008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dirty="0" smtClean="0"/>
              <a:t>Challenges with Horizontal Scaling</a:t>
            </a:r>
            <a:endParaRPr lang="en-US" sz="3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959038" y="4572008"/>
            <a:ext cx="67678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72198" y="1571612"/>
            <a:ext cx="27860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 smtClean="0"/>
              <a:t>Challenges:</a:t>
            </a:r>
          </a:p>
          <a:p>
            <a:pPr marL="179388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Meta data is stored in NameNode Memory</a:t>
            </a:r>
          </a:p>
          <a:p>
            <a:pPr marL="179388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Bottleneck after ~4000 nodes</a:t>
            </a:r>
          </a:p>
          <a:p>
            <a:pPr marL="179388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Results in cascading failures.</a:t>
            </a:r>
            <a:endParaRPr lang="en-IN" i="1" dirty="0"/>
          </a:p>
        </p:txBody>
      </p:sp>
      <p:pic>
        <p:nvPicPr>
          <p:cNvPr id="3075" name="Picture 3" descr="C:\Users\sashi\Desktop\Presentations\hadoop\datan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286256"/>
            <a:ext cx="993816" cy="933478"/>
          </a:xfrm>
          <a:prstGeom prst="rect">
            <a:avLst/>
          </a:prstGeom>
          <a:noFill/>
        </p:spPr>
      </p:pic>
      <p:pic>
        <p:nvPicPr>
          <p:cNvPr id="31" name="Picture 3" descr="C:\Users\sashi\Desktop\Presentations\hadoop\datan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286256"/>
            <a:ext cx="993816" cy="933478"/>
          </a:xfrm>
          <a:prstGeom prst="rect">
            <a:avLst/>
          </a:prstGeom>
          <a:noFill/>
        </p:spPr>
      </p:pic>
      <p:pic>
        <p:nvPicPr>
          <p:cNvPr id="32" name="Picture 3" descr="C:\Users\sashi\Desktop\Presentations\hadoop\datan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9754" y="4286256"/>
            <a:ext cx="993816" cy="933478"/>
          </a:xfrm>
          <a:prstGeom prst="rect">
            <a:avLst/>
          </a:prstGeom>
          <a:noFill/>
        </p:spPr>
      </p:pic>
      <p:pic>
        <p:nvPicPr>
          <p:cNvPr id="3077" name="Picture 5" descr="C:\Users\sashi\Desktop\Presentations\hadoop\worried nameno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428868"/>
            <a:ext cx="1230782" cy="1289082"/>
          </a:xfrm>
          <a:prstGeom prst="rect">
            <a:avLst/>
          </a:prstGeom>
          <a:noFill/>
        </p:spPr>
      </p:pic>
      <p:pic>
        <p:nvPicPr>
          <p:cNvPr id="3078" name="Picture 6" descr="C:\Users\sashi\Desktop\Presentations\hadoop\client computer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214546" y="1499190"/>
            <a:ext cx="1410890" cy="1410890"/>
          </a:xfrm>
          <a:prstGeom prst="rect">
            <a:avLst/>
          </a:prstGeom>
          <a:noFill/>
        </p:spPr>
      </p:pic>
      <p:cxnSp>
        <p:nvCxnSpPr>
          <p:cNvPr id="37" name="Straight Arrow Connector 36"/>
          <p:cNvCxnSpPr>
            <a:endCxn id="3077" idx="1"/>
          </p:cNvCxnSpPr>
          <p:nvPr/>
        </p:nvCxnSpPr>
        <p:spPr>
          <a:xfrm>
            <a:off x="3357554" y="2571744"/>
            <a:ext cx="1071570" cy="50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78" idx="2"/>
            <a:endCxn id="3075" idx="0"/>
          </p:cNvCxnSpPr>
          <p:nvPr/>
        </p:nvCxnSpPr>
        <p:spPr>
          <a:xfrm rot="5400000">
            <a:off x="1922748" y="3289013"/>
            <a:ext cx="1357322" cy="637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78" idx="2"/>
            <a:endCxn id="31" idx="0"/>
          </p:cNvCxnSpPr>
          <p:nvPr/>
        </p:nvCxnSpPr>
        <p:spPr>
          <a:xfrm rot="16200000" flipH="1">
            <a:off x="2494251" y="3354673"/>
            <a:ext cx="1357322" cy="505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78" idx="2"/>
            <a:endCxn id="32" idx="0"/>
          </p:cNvCxnSpPr>
          <p:nvPr/>
        </p:nvCxnSpPr>
        <p:spPr>
          <a:xfrm rot="16200000" flipH="1">
            <a:off x="3354665" y="2494259"/>
            <a:ext cx="1357322" cy="2226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shi\Desktop\Presentations\hadoop\1235239-Clipart-Of-A-Worried-PC-Computer-Mascot-Royalty-Free-Vector-Illust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285992"/>
            <a:ext cx="1357322" cy="144781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971587" y="486771"/>
            <a:ext cx="617218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dirty="0" smtClean="0"/>
              <a:t>NameNode – Single Point of Failure</a:t>
            </a:r>
            <a:endParaRPr lang="en-US" sz="3200" b="1" i="1" dirty="0"/>
          </a:p>
        </p:txBody>
      </p:sp>
      <p:sp>
        <p:nvSpPr>
          <p:cNvPr id="5" name="Rectangle 4"/>
          <p:cNvSpPr/>
          <p:nvPr/>
        </p:nvSpPr>
        <p:spPr>
          <a:xfrm>
            <a:off x="1857356" y="1643050"/>
            <a:ext cx="1857388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3786182" y="2000240"/>
            <a:ext cx="1857388" cy="928694"/>
          </a:xfrm>
          <a:prstGeom prst="cloudCallout">
            <a:avLst>
              <a:gd name="adj1" fmla="val -60648"/>
              <a:gd name="adj2" fmla="val 19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if I go down?</a:t>
            </a:r>
            <a:endParaRPr lang="en-IN" dirty="0"/>
          </a:p>
        </p:txBody>
      </p:sp>
      <p:sp>
        <p:nvSpPr>
          <p:cNvPr id="14" name="Cloud Callout 13"/>
          <p:cNvSpPr/>
          <p:nvPr/>
        </p:nvSpPr>
        <p:spPr>
          <a:xfrm>
            <a:off x="3428992" y="3286124"/>
            <a:ext cx="2714644" cy="1357322"/>
          </a:xfrm>
          <a:prstGeom prst="cloudCallout">
            <a:avLst>
              <a:gd name="adj1" fmla="val -3927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give me Metadata every hour, I will make it secure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143636" y="1785926"/>
            <a:ext cx="285748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 smtClean="0"/>
              <a:t>Secondary NameNode:</a:t>
            </a:r>
          </a:p>
          <a:p>
            <a:pPr marL="179388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>
                <a:solidFill>
                  <a:srgbClr val="FF0000"/>
                </a:solidFill>
              </a:rPr>
              <a:t>“Not a Hot Standby”</a:t>
            </a:r>
            <a:r>
              <a:rPr lang="en-US" i="1" dirty="0" smtClean="0"/>
              <a:t> for the NameNode.</a:t>
            </a:r>
          </a:p>
          <a:p>
            <a:pPr marL="179388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Connects to NameNode regularly.</a:t>
            </a:r>
          </a:p>
          <a:p>
            <a:pPr marL="179388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Housekeeping , backup of NameNode metadata.</a:t>
            </a:r>
          </a:p>
          <a:p>
            <a:pPr marL="179388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Saved metadata can build a failed NameNode.</a:t>
            </a:r>
            <a:endParaRPr lang="en-IN" i="1" dirty="0"/>
          </a:p>
        </p:txBody>
      </p:sp>
      <p:pic>
        <p:nvPicPr>
          <p:cNvPr id="29" name="Picture 28" descr="secondary namen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4912" y="3895166"/>
            <a:ext cx="1786956" cy="1748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ular Callout 39"/>
          <p:cNvSpPr/>
          <p:nvPr/>
        </p:nvSpPr>
        <p:spPr>
          <a:xfrm rot="19473315">
            <a:off x="5473271" y="1264853"/>
            <a:ext cx="2157177" cy="1580291"/>
          </a:xfrm>
          <a:prstGeom prst="wedgeRectCallout">
            <a:avLst>
              <a:gd name="adj1" fmla="val 31606"/>
              <a:gd name="adj2" fmla="val 65545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20" i="1" dirty="0" smtClean="0"/>
              <a:t>“I have to schedule and monitor the jobs, and also do the resource managing. So heavy am I!!!”</a:t>
            </a:r>
            <a:endParaRPr lang="en-IN" sz="1720" i="1" dirty="0"/>
          </a:p>
        </p:txBody>
      </p:sp>
      <p:sp>
        <p:nvSpPr>
          <p:cNvPr id="4" name="Rectangle 3"/>
          <p:cNvSpPr/>
          <p:nvPr/>
        </p:nvSpPr>
        <p:spPr>
          <a:xfrm>
            <a:off x="1071538" y="220784"/>
            <a:ext cx="625806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/>
              <a:t>Job Tracker - Overburdened</a:t>
            </a:r>
            <a:endParaRPr lang="en-US" sz="40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14480" y="121442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CPU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57356" y="1643050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i="1" dirty="0" smtClean="0"/>
              <a:t>Spends a very significant portion of time and effort managing the life cycle of applications.</a:t>
            </a:r>
            <a:endParaRPr lang="en-IN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14480" y="2643182"/>
            <a:ext cx="1110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Network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57356" y="3071810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i="1" dirty="0" smtClean="0"/>
              <a:t>Single Listener Thread to communicate with thousands of Map and Reduce Jobs.</a:t>
            </a:r>
            <a:endParaRPr lang="en-IN" i="1" dirty="0"/>
          </a:p>
        </p:txBody>
      </p:sp>
      <p:pic>
        <p:nvPicPr>
          <p:cNvPr id="22" name="Picture 21" descr="overburdened jobtrac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456" y="1236130"/>
            <a:ext cx="1206262" cy="247862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3" name="Picture 22" descr="task_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286256"/>
            <a:ext cx="1285884" cy="11430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4" name="Picture 23" descr="task_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4286256"/>
            <a:ext cx="1285884" cy="11430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5" name="Picture 24" descr="task_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5272" y="4286256"/>
            <a:ext cx="1285884" cy="11430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6" name="Rectangle 25"/>
          <p:cNvSpPr/>
          <p:nvPr/>
        </p:nvSpPr>
        <p:spPr>
          <a:xfrm>
            <a:off x="7073640" y="4392848"/>
            <a:ext cx="849396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 rot="5400000">
            <a:off x="6556451" y="2516120"/>
            <a:ext cx="571504" cy="2968769"/>
          </a:xfrm>
          <a:prstGeom prst="straightConnector1">
            <a:avLst/>
          </a:prstGeom>
          <a:ln>
            <a:noFill/>
            <a:tailEnd type="arrow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4" idx="0"/>
          </p:cNvCxnSpPr>
          <p:nvPr/>
        </p:nvCxnSpPr>
        <p:spPr>
          <a:xfrm rot="5400000">
            <a:off x="7163674" y="3123343"/>
            <a:ext cx="571504" cy="1754323"/>
          </a:xfrm>
          <a:prstGeom prst="straightConnector1">
            <a:avLst/>
          </a:prstGeom>
          <a:ln>
            <a:noFill/>
            <a:tailEnd type="arrow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2"/>
            <a:endCxn id="25" idx="0"/>
          </p:cNvCxnSpPr>
          <p:nvPr/>
        </p:nvCxnSpPr>
        <p:spPr>
          <a:xfrm rot="16200000" flipH="1">
            <a:off x="8056648" y="3984690"/>
            <a:ext cx="571504" cy="31627"/>
          </a:xfrm>
          <a:prstGeom prst="straightConnector1">
            <a:avLst/>
          </a:prstGeom>
          <a:ln>
            <a:noFill/>
            <a:tailEnd type="arrow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 rot="5400000">
            <a:off x="6518685" y="3589736"/>
            <a:ext cx="428629" cy="4250561"/>
          </a:xfrm>
          <a:prstGeom prst="rightBrace">
            <a:avLst>
              <a:gd name="adj1" fmla="val 8333"/>
              <a:gd name="adj2" fmla="val 50000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771456" y="6000768"/>
            <a:ext cx="1848326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Task Trackers</a:t>
            </a:r>
            <a:endParaRPr lang="en-IN" sz="2400" b="1" dirty="0"/>
          </a:p>
        </p:txBody>
      </p:sp>
      <p:cxnSp>
        <p:nvCxnSpPr>
          <p:cNvPr id="34" name="Straight Arrow Connector 33"/>
          <p:cNvCxnSpPr>
            <a:stCxn id="22" idx="2"/>
            <a:endCxn id="23" idx="0"/>
          </p:cNvCxnSpPr>
          <p:nvPr/>
        </p:nvCxnSpPr>
        <p:spPr>
          <a:xfrm rot="5400000">
            <a:off x="6556451" y="2516120"/>
            <a:ext cx="571504" cy="2968769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2"/>
            <a:endCxn id="24" idx="0"/>
          </p:cNvCxnSpPr>
          <p:nvPr/>
        </p:nvCxnSpPr>
        <p:spPr>
          <a:xfrm rot="5400000">
            <a:off x="7163674" y="3123343"/>
            <a:ext cx="571504" cy="1754323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25" idx="0"/>
          </p:cNvCxnSpPr>
          <p:nvPr/>
        </p:nvCxnSpPr>
        <p:spPr>
          <a:xfrm rot="16200000" flipH="1">
            <a:off x="8056648" y="3984690"/>
            <a:ext cx="571504" cy="31627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 rot="16200000">
            <a:off x="6440866" y="3500439"/>
            <a:ext cx="500066" cy="4357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ncierro.potx" id="{1AE8A27E-A75C-4AE8-9E75-923FB55FBE2E}" vid="{9FAB20C1-7841-4C3C-978C-A499DB9BCD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3180</TotalTime>
  <Words>1426</Words>
  <Application>Microsoft Office PowerPoint</Application>
  <PresentationFormat>On-screen Show (4:3)</PresentationFormat>
  <Paragraphs>351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Theme6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sashi</dc:creator>
  <cp:lastModifiedBy>sashi</cp:lastModifiedBy>
  <cp:revision>284</cp:revision>
  <dcterms:created xsi:type="dcterms:W3CDTF">2015-03-31T04:54:43Z</dcterms:created>
  <dcterms:modified xsi:type="dcterms:W3CDTF">2015-04-20T05:02:34Z</dcterms:modified>
</cp:coreProperties>
</file>