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76" r:id="rId9"/>
    <p:sldId id="277" r:id="rId10"/>
    <p:sldId id="278" r:id="rId11"/>
    <p:sldId id="267" r:id="rId12"/>
    <p:sldId id="268" r:id="rId13"/>
    <p:sldId id="269" r:id="rId14"/>
    <p:sldId id="270" r:id="rId15"/>
    <p:sldId id="274" r:id="rId16"/>
    <p:sldId id="275" r:id="rId17"/>
    <p:sldId id="271" r:id="rId18"/>
    <p:sldId id="272" r:id="rId19"/>
    <p:sldId id="260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643C-D2DE-48C6-8088-E0059F585D8E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36AE-B1B7-44DC-8B74-E8534AC3B3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136AE-B1B7-44DC-8B74-E8534AC3B3D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A9F3DF-DBCA-47D0-9A7F-6AFDC9C50BAD}" type="datetimeFigureOut">
              <a:rPr lang="en-US" smtClean="0"/>
              <a:pPr/>
              <a:t>4/2/2014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920187-64CF-49C5-A762-DA62DEFBCD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model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AGILE SOFTWARE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5257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PAPER 1:</a:t>
            </a:r>
          </a:p>
          <a:p>
            <a:pPr>
              <a:buNone/>
            </a:pPr>
            <a:r>
              <a:rPr lang="en-IN" dirty="0" smtClean="0"/>
              <a:t>                    web based agile software development                                      </a:t>
            </a:r>
          </a:p>
          <a:p>
            <a:endParaRPr lang="en-IN" dirty="0" smtClean="0"/>
          </a:p>
          <a:p>
            <a:r>
              <a:rPr lang="en-IN" dirty="0" smtClean="0"/>
              <a:t>PAPER 2:</a:t>
            </a:r>
          </a:p>
          <a:p>
            <a:pPr>
              <a:buNone/>
            </a:pPr>
            <a:r>
              <a:rPr lang="en-IN" dirty="0" smtClean="0"/>
              <a:t>                 small and medium enterprise</a:t>
            </a:r>
          </a:p>
          <a:p>
            <a:r>
              <a:rPr lang="en-IN" dirty="0" smtClean="0"/>
              <a:t>PAPER 3:</a:t>
            </a:r>
          </a:p>
          <a:p>
            <a:pPr>
              <a:buNone/>
            </a:pPr>
            <a:r>
              <a:rPr lang="en-IN" dirty="0" smtClean="0"/>
              <a:t>                       limitations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BY:-</a:t>
            </a:r>
          </a:p>
          <a:p>
            <a:pPr>
              <a:buNone/>
            </a:pPr>
            <a:r>
              <a:rPr lang="en-IN" dirty="0" smtClean="0"/>
              <a:t>                                                 SHARAN</a:t>
            </a:r>
          </a:p>
          <a:p>
            <a:pPr>
              <a:buNone/>
            </a:pPr>
            <a:r>
              <a:rPr lang="en-IN" dirty="0" smtClean="0"/>
              <a:t>                                                  MUNENDRA</a:t>
            </a:r>
          </a:p>
          <a:p>
            <a:pPr>
              <a:buNone/>
            </a:pPr>
            <a:r>
              <a:rPr lang="en-IN" dirty="0" smtClean="0"/>
              <a:t>                                                 SRINIVASA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97" y="309646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sz="4000" dirty="0" smtClean="0"/>
              <a:t>Advantages</a:t>
            </a:r>
          </a:p>
          <a:p>
            <a:r>
              <a:rPr lang="en-US" dirty="0" smtClean="0"/>
              <a:t>This is best suited for SMEs.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model </a:t>
            </a:r>
            <a:r>
              <a:rPr lang="en-US" dirty="0" smtClean="0"/>
              <a:t>will provide </a:t>
            </a:r>
            <a:r>
              <a:rPr lang="en-US" dirty="0"/>
              <a:t>a general view of agility in the company and </a:t>
            </a:r>
            <a:r>
              <a:rPr lang="en-US" dirty="0" smtClean="0"/>
              <a:t>could allow companies </a:t>
            </a:r>
            <a:r>
              <a:rPr lang="en-US" dirty="0"/>
              <a:t>to compare their agility levels and </a:t>
            </a:r>
            <a:r>
              <a:rPr lang="en-US" dirty="0" smtClean="0"/>
              <a:t>assess how </a:t>
            </a:r>
            <a:r>
              <a:rPr lang="en-US" dirty="0"/>
              <a:t>successful are their transition-to-agile projects in terms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agile </a:t>
            </a:r>
            <a:r>
              <a:rPr lang="en-US" dirty="0"/>
              <a:t>values, practices, and philosophy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eep </a:t>
            </a:r>
            <a:r>
              <a:rPr lang="en-US" dirty="0"/>
              <a:t>team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06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Limitations of Agile Software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Agile </a:t>
            </a:r>
            <a:r>
              <a:rPr lang="en-US" dirty="0"/>
              <a:t>processes are intended to support early and </a:t>
            </a:r>
            <a:r>
              <a:rPr lang="en-US" dirty="0" smtClean="0"/>
              <a:t>quick production </a:t>
            </a:r>
            <a:r>
              <a:rPr lang="en-US" dirty="0"/>
              <a:t>of working code</a:t>
            </a:r>
          </a:p>
          <a:p>
            <a:r>
              <a:rPr lang="en-US" dirty="0"/>
              <a:t>Agile process proponents </a:t>
            </a:r>
            <a:r>
              <a:rPr lang="en-US" dirty="0" smtClean="0"/>
              <a:t>and critics </a:t>
            </a:r>
            <a:r>
              <a:rPr lang="en-US" dirty="0"/>
              <a:t>often emphasize the code focus of these </a:t>
            </a:r>
            <a:r>
              <a:rPr lang="en-US" dirty="0" smtClean="0"/>
              <a:t>processes</a:t>
            </a:r>
          </a:p>
          <a:p>
            <a:r>
              <a:rPr lang="en-US" dirty="0"/>
              <a:t>Proponents often argue that code is the only </a:t>
            </a:r>
            <a:r>
              <a:rPr lang="en-US" dirty="0" smtClean="0"/>
              <a:t>deliverable that </a:t>
            </a:r>
            <a:r>
              <a:rPr lang="en-US" dirty="0"/>
              <a:t>matters, and marginalize the role of analysis and </a:t>
            </a:r>
            <a:r>
              <a:rPr lang="en-US" dirty="0" smtClean="0"/>
              <a:t>design models </a:t>
            </a:r>
            <a:r>
              <a:rPr lang="en-US" dirty="0"/>
              <a:t>and documentation in </a:t>
            </a:r>
            <a:r>
              <a:rPr lang="en-US" dirty="0" smtClean="0"/>
              <a:t>software </a:t>
            </a:r>
            <a:r>
              <a:rPr lang="en-US" dirty="0"/>
              <a:t>creation </a:t>
            </a:r>
            <a:r>
              <a:rPr lang="en-US" dirty="0" smtClean="0"/>
              <a:t>and evolution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72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Agile process critics point out that the </a:t>
            </a:r>
            <a:r>
              <a:rPr lang="en-US" sz="2800" dirty="0" smtClean="0"/>
              <a:t>emphasis on </a:t>
            </a:r>
            <a:r>
              <a:rPr lang="en-US" sz="2800" dirty="0"/>
              <a:t>code can lead to corporate memory loss because there </a:t>
            </a:r>
            <a:r>
              <a:rPr lang="en-US" sz="2800" dirty="0" smtClean="0"/>
              <a:t>is little </a:t>
            </a:r>
            <a:r>
              <a:rPr lang="en-US" sz="2800" dirty="0"/>
              <a:t>emphasis on producing good documentation </a:t>
            </a:r>
            <a:r>
              <a:rPr lang="en-US" sz="2800" dirty="0" smtClean="0"/>
              <a:t>and models </a:t>
            </a:r>
            <a:r>
              <a:rPr lang="en-US" sz="2800" dirty="0"/>
              <a:t>to support software creation and evolution of </a:t>
            </a:r>
            <a:r>
              <a:rPr lang="en-US" sz="2800" dirty="0" smtClean="0"/>
              <a:t>large, complex systems</a:t>
            </a:r>
          </a:p>
          <a:p>
            <a:r>
              <a:rPr lang="en-US" sz="2800" dirty="0"/>
              <a:t>Our analysis </a:t>
            </a:r>
            <a:r>
              <a:rPr lang="en-US" sz="2800" dirty="0" smtClean="0"/>
              <a:t> </a:t>
            </a:r>
            <a:r>
              <a:rPr lang="en-US" sz="2800" dirty="0"/>
              <a:t>is based on a study </a:t>
            </a:r>
            <a:r>
              <a:rPr lang="en-US" sz="2800" dirty="0" smtClean="0"/>
              <a:t>of assumptions </a:t>
            </a:r>
            <a:r>
              <a:rPr lang="en-US" sz="2800" dirty="0"/>
              <a:t>underlying Extreme Programming (XP</a:t>
            </a:r>
            <a:r>
              <a:rPr lang="en-US" sz="2800" dirty="0" smtClean="0"/>
              <a:t>), </a:t>
            </a:r>
            <a:r>
              <a:rPr lang="en-US" sz="2800" dirty="0"/>
              <a:t>Scrum </a:t>
            </a:r>
            <a:r>
              <a:rPr lang="en-US" sz="2800" dirty="0" smtClean="0"/>
              <a:t>, </a:t>
            </a:r>
            <a:r>
              <a:rPr lang="en-US" sz="2800" dirty="0"/>
              <a:t>Agile Unified Process </a:t>
            </a:r>
            <a:r>
              <a:rPr lang="en-US" sz="2800" dirty="0" smtClean="0"/>
              <a:t>, Agile </a:t>
            </a:r>
            <a:r>
              <a:rPr lang="en-US" sz="2800" dirty="0"/>
              <a:t>Modeling </a:t>
            </a:r>
            <a:r>
              <a:rPr lang="en-US" sz="2800" dirty="0" smtClean="0"/>
              <a:t> </a:t>
            </a:r>
            <a:r>
              <a:rPr lang="en-US" sz="2800" dirty="0"/>
              <a:t>and the principles stated by the </a:t>
            </a:r>
            <a:r>
              <a:rPr lang="en-US" sz="2800" dirty="0" smtClean="0"/>
              <a:t>Agile Alliance</a:t>
            </a:r>
            <a:r>
              <a:rPr lang="en-US" sz="2800" dirty="0"/>
              <a:t>. It is mainly an analytical study, supported </a:t>
            </a:r>
            <a:r>
              <a:rPr lang="en-US" sz="2800" dirty="0" smtClean="0"/>
              <a:t>by experiences </a:t>
            </a:r>
            <a:r>
              <a:rPr lang="en-US" sz="2800" dirty="0"/>
              <a:t>on a few XP projects conducted by </a:t>
            </a:r>
            <a:r>
              <a:rPr lang="en-US" sz="2800" dirty="0" smtClean="0"/>
              <a:t>the authors.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998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Alliance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Our </a:t>
            </a:r>
            <a:r>
              <a:rPr lang="en-US" dirty="0"/>
              <a:t>highest priority is to satisfy the customer </a:t>
            </a:r>
            <a:r>
              <a:rPr lang="en-US" dirty="0" smtClean="0"/>
              <a:t>through early </a:t>
            </a:r>
            <a:r>
              <a:rPr lang="en-US" dirty="0"/>
              <a:t>and continuous delivery of valuable </a:t>
            </a:r>
            <a:r>
              <a:rPr lang="en-US" dirty="0" smtClean="0"/>
              <a:t>software</a:t>
            </a:r>
            <a:endParaRPr lang="en-US" dirty="0"/>
          </a:p>
          <a:p>
            <a:r>
              <a:rPr lang="en-US" dirty="0" smtClean="0"/>
              <a:t>Business </a:t>
            </a:r>
            <a:r>
              <a:rPr lang="en-US" dirty="0"/>
              <a:t>people and developers must work </a:t>
            </a:r>
            <a:r>
              <a:rPr lang="en-US" dirty="0" smtClean="0"/>
              <a:t>together daily </a:t>
            </a:r>
            <a:r>
              <a:rPr lang="en-US" dirty="0"/>
              <a:t>throughout 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 smtClean="0"/>
              <a:t>Welcome </a:t>
            </a:r>
            <a:r>
              <a:rPr lang="en-US" dirty="0"/>
              <a:t>changing requirements, even late </a:t>
            </a:r>
            <a:r>
              <a:rPr lang="en-US" dirty="0" smtClean="0"/>
              <a:t>in development</a:t>
            </a:r>
            <a:endParaRPr lang="en-US" dirty="0"/>
          </a:p>
          <a:p>
            <a:r>
              <a:rPr lang="en-US" dirty="0" smtClean="0"/>
              <a:t>Deliver </a:t>
            </a:r>
            <a:r>
              <a:rPr lang="en-US" dirty="0"/>
              <a:t>working software </a:t>
            </a:r>
            <a:r>
              <a:rPr lang="en-US" dirty="0" smtClean="0"/>
              <a:t>frequently</a:t>
            </a:r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software is the primary measure of </a:t>
            </a:r>
            <a:r>
              <a:rPr lang="en-US" dirty="0" smtClean="0"/>
              <a:t>progress</a:t>
            </a:r>
            <a:endParaRPr lang="en-US" dirty="0"/>
          </a:p>
          <a:p>
            <a:r>
              <a:rPr lang="en-US" dirty="0" smtClean="0"/>
              <a:t>Build </a:t>
            </a:r>
            <a:r>
              <a:rPr lang="en-US" dirty="0"/>
              <a:t>projects around motivated individuals. Give </a:t>
            </a:r>
            <a:r>
              <a:rPr lang="en-US" dirty="0" smtClean="0"/>
              <a:t>them the </a:t>
            </a:r>
            <a:r>
              <a:rPr lang="en-US" dirty="0"/>
              <a:t>environment and support they need, and trust them </a:t>
            </a:r>
            <a:r>
              <a:rPr lang="en-US" dirty="0" smtClean="0"/>
              <a:t>to get </a:t>
            </a:r>
            <a:r>
              <a:rPr lang="en-US" dirty="0"/>
              <a:t>the job </a:t>
            </a:r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78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Alliance </a:t>
            </a:r>
            <a:r>
              <a:rPr lang="en-US" dirty="0" smtClean="0"/>
              <a:t>Principles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best architectures, requirements, and designs emerge from self-organizing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most efficient and effective method of conveying information to and within a development team is face-to face </a:t>
            </a:r>
            <a:r>
              <a:rPr lang="en-US" dirty="0" smtClean="0"/>
              <a:t>conversation</a:t>
            </a:r>
            <a:endParaRPr lang="en-US" dirty="0"/>
          </a:p>
          <a:p>
            <a:r>
              <a:rPr lang="en-US" dirty="0" smtClean="0"/>
              <a:t>Agile </a:t>
            </a:r>
            <a:r>
              <a:rPr lang="en-US" dirty="0"/>
              <a:t>processes promote sustainable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Continuous </a:t>
            </a:r>
            <a:r>
              <a:rPr lang="en-US" dirty="0"/>
              <a:t>attention to technical excellence and good design enhances </a:t>
            </a:r>
            <a:r>
              <a:rPr lang="en-US" dirty="0" smtClean="0"/>
              <a:t>agility</a:t>
            </a:r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teams evaluate their effectiveness at regular intervals and adjust their behavior </a:t>
            </a:r>
            <a:r>
              <a:rPr lang="en-US" dirty="0" smtClean="0"/>
              <a:t>accordingly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98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XP Assumptions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i="1" dirty="0" smtClean="0"/>
              <a:t>Customers are co-located with the </a:t>
            </a:r>
            <a:r>
              <a:rPr lang="en-IN" dirty="0" smtClean="0"/>
              <a:t>development team and are readily available when needed by developers. Furthermore, the reliance on face-to-face communication requires that developers be located in close proximity to each other.</a:t>
            </a:r>
            <a:endParaRPr lang="en-IN" i="1" dirty="0" smtClean="0"/>
          </a:p>
          <a:p>
            <a:r>
              <a:rPr lang="en-IN" i="1" dirty="0" smtClean="0"/>
              <a:t>Documentation and software models do not </a:t>
            </a:r>
            <a:r>
              <a:rPr lang="en-IN" dirty="0" smtClean="0"/>
              <a:t>play central roles in software development.</a:t>
            </a:r>
          </a:p>
          <a:p>
            <a:r>
              <a:rPr lang="en-IN" i="1" dirty="0" smtClean="0"/>
              <a:t> Software requirements and the environment </a:t>
            </a:r>
            <a:r>
              <a:rPr lang="en-IN" dirty="0" smtClean="0"/>
              <a:t>in which software is developed evolve as the software is being developed.</a:t>
            </a:r>
          </a:p>
          <a:p>
            <a:r>
              <a:rPr lang="en-IN" i="1" dirty="0" smtClean="0"/>
              <a:t> Development processes that are dynamically </a:t>
            </a:r>
            <a:r>
              <a:rPr lang="en-IN" dirty="0" smtClean="0"/>
              <a:t>adapted to changing project and product characteristics are more likely to produce high-quality products.</a:t>
            </a:r>
          </a:p>
          <a:p>
            <a:r>
              <a:rPr lang="en-IN" i="1" dirty="0" smtClean="0"/>
              <a:t>Developers have the experience needed to </a:t>
            </a:r>
            <a:r>
              <a:rPr lang="en-IN" dirty="0" smtClean="0"/>
              <a:t>define and adapt their processes appropriately. In other words, an organization can form teams consisting of bright, highly-experienced problem solvers capable of effectively evolving their processes while they are being executed.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Assumptions </a:t>
            </a:r>
            <a:r>
              <a:rPr lang="en-IN" dirty="0" err="1" smtClean="0"/>
              <a:t>cntd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Project visibility can be achieved primarily through delivery of increments and a few metrics.</a:t>
            </a:r>
          </a:p>
          <a:p>
            <a:r>
              <a:rPr lang="en-IN" i="1" dirty="0" smtClean="0"/>
              <a:t>Rigorous evaluation of software </a:t>
            </a:r>
            <a:r>
              <a:rPr lang="en-IN" i="1" dirty="0" err="1" smtClean="0"/>
              <a:t>artifacts</a:t>
            </a:r>
            <a:r>
              <a:rPr lang="en-IN" i="1" dirty="0" smtClean="0"/>
              <a:t> </a:t>
            </a:r>
            <a:r>
              <a:rPr lang="en-IN" dirty="0" smtClean="0"/>
              <a:t>(products and processes) can be restricted to frequent informal reviews and code testing. </a:t>
            </a:r>
            <a:r>
              <a:rPr lang="en-IN" i="1" dirty="0" smtClean="0"/>
              <a:t>Reusability and generality should not be </a:t>
            </a:r>
            <a:r>
              <a:rPr lang="en-IN" dirty="0" smtClean="0"/>
              <a:t>goals of application-specific software development. </a:t>
            </a:r>
          </a:p>
          <a:p>
            <a:r>
              <a:rPr lang="en-IN" i="1" dirty="0" smtClean="0"/>
              <a:t>Cost of change does not dramatically </a:t>
            </a:r>
            <a:r>
              <a:rPr lang="en-IN" dirty="0" smtClean="0"/>
              <a:t>increase over time.</a:t>
            </a:r>
          </a:p>
          <a:p>
            <a:r>
              <a:rPr lang="en-IN" i="1" dirty="0" smtClean="0"/>
              <a:t>Software can be developed in increments.</a:t>
            </a:r>
          </a:p>
          <a:p>
            <a:r>
              <a:rPr lang="en-IN" i="1" dirty="0" smtClean="0"/>
              <a:t>There is no need to design for change </a:t>
            </a:r>
            <a:r>
              <a:rPr lang="en-IN" dirty="0" smtClean="0"/>
              <a:t>because any change can be effectively handled by refactoring the code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Limited </a:t>
            </a:r>
            <a:r>
              <a:rPr lang="en-US" dirty="0"/>
              <a:t>support for distributed development environments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subcontracting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building reusable artifacts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development involving large </a:t>
            </a:r>
            <a:r>
              <a:rPr lang="en-US" dirty="0" smtClean="0"/>
              <a:t>teams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developing safety-critical software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developing large, complex 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26995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it appears that there have been many </a:t>
            </a:r>
            <a:r>
              <a:rPr lang="en-US" dirty="0" smtClean="0"/>
              <a:t>software development </a:t>
            </a:r>
            <a:r>
              <a:rPr lang="en-US" dirty="0"/>
              <a:t>project successes based on agile processes, </a:t>
            </a:r>
            <a:r>
              <a:rPr lang="en-US" dirty="0" smtClean="0"/>
              <a:t>so far </a:t>
            </a:r>
            <a:r>
              <a:rPr lang="en-US" dirty="0"/>
              <a:t>most of these success stories are only anecdotal.</a:t>
            </a:r>
          </a:p>
          <a:p>
            <a:r>
              <a:rPr lang="en-US" dirty="0"/>
              <a:t>Empirical data comparing the effectiveness and </a:t>
            </a:r>
            <a:r>
              <a:rPr lang="en-US" dirty="0" smtClean="0"/>
              <a:t>limitations of </a:t>
            </a:r>
            <a:r>
              <a:rPr lang="en-US" dirty="0"/>
              <a:t>agile and non-agile approaches would greatly </a:t>
            </a:r>
            <a:r>
              <a:rPr lang="en-US" dirty="0" smtClean="0"/>
              <a:t>enhance our </a:t>
            </a:r>
            <a:r>
              <a:rPr lang="en-US" dirty="0"/>
              <a:t>understanding of the true benefits and limitations </a:t>
            </a:r>
            <a:r>
              <a:rPr lang="en-US" dirty="0" smtClean="0"/>
              <a:t>of agile </a:t>
            </a:r>
            <a:r>
              <a:rPr lang="en-US" dirty="0"/>
              <a:t>processes.</a:t>
            </a:r>
          </a:p>
        </p:txBody>
      </p:sp>
    </p:spTree>
    <p:extLst>
      <p:ext uri="{BB962C8B-B14F-4D97-AF65-F5344CB8AC3E}">
        <p14:creationId xmlns="" xmlns:p14="http://schemas.microsoft.com/office/powerpoint/2010/main" val="14978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/>
              <a:t>REFERNCES: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258204" cy="5214974"/>
          </a:xfrm>
        </p:spPr>
        <p:txBody>
          <a:bodyPr>
            <a:noAutofit/>
          </a:bodyPr>
          <a:lstStyle/>
          <a:p>
            <a:r>
              <a:rPr lang="en-IN" sz="2000" dirty="0" smtClean="0"/>
              <a:t> M. Aoyama, “Concurrent-Development Process Model,” </a:t>
            </a:r>
            <a:r>
              <a:rPr lang="en-IN" sz="2000" i="1" dirty="0" smtClean="0"/>
              <a:t>IEEE</a:t>
            </a:r>
          </a:p>
          <a:p>
            <a:pPr>
              <a:buNone/>
            </a:pPr>
            <a:r>
              <a:rPr lang="en-IN" sz="2000" i="1" dirty="0" smtClean="0"/>
              <a:t>      Software, July 1993, pp. 46-55.</a:t>
            </a:r>
          </a:p>
          <a:p>
            <a:r>
              <a:rPr lang="en-IN" sz="2000" dirty="0" smtClean="0"/>
              <a:t> M. Aoyama, “Agile Software Process and Its Experience,” </a:t>
            </a:r>
            <a:r>
              <a:rPr lang="en-IN" sz="2000" i="1" dirty="0" smtClean="0"/>
              <a:t>Proc.</a:t>
            </a:r>
          </a:p>
          <a:p>
            <a:pPr>
              <a:buNone/>
            </a:pPr>
            <a:r>
              <a:rPr lang="en-IN" sz="2000" i="1" dirty="0" smtClean="0"/>
              <a:t>      20th ICSE, IEEE Computer Soc. Press, Los Alamitos, Calif., Apr.</a:t>
            </a:r>
          </a:p>
          <a:p>
            <a:pPr>
              <a:buNone/>
            </a:pPr>
            <a:r>
              <a:rPr lang="en-IN" sz="2000" dirty="0" smtClean="0"/>
              <a:t>     1998, pp. 3-12.</a:t>
            </a:r>
          </a:p>
          <a:p>
            <a:r>
              <a:rPr lang="en-IN" sz="2000" dirty="0" smtClean="0"/>
              <a:t> W.S. Humphrey, </a:t>
            </a:r>
            <a:r>
              <a:rPr lang="en-IN" sz="2000" i="1" dirty="0" smtClean="0"/>
              <a:t>Introduction to the Personal Software Process,</a:t>
            </a:r>
          </a:p>
          <a:p>
            <a:pPr>
              <a:buNone/>
            </a:pPr>
            <a:r>
              <a:rPr lang="en-IN" sz="2000" dirty="0" smtClean="0"/>
              <a:t>      Addison Wesley Longman, Reading, Mass., 1997.</a:t>
            </a:r>
          </a:p>
          <a:p>
            <a:r>
              <a:rPr lang="en-IN" sz="2000" dirty="0" smtClean="0"/>
              <a:t>M. Aoyama, “Sharing and Managing the Design Information in</a:t>
            </a:r>
          </a:p>
          <a:p>
            <a:pPr>
              <a:buNone/>
            </a:pPr>
            <a:r>
              <a:rPr lang="en-IN" sz="2000" dirty="0" smtClean="0"/>
              <a:t>     a Distributed Concurrent Development of Large-Scale Software Systems,” </a:t>
            </a:r>
            <a:r>
              <a:rPr lang="en-IN" sz="2000" i="1" dirty="0" smtClean="0"/>
              <a:t>Proc. IEEE COMPSAC ’96, IEEE Computer Soc.</a:t>
            </a:r>
          </a:p>
          <a:p>
            <a:pPr>
              <a:buNone/>
            </a:pPr>
            <a:r>
              <a:rPr lang="es-ES" sz="2000" dirty="0" smtClean="0"/>
              <a:t>      </a:t>
            </a:r>
            <a:r>
              <a:rPr lang="es-ES" sz="2000" dirty="0" err="1" smtClean="0"/>
              <a:t>Press</a:t>
            </a:r>
            <a:r>
              <a:rPr lang="es-ES" sz="2000" dirty="0" smtClean="0"/>
              <a:t>, Los </a:t>
            </a:r>
            <a:r>
              <a:rPr lang="es-ES" sz="2000" dirty="0" err="1" smtClean="0"/>
              <a:t>Alamitos</a:t>
            </a:r>
            <a:r>
              <a:rPr lang="es-ES" sz="2000" dirty="0" smtClean="0"/>
              <a:t>, </a:t>
            </a:r>
            <a:r>
              <a:rPr lang="es-ES" sz="2000" dirty="0" err="1" smtClean="0"/>
              <a:t>Calif</a:t>
            </a:r>
            <a:r>
              <a:rPr lang="es-ES" sz="2000" dirty="0" smtClean="0"/>
              <a:t>., </a:t>
            </a:r>
            <a:r>
              <a:rPr lang="es-ES" sz="2000" dirty="0" err="1" smtClean="0"/>
              <a:t>Aug</a:t>
            </a:r>
            <a:r>
              <a:rPr lang="es-ES" sz="2000" dirty="0" smtClean="0"/>
              <a:t>. 1996, pp. 168-175.</a:t>
            </a:r>
          </a:p>
          <a:p>
            <a:r>
              <a:rPr lang="en-IN" sz="2000" dirty="0" smtClean="0"/>
              <a:t> J. Abe et al., “An Investigation of the Nature of the PB Curves of</a:t>
            </a:r>
          </a:p>
          <a:p>
            <a:pPr>
              <a:buNone/>
            </a:pPr>
            <a:r>
              <a:rPr lang="en-IN" sz="2000" dirty="0" smtClean="0"/>
              <a:t>Software Projects,” </a:t>
            </a:r>
            <a:r>
              <a:rPr lang="en-IN" sz="2000" i="1" dirty="0" smtClean="0"/>
              <a:t>Trans. Information Processing Soc. of Japan,</a:t>
            </a:r>
          </a:p>
          <a:p>
            <a:r>
              <a:rPr lang="en-IN" sz="2000" dirty="0" smtClean="0"/>
              <a:t> M.A. </a:t>
            </a:r>
            <a:r>
              <a:rPr lang="en-IN" sz="2000" dirty="0" err="1" smtClean="0"/>
              <a:t>Cusumano</a:t>
            </a:r>
            <a:r>
              <a:rPr lang="en-IN" sz="2000" dirty="0" smtClean="0"/>
              <a:t> and R.W. Selby, </a:t>
            </a:r>
            <a:r>
              <a:rPr lang="en-IN" sz="2000" i="1" dirty="0" smtClean="0"/>
              <a:t>Microsoft Secrets, The Free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dirty="0" smtClean="0"/>
              <a:t>Web based ASP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709160"/>
          </a:xfrm>
        </p:spPr>
        <p:txBody>
          <a:bodyPr/>
          <a:lstStyle/>
          <a:p>
            <a:r>
              <a:rPr lang="en-IN" dirty="0" smtClean="0"/>
              <a:t>INTRODUCTION: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2143116"/>
            <a:ext cx="88582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           -The accelerated pace of software development and the geographically</a:t>
            </a:r>
          </a:p>
          <a:p>
            <a:r>
              <a:rPr lang="en-IN" sz="2000" dirty="0" smtClean="0"/>
              <a:t>            distributed nature of many development teams demand new process         </a:t>
            </a:r>
          </a:p>
          <a:p>
            <a:r>
              <a:rPr lang="en-IN" sz="2000" dirty="0" smtClean="0"/>
              <a:t>            models.</a:t>
            </a:r>
          </a:p>
          <a:p>
            <a:r>
              <a:rPr lang="en-IN" sz="2000" dirty="0" smtClean="0"/>
              <a:t>            -ASP is one among them. ASP aims to develop software quickly while</a:t>
            </a:r>
          </a:p>
          <a:p>
            <a:r>
              <a:rPr lang="en-IN" sz="2000" dirty="0" smtClean="0"/>
              <a:t>            maintaining the flexibility needed to respond to changing </a:t>
            </a:r>
          </a:p>
          <a:p>
            <a:r>
              <a:rPr lang="en-IN" sz="2000" dirty="0" smtClean="0"/>
              <a:t>            requirements.</a:t>
            </a:r>
          </a:p>
          <a:p>
            <a:r>
              <a:rPr lang="en-IN" sz="2000" dirty="0" smtClean="0"/>
              <a:t>           - ASP is basically iterative and incremental. It is time based </a:t>
            </a:r>
          </a:p>
          <a:p>
            <a:r>
              <a:rPr lang="en-IN" sz="2000" dirty="0" smtClean="0"/>
              <a:t>             management rather  than the volume based like other  s/w  models.</a:t>
            </a:r>
          </a:p>
          <a:p>
            <a:r>
              <a:rPr lang="en-IN" sz="2000" dirty="0" smtClean="0"/>
              <a:t>           -To be  agile, the process must be flexible enough to adapt smoothly to    .             changes   in requirements and delivery schedule.</a:t>
            </a:r>
          </a:p>
          <a:p>
            <a:r>
              <a:rPr lang="en-IN" sz="2000" dirty="0" smtClean="0"/>
              <a:t>           -the process architecture shifts from monolithic to modular in ASP.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35" y="372980"/>
            <a:ext cx="7886700" cy="904875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35" y="1277855"/>
            <a:ext cx="8219324" cy="296929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model for Measuring agility in small and Medium software development enterprises by Victor Escobar-Sarmiento and Mario Linares-Vasquez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Z. J. </a:t>
            </a:r>
            <a:r>
              <a:rPr lang="en-US" dirty="0" err="1"/>
              <a:t>Acs</a:t>
            </a:r>
            <a:r>
              <a:rPr lang="en-US" dirty="0"/>
              <a:t> and L. Preston, “Small and medium-sized enterprises, </a:t>
            </a:r>
            <a:r>
              <a:rPr lang="en-US" dirty="0" smtClean="0"/>
              <a:t>technology , and globalization introduction to a special issue on small and medium sized enterprises in the global economy.”</a:t>
            </a:r>
            <a:r>
              <a:rPr lang="en-US" dirty="0"/>
              <a:t> Small </a:t>
            </a:r>
            <a:r>
              <a:rPr lang="en-US" dirty="0" smtClean="0"/>
              <a:t>Bus . Econ.,</a:t>
            </a:r>
            <a:r>
              <a:rPr lang="nl-NL" dirty="0" smtClean="0"/>
              <a:t> vol. 9, pp. 1–6, 1997.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</a:t>
            </a:r>
            <a:r>
              <a:rPr lang="en-US" dirty="0"/>
              <a:t>. Boehm and R. Turner, Balancing Agility and Discipline - A </a:t>
            </a:r>
            <a:r>
              <a:rPr lang="en-US" dirty="0" smtClean="0"/>
              <a:t>Guide for the Perplexed. Addison-Wesley, 2004.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T</a:t>
            </a:r>
            <a:r>
              <a:rPr lang="en-US" dirty="0"/>
              <a:t>. </a:t>
            </a:r>
            <a:r>
              <a:rPr lang="en-US" dirty="0" err="1"/>
              <a:t>Dybå</a:t>
            </a:r>
            <a:r>
              <a:rPr lang="en-US" dirty="0"/>
              <a:t> and T. </a:t>
            </a:r>
            <a:r>
              <a:rPr lang="en-US" dirty="0" err="1"/>
              <a:t>Dingsøyr</a:t>
            </a:r>
            <a:r>
              <a:rPr lang="en-US" dirty="0"/>
              <a:t>, “What do we know about agile </a:t>
            </a:r>
            <a:r>
              <a:rPr lang="en-US" dirty="0" smtClean="0"/>
              <a:t>software </a:t>
            </a:r>
            <a:r>
              <a:rPr lang="en-US" dirty="0"/>
              <a:t>development?,” IEEE Computer Society, </a:t>
            </a:r>
            <a:r>
              <a:rPr lang="en-US" dirty="0" smtClean="0"/>
              <a:t>2009.</a:t>
            </a:r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7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Ambler, S. Agile Modeling: The Official </a:t>
            </a:r>
            <a:r>
              <a:rPr lang="en-US" dirty="0" smtClean="0"/>
              <a:t>Agile Modeling </a:t>
            </a:r>
            <a:r>
              <a:rPr lang="en-US" dirty="0"/>
              <a:t>(AM) Site. </a:t>
            </a:r>
            <a:r>
              <a:rPr lang="en-US" dirty="0">
                <a:hlinkClick r:id="rId2"/>
              </a:rPr>
              <a:t>http://www.agilemodeling.com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Beck, K., Fowler, M. Planning Extreme </a:t>
            </a:r>
            <a:r>
              <a:rPr lang="en-US" dirty="0" smtClean="0"/>
              <a:t>Programming. Addison-Wesley</a:t>
            </a:r>
            <a:r>
              <a:rPr lang="en-US" dirty="0"/>
              <a:t>,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Aoyama</a:t>
            </a:r>
            <a:r>
              <a:rPr lang="en-US" dirty="0"/>
              <a:t>, M. Web-Based Agile Software </a:t>
            </a:r>
            <a:r>
              <a:rPr lang="en-US" dirty="0" smtClean="0"/>
              <a:t>Development. IEEE </a:t>
            </a:r>
            <a:r>
              <a:rPr lang="en-US" dirty="0"/>
              <a:t>Software, November/December 1998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Turk</a:t>
            </a:r>
            <a:r>
              <a:rPr lang="en-US" dirty="0"/>
              <a:t>, D., France, R., </a:t>
            </a:r>
            <a:r>
              <a:rPr lang="en-US" dirty="0" err="1"/>
              <a:t>Rumpe</a:t>
            </a:r>
            <a:r>
              <a:rPr lang="en-US" dirty="0"/>
              <a:t>, B. Agile </a:t>
            </a:r>
            <a:r>
              <a:rPr lang="en-US" dirty="0" smtClean="0"/>
              <a:t>Software Processes</a:t>
            </a:r>
            <a:r>
              <a:rPr lang="en-US" dirty="0"/>
              <a:t>: Principles, Assumptions and </a:t>
            </a:r>
            <a:r>
              <a:rPr lang="en-US" dirty="0" smtClean="0"/>
              <a:t>Limitations. Technical </a:t>
            </a:r>
            <a:r>
              <a:rPr lang="en-US" dirty="0"/>
              <a:t>Report. Colorado State University, 2002</a:t>
            </a:r>
            <a:r>
              <a:rPr lang="en-US" dirty="0" smtClean="0"/>
              <a:t>.</a:t>
            </a:r>
          </a:p>
          <a:p>
            <a:r>
              <a:rPr lang="en-US" dirty="0"/>
              <a:t>Auer, K., Miller, R. Extreme Programming </a:t>
            </a:r>
            <a:r>
              <a:rPr lang="en-US" dirty="0" smtClean="0"/>
              <a:t>Applied. Addison-Wesley</a:t>
            </a:r>
            <a:r>
              <a:rPr lang="en-US" dirty="0"/>
              <a:t>, 2002</a:t>
            </a:r>
            <a:r>
              <a:rPr lang="en-US" dirty="0" smtClean="0"/>
              <a:t>.</a:t>
            </a:r>
          </a:p>
          <a:p>
            <a:r>
              <a:rPr lang="en-US" dirty="0"/>
              <a:t>Fowler, M. Refactoring. Addison-Wesley, 1999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42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 management in Real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 can be divided into upstream and downstream processes.</a:t>
            </a:r>
          </a:p>
          <a:p>
            <a:r>
              <a:rPr lang="en-IN" dirty="0" smtClean="0"/>
              <a:t>Upstream is from analysis to implementation</a:t>
            </a:r>
          </a:p>
          <a:p>
            <a:pPr>
              <a:buNone/>
            </a:pPr>
            <a:r>
              <a:rPr lang="en-IN" dirty="0" smtClean="0"/>
              <a:t>     while down is integration and testing.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Management can be of 2 approaches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</a:t>
            </a:r>
            <a:r>
              <a:rPr lang="en-IN" dirty="0" smtClean="0"/>
              <a:t>. time based</a:t>
            </a:r>
          </a:p>
          <a:p>
            <a:pPr>
              <a:buNone/>
            </a:pPr>
            <a:r>
              <a:rPr lang="en-IN" dirty="0" smtClean="0"/>
              <a:t>     ii. Just in time based</a:t>
            </a:r>
          </a:p>
          <a:p>
            <a:pPr>
              <a:buNone/>
            </a:pPr>
            <a:r>
              <a:rPr lang="en-IN" dirty="0" smtClean="0"/>
              <a:t>In this paper more preference is given to just in time approach.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JUST IN TIME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Just-in-time process management mandates</a:t>
            </a:r>
          </a:p>
          <a:p>
            <a:pPr>
              <a:buNone/>
            </a:pPr>
            <a:r>
              <a:rPr lang="en-IN" dirty="0" smtClean="0"/>
              <a:t>that the right information be provided to the right</a:t>
            </a:r>
          </a:p>
          <a:p>
            <a:pPr>
              <a:buNone/>
            </a:pPr>
            <a:r>
              <a:rPr lang="en-IN" dirty="0" smtClean="0"/>
              <a:t>people at the right time.</a:t>
            </a:r>
          </a:p>
          <a:p>
            <a:r>
              <a:rPr lang="en-IN" dirty="0" smtClean="0"/>
              <a:t>management must be able to move easily up and down the levels of abstraction , which </a:t>
            </a:r>
          </a:p>
          <a:p>
            <a:pPr>
              <a:buNone/>
            </a:pPr>
            <a:r>
              <a:rPr lang="en-IN" dirty="0" smtClean="0"/>
              <a:t>   required us to establish the relationships</a:t>
            </a:r>
          </a:p>
          <a:p>
            <a:pPr>
              <a:buNone/>
            </a:pPr>
            <a:r>
              <a:rPr lang="en-IN" dirty="0" smtClean="0"/>
              <a:t>   between the different management levels.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There are 3  management hierarchy-</a:t>
            </a:r>
          </a:p>
          <a:p>
            <a:pPr>
              <a:buNone/>
            </a:pPr>
            <a:r>
              <a:rPr lang="en-IN" dirty="0" smtClean="0"/>
              <a:t>      Person, Team, project.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Agile Software Engineering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Support for just-in-time management of both process and product</a:t>
            </a:r>
          </a:p>
          <a:p>
            <a:r>
              <a:rPr lang="en-IN" dirty="0" smtClean="0"/>
              <a:t>A network-centric architecture.</a:t>
            </a:r>
          </a:p>
          <a:p>
            <a:r>
              <a:rPr lang="en-IN" dirty="0" smtClean="0"/>
              <a:t>Support for the individual developer</a:t>
            </a:r>
          </a:p>
          <a:p>
            <a:r>
              <a:rPr lang="en-IN" dirty="0" smtClean="0"/>
              <a:t>The reference model separates concerns so that different layers can evolve independently. </a:t>
            </a:r>
          </a:p>
          <a:p>
            <a:r>
              <a:rPr lang="en-IN" dirty="0" smtClean="0"/>
              <a:t>The collaboration layer is implemented as a process-</a:t>
            </a:r>
            <a:r>
              <a:rPr lang="en-IN" dirty="0" err="1" smtClean="0"/>
              <a:t>centered</a:t>
            </a:r>
            <a:r>
              <a:rPr lang="en-IN" dirty="0" smtClean="0"/>
              <a:t>  software engineering environment  named Prime; the information layer is implemented as a Web-based distributed repository named WAIN. The operations layer is implemented across a common client–server platform that consists of standardized hardware and software. For the client, PCs running Windows; for the server , Unix is used.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203348"/>
          </a:xfrm>
        </p:spPr>
        <p:txBody>
          <a:bodyPr/>
          <a:lstStyle/>
          <a:p>
            <a:r>
              <a:rPr lang="en-IN" dirty="0" smtClean="0"/>
              <a:t>WAIN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middle layer of the ASEE provides a platform for the WAIN, which allows sharing</a:t>
            </a:r>
          </a:p>
          <a:p>
            <a:pPr>
              <a:buNone/>
            </a:pPr>
            <a:r>
              <a:rPr lang="en-IN" dirty="0" smtClean="0"/>
              <a:t>     of information over the Internet.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The 2 </a:t>
            </a:r>
            <a:r>
              <a:rPr lang="en-IN" smtClean="0"/>
              <a:t>major  issues in </a:t>
            </a:r>
            <a:r>
              <a:rPr lang="en-IN" dirty="0" smtClean="0"/>
              <a:t>WAIN development are</a:t>
            </a:r>
          </a:p>
          <a:p>
            <a:pPr>
              <a:buNone/>
            </a:pPr>
            <a:r>
              <a:rPr lang="en-IN" dirty="0" smtClean="0"/>
              <a:t>      a.</a:t>
            </a:r>
            <a:r>
              <a:rPr lang="en-IN" i="1" dirty="0" smtClean="0"/>
              <a:t> Semi structured design information</a:t>
            </a:r>
          </a:p>
          <a:p>
            <a:pPr>
              <a:buNone/>
            </a:pPr>
            <a:r>
              <a:rPr lang="en-IN" i="1" dirty="0" smtClean="0"/>
              <a:t>      b. Information sharing over the Internet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r>
              <a:rPr lang="en-IN" dirty="0" smtClean="0"/>
              <a:t>Working in conjunction with Prime , WAIN </a:t>
            </a:r>
          </a:p>
          <a:p>
            <a:pPr>
              <a:buNone/>
            </a:pPr>
            <a:r>
              <a:rPr lang="en-IN" dirty="0" smtClean="0"/>
              <a:t>     -encapsulates the structure of various design documents and provides uniform access methods to them;</a:t>
            </a:r>
          </a:p>
          <a:p>
            <a:pPr>
              <a:buNone/>
            </a:pPr>
            <a:r>
              <a:rPr lang="en-IN" dirty="0" smtClean="0"/>
              <a:t>    -supports the creation, editing, retrieval, and change control of design documents;</a:t>
            </a:r>
          </a:p>
          <a:p>
            <a:pPr>
              <a:buNone/>
            </a:pPr>
            <a:r>
              <a:rPr lang="en-IN" dirty="0" smtClean="0"/>
              <a:t>    -enables developers to navigate across the distributed repositories; and</a:t>
            </a:r>
          </a:p>
          <a:p>
            <a:pPr>
              <a:buNone/>
            </a:pPr>
            <a:r>
              <a:rPr lang="en-IN" dirty="0" smtClean="0"/>
              <a:t>    -controls security.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ADVANTAGES 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5828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ADVANTAGES</a:t>
            </a:r>
          </a:p>
          <a:p>
            <a:r>
              <a:rPr lang="en-IN" dirty="0" smtClean="0"/>
              <a:t>Use of just in time management approach. It has scope for individual developers.</a:t>
            </a:r>
          </a:p>
          <a:p>
            <a:r>
              <a:rPr lang="en-IN" dirty="0" smtClean="0"/>
              <a:t>Shift from enforcement to empowerment</a:t>
            </a:r>
          </a:p>
          <a:p>
            <a:r>
              <a:rPr lang="en-IN" dirty="0" smtClean="0"/>
              <a:t>Enhancing security</a:t>
            </a:r>
          </a:p>
          <a:p>
            <a:pPr>
              <a:buNone/>
            </a:pPr>
            <a:r>
              <a:rPr lang="en-IN" dirty="0" smtClean="0"/>
              <a:t>DISADVANTAGES</a:t>
            </a:r>
          </a:p>
          <a:p>
            <a:r>
              <a:rPr lang="en-IN" dirty="0" smtClean="0"/>
              <a:t>The main disadvantage of the paper is does not cover drawbacks of  ASP.</a:t>
            </a:r>
          </a:p>
          <a:p>
            <a:r>
              <a:rPr lang="en-IN" dirty="0" smtClean="0"/>
              <a:t>Covered less of web , cost </a:t>
            </a:r>
            <a:r>
              <a:rPr lang="en-IN" dirty="0" err="1" smtClean="0"/>
              <a:t>efficetiveness</a:t>
            </a:r>
            <a:r>
              <a:rPr lang="en-IN" dirty="0" smtClean="0"/>
              <a:t> ..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Other paper cover these things….. 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8916732" cy="521495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   In the last decades , the evolution of technology has been a crucial factor in the birth and growth of new companies providing many types of services worldwide.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Small and Medium Enterprises (SMEs) dominate the industrial infrastructure &amp; many economists believe that wealth of nations and growth of their economies depends on the performance of the SMEs.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Need for agile methodologies-increase in customer satisfaction , faster production.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Challenges for agile methodologies are serial thinking , closed mindedness , office politics , black and white mind-set , fear of change , do-it-all-at-once attitude.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7224" y="0"/>
            <a:ext cx="661097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 and Medium Enterprises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1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0" y="1633120"/>
            <a:ext cx="8758989" cy="52248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 Agile project management assessment</a:t>
            </a:r>
            <a:r>
              <a:rPr lang="en-US" sz="2400" dirty="0" smtClean="0"/>
              <a:t>- gives information about the agility level related to the governance , business responsiveness and other administrative practices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Project agility assessment</a:t>
            </a:r>
            <a:r>
              <a:rPr lang="en-US" sz="2400" dirty="0" smtClean="0"/>
              <a:t>- includes </a:t>
            </a:r>
            <a:r>
              <a:rPr lang="en-US" sz="2400" dirty="0"/>
              <a:t>customer participation in the project and his position about agility.</a:t>
            </a:r>
          </a:p>
          <a:p>
            <a:r>
              <a:rPr lang="en-US" sz="2400" b="1" u="sng" dirty="0" smtClean="0"/>
              <a:t>Work-team agility assessment</a:t>
            </a:r>
            <a:r>
              <a:rPr lang="en-US" sz="2400" dirty="0" smtClean="0"/>
              <a:t>- this is characterized by measuring the teamwork agility through  categories like product ownership , release planning and tracking team effectiveness , testing practices and development practices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Agile workspace coverage</a:t>
            </a:r>
            <a:r>
              <a:rPr lang="en-US" sz="2400" dirty="0" smtClean="0"/>
              <a:t>- this refers to the workspace of the companies.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92506"/>
            <a:ext cx="78686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</a:rPr>
              <a:t>Model for measuring agility in software development SMEs</a:t>
            </a:r>
            <a:endParaRPr lang="en-US" sz="3600" b="0" cap="none" spc="0" dirty="0">
              <a:ln w="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197</TotalTime>
  <Words>1787</Words>
  <Application>Microsoft Office PowerPoint</Application>
  <PresentationFormat>On-screen Show (4:3)</PresentationFormat>
  <Paragraphs>156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AGILE SOFTWARE DEVELOPMENT</vt:lpstr>
      <vt:lpstr>Web based ASP</vt:lpstr>
      <vt:lpstr>ASP management in Real time</vt:lpstr>
      <vt:lpstr>JUST IN TIME MANAGEMENT</vt:lpstr>
      <vt:lpstr>Agile Software Engineering Environment</vt:lpstr>
      <vt:lpstr>WAIN</vt:lpstr>
      <vt:lpstr>ADVANTAGES  and DISADVANTAGES</vt:lpstr>
      <vt:lpstr>Slide 8</vt:lpstr>
      <vt:lpstr>Slide 9</vt:lpstr>
      <vt:lpstr>Slide 10</vt:lpstr>
      <vt:lpstr>Limitations of Agile Software Processes</vt:lpstr>
      <vt:lpstr>OVERVIEW contd..</vt:lpstr>
      <vt:lpstr>Agile Alliance Principles</vt:lpstr>
      <vt:lpstr>Agile Alliance Principles contd..</vt:lpstr>
      <vt:lpstr>XP Assumptions </vt:lpstr>
      <vt:lpstr>Assumptions cntd..</vt:lpstr>
      <vt:lpstr>Limitations</vt:lpstr>
      <vt:lpstr>Conclusion</vt:lpstr>
      <vt:lpstr>REFERNCES: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Munendra</dc:creator>
  <cp:lastModifiedBy>Munendra</cp:lastModifiedBy>
  <cp:revision>51</cp:revision>
  <dcterms:created xsi:type="dcterms:W3CDTF">2014-04-01T17:53:13Z</dcterms:created>
  <dcterms:modified xsi:type="dcterms:W3CDTF">2014-04-02T09:29:31Z</dcterms:modified>
</cp:coreProperties>
</file>