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4F5390-88A1-4A1F-85B7-DD0576E5FC0E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5F7BBD-6DE2-465F-B3B5-0C56A8B171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odelin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PAPER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/>
              <a:t>Limitations of Agile Software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038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processes are intended to support early and </a:t>
            </a:r>
            <a:r>
              <a:rPr lang="en-US" dirty="0" smtClean="0"/>
              <a:t>quick production </a:t>
            </a:r>
            <a:r>
              <a:rPr lang="en-US" dirty="0"/>
              <a:t>of working code</a:t>
            </a:r>
          </a:p>
          <a:p>
            <a:r>
              <a:rPr lang="en-US" dirty="0"/>
              <a:t>Agile process proponents </a:t>
            </a:r>
            <a:r>
              <a:rPr lang="en-US" dirty="0" smtClean="0"/>
              <a:t>and critics </a:t>
            </a:r>
            <a:r>
              <a:rPr lang="en-US" dirty="0"/>
              <a:t>often emphasize the code focus of these </a:t>
            </a:r>
            <a:r>
              <a:rPr lang="en-US" dirty="0" smtClean="0"/>
              <a:t>processes</a:t>
            </a:r>
          </a:p>
          <a:p>
            <a:r>
              <a:rPr lang="en-US" dirty="0"/>
              <a:t>Proponents often argue that code is the only </a:t>
            </a:r>
            <a:r>
              <a:rPr lang="en-US" dirty="0" smtClean="0"/>
              <a:t>deliverable that </a:t>
            </a:r>
            <a:r>
              <a:rPr lang="en-US" dirty="0"/>
              <a:t>matters, and marginalize the role of analysis and </a:t>
            </a:r>
            <a:r>
              <a:rPr lang="en-US" dirty="0" smtClean="0"/>
              <a:t>design models </a:t>
            </a:r>
            <a:r>
              <a:rPr lang="en-US" dirty="0"/>
              <a:t>and documentation in </a:t>
            </a:r>
            <a:r>
              <a:rPr lang="en-US" dirty="0" smtClean="0"/>
              <a:t>software </a:t>
            </a:r>
            <a:r>
              <a:rPr lang="en-US" dirty="0"/>
              <a:t>creation </a:t>
            </a:r>
            <a:r>
              <a:rPr lang="en-US" dirty="0" smtClean="0"/>
              <a:t>and evolution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728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Agile process critics point out that the </a:t>
            </a:r>
            <a:r>
              <a:rPr lang="en-US" sz="2800" dirty="0" smtClean="0"/>
              <a:t>emphasis on </a:t>
            </a:r>
            <a:r>
              <a:rPr lang="en-US" sz="2800" dirty="0"/>
              <a:t>code can lead to corporate memory loss because there </a:t>
            </a:r>
            <a:r>
              <a:rPr lang="en-US" sz="2800" dirty="0" smtClean="0"/>
              <a:t>is little </a:t>
            </a:r>
            <a:r>
              <a:rPr lang="en-US" sz="2800" dirty="0"/>
              <a:t>emphasis on producing good documentation </a:t>
            </a:r>
            <a:r>
              <a:rPr lang="en-US" sz="2800" dirty="0" smtClean="0"/>
              <a:t>and models </a:t>
            </a:r>
            <a:r>
              <a:rPr lang="en-US" sz="2800" dirty="0"/>
              <a:t>to support software creation and evolution of </a:t>
            </a:r>
            <a:r>
              <a:rPr lang="en-US" sz="2800" dirty="0" smtClean="0"/>
              <a:t>large, complex systems</a:t>
            </a:r>
          </a:p>
          <a:p>
            <a:r>
              <a:rPr lang="en-US" sz="2800" dirty="0"/>
              <a:t>Our analysis </a:t>
            </a:r>
            <a:r>
              <a:rPr lang="en-US" sz="2800" dirty="0" smtClean="0"/>
              <a:t> </a:t>
            </a:r>
            <a:r>
              <a:rPr lang="en-US" sz="2800" dirty="0"/>
              <a:t>is based on a study </a:t>
            </a:r>
            <a:r>
              <a:rPr lang="en-US" sz="2800" dirty="0" smtClean="0"/>
              <a:t>of assumptions </a:t>
            </a:r>
            <a:r>
              <a:rPr lang="en-US" sz="2800" dirty="0"/>
              <a:t>underlying Extreme Programming (XP</a:t>
            </a:r>
            <a:r>
              <a:rPr lang="en-US" sz="2800" dirty="0" smtClean="0"/>
              <a:t>), </a:t>
            </a:r>
            <a:r>
              <a:rPr lang="en-US" sz="2800" dirty="0"/>
              <a:t>Scrum </a:t>
            </a:r>
            <a:r>
              <a:rPr lang="en-US" sz="2800" dirty="0" smtClean="0"/>
              <a:t>, </a:t>
            </a:r>
            <a:r>
              <a:rPr lang="en-US" sz="2800" dirty="0"/>
              <a:t>Agile Unified Process </a:t>
            </a:r>
            <a:r>
              <a:rPr lang="en-US" sz="2800" dirty="0" smtClean="0"/>
              <a:t>, Agile </a:t>
            </a:r>
            <a:r>
              <a:rPr lang="en-US" sz="2800" dirty="0"/>
              <a:t>Modeling </a:t>
            </a:r>
            <a:r>
              <a:rPr lang="en-US" sz="2800" dirty="0" smtClean="0"/>
              <a:t> </a:t>
            </a:r>
            <a:r>
              <a:rPr lang="en-US" sz="2800" dirty="0"/>
              <a:t>and the principles stated by the </a:t>
            </a:r>
            <a:r>
              <a:rPr lang="en-US" sz="2800" dirty="0" smtClean="0"/>
              <a:t>Agile Alliance</a:t>
            </a:r>
            <a:r>
              <a:rPr lang="en-US" sz="2800" dirty="0"/>
              <a:t>. It is mainly an analytical study, supported </a:t>
            </a:r>
            <a:r>
              <a:rPr lang="en-US" sz="2800" dirty="0" smtClean="0"/>
              <a:t>by experiences </a:t>
            </a:r>
            <a:r>
              <a:rPr lang="en-US" sz="2800" dirty="0"/>
              <a:t>on a few XP projects conducted by </a:t>
            </a:r>
            <a:r>
              <a:rPr lang="en-US" sz="2800" dirty="0" smtClean="0"/>
              <a:t>the authors.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998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Alliance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Our </a:t>
            </a:r>
            <a:r>
              <a:rPr lang="en-US" dirty="0"/>
              <a:t>highest priority is to satisfy the customer </a:t>
            </a:r>
            <a:r>
              <a:rPr lang="en-US" dirty="0" smtClean="0"/>
              <a:t>through early </a:t>
            </a:r>
            <a:r>
              <a:rPr lang="en-US" dirty="0"/>
              <a:t>and continuous delivery of valuable </a:t>
            </a:r>
            <a:r>
              <a:rPr lang="en-US" dirty="0" smtClean="0"/>
              <a:t>software</a:t>
            </a:r>
            <a:endParaRPr lang="en-US" dirty="0"/>
          </a:p>
          <a:p>
            <a:r>
              <a:rPr lang="en-US" dirty="0" smtClean="0"/>
              <a:t>Business </a:t>
            </a:r>
            <a:r>
              <a:rPr lang="en-US" dirty="0"/>
              <a:t>people and developers must work </a:t>
            </a:r>
            <a:r>
              <a:rPr lang="en-US" dirty="0" smtClean="0"/>
              <a:t>together daily </a:t>
            </a:r>
            <a:r>
              <a:rPr lang="en-US" dirty="0"/>
              <a:t>throughout the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 smtClean="0"/>
              <a:t>Welcome </a:t>
            </a:r>
            <a:r>
              <a:rPr lang="en-US" dirty="0"/>
              <a:t>changing requirements, even late </a:t>
            </a:r>
            <a:r>
              <a:rPr lang="en-US" dirty="0" smtClean="0"/>
              <a:t>in development</a:t>
            </a:r>
            <a:endParaRPr lang="en-US" dirty="0"/>
          </a:p>
          <a:p>
            <a:r>
              <a:rPr lang="en-US" dirty="0" smtClean="0"/>
              <a:t>Deliver </a:t>
            </a:r>
            <a:r>
              <a:rPr lang="en-US" dirty="0"/>
              <a:t>working software </a:t>
            </a:r>
            <a:r>
              <a:rPr lang="en-US" dirty="0" smtClean="0"/>
              <a:t>frequently</a:t>
            </a:r>
            <a:endParaRPr lang="en-US" dirty="0"/>
          </a:p>
          <a:p>
            <a:r>
              <a:rPr lang="en-US" dirty="0" smtClean="0"/>
              <a:t>Working </a:t>
            </a:r>
            <a:r>
              <a:rPr lang="en-US" dirty="0"/>
              <a:t>software is the primary measure of </a:t>
            </a:r>
            <a:r>
              <a:rPr lang="en-US" dirty="0" smtClean="0"/>
              <a:t>progress</a:t>
            </a:r>
            <a:endParaRPr lang="en-US" dirty="0"/>
          </a:p>
          <a:p>
            <a:r>
              <a:rPr lang="en-US" dirty="0" smtClean="0"/>
              <a:t>Build </a:t>
            </a:r>
            <a:r>
              <a:rPr lang="en-US" dirty="0"/>
              <a:t>projects around motivated individuals. Give </a:t>
            </a:r>
            <a:r>
              <a:rPr lang="en-US" dirty="0" smtClean="0"/>
              <a:t>them the </a:t>
            </a:r>
            <a:r>
              <a:rPr lang="en-US" dirty="0"/>
              <a:t>environment and support they need, and trust them </a:t>
            </a:r>
            <a:r>
              <a:rPr lang="en-US" dirty="0" smtClean="0"/>
              <a:t>to get </a:t>
            </a:r>
            <a:r>
              <a:rPr lang="en-US" dirty="0"/>
              <a:t>the job </a:t>
            </a:r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78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</a:t>
            </a:r>
            <a:r>
              <a:rPr lang="en-US"/>
              <a:t>Alliance </a:t>
            </a:r>
            <a:r>
              <a:rPr lang="en-US" smtClean="0"/>
              <a:t>Principles </a:t>
            </a:r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best architectures, requirements, and designs emerge from self-organizing </a:t>
            </a:r>
            <a:r>
              <a:rPr lang="en-US" dirty="0" smtClean="0"/>
              <a:t>teams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most efficient and effective method of conveying information to and within a development team is face-to face </a:t>
            </a:r>
            <a:r>
              <a:rPr lang="en-US" dirty="0" smtClean="0"/>
              <a:t>conversation</a:t>
            </a:r>
            <a:endParaRPr lang="en-US" dirty="0"/>
          </a:p>
          <a:p>
            <a:r>
              <a:rPr lang="en-US" dirty="0" smtClean="0"/>
              <a:t>Agile </a:t>
            </a:r>
            <a:r>
              <a:rPr lang="en-US" dirty="0"/>
              <a:t>processes promote sustainable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Continuous </a:t>
            </a:r>
            <a:r>
              <a:rPr lang="en-US" dirty="0"/>
              <a:t>attention to technical excellence and good design enhances </a:t>
            </a:r>
            <a:r>
              <a:rPr lang="en-US" dirty="0" smtClean="0"/>
              <a:t>agility</a:t>
            </a:r>
            <a:endParaRPr lang="en-US" dirty="0"/>
          </a:p>
          <a:p>
            <a:r>
              <a:rPr lang="en-US" dirty="0" smtClean="0"/>
              <a:t>Project </a:t>
            </a:r>
            <a:r>
              <a:rPr lang="en-US" dirty="0"/>
              <a:t>teams evaluate their effectiveness at regular intervals and adjust their behavior </a:t>
            </a:r>
            <a:r>
              <a:rPr lang="en-US" dirty="0" smtClean="0"/>
              <a:t>accordingly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98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Limited </a:t>
            </a:r>
            <a:r>
              <a:rPr lang="en-US" dirty="0"/>
              <a:t>support for distributed development environments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subcontracting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building reusable artifacts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development involving large </a:t>
            </a:r>
            <a:r>
              <a:rPr lang="en-US" dirty="0" smtClean="0"/>
              <a:t>teams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developing safety-critical software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developing large, complex software</a:t>
            </a:r>
          </a:p>
        </p:txBody>
      </p:sp>
    </p:spTree>
    <p:extLst>
      <p:ext uri="{BB962C8B-B14F-4D97-AF65-F5344CB8AC3E}">
        <p14:creationId xmlns:p14="http://schemas.microsoft.com/office/powerpoint/2010/main" xmlns="" val="26995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it appears that there have been many </a:t>
            </a:r>
            <a:r>
              <a:rPr lang="en-US" dirty="0" smtClean="0"/>
              <a:t>software development </a:t>
            </a:r>
            <a:r>
              <a:rPr lang="en-US" dirty="0"/>
              <a:t>project successes based on agile processes, </a:t>
            </a:r>
            <a:r>
              <a:rPr lang="en-US" dirty="0" smtClean="0"/>
              <a:t>so far </a:t>
            </a:r>
            <a:r>
              <a:rPr lang="en-US" dirty="0"/>
              <a:t>most of these success stories are only anecdotal.</a:t>
            </a:r>
          </a:p>
          <a:p>
            <a:r>
              <a:rPr lang="en-US" dirty="0"/>
              <a:t>Empirical data comparing the effectiveness and </a:t>
            </a:r>
            <a:r>
              <a:rPr lang="en-US" dirty="0" smtClean="0"/>
              <a:t>limitations of </a:t>
            </a:r>
            <a:r>
              <a:rPr lang="en-US" dirty="0"/>
              <a:t>agile and non-agile approaches would greatly </a:t>
            </a:r>
            <a:r>
              <a:rPr lang="en-US" dirty="0" smtClean="0"/>
              <a:t>enhance our </a:t>
            </a:r>
            <a:r>
              <a:rPr lang="en-US" dirty="0"/>
              <a:t>understanding of the true benefits and limitations </a:t>
            </a:r>
            <a:r>
              <a:rPr lang="en-US" dirty="0" smtClean="0"/>
              <a:t>of agile </a:t>
            </a:r>
            <a:r>
              <a:rPr lang="en-US" dirty="0"/>
              <a:t>processes.</a:t>
            </a:r>
          </a:p>
        </p:txBody>
      </p:sp>
    </p:spTree>
    <p:extLst>
      <p:ext uri="{BB962C8B-B14F-4D97-AF65-F5344CB8AC3E}">
        <p14:creationId xmlns:p14="http://schemas.microsoft.com/office/powerpoint/2010/main" xmlns="" val="14978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Ambler, S. Agile Modeling: The Official </a:t>
            </a:r>
            <a:r>
              <a:rPr lang="en-US" dirty="0" smtClean="0"/>
              <a:t>Agile Modeling </a:t>
            </a:r>
            <a:r>
              <a:rPr lang="en-US" dirty="0"/>
              <a:t>(AM) Site. </a:t>
            </a:r>
            <a:r>
              <a:rPr lang="en-US" dirty="0">
                <a:hlinkClick r:id="rId2"/>
              </a:rPr>
              <a:t>http://www.agilemodeling.com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Beck, K., Fowler, M. Planning Extreme </a:t>
            </a:r>
            <a:r>
              <a:rPr lang="en-US" dirty="0" smtClean="0"/>
              <a:t>Programming. Addison-Wesley</a:t>
            </a:r>
            <a:r>
              <a:rPr lang="en-US" dirty="0"/>
              <a:t>, </a:t>
            </a:r>
            <a:r>
              <a:rPr lang="en-US" dirty="0" smtClean="0"/>
              <a:t>2000</a:t>
            </a:r>
          </a:p>
          <a:p>
            <a:r>
              <a:rPr lang="en-US" dirty="0" smtClean="0"/>
              <a:t>Aoyama</a:t>
            </a:r>
            <a:r>
              <a:rPr lang="en-US" dirty="0"/>
              <a:t>, M. Web-Based Agile Software </a:t>
            </a:r>
            <a:r>
              <a:rPr lang="en-US" dirty="0" smtClean="0"/>
              <a:t>Development. IEEE </a:t>
            </a:r>
            <a:r>
              <a:rPr lang="en-US" dirty="0"/>
              <a:t>Software, November/December 1998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Turk</a:t>
            </a:r>
            <a:r>
              <a:rPr lang="en-US" dirty="0"/>
              <a:t>, D., France, R., </a:t>
            </a:r>
            <a:r>
              <a:rPr lang="en-US" dirty="0" err="1"/>
              <a:t>Rumpe</a:t>
            </a:r>
            <a:r>
              <a:rPr lang="en-US" dirty="0"/>
              <a:t>, B. Agile </a:t>
            </a:r>
            <a:r>
              <a:rPr lang="en-US" dirty="0" smtClean="0"/>
              <a:t>Software Processes</a:t>
            </a:r>
            <a:r>
              <a:rPr lang="en-US" dirty="0"/>
              <a:t>: Principles, Assumptions and </a:t>
            </a:r>
            <a:r>
              <a:rPr lang="en-US" dirty="0" smtClean="0"/>
              <a:t>Limitations. Technical </a:t>
            </a:r>
            <a:r>
              <a:rPr lang="en-US" dirty="0"/>
              <a:t>Report. Colorado State University, 2002</a:t>
            </a:r>
            <a:r>
              <a:rPr lang="en-US" dirty="0" smtClean="0"/>
              <a:t>.</a:t>
            </a:r>
          </a:p>
          <a:p>
            <a:r>
              <a:rPr lang="en-US" dirty="0"/>
              <a:t>Auer, K., Miller, R. Extreme Programming </a:t>
            </a:r>
            <a:r>
              <a:rPr lang="en-US" dirty="0" smtClean="0"/>
              <a:t>Applied. Addison-Wesley</a:t>
            </a:r>
            <a:r>
              <a:rPr lang="en-US" dirty="0"/>
              <a:t>, 2002</a:t>
            </a:r>
            <a:r>
              <a:rPr lang="en-US" dirty="0" smtClean="0"/>
              <a:t>.</a:t>
            </a:r>
          </a:p>
          <a:p>
            <a:r>
              <a:rPr lang="en-US" dirty="0"/>
              <a:t>Fowler, M. Refactoring. Addison-Wesley, 1999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42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490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PAPER 3 Limitations of Agile Software Processes</vt:lpstr>
      <vt:lpstr>OVERVIEW</vt:lpstr>
      <vt:lpstr>OVERVIEW contd..</vt:lpstr>
      <vt:lpstr>Agile Alliance Principles</vt:lpstr>
      <vt:lpstr>Agile Alliance Principles contd..</vt:lpstr>
      <vt:lpstr>Limitations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2 Limitations of Agile Software Processes</dc:title>
  <dc:creator>Phani</dc:creator>
  <cp:lastModifiedBy>Munendra</cp:lastModifiedBy>
  <cp:revision>10</cp:revision>
  <dcterms:created xsi:type="dcterms:W3CDTF">2014-04-02T06:14:58Z</dcterms:created>
  <dcterms:modified xsi:type="dcterms:W3CDTF">2014-04-02T07:56:40Z</dcterms:modified>
</cp:coreProperties>
</file>