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88385" autoAdjust="0"/>
  </p:normalViewPr>
  <p:slideViewPr>
    <p:cSldViewPr snapToGrid="0">
      <p:cViewPr varScale="1">
        <p:scale>
          <a:sx n="61" d="100"/>
          <a:sy n="61"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40957F-9AA1-44B4-982F-15A55C081694}" type="datetimeFigureOut">
              <a:rPr lang="en-US" smtClean="0"/>
              <a:t>9/22/2018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3CE7B9-5814-4A8B-9DD4-9C70DF11C3D0}" type="slidenum">
              <a:rPr lang="en-US" smtClean="0"/>
              <a:t>‹#›</a:t>
            </a:fld>
            <a:endParaRPr lang="en-US"/>
          </a:p>
        </p:txBody>
      </p:sp>
    </p:spTree>
    <p:extLst>
      <p:ext uri="{BB962C8B-B14F-4D97-AF65-F5344CB8AC3E}">
        <p14:creationId xmlns:p14="http://schemas.microsoft.com/office/powerpoint/2010/main" val="1281249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Education sector accessed by almost 74% population of the world, is one of the oldest and densest sectors in human history. The school management system is expected to come into existence in late 385 BC, specifically in ancient India, ancient China, ancient Greece, and ancient Rome. However, the curriculum of schools is updated every decade but there have not been much major change operations of schools. In contrast, there have been some major improvements in the methods of teaching. This change was brought by YouTube and many Ed-Tech startups as they have digitalized the learning process. So this system is commonly used from ancient time in school that’s why we choose this system.</a:t>
            </a:r>
          </a:p>
          <a:p>
            <a:endParaRPr lang="en-US" dirty="0"/>
          </a:p>
        </p:txBody>
      </p:sp>
      <p:sp>
        <p:nvSpPr>
          <p:cNvPr id="4" name="Slide Number Placeholder 3"/>
          <p:cNvSpPr>
            <a:spLocks noGrp="1"/>
          </p:cNvSpPr>
          <p:nvPr>
            <p:ph type="sldNum" sz="quarter" idx="10"/>
          </p:nvPr>
        </p:nvSpPr>
        <p:spPr/>
        <p:txBody>
          <a:bodyPr/>
          <a:lstStyle/>
          <a:p>
            <a:fld id="{A33CE7B9-5814-4A8B-9DD4-9C70DF11C3D0}" type="slidenum">
              <a:rPr lang="en-US" smtClean="0"/>
              <a:t>7</a:t>
            </a:fld>
            <a:endParaRPr lang="en-US"/>
          </a:p>
        </p:txBody>
      </p:sp>
    </p:spTree>
    <p:extLst>
      <p:ext uri="{BB962C8B-B14F-4D97-AF65-F5344CB8AC3E}">
        <p14:creationId xmlns:p14="http://schemas.microsoft.com/office/powerpoint/2010/main" val="3313121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3CE7B9-5814-4A8B-9DD4-9C70DF11C3D0}" type="slidenum">
              <a:rPr lang="en-US" smtClean="0"/>
              <a:t>8</a:t>
            </a:fld>
            <a:endParaRPr lang="en-US"/>
          </a:p>
        </p:txBody>
      </p:sp>
    </p:spTree>
    <p:extLst>
      <p:ext uri="{BB962C8B-B14F-4D97-AF65-F5344CB8AC3E}">
        <p14:creationId xmlns:p14="http://schemas.microsoft.com/office/powerpoint/2010/main" val="668811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3CE7B9-5814-4A8B-9DD4-9C70DF11C3D0}" type="slidenum">
              <a:rPr lang="en-US" smtClean="0"/>
              <a:t>9</a:t>
            </a:fld>
            <a:endParaRPr lang="en-US"/>
          </a:p>
        </p:txBody>
      </p:sp>
    </p:spTree>
    <p:extLst>
      <p:ext uri="{BB962C8B-B14F-4D97-AF65-F5344CB8AC3E}">
        <p14:creationId xmlns:p14="http://schemas.microsoft.com/office/powerpoint/2010/main" val="2973888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3CE7B9-5814-4A8B-9DD4-9C70DF11C3D0}" type="slidenum">
              <a:rPr lang="en-US" smtClean="0"/>
              <a:t>10</a:t>
            </a:fld>
            <a:endParaRPr lang="en-US"/>
          </a:p>
        </p:txBody>
      </p:sp>
    </p:spTree>
    <p:extLst>
      <p:ext uri="{BB962C8B-B14F-4D97-AF65-F5344CB8AC3E}">
        <p14:creationId xmlns:p14="http://schemas.microsoft.com/office/powerpoint/2010/main" val="117546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3CE7B9-5814-4A8B-9DD4-9C70DF11C3D0}" type="slidenum">
              <a:rPr lang="en-US" smtClean="0"/>
              <a:t>11</a:t>
            </a:fld>
            <a:endParaRPr lang="en-US"/>
          </a:p>
        </p:txBody>
      </p:sp>
    </p:spTree>
    <p:extLst>
      <p:ext uri="{BB962C8B-B14F-4D97-AF65-F5344CB8AC3E}">
        <p14:creationId xmlns:p14="http://schemas.microsoft.com/office/powerpoint/2010/main" val="2387236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3CE7B9-5814-4A8B-9DD4-9C70DF11C3D0}" type="slidenum">
              <a:rPr lang="en-US" smtClean="0"/>
              <a:t>12</a:t>
            </a:fld>
            <a:endParaRPr lang="en-US"/>
          </a:p>
        </p:txBody>
      </p:sp>
    </p:spTree>
    <p:extLst>
      <p:ext uri="{BB962C8B-B14F-4D97-AF65-F5344CB8AC3E}">
        <p14:creationId xmlns:p14="http://schemas.microsoft.com/office/powerpoint/2010/main" val="475792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3CE7B9-5814-4A8B-9DD4-9C70DF11C3D0}" type="slidenum">
              <a:rPr lang="en-US" smtClean="0"/>
              <a:t>13</a:t>
            </a:fld>
            <a:endParaRPr lang="en-US"/>
          </a:p>
        </p:txBody>
      </p:sp>
    </p:spTree>
    <p:extLst>
      <p:ext uri="{BB962C8B-B14F-4D97-AF65-F5344CB8AC3E}">
        <p14:creationId xmlns:p14="http://schemas.microsoft.com/office/powerpoint/2010/main" val="3226629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074898-D548-4750-A0AE-242E9FEAD36D}"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2996283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074898-D548-4750-A0AE-242E9FEAD36D}"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2937020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074898-D548-4750-A0AE-242E9FEAD36D}"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626934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074898-D548-4750-A0AE-242E9FEAD36D}"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4175488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074898-D548-4750-A0AE-242E9FEAD36D}"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2508353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074898-D548-4750-A0AE-242E9FEAD36D}" type="datetimeFigureOut">
              <a:rPr lang="en-US" smtClean="0"/>
              <a:t>9/22/2018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3803079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074898-D548-4750-A0AE-242E9FEAD36D}" type="datetimeFigureOut">
              <a:rPr lang="en-US" smtClean="0"/>
              <a:t>9/22/2018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910096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074898-D548-4750-A0AE-242E9FEAD36D}" type="datetimeFigureOut">
              <a:rPr lang="en-US" smtClean="0"/>
              <a:t>9/22/2018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2340389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74898-D548-4750-A0AE-242E9FEAD36D}" type="datetimeFigureOut">
              <a:rPr lang="en-US" smtClean="0"/>
              <a:t>9/22/2018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3521172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074898-D548-4750-A0AE-242E9FEAD36D}" type="datetimeFigureOut">
              <a:rPr lang="en-US" smtClean="0"/>
              <a:t>9/22/2018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2536671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074898-D548-4750-A0AE-242E9FEAD36D}" type="datetimeFigureOut">
              <a:rPr lang="en-US" smtClean="0"/>
              <a:t>9/22/2018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C20FA-D29B-4834-9D25-9D6708D5FFCF}" type="slidenum">
              <a:rPr lang="en-US" smtClean="0"/>
              <a:t>‹#›</a:t>
            </a:fld>
            <a:endParaRPr lang="en-US"/>
          </a:p>
        </p:txBody>
      </p:sp>
    </p:spTree>
    <p:extLst>
      <p:ext uri="{BB962C8B-B14F-4D97-AF65-F5344CB8AC3E}">
        <p14:creationId xmlns:p14="http://schemas.microsoft.com/office/powerpoint/2010/main" val="2398521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074898-D548-4750-A0AE-242E9FEAD36D}" type="datetimeFigureOut">
              <a:rPr lang="en-US" smtClean="0"/>
              <a:t>9/22/2018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C20FA-D29B-4834-9D25-9D6708D5FFCF}" type="slidenum">
              <a:rPr lang="en-US" smtClean="0"/>
              <a:t>‹#›</a:t>
            </a:fld>
            <a:endParaRPr lang="en-US"/>
          </a:p>
        </p:txBody>
      </p:sp>
    </p:spTree>
    <p:extLst>
      <p:ext uri="{BB962C8B-B14F-4D97-AF65-F5344CB8AC3E}">
        <p14:creationId xmlns:p14="http://schemas.microsoft.com/office/powerpoint/2010/main" val="4056476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46514" y="696687"/>
            <a:ext cx="8128000" cy="1938992"/>
          </a:xfrm>
          <a:prstGeom prst="rect">
            <a:avLst/>
          </a:prstGeom>
          <a:noFill/>
        </p:spPr>
        <p:txBody>
          <a:bodyPr wrap="square" rtlCol="0">
            <a:spAutoFit/>
          </a:bodyPr>
          <a:lstStyle/>
          <a:p>
            <a:pPr algn="ctr"/>
            <a:r>
              <a:rPr lang="en-US" sz="6000" b="1" dirty="0" smtClean="0">
                <a:latin typeface="Tw Cen MT" panose="020B0602020104020603" pitchFamily="34" charset="0"/>
              </a:rPr>
              <a:t>School Management System</a:t>
            </a:r>
          </a:p>
        </p:txBody>
      </p:sp>
      <p:sp>
        <p:nvSpPr>
          <p:cNvPr id="5" name="TextBox 4"/>
          <p:cNvSpPr txBox="1"/>
          <p:nvPr/>
        </p:nvSpPr>
        <p:spPr>
          <a:xfrm>
            <a:off x="986971" y="4397829"/>
            <a:ext cx="3381828" cy="1938992"/>
          </a:xfrm>
          <a:prstGeom prst="rect">
            <a:avLst/>
          </a:prstGeom>
          <a:noFill/>
        </p:spPr>
        <p:txBody>
          <a:bodyPr wrap="square" rtlCol="0">
            <a:spAutoFit/>
          </a:bodyPr>
          <a:lstStyle/>
          <a:p>
            <a:r>
              <a:rPr lang="en-US" sz="2400" b="1" u="sng" dirty="0" smtClean="0">
                <a:latin typeface="Tw Cen MT" panose="020B0602020104020603" pitchFamily="34" charset="0"/>
              </a:rPr>
              <a:t>Project Team:</a:t>
            </a:r>
          </a:p>
          <a:p>
            <a:r>
              <a:rPr lang="en-US" sz="2400" dirty="0" smtClean="0">
                <a:latin typeface="Tw Cen MT" panose="020B0602020104020603" pitchFamily="34" charset="0"/>
              </a:rPr>
              <a:t>Gautam Giri</a:t>
            </a:r>
          </a:p>
          <a:p>
            <a:r>
              <a:rPr lang="en-US" sz="2400" dirty="0" smtClean="0">
                <a:latin typeface="Tw Cen MT" panose="020B0602020104020603" pitchFamily="34" charset="0"/>
              </a:rPr>
              <a:t>Kiran Sing Katuwal</a:t>
            </a:r>
          </a:p>
          <a:p>
            <a:r>
              <a:rPr lang="en-US" sz="2400" dirty="0" smtClean="0">
                <a:latin typeface="Tw Cen MT" panose="020B0602020104020603" pitchFamily="34" charset="0"/>
              </a:rPr>
              <a:t>Kisan Tamang</a:t>
            </a:r>
          </a:p>
          <a:p>
            <a:r>
              <a:rPr lang="en-US" sz="2400" dirty="0" smtClean="0">
                <a:latin typeface="Tw Cen MT" panose="020B0602020104020603" pitchFamily="34" charset="0"/>
              </a:rPr>
              <a:t>Sagar Lama</a:t>
            </a:r>
            <a:endParaRPr lang="en-US" sz="2400" dirty="0">
              <a:latin typeface="Tw Cen MT" panose="020B0602020104020603" pitchFamily="34" charset="0"/>
            </a:endParaRPr>
          </a:p>
        </p:txBody>
      </p:sp>
    </p:spTree>
    <p:extLst>
      <p:ext uri="{BB962C8B-B14F-4D97-AF65-F5344CB8AC3E}">
        <p14:creationId xmlns:p14="http://schemas.microsoft.com/office/powerpoint/2010/main" val="1194988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Methodology</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9840686" cy="707886"/>
          </a:xfrm>
          <a:prstGeom prst="rect">
            <a:avLst/>
          </a:prstGeom>
          <a:noFill/>
        </p:spPr>
        <p:txBody>
          <a:bodyPr wrap="square" rtlCol="0">
            <a:spAutoFit/>
          </a:bodyPr>
          <a:lstStyle/>
          <a:p>
            <a:r>
              <a:rPr lang="en-US" sz="4000" b="1" dirty="0" smtClean="0">
                <a:latin typeface="Tw Cen MT" panose="020B0602020104020603" pitchFamily="34" charset="0"/>
              </a:rPr>
              <a:t>Waterfall model</a:t>
            </a:r>
            <a:endParaRPr lang="en-US" sz="4000" b="1" dirty="0">
              <a:latin typeface="Tw Cen MT" panose="020B0602020104020603" pitchFamily="34" charset="0"/>
            </a:endParaRPr>
          </a:p>
        </p:txBody>
      </p:sp>
      <p:pic>
        <p:nvPicPr>
          <p:cNvPr id="1026" name="Picture 2" descr="Waterfall-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980" y="1055892"/>
            <a:ext cx="8317821" cy="5506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9401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Methodology</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9840686" cy="707886"/>
          </a:xfrm>
          <a:prstGeom prst="rect">
            <a:avLst/>
          </a:prstGeom>
          <a:noFill/>
        </p:spPr>
        <p:txBody>
          <a:bodyPr wrap="square" rtlCol="0">
            <a:spAutoFit/>
          </a:bodyPr>
          <a:lstStyle/>
          <a:p>
            <a:r>
              <a:rPr lang="en-US" sz="4000" b="1" dirty="0" smtClean="0">
                <a:latin typeface="Tw Cen MT" panose="020B0602020104020603" pitchFamily="34" charset="0"/>
              </a:rPr>
              <a:t>Waterfall Model</a:t>
            </a:r>
            <a:endParaRPr lang="en-US" sz="4000" b="1" dirty="0">
              <a:latin typeface="Tw Cen MT" panose="020B0602020104020603" pitchFamily="34" charset="0"/>
            </a:endParaRPr>
          </a:p>
        </p:txBody>
      </p:sp>
      <p:sp>
        <p:nvSpPr>
          <p:cNvPr id="6" name="TextBox 5"/>
          <p:cNvSpPr txBox="1"/>
          <p:nvPr/>
        </p:nvSpPr>
        <p:spPr>
          <a:xfrm>
            <a:off x="1436913" y="1055892"/>
            <a:ext cx="8752116" cy="526297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800" dirty="0">
                <a:latin typeface="Tw Cen MT" panose="020B0602020104020603" pitchFamily="34" charset="0"/>
              </a:rPr>
              <a:t>Requirement Gathering and Analysis Phase</a:t>
            </a:r>
          </a:p>
          <a:p>
            <a:pPr marL="285750" indent="-285750">
              <a:lnSpc>
                <a:spcPct val="200000"/>
              </a:lnSpc>
              <a:buFont typeface="Arial" panose="020B0604020202020204" pitchFamily="34" charset="0"/>
              <a:buChar char="•"/>
            </a:pPr>
            <a:r>
              <a:rPr lang="en-US" sz="2800" dirty="0">
                <a:latin typeface="Tw Cen MT" panose="020B0602020104020603" pitchFamily="34" charset="0"/>
              </a:rPr>
              <a:t>Design Phase</a:t>
            </a:r>
          </a:p>
          <a:p>
            <a:pPr marL="285750" indent="-285750">
              <a:lnSpc>
                <a:spcPct val="200000"/>
              </a:lnSpc>
              <a:buFont typeface="Arial" panose="020B0604020202020204" pitchFamily="34" charset="0"/>
              <a:buChar char="•"/>
            </a:pPr>
            <a:r>
              <a:rPr lang="en-US" sz="2800" dirty="0">
                <a:latin typeface="Tw Cen MT" panose="020B0602020104020603" pitchFamily="34" charset="0"/>
              </a:rPr>
              <a:t>Implement Phase</a:t>
            </a:r>
          </a:p>
          <a:p>
            <a:pPr marL="285750" indent="-285750">
              <a:lnSpc>
                <a:spcPct val="200000"/>
              </a:lnSpc>
              <a:buFont typeface="Arial" panose="020B0604020202020204" pitchFamily="34" charset="0"/>
              <a:buChar char="•"/>
            </a:pPr>
            <a:r>
              <a:rPr lang="en-US" sz="2800" dirty="0">
                <a:latin typeface="Tw Cen MT" panose="020B0602020104020603" pitchFamily="34" charset="0"/>
              </a:rPr>
              <a:t>Test Phase</a:t>
            </a:r>
          </a:p>
          <a:p>
            <a:pPr marL="285750" indent="-285750">
              <a:lnSpc>
                <a:spcPct val="200000"/>
              </a:lnSpc>
              <a:buFont typeface="Arial" panose="020B0604020202020204" pitchFamily="34" charset="0"/>
              <a:buChar char="•"/>
            </a:pPr>
            <a:r>
              <a:rPr lang="en-US" sz="2800" dirty="0">
                <a:latin typeface="Tw Cen MT" panose="020B0602020104020603" pitchFamily="34" charset="0"/>
              </a:rPr>
              <a:t>Deploy Phase</a:t>
            </a:r>
          </a:p>
          <a:p>
            <a:pPr marL="285750" indent="-285750">
              <a:lnSpc>
                <a:spcPct val="200000"/>
              </a:lnSpc>
              <a:buFont typeface="Arial" panose="020B0604020202020204" pitchFamily="34" charset="0"/>
              <a:buChar char="•"/>
            </a:pPr>
            <a:r>
              <a:rPr lang="en-US" sz="2800" dirty="0">
                <a:latin typeface="Tw Cen MT" panose="020B0602020104020603" pitchFamily="34" charset="0"/>
              </a:rPr>
              <a:t>Maintenance </a:t>
            </a:r>
            <a:r>
              <a:rPr lang="en-US" sz="2800" dirty="0" smtClean="0">
                <a:latin typeface="Tw Cen MT" panose="020B0602020104020603" pitchFamily="34" charset="0"/>
              </a:rPr>
              <a:t>Phase</a:t>
            </a:r>
            <a:endParaRPr lang="en-US" sz="2800" dirty="0">
              <a:latin typeface="Tw Cen MT" panose="020B0602020104020603" pitchFamily="34" charset="0"/>
            </a:endParaRPr>
          </a:p>
        </p:txBody>
      </p:sp>
    </p:spTree>
    <p:extLst>
      <p:ext uri="{BB962C8B-B14F-4D97-AF65-F5344CB8AC3E}">
        <p14:creationId xmlns:p14="http://schemas.microsoft.com/office/powerpoint/2010/main" val="20934916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Design</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9840686" cy="707886"/>
          </a:xfrm>
          <a:prstGeom prst="rect">
            <a:avLst/>
          </a:prstGeom>
          <a:noFill/>
        </p:spPr>
        <p:txBody>
          <a:bodyPr wrap="square" rtlCol="0">
            <a:spAutoFit/>
          </a:bodyPr>
          <a:lstStyle/>
          <a:p>
            <a:r>
              <a:rPr lang="en-US" sz="4000" b="1" dirty="0" smtClean="0">
                <a:latin typeface="Tw Cen MT" panose="020B0602020104020603" pitchFamily="34" charset="0"/>
              </a:rPr>
              <a:t>Tools And Techniques</a:t>
            </a:r>
            <a:endParaRPr lang="en-US" sz="4000" b="1" dirty="0">
              <a:latin typeface="Tw Cen MT" panose="020B0602020104020603" pitchFamily="34" charset="0"/>
            </a:endParaRPr>
          </a:p>
        </p:txBody>
      </p:sp>
      <p:sp>
        <p:nvSpPr>
          <p:cNvPr id="6" name="TextBox 5"/>
          <p:cNvSpPr txBox="1"/>
          <p:nvPr/>
        </p:nvSpPr>
        <p:spPr>
          <a:xfrm>
            <a:off x="1436913" y="1055892"/>
            <a:ext cx="8752116" cy="440120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800" dirty="0" smtClean="0">
                <a:latin typeface="Tw Cen MT" panose="020B0602020104020603" pitchFamily="34" charset="0"/>
              </a:rPr>
              <a:t>MS Visio</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Project 2016</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IDE</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SQL</a:t>
            </a:r>
            <a:r>
              <a:rPr lang="en-US" sz="2800" dirty="0">
                <a:latin typeface="Tw Cen MT" panose="020B0602020104020603" pitchFamily="34" charset="0"/>
              </a:rPr>
              <a:t> </a:t>
            </a:r>
            <a:r>
              <a:rPr lang="en-US" sz="2800" dirty="0" smtClean="0">
                <a:latin typeface="Tw Cen MT" panose="020B0602020104020603" pitchFamily="34" charset="0"/>
              </a:rPr>
              <a:t>workbench</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Java JDK</a:t>
            </a:r>
          </a:p>
        </p:txBody>
      </p:sp>
    </p:spTree>
    <p:extLst>
      <p:ext uri="{BB962C8B-B14F-4D97-AF65-F5344CB8AC3E}">
        <p14:creationId xmlns:p14="http://schemas.microsoft.com/office/powerpoint/2010/main" val="23599768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Design</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9840686" cy="707886"/>
          </a:xfrm>
          <a:prstGeom prst="rect">
            <a:avLst/>
          </a:prstGeom>
          <a:noFill/>
        </p:spPr>
        <p:txBody>
          <a:bodyPr wrap="square" rtlCol="0">
            <a:spAutoFit/>
          </a:bodyPr>
          <a:lstStyle/>
          <a:p>
            <a:r>
              <a:rPr lang="en-US" sz="4000" b="1" dirty="0" smtClean="0">
                <a:latin typeface="Tw Cen MT" panose="020B0602020104020603" pitchFamily="34" charset="0"/>
              </a:rPr>
              <a:t>Mockups</a:t>
            </a:r>
            <a:endParaRPr lang="en-US" sz="4000" b="1" dirty="0">
              <a:latin typeface="Tw Cen MT" panose="020B0602020104020603" pitchFamily="34" charset="0"/>
            </a:endParaRPr>
          </a:p>
        </p:txBody>
      </p:sp>
      <p:sp>
        <p:nvSpPr>
          <p:cNvPr id="8" name="Rounded Rectangle 7"/>
          <p:cNvSpPr/>
          <p:nvPr/>
        </p:nvSpPr>
        <p:spPr>
          <a:xfrm>
            <a:off x="2521857" y="1687948"/>
            <a:ext cx="5987141" cy="3482103"/>
          </a:xfrm>
          <a:prstGeom prst="roundRect">
            <a:avLst>
              <a:gd name="adj" fmla="val 3369"/>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664856" y="1995779"/>
            <a:ext cx="3701143" cy="461665"/>
          </a:xfrm>
          <a:prstGeom prst="rect">
            <a:avLst/>
          </a:prstGeom>
          <a:noFill/>
        </p:spPr>
        <p:txBody>
          <a:bodyPr wrap="square" rtlCol="0">
            <a:spAutoFit/>
          </a:bodyPr>
          <a:lstStyle/>
          <a:p>
            <a:pPr algn="ctr"/>
            <a:r>
              <a:rPr lang="en-US" sz="2400" dirty="0" smtClean="0">
                <a:latin typeface="Tw Cen MT" panose="020B0602020104020603" pitchFamily="34" charset="0"/>
              </a:rPr>
              <a:t>Admin Login</a:t>
            </a:r>
            <a:endParaRPr lang="en-US" sz="2400" dirty="0">
              <a:latin typeface="Tw Cen MT" panose="020B0602020104020603" pitchFamily="34" charset="0"/>
            </a:endParaRPr>
          </a:p>
        </p:txBody>
      </p:sp>
      <p:sp>
        <p:nvSpPr>
          <p:cNvPr id="10" name="Rectangle 9"/>
          <p:cNvSpPr/>
          <p:nvPr/>
        </p:nvSpPr>
        <p:spPr>
          <a:xfrm>
            <a:off x="3399244" y="2644795"/>
            <a:ext cx="4232366" cy="459264"/>
          </a:xfrm>
          <a:prstGeom prst="rect">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Username</a:t>
            </a:r>
            <a:endParaRPr lang="en-US" dirty="0"/>
          </a:p>
        </p:txBody>
      </p:sp>
      <p:sp>
        <p:nvSpPr>
          <p:cNvPr id="11" name="Rectangle 10"/>
          <p:cNvSpPr/>
          <p:nvPr/>
        </p:nvSpPr>
        <p:spPr>
          <a:xfrm>
            <a:off x="3399244" y="3422040"/>
            <a:ext cx="4232366" cy="459264"/>
          </a:xfrm>
          <a:prstGeom prst="rect">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Password</a:t>
            </a:r>
            <a:endParaRPr lang="en-US" dirty="0"/>
          </a:p>
        </p:txBody>
      </p:sp>
      <p:sp>
        <p:nvSpPr>
          <p:cNvPr id="12" name="Rectangle 11"/>
          <p:cNvSpPr/>
          <p:nvPr/>
        </p:nvSpPr>
        <p:spPr>
          <a:xfrm>
            <a:off x="3399244" y="4208235"/>
            <a:ext cx="2116183" cy="429873"/>
          </a:xfrm>
          <a:prstGeom prst="rect">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US" dirty="0"/>
          </a:p>
        </p:txBody>
      </p:sp>
      <p:sp>
        <p:nvSpPr>
          <p:cNvPr id="13" name="Rectangle 12"/>
          <p:cNvSpPr/>
          <p:nvPr/>
        </p:nvSpPr>
        <p:spPr>
          <a:xfrm>
            <a:off x="5754912" y="4208234"/>
            <a:ext cx="1876697" cy="429873"/>
          </a:xfrm>
          <a:prstGeom prst="rect">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Exit</a:t>
            </a:r>
            <a:endParaRPr lang="en-US" dirty="0"/>
          </a:p>
        </p:txBody>
      </p:sp>
    </p:spTree>
    <p:extLst>
      <p:ext uri="{BB962C8B-B14F-4D97-AF65-F5344CB8AC3E}">
        <p14:creationId xmlns:p14="http://schemas.microsoft.com/office/powerpoint/2010/main" val="11701214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8743" y="2921169"/>
            <a:ext cx="10174515" cy="1015663"/>
          </a:xfrm>
          <a:prstGeom prst="rect">
            <a:avLst/>
          </a:prstGeom>
          <a:noFill/>
        </p:spPr>
        <p:txBody>
          <a:bodyPr wrap="square" rtlCol="0">
            <a:spAutoFit/>
          </a:bodyPr>
          <a:lstStyle/>
          <a:p>
            <a:pPr algn="ctr"/>
            <a:r>
              <a:rPr lang="en-US" sz="6000" b="1" dirty="0" smtClean="0">
                <a:latin typeface="Tw Cen MT" panose="020B0602020104020603" pitchFamily="34" charset="0"/>
              </a:rPr>
              <a:t>Introduction</a:t>
            </a:r>
            <a:endParaRPr lang="en-US" sz="6000" b="1" dirty="0">
              <a:latin typeface="Tw Cen MT" panose="020B0602020104020603" pitchFamily="34" charset="0"/>
            </a:endParaRPr>
          </a:p>
        </p:txBody>
      </p:sp>
    </p:spTree>
    <p:extLst>
      <p:ext uri="{BB962C8B-B14F-4D97-AF65-F5344CB8AC3E}">
        <p14:creationId xmlns:p14="http://schemas.microsoft.com/office/powerpoint/2010/main" val="2495574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Introduction</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3541486" cy="707886"/>
          </a:xfrm>
          <a:prstGeom prst="rect">
            <a:avLst/>
          </a:prstGeom>
          <a:noFill/>
        </p:spPr>
        <p:txBody>
          <a:bodyPr wrap="square" rtlCol="0">
            <a:spAutoFit/>
          </a:bodyPr>
          <a:lstStyle/>
          <a:p>
            <a:r>
              <a:rPr lang="en-US" sz="4000" b="1" dirty="0" smtClean="0">
                <a:latin typeface="Tw Cen MT" panose="020B0602020104020603" pitchFamily="34" charset="0"/>
              </a:rPr>
              <a:t>Background</a:t>
            </a:r>
            <a:endParaRPr lang="en-US" sz="4000" b="1" dirty="0">
              <a:latin typeface="Tw Cen MT" panose="020B0602020104020603" pitchFamily="34" charset="0"/>
            </a:endParaRPr>
          </a:p>
        </p:txBody>
      </p:sp>
      <p:sp>
        <p:nvSpPr>
          <p:cNvPr id="6" name="TextBox 5"/>
          <p:cNvSpPr txBox="1"/>
          <p:nvPr/>
        </p:nvSpPr>
        <p:spPr>
          <a:xfrm>
            <a:off x="1436913" y="1290049"/>
            <a:ext cx="8752116" cy="427790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800" dirty="0" smtClean="0">
                <a:latin typeface="Tw Cen MT" panose="020B0602020104020603" pitchFamily="34" charset="0"/>
              </a:rPr>
              <a:t>Manal</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Paper</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Tedious</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Time consuming</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Existing Software are hard to use </a:t>
            </a:r>
            <a:endParaRPr lang="en-US" sz="2800" dirty="0">
              <a:latin typeface="Tw Cen MT" panose="020B0602020104020603" pitchFamily="34" charset="0"/>
            </a:endParaRPr>
          </a:p>
        </p:txBody>
      </p:sp>
    </p:spTree>
    <p:extLst>
      <p:ext uri="{BB962C8B-B14F-4D97-AF65-F5344CB8AC3E}">
        <p14:creationId xmlns:p14="http://schemas.microsoft.com/office/powerpoint/2010/main" val="1093052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Introduction</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3541486" cy="707886"/>
          </a:xfrm>
          <a:prstGeom prst="rect">
            <a:avLst/>
          </a:prstGeom>
          <a:noFill/>
        </p:spPr>
        <p:txBody>
          <a:bodyPr wrap="square" rtlCol="0">
            <a:spAutoFit/>
          </a:bodyPr>
          <a:lstStyle/>
          <a:p>
            <a:r>
              <a:rPr lang="en-US" sz="4000" b="1" dirty="0" smtClean="0">
                <a:latin typeface="Tw Cen MT" panose="020B0602020104020603" pitchFamily="34" charset="0"/>
              </a:rPr>
              <a:t>Objective</a:t>
            </a:r>
            <a:endParaRPr lang="en-US" sz="4000" b="1" dirty="0">
              <a:latin typeface="Tw Cen MT" panose="020B0602020104020603" pitchFamily="34" charset="0"/>
            </a:endParaRPr>
          </a:p>
        </p:txBody>
      </p:sp>
      <p:sp>
        <p:nvSpPr>
          <p:cNvPr id="6" name="TextBox 5"/>
          <p:cNvSpPr txBox="1"/>
          <p:nvPr/>
        </p:nvSpPr>
        <p:spPr>
          <a:xfrm>
            <a:off x="1436913" y="1290049"/>
            <a:ext cx="8752116" cy="353943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800" dirty="0" smtClean="0">
                <a:latin typeface="Tw Cen MT" panose="020B0602020104020603" pitchFamily="34" charset="0"/>
              </a:rPr>
              <a:t>Speed up the billing process</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View student details</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Generate receipt</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View pending bills</a:t>
            </a:r>
          </a:p>
        </p:txBody>
      </p:sp>
    </p:spTree>
    <p:extLst>
      <p:ext uri="{BB962C8B-B14F-4D97-AF65-F5344CB8AC3E}">
        <p14:creationId xmlns:p14="http://schemas.microsoft.com/office/powerpoint/2010/main" val="1474837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Introduction</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6255658" cy="707886"/>
          </a:xfrm>
          <a:prstGeom prst="rect">
            <a:avLst/>
          </a:prstGeom>
          <a:noFill/>
        </p:spPr>
        <p:txBody>
          <a:bodyPr wrap="square" rtlCol="0">
            <a:spAutoFit/>
          </a:bodyPr>
          <a:lstStyle/>
          <a:p>
            <a:r>
              <a:rPr lang="en-US" sz="4000" b="1" dirty="0" smtClean="0">
                <a:latin typeface="Tw Cen MT" panose="020B0602020104020603" pitchFamily="34" charset="0"/>
              </a:rPr>
              <a:t>Problem Statement</a:t>
            </a:r>
            <a:endParaRPr lang="en-US" sz="4000" b="1" dirty="0">
              <a:latin typeface="Tw Cen MT" panose="020B0602020104020603" pitchFamily="34" charset="0"/>
            </a:endParaRPr>
          </a:p>
        </p:txBody>
      </p:sp>
      <p:sp>
        <p:nvSpPr>
          <p:cNvPr id="6" name="TextBox 5"/>
          <p:cNvSpPr txBox="1"/>
          <p:nvPr/>
        </p:nvSpPr>
        <p:spPr>
          <a:xfrm>
            <a:off x="1436913" y="1290049"/>
            <a:ext cx="8752116" cy="353943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800" dirty="0" smtClean="0">
                <a:latin typeface="Tw Cen MT" panose="020B0602020104020603" pitchFamily="34" charset="0"/>
              </a:rPr>
              <a:t>Manual</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No Data Backup</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Unproductive</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Time consuming</a:t>
            </a:r>
          </a:p>
        </p:txBody>
      </p:sp>
    </p:spTree>
    <p:extLst>
      <p:ext uri="{BB962C8B-B14F-4D97-AF65-F5344CB8AC3E}">
        <p14:creationId xmlns:p14="http://schemas.microsoft.com/office/powerpoint/2010/main" val="3735120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Introduction</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6255658" cy="707886"/>
          </a:xfrm>
          <a:prstGeom prst="rect">
            <a:avLst/>
          </a:prstGeom>
          <a:noFill/>
        </p:spPr>
        <p:txBody>
          <a:bodyPr wrap="square" rtlCol="0">
            <a:spAutoFit/>
          </a:bodyPr>
          <a:lstStyle/>
          <a:p>
            <a:r>
              <a:rPr lang="en-US" sz="4000" b="1" dirty="0" smtClean="0">
                <a:latin typeface="Tw Cen MT" panose="020B0602020104020603" pitchFamily="34" charset="0"/>
              </a:rPr>
              <a:t>Rationale</a:t>
            </a:r>
            <a:endParaRPr lang="en-US" sz="4000" b="1" dirty="0">
              <a:latin typeface="Tw Cen MT" panose="020B0602020104020603" pitchFamily="34" charset="0"/>
            </a:endParaRPr>
          </a:p>
        </p:txBody>
      </p:sp>
      <p:sp>
        <p:nvSpPr>
          <p:cNvPr id="6" name="TextBox 5"/>
          <p:cNvSpPr txBox="1"/>
          <p:nvPr/>
        </p:nvSpPr>
        <p:spPr>
          <a:xfrm>
            <a:off x="1436913" y="1290049"/>
            <a:ext cx="8752116" cy="353943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800" dirty="0" smtClean="0">
                <a:latin typeface="Tw Cen MT" panose="020B0602020104020603" pitchFamily="34" charset="0"/>
              </a:rPr>
              <a:t>Digitalization</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Save Time</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Save Cost</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Ease up the billing process</a:t>
            </a:r>
          </a:p>
        </p:txBody>
      </p:sp>
    </p:spTree>
    <p:extLst>
      <p:ext uri="{BB962C8B-B14F-4D97-AF65-F5344CB8AC3E}">
        <p14:creationId xmlns:p14="http://schemas.microsoft.com/office/powerpoint/2010/main" val="1468695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Literature Review</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6255658" cy="707886"/>
          </a:xfrm>
          <a:prstGeom prst="rect">
            <a:avLst/>
          </a:prstGeom>
          <a:noFill/>
        </p:spPr>
        <p:txBody>
          <a:bodyPr wrap="square" rtlCol="0">
            <a:spAutoFit/>
          </a:bodyPr>
          <a:lstStyle/>
          <a:p>
            <a:r>
              <a:rPr lang="en-US" sz="4000" b="1" dirty="0" smtClean="0">
                <a:latin typeface="Tw Cen MT" panose="020B0602020104020603" pitchFamily="34" charset="0"/>
              </a:rPr>
              <a:t>Background</a:t>
            </a:r>
            <a:endParaRPr lang="en-US" sz="4000" b="1" dirty="0">
              <a:latin typeface="Tw Cen MT" panose="020B0602020104020603" pitchFamily="34" charset="0"/>
            </a:endParaRPr>
          </a:p>
        </p:txBody>
      </p:sp>
      <p:sp>
        <p:nvSpPr>
          <p:cNvPr id="6" name="TextBox 5"/>
          <p:cNvSpPr txBox="1"/>
          <p:nvPr/>
        </p:nvSpPr>
        <p:spPr>
          <a:xfrm>
            <a:off x="1436913" y="1290049"/>
            <a:ext cx="8752116" cy="440120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800" dirty="0" smtClean="0"/>
              <a:t>Accessed by almost 74% population of the world</a:t>
            </a:r>
          </a:p>
          <a:p>
            <a:pPr marL="285750" indent="-285750">
              <a:lnSpc>
                <a:spcPct val="200000"/>
              </a:lnSpc>
              <a:buFont typeface="Arial" panose="020B0604020202020204" pitchFamily="34" charset="0"/>
              <a:buChar char="•"/>
            </a:pPr>
            <a:r>
              <a:rPr lang="en-US" sz="2800" dirty="0" smtClean="0"/>
              <a:t>Came into existence in late 385 BC</a:t>
            </a:r>
          </a:p>
          <a:p>
            <a:pPr marL="285750" indent="-285750">
              <a:lnSpc>
                <a:spcPct val="200000"/>
              </a:lnSpc>
              <a:buFont typeface="Arial" panose="020B0604020202020204" pitchFamily="34" charset="0"/>
              <a:buChar char="•"/>
            </a:pPr>
            <a:r>
              <a:rPr lang="en-US" sz="2800" dirty="0" smtClean="0"/>
              <a:t>Have not been much major change operations of schools</a:t>
            </a:r>
          </a:p>
          <a:p>
            <a:pPr marL="285750" indent="-285750">
              <a:lnSpc>
                <a:spcPct val="200000"/>
              </a:lnSpc>
              <a:buFont typeface="Arial" panose="020B0604020202020204" pitchFamily="34" charset="0"/>
              <a:buChar char="•"/>
            </a:pPr>
            <a:r>
              <a:rPr lang="en-US" sz="2800" dirty="0" smtClean="0"/>
              <a:t>Some major improvements in the methods of teaching</a:t>
            </a:r>
          </a:p>
          <a:p>
            <a:pPr marL="285750" indent="-285750">
              <a:lnSpc>
                <a:spcPct val="200000"/>
              </a:lnSpc>
              <a:buFont typeface="Arial" panose="020B0604020202020204" pitchFamily="34" charset="0"/>
              <a:buChar char="•"/>
            </a:pPr>
            <a:endParaRPr lang="en-US" sz="2800" dirty="0" smtClean="0">
              <a:latin typeface="Tw Cen MT" panose="020B0602020104020603" pitchFamily="34" charset="0"/>
            </a:endParaRPr>
          </a:p>
        </p:txBody>
      </p:sp>
    </p:spTree>
    <p:extLst>
      <p:ext uri="{BB962C8B-B14F-4D97-AF65-F5344CB8AC3E}">
        <p14:creationId xmlns:p14="http://schemas.microsoft.com/office/powerpoint/2010/main" val="1998396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Literature Review</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6255658" cy="707886"/>
          </a:xfrm>
          <a:prstGeom prst="rect">
            <a:avLst/>
          </a:prstGeom>
          <a:noFill/>
        </p:spPr>
        <p:txBody>
          <a:bodyPr wrap="square" rtlCol="0">
            <a:spAutoFit/>
          </a:bodyPr>
          <a:lstStyle/>
          <a:p>
            <a:r>
              <a:rPr lang="en-US" sz="4000" b="1" dirty="0" smtClean="0">
                <a:latin typeface="Tw Cen MT" panose="020B0602020104020603" pitchFamily="34" charset="0"/>
              </a:rPr>
              <a:t>Significance</a:t>
            </a:r>
            <a:endParaRPr lang="en-US" sz="4000" b="1" dirty="0">
              <a:latin typeface="Tw Cen MT" panose="020B0602020104020603" pitchFamily="34" charset="0"/>
            </a:endParaRPr>
          </a:p>
        </p:txBody>
      </p:sp>
      <p:sp>
        <p:nvSpPr>
          <p:cNvPr id="6" name="TextBox 5"/>
          <p:cNvSpPr txBox="1"/>
          <p:nvPr/>
        </p:nvSpPr>
        <p:spPr>
          <a:xfrm>
            <a:off x="1436913" y="1290049"/>
            <a:ext cx="8752116" cy="267765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800" dirty="0" smtClean="0"/>
              <a:t>Record Filing</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Record of payments</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Generate Receipt</a:t>
            </a:r>
          </a:p>
        </p:txBody>
      </p:sp>
    </p:spTree>
    <p:extLst>
      <p:ext uri="{BB962C8B-B14F-4D97-AF65-F5344CB8AC3E}">
        <p14:creationId xmlns:p14="http://schemas.microsoft.com/office/powerpoint/2010/main" val="915491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7893" y="0"/>
            <a:ext cx="954107" cy="6858000"/>
          </a:xfrm>
          <a:prstGeom prst="rect">
            <a:avLst/>
          </a:prstGeom>
          <a:solidFill>
            <a:schemeClr val="bg1">
              <a:lumMod val="50000"/>
            </a:schemeClr>
          </a:solidFill>
        </p:spPr>
        <p:txBody>
          <a:bodyPr vert="vert270" wrap="square" rtlCol="0">
            <a:spAutoFit/>
          </a:bodyPr>
          <a:lstStyle/>
          <a:p>
            <a:pPr algn="ctr"/>
            <a:r>
              <a:rPr lang="en-US" sz="5000" b="1" dirty="0" smtClean="0">
                <a:solidFill>
                  <a:schemeClr val="bg1"/>
                </a:solidFill>
                <a:latin typeface="Tw Cen MT" panose="020B0602020104020603" pitchFamily="34" charset="0"/>
              </a:rPr>
              <a:t>Literature Review</a:t>
            </a:r>
            <a:endParaRPr lang="en-US" sz="5000" b="1" dirty="0">
              <a:solidFill>
                <a:schemeClr val="bg1"/>
              </a:solidFill>
              <a:latin typeface="Tw Cen MT" panose="020B0602020104020603" pitchFamily="34" charset="0"/>
            </a:endParaRPr>
          </a:p>
        </p:txBody>
      </p:sp>
      <p:sp>
        <p:nvSpPr>
          <p:cNvPr id="5" name="TextBox 4"/>
          <p:cNvSpPr txBox="1"/>
          <p:nvPr/>
        </p:nvSpPr>
        <p:spPr>
          <a:xfrm>
            <a:off x="595085" y="348006"/>
            <a:ext cx="9840686" cy="707886"/>
          </a:xfrm>
          <a:prstGeom prst="rect">
            <a:avLst/>
          </a:prstGeom>
          <a:noFill/>
        </p:spPr>
        <p:txBody>
          <a:bodyPr wrap="square" rtlCol="0">
            <a:spAutoFit/>
          </a:bodyPr>
          <a:lstStyle/>
          <a:p>
            <a:r>
              <a:rPr lang="en-US" sz="4000" b="1" dirty="0" smtClean="0">
                <a:latin typeface="Tw Cen MT" panose="020B0602020104020603" pitchFamily="34" charset="0"/>
              </a:rPr>
              <a:t>Drawbacks of existing System</a:t>
            </a:r>
            <a:endParaRPr lang="en-US" sz="4000" b="1" dirty="0">
              <a:latin typeface="Tw Cen MT" panose="020B0602020104020603" pitchFamily="34" charset="0"/>
            </a:endParaRPr>
          </a:p>
        </p:txBody>
      </p:sp>
      <p:sp>
        <p:nvSpPr>
          <p:cNvPr id="6" name="TextBox 5"/>
          <p:cNvSpPr txBox="1"/>
          <p:nvPr/>
        </p:nvSpPr>
        <p:spPr>
          <a:xfrm>
            <a:off x="1436913" y="1290049"/>
            <a:ext cx="8752116" cy="255435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800" dirty="0" smtClean="0">
                <a:latin typeface="Tw Cen MT" panose="020B0602020104020603" pitchFamily="34" charset="0"/>
              </a:rPr>
              <a:t>Slow</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Difficult to use</a:t>
            </a:r>
          </a:p>
          <a:p>
            <a:pPr marL="285750" indent="-285750">
              <a:lnSpc>
                <a:spcPct val="200000"/>
              </a:lnSpc>
              <a:buFont typeface="Arial" panose="020B0604020202020204" pitchFamily="34" charset="0"/>
              <a:buChar char="•"/>
            </a:pPr>
            <a:r>
              <a:rPr lang="en-US" sz="2800" dirty="0" smtClean="0">
                <a:latin typeface="Tw Cen MT" panose="020B0602020104020603" pitchFamily="34" charset="0"/>
              </a:rPr>
              <a:t>Expensive</a:t>
            </a:r>
          </a:p>
        </p:txBody>
      </p:sp>
    </p:spTree>
    <p:extLst>
      <p:ext uri="{BB962C8B-B14F-4D97-AF65-F5344CB8AC3E}">
        <p14:creationId xmlns:p14="http://schemas.microsoft.com/office/powerpoint/2010/main" val="34997348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299</Words>
  <Application>Microsoft Office PowerPoint</Application>
  <PresentationFormat>Widescreen</PresentationFormat>
  <Paragraphs>80</Paragraphs>
  <Slides>13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 lama</dc:creator>
  <cp:lastModifiedBy>sagar lama</cp:lastModifiedBy>
  <cp:revision>19</cp:revision>
  <dcterms:created xsi:type="dcterms:W3CDTF">2018-09-22T15:45:28Z</dcterms:created>
  <dcterms:modified xsi:type="dcterms:W3CDTF">2018-09-22T17:08:44Z</dcterms:modified>
</cp:coreProperties>
</file>