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2" r:id="rId8"/>
    <p:sldId id="273" r:id="rId9"/>
    <p:sldId id="277" r:id="rId10"/>
    <p:sldId id="278" r:id="rId11"/>
    <p:sldId id="279" r:id="rId12"/>
    <p:sldId id="280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5925" y="4713898"/>
            <a:ext cx="762000" cy="429895"/>
          </a:xfrm>
          <a:custGeom>
            <a:avLst/>
            <a:gdLst/>
            <a:ahLst/>
            <a:cxnLst/>
            <a:rect l="l" t="t" r="r" b="b"/>
            <a:pathLst>
              <a:path w="762000" h="429895">
                <a:moveTo>
                  <a:pt x="761999" y="429599"/>
                </a:moveTo>
                <a:lnTo>
                  <a:pt x="0" y="429599"/>
                </a:lnTo>
                <a:lnTo>
                  <a:pt x="761999" y="0"/>
                </a:lnTo>
                <a:lnTo>
                  <a:pt x="761999" y="429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993" y="4713898"/>
            <a:ext cx="762000" cy="429895"/>
          </a:xfrm>
          <a:custGeom>
            <a:avLst/>
            <a:gdLst/>
            <a:ahLst/>
            <a:cxnLst/>
            <a:rect l="l" t="t" r="r" b="b"/>
            <a:pathLst>
              <a:path w="762000" h="429895">
                <a:moveTo>
                  <a:pt x="761999" y="429599"/>
                </a:moveTo>
                <a:lnTo>
                  <a:pt x="0" y="429599"/>
                </a:lnTo>
                <a:lnTo>
                  <a:pt x="761999" y="0"/>
                </a:lnTo>
                <a:lnTo>
                  <a:pt x="761999" y="4295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13909"/>
            <a:ext cx="2286000" cy="429895"/>
          </a:xfrm>
          <a:custGeom>
            <a:avLst/>
            <a:gdLst/>
            <a:ahLst/>
            <a:cxnLst/>
            <a:rect l="l" t="t" r="r" b="b"/>
            <a:pathLst>
              <a:path w="2286000" h="429895">
                <a:moveTo>
                  <a:pt x="762000" y="429590"/>
                </a:moveTo>
                <a:lnTo>
                  <a:pt x="0" y="0"/>
                </a:lnTo>
                <a:lnTo>
                  <a:pt x="0" y="429590"/>
                </a:lnTo>
                <a:lnTo>
                  <a:pt x="762000" y="429590"/>
                </a:lnTo>
                <a:close/>
              </a:path>
              <a:path w="2286000" h="429895">
                <a:moveTo>
                  <a:pt x="2285822" y="429590"/>
                </a:moveTo>
                <a:lnTo>
                  <a:pt x="1523822" y="0"/>
                </a:lnTo>
                <a:lnTo>
                  <a:pt x="1523822" y="429590"/>
                </a:lnTo>
                <a:lnTo>
                  <a:pt x="2285822" y="42959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650" y="0"/>
            <a:ext cx="609634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7071" y="545310"/>
            <a:ext cx="4889857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7144" y="1767051"/>
            <a:ext cx="5209711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spc="-150" dirty="0">
                <a:solidFill>
                  <a:schemeClr val="accent3">
                    <a:lumMod val="75000"/>
                  </a:schemeClr>
                </a:solidFill>
              </a:rPr>
              <a:t>aps</a:t>
            </a:r>
            <a:r>
              <a:rPr spc="-170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spc="-10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pc="-85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spc="-130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spc="-22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pc="-45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pc="-290" dirty="0">
                <a:solidFill>
                  <a:schemeClr val="accent3">
                    <a:lumMod val="75000"/>
                  </a:schemeClr>
                </a:solidFill>
              </a:rPr>
              <a:t>r</a:t>
            </a:r>
            <a:r>
              <a:rPr spc="-150" dirty="0">
                <a:solidFill>
                  <a:schemeClr val="accent3">
                    <a:lumMod val="75000"/>
                  </a:schemeClr>
                </a:solidFill>
              </a:rPr>
              <a:t>oje</a:t>
            </a:r>
            <a:r>
              <a:rPr spc="-125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spc="-120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spc="-360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spc="-22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pc="-1215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67143" y="2094865"/>
            <a:ext cx="5209711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spc="-65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spc="-35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spc="-19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pc="-90" dirty="0">
                <a:solidFill>
                  <a:schemeClr val="accent3">
                    <a:lumMod val="50000"/>
                  </a:schemeClr>
                </a:solidFill>
              </a:rPr>
              <a:t>on</a:t>
            </a:r>
            <a:r>
              <a:rPr spc="-19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pc="-135" dirty="0">
                <a:solidFill>
                  <a:schemeClr val="accent3">
                    <a:lumMod val="50000"/>
                  </a:schemeClr>
                </a:solidFill>
              </a:rPr>
              <a:t>Ai</a:t>
            </a:r>
            <a:r>
              <a:rPr spc="-130" dirty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spc="-45" dirty="0">
                <a:solidFill>
                  <a:schemeClr val="accent3">
                    <a:lumMod val="50000"/>
                  </a:schemeClr>
                </a:solidFill>
              </a:rPr>
              <a:t>bnb</a:t>
            </a:r>
            <a:r>
              <a:rPr spc="-19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pc="-70" dirty="0">
                <a:solidFill>
                  <a:schemeClr val="accent3">
                    <a:lumMod val="50000"/>
                  </a:schemeClr>
                </a:solidFill>
              </a:rPr>
              <a:t>boo</a:t>
            </a:r>
            <a:r>
              <a:rPr spc="-80" dirty="0">
                <a:solidFill>
                  <a:schemeClr val="accent3">
                    <a:lumMod val="50000"/>
                  </a:schemeClr>
                </a:solidFill>
              </a:rPr>
              <a:t>k</a:t>
            </a:r>
            <a:r>
              <a:rPr spc="-70" dirty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spc="-125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g</a:t>
            </a:r>
          </a:p>
          <a:p>
            <a:pPr marL="635">
              <a:lnSpc>
                <a:spcPct val="100000"/>
              </a:lnSpc>
              <a:spcBef>
                <a:spcPts val="10"/>
              </a:spcBef>
            </a:pPr>
            <a:endParaRPr sz="4850" dirty="0"/>
          </a:p>
          <a:p>
            <a:pPr marL="635" marR="193040" algn="ctr">
              <a:lnSpc>
                <a:spcPct val="100000"/>
              </a:lnSpc>
            </a:pPr>
            <a:r>
              <a:rPr lang="en-IN" sz="2600" spc="-165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r>
              <a:rPr sz="2600" spc="-165" dirty="0">
                <a:solidFill>
                  <a:schemeClr val="accent3">
                    <a:lumMod val="50000"/>
                  </a:schemeClr>
                </a:solidFill>
              </a:rPr>
              <a:t>y</a:t>
            </a:r>
            <a:endParaRPr lang="en-IN" sz="2600" spc="-165" dirty="0">
              <a:solidFill>
                <a:schemeClr val="accent3">
                  <a:lumMod val="50000"/>
                </a:schemeClr>
              </a:solidFill>
            </a:endParaRPr>
          </a:p>
          <a:p>
            <a:pPr marL="635" marR="193040" algn="ctr">
              <a:lnSpc>
                <a:spcPct val="100000"/>
              </a:lnSpc>
            </a:pPr>
            <a:r>
              <a:rPr lang="en-IN" sz="2600" spc="-165" dirty="0">
                <a:solidFill>
                  <a:schemeClr val="accent3">
                    <a:lumMod val="50000"/>
                  </a:schemeClr>
                </a:solidFill>
              </a:rPr>
              <a:t>Individual -</a:t>
            </a:r>
            <a:endParaRPr sz="2600" dirty="0">
              <a:solidFill>
                <a:schemeClr val="accent3">
                  <a:lumMod val="50000"/>
                </a:schemeClr>
              </a:solidFill>
            </a:endParaRPr>
          </a:p>
          <a:p>
            <a:pPr marL="1094105" marR="1085850" indent="-635" algn="ctr">
              <a:lnSpc>
                <a:spcPct val="100000"/>
              </a:lnSpc>
              <a:spcBef>
                <a:spcPts val="10"/>
              </a:spcBef>
            </a:pPr>
            <a:r>
              <a:rPr lang="en-IN" sz="2200" spc="-125" dirty="0">
                <a:solidFill>
                  <a:schemeClr val="accent3">
                    <a:lumMod val="50000"/>
                  </a:schemeClr>
                </a:solidFill>
              </a:rPr>
              <a:t>Sagar Aggarwal</a:t>
            </a:r>
            <a:endParaRPr sz="2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316730" cy="5143500"/>
            <a:chOff x="0" y="0"/>
            <a:chExt cx="431673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6730" cy="5143500"/>
            </a:xfrm>
            <a:custGeom>
              <a:avLst/>
              <a:gdLst/>
              <a:ahLst/>
              <a:cxnLst/>
              <a:rect l="l" t="t" r="r" b="b"/>
              <a:pathLst>
                <a:path w="4316730" h="5143500">
                  <a:moveTo>
                    <a:pt x="4316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316699" y="0"/>
                  </a:lnTo>
                  <a:lnTo>
                    <a:pt x="4316699" y="5143499"/>
                  </a:lnTo>
                  <a:close/>
                </a:path>
              </a:pathLst>
            </a:custGeom>
            <a:solidFill>
              <a:srgbClr val="F1E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5425" y="381000"/>
              <a:ext cx="142875" cy="137795"/>
            </a:xfrm>
            <a:custGeom>
              <a:avLst/>
              <a:gdLst/>
              <a:ahLst/>
              <a:cxnLst/>
              <a:rect l="l" t="t" r="r" b="b"/>
              <a:pathLst>
                <a:path w="142875" h="137795">
                  <a:moveTo>
                    <a:pt x="142799" y="137699"/>
                  </a:moveTo>
                  <a:lnTo>
                    <a:pt x="0" y="137699"/>
                  </a:lnTo>
                  <a:lnTo>
                    <a:pt x="0" y="0"/>
                  </a:lnTo>
                  <a:lnTo>
                    <a:pt x="142799" y="0"/>
                  </a:lnTo>
                  <a:lnTo>
                    <a:pt x="142799" y="137699"/>
                  </a:lnTo>
                  <a:close/>
                </a:path>
              </a:pathLst>
            </a:custGeom>
            <a:solidFill>
              <a:srgbClr val="92C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2624" y="381000"/>
              <a:ext cx="285750" cy="275590"/>
            </a:xfrm>
            <a:custGeom>
              <a:avLst/>
              <a:gdLst/>
              <a:ahLst/>
              <a:cxnLst/>
              <a:rect l="l" t="t" r="r" b="b"/>
              <a:pathLst>
                <a:path w="285750" h="275590">
                  <a:moveTo>
                    <a:pt x="142799" y="0"/>
                  </a:moveTo>
                  <a:lnTo>
                    <a:pt x="285599" y="0"/>
                  </a:lnTo>
                  <a:lnTo>
                    <a:pt x="285599" y="137699"/>
                  </a:lnTo>
                  <a:lnTo>
                    <a:pt x="142799" y="137699"/>
                  </a:lnTo>
                  <a:lnTo>
                    <a:pt x="142799" y="0"/>
                  </a:lnTo>
                  <a:close/>
                </a:path>
                <a:path w="285750" h="275590">
                  <a:moveTo>
                    <a:pt x="0" y="137699"/>
                  </a:moveTo>
                  <a:lnTo>
                    <a:pt x="142799" y="137699"/>
                  </a:lnTo>
                  <a:lnTo>
                    <a:pt x="142799" y="275399"/>
                  </a:lnTo>
                  <a:lnTo>
                    <a:pt x="0" y="275399"/>
                  </a:lnTo>
                  <a:lnTo>
                    <a:pt x="0" y="137699"/>
                  </a:lnTo>
                  <a:close/>
                </a:path>
              </a:pathLst>
            </a:custGeom>
            <a:ln w="9524">
              <a:solidFill>
                <a:srgbClr val="92C1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1312" y="4594862"/>
          <a:ext cx="1354454" cy="13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4750" y="713142"/>
            <a:ext cx="3086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r>
              <a:rPr sz="260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Summary: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7225" y="0"/>
            <a:ext cx="4660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  <a:tab pos="949960" algn="l"/>
                <a:tab pos="1901825" algn="l"/>
                <a:tab pos="2640965" algn="l"/>
                <a:tab pos="3466465" algn="l"/>
                <a:tab pos="4253865" algn="l"/>
              </a:tabLst>
            </a:pPr>
            <a:r>
              <a:rPr sz="1800" b="1" spc="-35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e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define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d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som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e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point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s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whic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h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can  help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airbnb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their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business: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9893" y="909192"/>
            <a:ext cx="4666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5080" indent="-197485">
              <a:lnSpc>
                <a:spcPct val="150000"/>
              </a:lnSpc>
              <a:spcBef>
                <a:spcPts val="100"/>
              </a:spcBef>
              <a:buChar char="●"/>
              <a:tabLst>
                <a:tab pos="210185" algn="l"/>
              </a:tabLst>
            </a:pP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most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focused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place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New</a:t>
            </a:r>
            <a:r>
              <a:rPr sz="140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York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400" b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hosts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 do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their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9893" y="1676273"/>
            <a:ext cx="4679950" cy="347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81280" indent="-197485">
              <a:lnSpc>
                <a:spcPct val="150000"/>
              </a:lnSpc>
              <a:spcBef>
                <a:spcPts val="100"/>
              </a:spcBef>
              <a:buChar char="●"/>
              <a:tabLst>
                <a:tab pos="210185" algn="l"/>
              </a:tabLst>
            </a:pP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Customers pay highest amount in Brooklyn,Queens </a:t>
            </a:r>
            <a:r>
              <a:rPr sz="1400" b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$10,000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lowest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amount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$10.</a:t>
            </a:r>
            <a:endParaRPr sz="1400">
              <a:latin typeface="Arial"/>
              <a:cs typeface="Arial"/>
            </a:endParaRPr>
          </a:p>
          <a:p>
            <a:pPr marL="209550" marR="5080" indent="-197485">
              <a:lnSpc>
                <a:spcPct val="150000"/>
              </a:lnSpc>
              <a:spcBef>
                <a:spcPts val="1000"/>
              </a:spcBef>
              <a:buChar char="●"/>
              <a:tabLst>
                <a:tab pos="210185" algn="l"/>
              </a:tabLst>
            </a:pP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 three types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of room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type (i.e.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Entire home,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Shared room,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&amp;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Private room) average price of entire </a:t>
            </a:r>
            <a:r>
              <a:rPr sz="1400" b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home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$157,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Shared room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$60,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private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$75.</a:t>
            </a:r>
            <a:endParaRPr sz="1400">
              <a:latin typeface="Arial"/>
              <a:cs typeface="Arial"/>
            </a:endParaRPr>
          </a:p>
          <a:p>
            <a:pPr marL="209550" marR="381635" indent="-197485">
              <a:lnSpc>
                <a:spcPct val="150000"/>
              </a:lnSpc>
              <a:spcBef>
                <a:spcPts val="1000"/>
              </a:spcBef>
              <a:buFont typeface="Arial MT"/>
              <a:buChar char="●"/>
              <a:tabLst>
                <a:tab pos="210185" algn="l"/>
              </a:tabLst>
            </a:pPr>
            <a:r>
              <a:rPr sz="1400" b="1" spc="-40" dirty="0">
                <a:solidFill>
                  <a:srgbClr val="212121"/>
                </a:solidFill>
                <a:latin typeface="Arial"/>
                <a:cs typeface="Arial"/>
              </a:rPr>
              <a:t>Top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three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host base on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their turnover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are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Sonder(nyc),Red awning, Henry and best host is </a:t>
            </a:r>
            <a:r>
              <a:rPr sz="1400" b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Sonder(nyc)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25" y="1508524"/>
            <a:ext cx="3706502" cy="2406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18633"/>
            <a:ext cx="2748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Analysis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Summary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(contd.):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2321" y="473696"/>
            <a:ext cx="6189980" cy="1660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9050" algn="just">
              <a:lnSpc>
                <a:spcPct val="114999"/>
              </a:lnSpc>
              <a:spcBef>
                <a:spcPts val="100"/>
              </a:spcBef>
              <a:tabLst>
                <a:tab pos="315595" algn="l"/>
              </a:tabLst>
            </a:pPr>
            <a:endParaRPr sz="1600" dirty="0">
              <a:latin typeface="Arial"/>
              <a:cs typeface="Arial"/>
            </a:endParaRPr>
          </a:p>
          <a:p>
            <a:pPr marL="314960" marR="9525" indent="-302895" algn="just">
              <a:lnSpc>
                <a:spcPct val="114999"/>
              </a:lnSpc>
              <a:spcBef>
                <a:spcPts val="1000"/>
              </a:spcBef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People stay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longer duration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time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 Private rooms 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Manhattan.</a:t>
            </a:r>
            <a:endParaRPr sz="1600" dirty="0">
              <a:latin typeface="Arial"/>
              <a:cs typeface="Arial"/>
            </a:endParaRPr>
          </a:p>
          <a:p>
            <a:pPr marL="314960" marR="5080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More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customer preferred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location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night stay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than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76" y="1591294"/>
            <a:ext cx="3130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1" spc="-715" dirty="0">
                <a:latin typeface="Verdana"/>
                <a:cs typeface="Verdana"/>
              </a:rPr>
              <a:t>Thank</a:t>
            </a:r>
            <a:r>
              <a:rPr sz="6000" b="0" i="1" spc="-810" dirty="0">
                <a:latin typeface="Verdana"/>
                <a:cs typeface="Verdana"/>
              </a:rPr>
              <a:t> </a:t>
            </a:r>
            <a:r>
              <a:rPr sz="6000" b="0" i="1" spc="-894" dirty="0">
                <a:latin typeface="Verdana"/>
                <a:cs typeface="Verdana"/>
              </a:rPr>
              <a:t>you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8339" y="4430043"/>
            <a:ext cx="1951355" cy="335280"/>
          </a:xfrm>
          <a:custGeom>
            <a:avLst/>
            <a:gdLst/>
            <a:ahLst/>
            <a:cxnLst/>
            <a:rect l="l" t="t" r="r" b="b"/>
            <a:pathLst>
              <a:path w="1951354" h="335279">
                <a:moveTo>
                  <a:pt x="1951085" y="335279"/>
                </a:moveTo>
                <a:lnTo>
                  <a:pt x="0" y="335279"/>
                </a:lnTo>
                <a:lnTo>
                  <a:pt x="0" y="0"/>
                </a:lnTo>
                <a:lnTo>
                  <a:pt x="1951085" y="0"/>
                </a:lnTo>
                <a:lnTo>
                  <a:pt x="1951085" y="335279"/>
                </a:lnTo>
                <a:close/>
              </a:path>
            </a:pathLst>
          </a:custGeom>
          <a:solidFill>
            <a:srgbClr val="F4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55639" y="4406167"/>
            <a:ext cx="19761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00" b="1" u="heavy" spc="-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Sagar Aggarwal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9743" y="76200"/>
            <a:ext cx="2208281" cy="652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28475" y="173216"/>
            <a:ext cx="9096375" cy="457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indent="-55943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-30" dirty="0">
                <a:solidFill>
                  <a:srgbClr val="CC0000"/>
                </a:solidFill>
                <a:latin typeface="Verdana"/>
                <a:cs typeface="Verdana"/>
              </a:rPr>
              <a:t>P</a:t>
            </a:r>
            <a:r>
              <a:rPr sz="2600" b="1" spc="-20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600" b="1" spc="-65" dirty="0">
                <a:solidFill>
                  <a:srgbClr val="CC0000"/>
                </a:solidFill>
                <a:latin typeface="Verdana"/>
                <a:cs typeface="Verdana"/>
              </a:rPr>
              <a:t>oblem</a:t>
            </a:r>
            <a:r>
              <a:rPr sz="2600" b="1" spc="-1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600" b="1" spc="-114" dirty="0">
                <a:solidFill>
                  <a:srgbClr val="CC0000"/>
                </a:solidFill>
                <a:latin typeface="Verdana"/>
                <a:cs typeface="Verdana"/>
              </a:rPr>
              <a:t>Sta</a:t>
            </a:r>
            <a:r>
              <a:rPr sz="2600" b="1" spc="-135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600" b="1" spc="-4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600" b="1" spc="-6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600" b="1" spc="-65" dirty="0">
                <a:solidFill>
                  <a:srgbClr val="CC0000"/>
                </a:solidFill>
                <a:latin typeface="Verdana"/>
                <a:cs typeface="Verdana"/>
              </a:rPr>
              <a:t>ent</a:t>
            </a:r>
            <a:endParaRPr sz="2600" dirty="0">
              <a:latin typeface="Verdana"/>
              <a:cs typeface="Verdana"/>
            </a:endParaRPr>
          </a:p>
          <a:p>
            <a:pPr marL="570865" marR="10160" indent="-428625" algn="just">
              <a:lnSpc>
                <a:spcPct val="114999"/>
              </a:lnSpc>
              <a:spcBef>
                <a:spcPts val="1764"/>
              </a:spcBef>
              <a:buFont typeface="MS PGothic"/>
              <a:buChar char="❖"/>
              <a:tabLst>
                <a:tab pos="571500" algn="l"/>
              </a:tabLst>
            </a:pP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For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this project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are </a:t>
            </a:r>
            <a:r>
              <a:rPr sz="1600" b="1" spc="-65" dirty="0">
                <a:solidFill>
                  <a:srgbClr val="212121"/>
                </a:solidFill>
                <a:latin typeface="Verdana"/>
                <a:cs typeface="Verdana"/>
              </a:rPr>
              <a:t>analyzing Airbnb’s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New 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York </a:t>
            </a:r>
            <a:r>
              <a:rPr sz="1600" b="1" spc="-110" dirty="0">
                <a:solidFill>
                  <a:srgbClr val="212121"/>
                </a:solidFill>
                <a:latin typeface="Verdana"/>
                <a:cs typeface="Verdana"/>
              </a:rPr>
              <a:t>City(NYC)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data of </a:t>
            </a:r>
            <a:r>
              <a:rPr sz="1600" b="1" spc="-215" dirty="0">
                <a:solidFill>
                  <a:srgbClr val="212121"/>
                </a:solidFill>
                <a:latin typeface="Verdana"/>
                <a:cs typeface="Verdana"/>
              </a:rPr>
              <a:t>2019. </a:t>
            </a:r>
            <a:r>
              <a:rPr sz="1600" b="1" spc="-65" dirty="0">
                <a:solidFill>
                  <a:srgbClr val="212121"/>
                </a:solidFill>
                <a:latin typeface="Verdana"/>
                <a:cs typeface="Verdana"/>
              </a:rPr>
              <a:t>NYC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not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only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most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famous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city in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world </a:t>
            </a:r>
            <a:r>
              <a:rPr sz="1600" b="1" spc="-30" dirty="0">
                <a:solidFill>
                  <a:srgbClr val="212121"/>
                </a:solidFill>
                <a:latin typeface="Verdana"/>
                <a:cs typeface="Verdana"/>
              </a:rPr>
              <a:t>but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also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top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global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destination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for </a:t>
            </a:r>
            <a:r>
              <a:rPr sz="1600" b="1" spc="-5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visitors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drawn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its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museums,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entertainment,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restaurants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commerce.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1800" dirty="0">
              <a:latin typeface="Verdana"/>
              <a:cs typeface="Verdana"/>
            </a:endParaRPr>
          </a:p>
          <a:p>
            <a:pPr marL="563880" marR="9525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Our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main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objective </a:t>
            </a:r>
            <a:r>
              <a:rPr sz="1600" b="1" spc="-85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1600" b="1" spc="5" dirty="0">
                <a:solidFill>
                  <a:srgbClr val="212121"/>
                </a:solidFill>
                <a:latin typeface="Verdana"/>
                <a:cs typeface="Verdana"/>
              </a:rPr>
              <a:t>ﬁnd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out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key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metrics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that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inﬂuence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listing of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properties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platform. For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this,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will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explore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visualize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dataset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30" dirty="0">
                <a:solidFill>
                  <a:srgbClr val="212121"/>
                </a:solidFill>
                <a:latin typeface="Verdana"/>
                <a:cs typeface="Verdana"/>
              </a:rPr>
              <a:t>from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Airbnb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212121"/>
                </a:solidFill>
                <a:latin typeface="Verdana"/>
                <a:cs typeface="Verdana"/>
              </a:rPr>
              <a:t>NYC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using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basic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exploratory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analysis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212121"/>
                </a:solidFill>
                <a:latin typeface="Verdana"/>
                <a:cs typeface="Verdana"/>
              </a:rPr>
              <a:t>(EDA)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techniques.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1800" dirty="0">
              <a:latin typeface="Verdana"/>
              <a:cs typeface="Verdana"/>
            </a:endParaRPr>
          </a:p>
          <a:p>
            <a:pPr marL="563880" marR="5715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Data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analysis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thousands of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listings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provided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through Airbnb </a:t>
            </a:r>
            <a:r>
              <a:rPr sz="1600" b="1" spc="-85" dirty="0">
                <a:solidFill>
                  <a:srgbClr val="212121"/>
                </a:solidFill>
                <a:latin typeface="Verdana"/>
                <a:cs typeface="Verdana"/>
              </a:rPr>
              <a:t>is a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crucial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factor</a:t>
            </a:r>
            <a:r>
              <a:rPr sz="1600" b="1" spc="-1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company.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1800" dirty="0">
              <a:latin typeface="Verdana"/>
              <a:cs typeface="Verdana"/>
            </a:endParaRPr>
          </a:p>
          <a:p>
            <a:pPr marL="563880" marR="5080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will </a:t>
            </a:r>
            <a:r>
              <a:rPr sz="1600" b="1" spc="-35" dirty="0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sz="1600" b="1" spc="-15" dirty="0">
                <a:solidFill>
                  <a:srgbClr val="212121"/>
                </a:solidFill>
                <a:latin typeface="Verdana"/>
                <a:cs typeface="Verdana"/>
              </a:rPr>
              <a:t>ﬁnding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out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distribution of </a:t>
            </a:r>
            <a:r>
              <a:rPr sz="1600" b="1" spc="-85" dirty="0">
                <a:solidFill>
                  <a:srgbClr val="212121"/>
                </a:solidFill>
                <a:latin typeface="Verdana"/>
                <a:cs typeface="Verdana"/>
              </a:rPr>
              <a:t>every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Airbnb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listing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based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their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location, </a:t>
            </a:r>
            <a:r>
              <a:rPr sz="1600" b="1" spc="-35" dirty="0">
                <a:solidFill>
                  <a:srgbClr val="212121"/>
                </a:solidFill>
                <a:latin typeface="Verdana"/>
                <a:cs typeface="Verdana"/>
              </a:rPr>
              <a:t>including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their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price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range,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room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type,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listing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name,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other </a:t>
            </a:r>
            <a:r>
              <a:rPr sz="1600" b="1" spc="-65" dirty="0">
                <a:solidFill>
                  <a:srgbClr val="212121"/>
                </a:solidFill>
                <a:latin typeface="Verdana"/>
                <a:cs typeface="Verdana"/>
              </a:rPr>
              <a:t>related </a:t>
            </a:r>
            <a:r>
              <a:rPr sz="1600" b="1" spc="-5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factors.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475" y="629816"/>
            <a:ext cx="756412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indent="-55943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-65" dirty="0">
                <a:solidFill>
                  <a:srgbClr val="CC0000"/>
                </a:solidFill>
                <a:latin typeface="Verdana"/>
                <a:cs typeface="Verdana"/>
              </a:rPr>
              <a:t>U</a:t>
            </a:r>
            <a:r>
              <a:rPr sz="2600" b="1" spc="-5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600" b="1" spc="-10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600" b="1" spc="-85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600" b="1" spc="-100" dirty="0">
                <a:solidFill>
                  <a:srgbClr val="CC0000"/>
                </a:solidFill>
                <a:latin typeface="Verdana"/>
                <a:cs typeface="Verdana"/>
              </a:rPr>
              <a:t>sta</a:t>
            </a:r>
            <a:r>
              <a:rPr sz="2600" b="1" spc="-11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600" b="1" spc="-55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600" b="1" spc="-65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600" b="1" dirty="0">
                <a:solidFill>
                  <a:srgbClr val="CC0000"/>
                </a:solidFill>
                <a:latin typeface="Verdana"/>
                <a:cs typeface="Verdana"/>
              </a:rPr>
              <a:t>g</a:t>
            </a:r>
            <a:r>
              <a:rPr sz="2600" b="1" spc="-1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600" b="1" spc="-45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600" b="1" spc="-60" dirty="0">
                <a:solidFill>
                  <a:srgbClr val="CC0000"/>
                </a:solidFill>
                <a:latin typeface="Verdana"/>
                <a:cs typeface="Verdana"/>
              </a:rPr>
              <a:t>h</a:t>
            </a:r>
            <a:r>
              <a:rPr sz="2600" b="1" spc="-90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600" b="1" spc="-1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600" b="1" spc="-85" dirty="0">
                <a:solidFill>
                  <a:srgbClr val="CC0000"/>
                </a:solidFill>
                <a:latin typeface="Verdana"/>
                <a:cs typeface="Verdana"/>
              </a:rPr>
              <a:t>Data</a:t>
            </a:r>
            <a:endParaRPr sz="2600" dirty="0">
              <a:latin typeface="Verdana"/>
              <a:cs typeface="Verdana"/>
            </a:endParaRPr>
          </a:p>
          <a:p>
            <a:pPr marL="653415" lvl="1" indent="-351790">
              <a:lnSpc>
                <a:spcPct val="100000"/>
              </a:lnSpc>
              <a:spcBef>
                <a:spcPts val="2640"/>
              </a:spcBef>
              <a:buChar char="●"/>
              <a:tabLst>
                <a:tab pos="653415" algn="l"/>
                <a:tab pos="65405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There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49,000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observations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various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types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field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our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dataset.</a:t>
            </a:r>
            <a:endParaRPr sz="1600" dirty="0">
              <a:latin typeface="Arial"/>
              <a:cs typeface="Arial"/>
            </a:endParaRPr>
          </a:p>
          <a:p>
            <a:pPr marL="709295" lvl="1" indent="-407670">
              <a:lnSpc>
                <a:spcPct val="100000"/>
              </a:lnSpc>
              <a:buChar char="●"/>
              <a:tabLst>
                <a:tab pos="709295" algn="l"/>
                <a:tab pos="70993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field: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5521" y="2132665"/>
            <a:ext cx="2399030" cy="25495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Id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Name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Host_id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Host_name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Neighbourhood_group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Neighbourhood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Latitude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Longitude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Room_type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050" y="2124724"/>
            <a:ext cx="7248525" cy="2843530"/>
          </a:xfrm>
          <a:custGeom>
            <a:avLst/>
            <a:gdLst/>
            <a:ahLst/>
            <a:cxnLst/>
            <a:rect l="l" t="t" r="r" b="b"/>
            <a:pathLst>
              <a:path w="7248525" h="2843529">
                <a:moveTo>
                  <a:pt x="4749" y="0"/>
                </a:moveTo>
                <a:lnTo>
                  <a:pt x="4749" y="2843499"/>
                </a:lnTo>
              </a:path>
              <a:path w="7248525" h="2843529">
                <a:moveTo>
                  <a:pt x="3624249" y="0"/>
                </a:moveTo>
                <a:lnTo>
                  <a:pt x="3624249" y="2843499"/>
                </a:lnTo>
              </a:path>
              <a:path w="7248525" h="2843529">
                <a:moveTo>
                  <a:pt x="7243749" y="0"/>
                </a:moveTo>
                <a:lnTo>
                  <a:pt x="7243749" y="2843499"/>
                </a:lnTo>
              </a:path>
              <a:path w="7248525" h="2843529">
                <a:moveTo>
                  <a:pt x="0" y="4749"/>
                </a:moveTo>
                <a:lnTo>
                  <a:pt x="7248499" y="4749"/>
                </a:lnTo>
              </a:path>
              <a:path w="7248525" h="2843529">
                <a:moveTo>
                  <a:pt x="0" y="2838749"/>
                </a:moveTo>
                <a:lnTo>
                  <a:pt x="7248499" y="28387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57621" y="2157796"/>
            <a:ext cx="3117215" cy="1988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05130" indent="-393065">
              <a:lnSpc>
                <a:spcPct val="100000"/>
              </a:lnSpc>
              <a:spcBef>
                <a:spcPts val="3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Price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Minimum_nights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Number_of_reviews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Last_review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Reviews_per_month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Calculated_host_listing_count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availabilty_365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799" y="3516024"/>
            <a:ext cx="1504999" cy="1498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24" y="389985"/>
            <a:ext cx="6907530" cy="435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3000" b="1" spc="-5" dirty="0">
                <a:solidFill>
                  <a:srgbClr val="CC0000"/>
                </a:solidFill>
                <a:latin typeface="Arial"/>
                <a:cs typeface="Arial"/>
              </a:rPr>
              <a:t>Agenda</a:t>
            </a:r>
            <a:endParaRPr sz="3000" dirty="0">
              <a:latin typeface="Arial"/>
              <a:cs typeface="Arial"/>
            </a:endParaRPr>
          </a:p>
          <a:p>
            <a:pPr marL="622300" indent="-457200">
              <a:lnSpc>
                <a:spcPct val="100000"/>
              </a:lnSpc>
              <a:spcBef>
                <a:spcPts val="2350"/>
              </a:spcBef>
              <a:buFont typeface="MS PGothic"/>
              <a:buChar char="➔"/>
              <a:tabLst>
                <a:tab pos="621665" algn="l"/>
                <a:tab pos="622300" algn="l"/>
              </a:tabLst>
            </a:pPr>
            <a:r>
              <a:rPr sz="1800" b="1" spc="-50" dirty="0">
                <a:solidFill>
                  <a:srgbClr val="212121"/>
                </a:solidFill>
                <a:latin typeface="Verdana"/>
                <a:cs typeface="Verdana"/>
              </a:rPr>
              <a:t>We</a:t>
            </a:r>
            <a:r>
              <a:rPr sz="1800" b="1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212121"/>
                </a:solidFill>
                <a:latin typeface="Verdana"/>
                <a:cs typeface="Verdana"/>
              </a:rPr>
              <a:t>try</a:t>
            </a:r>
            <a:r>
              <a:rPr sz="1800" b="1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1800" b="1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212121"/>
                </a:solidFill>
                <a:latin typeface="Verdana"/>
                <a:cs typeface="Verdana"/>
              </a:rPr>
              <a:t>answer</a:t>
            </a:r>
            <a:r>
              <a:rPr sz="1800" b="1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Verdana"/>
                <a:cs typeface="Verdana"/>
              </a:rPr>
              <a:t>following</a:t>
            </a:r>
            <a:r>
              <a:rPr sz="1800" b="1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Verdana"/>
                <a:cs typeface="Verdana"/>
              </a:rPr>
              <a:t>questions</a:t>
            </a:r>
            <a:r>
              <a:rPr sz="1800" b="1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sz="1800" b="1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212121"/>
                </a:solidFill>
                <a:latin typeface="Verdana"/>
                <a:cs typeface="Verdana"/>
              </a:rPr>
              <a:t>Airbnb:</a:t>
            </a:r>
            <a:endParaRPr lang="en-IN" sz="1800" b="1" spc="-80" dirty="0">
              <a:solidFill>
                <a:srgbClr val="212121"/>
              </a:solidFill>
              <a:latin typeface="Verdana"/>
              <a:cs typeface="Verdana"/>
            </a:endParaRPr>
          </a:p>
          <a:p>
            <a:pPr marL="622300" marR="5080" indent="-351790">
              <a:lnSpc>
                <a:spcPct val="150000"/>
              </a:lnSpc>
              <a:buClr>
                <a:srgbClr val="212121"/>
              </a:buClr>
              <a:buFontTx/>
              <a:buChar char="●"/>
              <a:tabLst>
                <a:tab pos="621665" algn="l"/>
                <a:tab pos="622300" algn="l"/>
              </a:tabLst>
            </a:pPr>
            <a:r>
              <a:rPr lang="en-US" sz="1600" b="0" i="0" dirty="0">
                <a:effectLst/>
                <a:latin typeface="-apple-system"/>
              </a:rPr>
              <a:t>What is the average preferred price by customers according to the location , different areas of different room ?</a:t>
            </a:r>
          </a:p>
          <a:p>
            <a:pPr marL="622300" marR="5080" indent="-351790">
              <a:lnSpc>
                <a:spcPct val="150000"/>
              </a:lnSpc>
              <a:buClr>
                <a:srgbClr val="212121"/>
              </a:buClr>
              <a:buFontTx/>
              <a:buChar char="●"/>
              <a:tabLst>
                <a:tab pos="621665" algn="l"/>
                <a:tab pos="622300" algn="l"/>
              </a:tabLst>
            </a:pPr>
            <a:r>
              <a:rPr lang="en-US" sz="1600" b="0" i="0" dirty="0">
                <a:effectLst/>
                <a:latin typeface="-apple-system"/>
              </a:rPr>
              <a:t>Which is the most </a:t>
            </a:r>
            <a:r>
              <a:rPr lang="en-US" sz="1600" b="0" i="0" dirty="0" err="1">
                <a:effectLst/>
                <a:latin typeface="-apple-system"/>
              </a:rPr>
              <a:t>enganging</a:t>
            </a:r>
            <a:r>
              <a:rPr lang="en-US" sz="1600" b="0" i="0" dirty="0">
                <a:effectLst/>
                <a:latin typeface="-apple-system"/>
              </a:rPr>
              <a:t> and disengaging location ?</a:t>
            </a:r>
          </a:p>
          <a:p>
            <a:pPr marL="622300" marR="5080" indent="-351790">
              <a:lnSpc>
                <a:spcPct val="150000"/>
              </a:lnSpc>
              <a:buClr>
                <a:srgbClr val="212121"/>
              </a:buClr>
              <a:buFontTx/>
              <a:buChar char="●"/>
              <a:tabLst>
                <a:tab pos="621665" algn="l"/>
                <a:tab pos="622300" algn="l"/>
              </a:tabLst>
            </a:pPr>
            <a:r>
              <a:rPr lang="en-US" sz="1600" b="0" i="0" dirty="0">
                <a:effectLst/>
                <a:latin typeface="-apple-system"/>
              </a:rPr>
              <a:t>Where the customer pays the highest and lowest rent according to location?</a:t>
            </a:r>
          </a:p>
          <a:p>
            <a:pPr marL="622300" marR="5080" indent="-351790">
              <a:lnSpc>
                <a:spcPct val="150000"/>
              </a:lnSpc>
              <a:buClr>
                <a:srgbClr val="212121"/>
              </a:buClr>
              <a:buFontTx/>
              <a:buChar char="●"/>
              <a:tabLst>
                <a:tab pos="621665" algn="l"/>
                <a:tab pos="622300" algn="l"/>
              </a:tabLst>
            </a:pPr>
            <a:r>
              <a:rPr lang="en-US" sz="1600" b="0" i="0" dirty="0">
                <a:effectLst/>
                <a:latin typeface="-apple-system"/>
              </a:rPr>
              <a:t>Who are the top hosts based on their turnover?</a:t>
            </a:r>
          </a:p>
          <a:p>
            <a:pPr marL="622300" marR="5080" indent="-351790">
              <a:lnSpc>
                <a:spcPct val="150000"/>
              </a:lnSpc>
              <a:buClr>
                <a:srgbClr val="212121"/>
              </a:buClr>
              <a:buFontTx/>
              <a:buChar char="●"/>
              <a:tabLst>
                <a:tab pos="621665" algn="l"/>
                <a:tab pos="622300" algn="l"/>
              </a:tabLst>
            </a:pPr>
            <a:r>
              <a:rPr lang="en-US" sz="1600" b="0" i="0" dirty="0">
                <a:effectLst/>
                <a:latin typeface="-apple-system"/>
              </a:rPr>
              <a:t>Where the total number of nights spend per location?</a:t>
            </a:r>
          </a:p>
          <a:p>
            <a:pPr marL="622300" marR="5080" indent="-351790">
              <a:lnSpc>
                <a:spcPct val="150000"/>
              </a:lnSpc>
              <a:buClr>
                <a:srgbClr val="212121"/>
              </a:buClr>
              <a:buFontTx/>
              <a:buChar char="●"/>
              <a:tabLst>
                <a:tab pos="621665" algn="l"/>
                <a:tab pos="622300" algn="l"/>
              </a:tabLst>
            </a:pPr>
            <a:r>
              <a:rPr lang="en-US" sz="1600" dirty="0">
                <a:latin typeface="Arial MT"/>
                <a:cs typeface="Arial MT"/>
              </a:rPr>
              <a:t>Most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popular/demanded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host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of</a:t>
            </a:r>
            <a:r>
              <a:rPr lang="en-US" sz="1600" spc="-95" dirty="0"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Airbnb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in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New</a:t>
            </a:r>
            <a:r>
              <a:rPr lang="en-US" sz="1600" spc="-40" dirty="0">
                <a:latin typeface="Arial MT"/>
                <a:cs typeface="Arial MT"/>
              </a:rPr>
              <a:t> </a:t>
            </a:r>
            <a:r>
              <a:rPr lang="en-US" sz="1600" spc="-45" dirty="0">
                <a:latin typeface="Arial MT"/>
                <a:cs typeface="Arial MT"/>
              </a:rPr>
              <a:t>York</a:t>
            </a:r>
            <a:endParaRPr lang="en-US" sz="1600" dirty="0">
              <a:latin typeface="Arial MT"/>
              <a:cs typeface="Arial MT"/>
            </a:endParaRPr>
          </a:p>
          <a:p>
            <a:pPr marL="622300" marR="5080" indent="-351790">
              <a:lnSpc>
                <a:spcPct val="150000"/>
              </a:lnSpc>
              <a:buClr>
                <a:srgbClr val="212121"/>
              </a:buClr>
              <a:buFontTx/>
              <a:buChar char="●"/>
              <a:tabLst>
                <a:tab pos="621665" algn="l"/>
                <a:tab pos="622300" algn="l"/>
              </a:tabLst>
            </a:pPr>
            <a:endParaRPr lang="en-US" sz="1600" b="0" i="0" dirty="0">
              <a:effectLst/>
              <a:latin typeface="-apple-syste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3875" y="2941000"/>
            <a:ext cx="1902573" cy="1902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6477" y="1221575"/>
            <a:ext cx="4816339" cy="36577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165" y="381150"/>
            <a:ext cx="8672651" cy="4381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What is the average preferred price by customers according to the location , different areas of different room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0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94665" marR="5023485" indent="-351790">
              <a:lnSpc>
                <a:spcPct val="150000"/>
              </a:lnSpc>
              <a:spcBef>
                <a:spcPts val="55"/>
              </a:spcBef>
              <a:buChar char="●"/>
              <a:tabLst>
                <a:tab pos="494665" algn="l"/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As we can see in </a:t>
            </a:r>
            <a:r>
              <a:rPr sz="1600" b="1" dirty="0">
                <a:latin typeface="Arial"/>
                <a:cs typeface="Arial"/>
              </a:rPr>
              <a:t>Manhattan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average price of Entire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home/apt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highest,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compared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other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location.</a:t>
            </a:r>
            <a:endParaRPr sz="1600" dirty="0">
              <a:latin typeface="Arial"/>
              <a:cs typeface="Arial"/>
            </a:endParaRPr>
          </a:p>
          <a:p>
            <a:pPr marL="494665" marR="5140960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sz="1600" b="1" spc="-15" dirty="0">
                <a:latin typeface="Arial"/>
                <a:cs typeface="Arial"/>
              </a:rPr>
              <a:t>Average </a:t>
            </a:r>
            <a:r>
              <a:rPr sz="1600" b="1" spc="-5" dirty="0">
                <a:latin typeface="Arial"/>
                <a:cs typeface="Arial"/>
              </a:rPr>
              <a:t>price of shared room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lowest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brooklyn.</a:t>
            </a:r>
            <a:endParaRPr sz="1600" dirty="0">
              <a:latin typeface="Arial"/>
              <a:cs typeface="Arial"/>
            </a:endParaRPr>
          </a:p>
          <a:p>
            <a:pPr marL="494665" marR="5175885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Queens, Staten Island and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Bronx share almost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same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price i.e $50 </a:t>
            </a:r>
            <a:r>
              <a:rPr sz="1600" b="1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Shared room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Private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room.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49" y="365745"/>
            <a:ext cx="7931784" cy="3197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en-US" sz="2000" b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is the most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enganging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disengaging location ?</a:t>
            </a:r>
          </a:p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endParaRPr lang="en-US" sz="2000" b="1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Brooklyn 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most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preferred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place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by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hosts.</a:t>
            </a:r>
            <a:endParaRPr sz="1600" dirty="0">
              <a:latin typeface="Arial"/>
              <a:cs typeface="Arial"/>
            </a:endParaRPr>
          </a:p>
          <a:p>
            <a:pPr marL="559435" marR="4748530" lvl="1" indent="-351790">
              <a:lnSpc>
                <a:spcPct val="150000"/>
              </a:lnSpc>
              <a:buChar char="●"/>
              <a:tabLst>
                <a:tab pos="558800" algn="l"/>
                <a:tab pos="56007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Bronx and Staten Island 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low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traffic for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host as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compared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location</a:t>
            </a:r>
            <a:endParaRPr sz="1600" dirty="0">
              <a:latin typeface="Arial"/>
              <a:cs typeface="Arial"/>
            </a:endParaRPr>
          </a:p>
          <a:p>
            <a:pPr marL="559435" marR="5222875" lvl="1" indent="-351790">
              <a:lnSpc>
                <a:spcPct val="150000"/>
              </a:lnSpc>
              <a:buChar char="●"/>
              <a:tabLst>
                <a:tab pos="558800" algn="l"/>
                <a:tab pos="56007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Queens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average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number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host.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6199" y="1152475"/>
            <a:ext cx="5025875" cy="3245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699" y="266165"/>
            <a:ext cx="5294630" cy="420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three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hosts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based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on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their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turnover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494665" marR="657225" indent="-351790" algn="just">
              <a:lnSpc>
                <a:spcPct val="114999"/>
              </a:lnSpc>
              <a:spcBef>
                <a:spcPts val="1515"/>
              </a:spcBef>
              <a:buChar char="●"/>
              <a:tabLst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Here we are </a:t>
            </a:r>
            <a:r>
              <a:rPr sz="1600" b="1" dirty="0">
                <a:latin typeface="Arial"/>
                <a:cs typeface="Arial"/>
              </a:rPr>
              <a:t>trying to find top three </a:t>
            </a:r>
            <a:r>
              <a:rPr sz="1600" b="1" spc="-5" dirty="0">
                <a:latin typeface="Arial"/>
                <a:cs typeface="Arial"/>
              </a:rPr>
              <a:t>host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based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dirty="0">
                <a:latin typeface="Arial"/>
                <a:cs typeface="Arial"/>
              </a:rPr>
              <a:t> their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turnover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compare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between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those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three</a:t>
            </a:r>
            <a:r>
              <a:rPr sz="1600" b="1" spc="-5" dirty="0">
                <a:latin typeface="Arial"/>
                <a:cs typeface="Arial"/>
              </a:rPr>
              <a:t> hosts.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900" dirty="0">
              <a:latin typeface="Arial"/>
              <a:cs typeface="Arial"/>
            </a:endParaRPr>
          </a:p>
          <a:p>
            <a:pPr marL="494665" marR="661670" indent="-351790" algn="just">
              <a:lnSpc>
                <a:spcPct val="114999"/>
              </a:lnSpc>
              <a:buChar char="●"/>
              <a:tabLst>
                <a:tab pos="495300" algn="l"/>
              </a:tabLst>
            </a:pPr>
            <a:r>
              <a:rPr sz="1600" b="1" spc="-20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can state </a:t>
            </a:r>
            <a:r>
              <a:rPr sz="1600" b="1" dirty="0">
                <a:latin typeface="Arial"/>
                <a:cs typeface="Arial"/>
              </a:rPr>
              <a:t>that </a:t>
            </a:r>
            <a:r>
              <a:rPr sz="1600" b="1" spc="-5" dirty="0">
                <a:latin typeface="Arial"/>
                <a:cs typeface="Arial"/>
              </a:rPr>
              <a:t>Sonder(NYC) is </a:t>
            </a:r>
            <a:r>
              <a:rPr sz="1600" b="1" dirty="0">
                <a:latin typeface="Arial"/>
                <a:cs typeface="Arial"/>
              </a:rPr>
              <a:t>the top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host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based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his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high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turnover.Red 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Awning </a:t>
            </a:r>
            <a:r>
              <a:rPr sz="1600" b="1" spc="-5" dirty="0">
                <a:latin typeface="Arial"/>
                <a:cs typeface="Arial"/>
              </a:rPr>
              <a:t>and Henry secured 2nd and 3rd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position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respectively.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900" dirty="0">
              <a:latin typeface="Arial"/>
              <a:cs typeface="Arial"/>
            </a:endParaRPr>
          </a:p>
          <a:p>
            <a:pPr marL="494665" marR="669290" indent="-351790" algn="just">
              <a:lnSpc>
                <a:spcPct val="114999"/>
              </a:lnSpc>
              <a:buChar char="●"/>
              <a:tabLst>
                <a:tab pos="495300" algn="l"/>
              </a:tabLst>
            </a:pPr>
            <a:r>
              <a:rPr sz="1600" b="1" spc="-30" dirty="0">
                <a:latin typeface="Arial"/>
                <a:cs typeface="Arial"/>
              </a:rPr>
              <a:t>Total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turnover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Sounder(NYC)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more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than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50000$.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Awning</a:t>
            </a:r>
            <a:r>
              <a:rPr sz="1600" b="1" spc="-5" dirty="0">
                <a:latin typeface="Arial"/>
                <a:cs typeface="Arial"/>
              </a:rPr>
              <a:t> 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Henry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quite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behind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from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5" dirty="0">
                <a:latin typeface="Arial"/>
                <a:cs typeface="Arial"/>
              </a:rPr>
              <a:t> 1st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place.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900" y="928400"/>
            <a:ext cx="4090966" cy="3272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424" y="191865"/>
            <a:ext cx="5280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15" dirty="0">
                <a:solidFill>
                  <a:srgbClr val="CC0000"/>
                </a:solidFill>
                <a:latin typeface="Roboto"/>
                <a:cs typeface="Roboto"/>
              </a:rPr>
              <a:t>Find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CC0000"/>
                </a:solidFill>
                <a:latin typeface="Roboto"/>
                <a:cs typeface="Roboto"/>
              </a:rPr>
              <a:t>total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no.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nights 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spend as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15" dirty="0">
                <a:solidFill>
                  <a:srgbClr val="CC0000"/>
                </a:solidFill>
                <a:latin typeface="Roboto"/>
                <a:cs typeface="Roboto"/>
              </a:rPr>
              <a:t>per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location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921" y="1189721"/>
            <a:ext cx="1863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  <a:tab pos="961390" algn="l"/>
              </a:tabLst>
            </a:pPr>
            <a:r>
              <a:rPr sz="1600" b="1" spc="-5" dirty="0">
                <a:latin typeface="Arial"/>
                <a:cs typeface="Arial"/>
              </a:rPr>
              <a:t>Th</a:t>
            </a:r>
            <a:r>
              <a:rPr sz="1600" b="1" dirty="0">
                <a:latin typeface="Arial"/>
                <a:cs typeface="Arial"/>
              </a:rPr>
              <a:t>e	</a:t>
            </a:r>
            <a:r>
              <a:rPr sz="1600" b="1" spc="-5" dirty="0">
                <a:latin typeface="Arial"/>
                <a:cs typeface="Arial"/>
              </a:rPr>
              <a:t>locations  based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021" y="1189721"/>
            <a:ext cx="1322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46150">
              <a:lnSpc>
                <a:spcPct val="100000"/>
              </a:lnSpc>
              <a:spcBef>
                <a:spcPts val="100"/>
              </a:spcBef>
              <a:tabLst>
                <a:tab pos="452120" algn="l"/>
                <a:tab pos="880744" algn="l"/>
              </a:tabLst>
            </a:pPr>
            <a:r>
              <a:rPr sz="1600" b="1" spc="-5" dirty="0">
                <a:latin typeface="Arial"/>
                <a:cs typeface="Arial"/>
              </a:rPr>
              <a:t>are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n	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dirty="0">
                <a:latin typeface="Arial"/>
                <a:cs typeface="Arial"/>
              </a:rPr>
              <a:t>s	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1857" y="1189721"/>
            <a:ext cx="1210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categorized  number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spend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681" y="1677402"/>
            <a:ext cx="6330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nights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225" y="1677402"/>
            <a:ext cx="9855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minimum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custome</a:t>
            </a:r>
            <a:r>
              <a:rPr sz="1600" b="1" spc="-9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921" y="2408921"/>
            <a:ext cx="3773804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8255" indent="-35179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latin typeface="Arial"/>
                <a:cs typeface="Arial"/>
              </a:rPr>
              <a:t>From here we can get an overall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idea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which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location</a:t>
            </a:r>
            <a:r>
              <a:rPr sz="1600" b="1" spc="434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customer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prefers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more.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363855" marR="5080" indent="-351790" algn="just">
              <a:lnSpc>
                <a:spcPct val="100000"/>
              </a:lnSpc>
              <a:buChar char="●"/>
              <a:tabLst>
                <a:tab pos="364490" algn="l"/>
              </a:tabLst>
            </a:pPr>
            <a:r>
              <a:rPr sz="1600" b="1" spc="-20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can state </a:t>
            </a:r>
            <a:r>
              <a:rPr sz="1600" b="1" dirty="0">
                <a:latin typeface="Arial"/>
                <a:cs typeface="Arial"/>
              </a:rPr>
              <a:t>that </a:t>
            </a:r>
            <a:r>
              <a:rPr sz="1600" b="1" spc="-5" dirty="0">
                <a:latin typeface="Arial"/>
                <a:cs typeface="Arial"/>
              </a:rPr>
              <a:t>more customers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prefer </a:t>
            </a:r>
            <a:r>
              <a:rPr sz="1600" b="1" dirty="0">
                <a:latin typeface="Arial"/>
                <a:cs typeface="Arial"/>
              </a:rPr>
              <a:t>Manhattan </a:t>
            </a:r>
            <a:r>
              <a:rPr sz="1600" b="1" spc="-5" dirty="0">
                <a:latin typeface="Arial"/>
                <a:cs typeface="Arial"/>
              </a:rPr>
              <a:t>and Brooklyn </a:t>
            </a:r>
            <a:r>
              <a:rPr sz="1600" b="1" dirty="0">
                <a:latin typeface="Arial"/>
                <a:cs typeface="Arial"/>
              </a:rPr>
              <a:t>for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night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stay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compared</a:t>
            </a:r>
            <a:r>
              <a:rPr sz="1600" b="1" dirty="0">
                <a:latin typeface="Arial"/>
                <a:cs typeface="Arial"/>
              </a:rPr>
              <a:t> to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other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locations.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3600" y="821700"/>
            <a:ext cx="4857999" cy="3714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199" y="977175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>
                <a:moveTo>
                  <a:pt x="5057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58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449" y="120377"/>
            <a:ext cx="17862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Challenges  Faced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21" y="1190326"/>
            <a:ext cx="512191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0795" indent="-351790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Reading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understanding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meaning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 some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columns.</a:t>
            </a:r>
            <a:endParaRPr sz="1600">
              <a:latin typeface="Arial"/>
              <a:cs typeface="Arial"/>
            </a:endParaRPr>
          </a:p>
          <a:p>
            <a:pPr marL="363855" marR="10795" indent="-351790" algn="just">
              <a:lnSpc>
                <a:spcPct val="150000"/>
              </a:lnSpc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For answering some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questions we had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understand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business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airbnb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that </a:t>
            </a:r>
            <a:r>
              <a:rPr sz="1600" b="1" spc="-43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how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they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work.</a:t>
            </a:r>
            <a:endParaRPr sz="1600">
              <a:latin typeface="Arial"/>
              <a:cs typeface="Arial"/>
            </a:endParaRPr>
          </a:p>
          <a:p>
            <a:pPr marL="363855" indent="-351790" algn="just">
              <a:lnSpc>
                <a:spcPct val="100000"/>
              </a:lnSpc>
              <a:spcBef>
                <a:spcPts val="96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Handling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NaN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values,null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values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duplicates.</a:t>
            </a:r>
            <a:endParaRPr sz="1600">
              <a:latin typeface="Arial"/>
              <a:cs typeface="Arial"/>
            </a:endParaRPr>
          </a:p>
          <a:p>
            <a:pPr marL="363855" marR="5080" indent="-351790" algn="just">
              <a:lnSpc>
                <a:spcPct val="150000"/>
              </a:lnSpc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Designing multiple visualizations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summarize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information 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 and successfully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communicate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results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trends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4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reader.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784</Words>
  <Application>Microsoft Office PowerPoint</Application>
  <PresentationFormat>On-screen Show (16:9)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PGothic</vt:lpstr>
      <vt:lpstr>-apple-system</vt:lpstr>
      <vt:lpstr>Arial</vt:lpstr>
      <vt:lpstr>Arial MT</vt:lpstr>
      <vt:lpstr>Calibri</vt:lpstr>
      <vt:lpstr>Roboto</vt:lpstr>
      <vt:lpstr>Times New Roman</vt:lpstr>
      <vt:lpstr>Verdana</vt:lpstr>
      <vt:lpstr>Office Theme</vt:lpstr>
      <vt:lpstr>Capstone Project- 1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 Faced</vt:lpstr>
      <vt:lpstr>PowerPoint Presentation</vt:lpstr>
      <vt:lpstr>Analysis Summary  (contd.):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EDA Capstone Project(PPT)</dc:title>
  <dc:creator>user</dc:creator>
  <cp:lastModifiedBy>SAGAR AGGARWAL</cp:lastModifiedBy>
  <cp:revision>3</cp:revision>
  <dcterms:created xsi:type="dcterms:W3CDTF">2023-09-10T16:51:40Z</dcterms:created>
  <dcterms:modified xsi:type="dcterms:W3CDTF">2023-09-10T18:13:06Z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