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5" r:id="rId4"/>
    <p:sldId id="258" r:id="rId5"/>
    <p:sldId id="270" r:id="rId6"/>
    <p:sldId id="267" r:id="rId7"/>
    <p:sldId id="268" r:id="rId8"/>
    <p:sldId id="260" r:id="rId9"/>
    <p:sldId id="261" r:id="rId10"/>
    <p:sldId id="274" r:id="rId11"/>
    <p:sldId id="271" r:id="rId12"/>
    <p:sldId id="275" r:id="rId13"/>
    <p:sldId id="272" r:id="rId14"/>
    <p:sldId id="273" r:id="rId15"/>
    <p:sldId id="263" r:id="rId16"/>
    <p:sldId id="278" r:id="rId17"/>
    <p:sldId id="277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C2D8A-12A7-44AF-BE2B-A391E2B658EF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8C17C-24F9-4781-8FA3-DC6C296DD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D1C6-1FCF-4B4E-AA7F-2B07DC9EB3B7}" type="datetimeFigureOut">
              <a:rPr lang="en-IN" smtClean="0"/>
              <a:pPr/>
              <a:t>03-04-2016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976B8-6763-43C5-A21F-C1E0ACE42C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976B8-6763-43C5-A21F-C1E0ACE42C9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976B8-6763-43C5-A21F-C1E0ACE42C9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65CA81-BEF9-4D59-B215-2EEB6F9ECA7F}" type="datetime1">
              <a:rPr lang="en-IN" smtClean="0"/>
              <a:pPr/>
              <a:t>03-04-2016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0480A7-3AE8-4188-86CD-35B211386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4E1238-A14D-426D-BF56-D7845CAF0BE7}" type="datetime1">
              <a:rPr lang="en-IN" smtClean="0"/>
              <a:pPr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480A7-3AE8-4188-86CD-35B211386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42CDE7-245C-4B63-9AE1-BE1ACFD203C6}" type="datetime1">
              <a:rPr lang="en-IN" smtClean="0"/>
              <a:pPr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480A7-3AE8-4188-86CD-35B211386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5D1586-32FD-4F35-93D5-F6DF8487D9DE}" type="datetime1">
              <a:rPr lang="en-IN" smtClean="0"/>
              <a:pPr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480A7-3AE8-4188-86CD-35B211386BE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C6183-14E9-4530-AC8C-92380CC26783}" type="datetime1">
              <a:rPr lang="en-IN" smtClean="0"/>
              <a:pPr/>
              <a:t>03-04-2016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480A7-3AE8-4188-86CD-35B211386BE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BDA54-EE7F-43B0-A9D5-CCE6F2FB4633}" type="datetime1">
              <a:rPr lang="en-IN" smtClean="0"/>
              <a:pPr/>
              <a:t>03-04-2016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480A7-3AE8-4188-86CD-35B211386BE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3AC65-FB28-4941-B887-F3D57247CFA1}" type="datetime1">
              <a:rPr lang="en-IN" smtClean="0"/>
              <a:pPr/>
              <a:t>03-04-2016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480A7-3AE8-4188-86CD-35B211386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933EA-5DDA-4FF9-8D30-770D82DD51FF}" type="datetime1">
              <a:rPr lang="en-IN" smtClean="0"/>
              <a:pPr/>
              <a:t>03-04-2016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480A7-3AE8-4188-86CD-35B211386BE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20526F-FF46-455B-950C-443E805F5A85}" type="datetime1">
              <a:rPr lang="en-IN" smtClean="0"/>
              <a:pPr/>
              <a:t>03-04-2016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480A7-3AE8-4188-86CD-35B211386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D233A1A-9A89-4BEE-8973-B47EF3306C8A}" type="datetime1">
              <a:rPr lang="en-IN" smtClean="0"/>
              <a:pPr/>
              <a:t>03-04-2016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480A7-3AE8-4188-86CD-35B211386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F87B47-D7EB-4F92-B3A3-40FEEF8CDE30}" type="datetime1">
              <a:rPr lang="en-IN" smtClean="0"/>
              <a:pPr/>
              <a:t>03-04-2016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0480A7-3AE8-4188-86CD-35B211386BE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9854E6-EC4D-46F3-B11E-E69A86294298}" type="datetime1">
              <a:rPr lang="en-IN" smtClean="0"/>
              <a:pPr/>
              <a:t>03-04-2016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0480A7-3AE8-4188-86CD-35B211386BE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Calorie Calculator Using CBIR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1857364"/>
            <a:ext cx="6400800" cy="3240360"/>
          </a:xfrm>
        </p:spPr>
        <p:txBody>
          <a:bodyPr>
            <a:normAutofit lnSpcReduction="10000"/>
          </a:bodyPr>
          <a:lstStyle/>
          <a:p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Supervisor: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Archana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Patankar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(Associate Professor, Computer Engineering Department, TSEC)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Group No. 10</a:t>
            </a:r>
          </a:p>
          <a:p>
            <a:pPr algn="l"/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Sagar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Mistry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86</a:t>
            </a:r>
          </a:p>
          <a:p>
            <a:pPr algn="l"/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Anirudh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Mundra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90</a:t>
            </a:r>
          </a:p>
          <a:p>
            <a:pPr algn="l"/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Shubham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Munot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91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052736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dirty="0" smtClean="0"/>
              <a:t>Training Images (Apple Set)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052736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052736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861048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378904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403648" y="35010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211960" y="34290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164288" y="34290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419872" y="623731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156176" y="623731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Apple Set (For Training Result)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3" name="Picture 2" descr="C:\Users\Shubham\Desktop\Final Project\Apple_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8848575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24479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Images</a:t>
            </a:r>
            <a:endParaRPr lang="en-I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204864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67744" y="51571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4725144"/>
            <a:ext cx="143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Pomegranate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47251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Apple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000892" y="471488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Onion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2052" name="Picture 4" descr="https://encrypted-tbn1.gstatic.com/images?q=tbn:ANd9GcQyD6_Ir-m6rjZes7CoQTNvbeIEcKUn5pHyOLKkowU7d9BfH_OrJ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143116"/>
            <a:ext cx="2500330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3 Input Test Images(Result)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9217" name="Picture 1" descr="C:\Users\Shubham\Desktop\Final Project\Test_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8798388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71809"/>
            <a:ext cx="8258204" cy="2643207"/>
          </a:xfrm>
        </p:spPr>
        <p:txBody>
          <a:bodyPr/>
          <a:lstStyle/>
          <a:p>
            <a:r>
              <a:rPr lang="en-US" dirty="0" smtClean="0"/>
              <a:t>Distance was calculated for apple, pomegranate and onion with the training set.</a:t>
            </a:r>
          </a:p>
          <a:p>
            <a:r>
              <a:rPr lang="en-US" dirty="0" smtClean="0"/>
              <a:t>As you can see, apple has the least distance.</a:t>
            </a:r>
          </a:p>
          <a:p>
            <a:r>
              <a:rPr lang="en-US" dirty="0" smtClean="0"/>
              <a:t>Hence, apple was identified successfully.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Result(Apple WINS!!!)</a:t>
            </a:r>
            <a:endParaRPr lang="en-IN" dirty="0"/>
          </a:p>
        </p:txBody>
      </p:sp>
      <p:pic>
        <p:nvPicPr>
          <p:cNvPr id="8193" name="Picture 1" descr="C:\Users\Shubham\Desktop\Final Project\Final Answ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8715404" cy="1030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5069160"/>
          </a:xfrm>
        </p:spPr>
        <p:txBody>
          <a:bodyPr/>
          <a:lstStyle/>
          <a:p>
            <a:r>
              <a:rPr lang="en-IN" sz="1800" dirty="0" smtClean="0"/>
              <a:t>This phase calculates the calorie for the identified food items</a:t>
            </a:r>
          </a:p>
          <a:p>
            <a:r>
              <a:rPr lang="en-IN" sz="1800" dirty="0" smtClean="0"/>
              <a:t>Maps the food items with the nutrition table to get the calorie values</a:t>
            </a:r>
          </a:p>
          <a:p>
            <a:pPr>
              <a:buNone/>
            </a:pPr>
            <a:r>
              <a:rPr lang="en-IN" sz="2000" dirty="0" smtClean="0"/>
              <a:t> 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dirty="0" smtClean="0"/>
              <a:t>    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Calorie Computation Phase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19672" y="2420888"/>
          <a:ext cx="6096000" cy="378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80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Food Items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Calorie Value</a:t>
                      </a:r>
                      <a:r>
                        <a:rPr lang="en-IN" baseline="0" dirty="0" smtClean="0"/>
                        <a:t> (in </a:t>
                      </a:r>
                      <a:r>
                        <a:rPr lang="en-IN" baseline="0" dirty="0" err="1" smtClean="0"/>
                        <a:t>kcals</a:t>
                      </a:r>
                      <a:r>
                        <a:rPr lang="en-IN" baseline="0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378041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8041">
                <a:tc>
                  <a:txBody>
                    <a:bodyPr/>
                    <a:lstStyle/>
                    <a:p>
                      <a:r>
                        <a:rPr lang="en-IN" dirty="0" smtClean="0"/>
                        <a:t>Tomato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</a:tr>
              <a:tr h="378041">
                <a:tc>
                  <a:txBody>
                    <a:bodyPr/>
                    <a:lstStyle/>
                    <a:p>
                      <a:r>
                        <a:rPr lang="en-IN" dirty="0" smtClean="0"/>
                        <a:t>Potato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120</a:t>
                      </a:r>
                      <a:endParaRPr lang="en-IN" dirty="0"/>
                    </a:p>
                  </a:txBody>
                  <a:tcPr/>
                </a:tc>
              </a:tr>
              <a:tr h="378041">
                <a:tc>
                  <a:txBody>
                    <a:bodyPr/>
                    <a:lstStyle/>
                    <a:p>
                      <a:r>
                        <a:rPr lang="en-IN" dirty="0" smtClean="0"/>
                        <a:t>Banana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68</a:t>
                      </a:r>
                      <a:endParaRPr lang="en-IN" dirty="0"/>
                    </a:p>
                  </a:txBody>
                  <a:tcPr/>
                </a:tc>
              </a:tr>
              <a:tr h="378041">
                <a:tc>
                  <a:txBody>
                    <a:bodyPr/>
                    <a:lstStyle/>
                    <a:p>
                      <a:r>
                        <a:rPr lang="en-IN" dirty="0" smtClean="0"/>
                        <a:t>Bread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56</a:t>
                      </a:r>
                      <a:endParaRPr lang="en-IN" dirty="0"/>
                    </a:p>
                  </a:txBody>
                  <a:tcPr/>
                </a:tc>
              </a:tr>
              <a:tr h="378041">
                <a:tc>
                  <a:txBody>
                    <a:bodyPr/>
                    <a:lstStyle/>
                    <a:p>
                      <a:r>
                        <a:rPr lang="en-IN" dirty="0" smtClean="0"/>
                        <a:t>Pomegranate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</a:t>
                      </a:r>
                      <a:endParaRPr lang="en-IN" dirty="0"/>
                    </a:p>
                  </a:txBody>
                  <a:tcPr/>
                </a:tc>
              </a:tr>
              <a:tr h="378041">
                <a:tc>
                  <a:txBody>
                    <a:bodyPr/>
                    <a:lstStyle/>
                    <a:p>
                      <a:r>
                        <a:rPr lang="en-IN" dirty="0" smtClean="0"/>
                        <a:t>Orange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150</a:t>
                      </a:r>
                      <a:endParaRPr lang="en-IN" dirty="0"/>
                    </a:p>
                  </a:txBody>
                  <a:tcPr/>
                </a:tc>
              </a:tr>
              <a:tr h="378041">
                <a:tc>
                  <a:txBody>
                    <a:bodyPr/>
                    <a:lstStyle/>
                    <a:p>
                      <a:r>
                        <a:rPr lang="en-IN" dirty="0" smtClean="0"/>
                        <a:t>Green Capsicum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378041">
                <a:tc>
                  <a:txBody>
                    <a:bodyPr/>
                    <a:lstStyle/>
                    <a:p>
                      <a:r>
                        <a:rPr lang="en-IN" dirty="0" smtClean="0"/>
                        <a:t>Papaya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23928" y="63093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Nutrition Table</a:t>
            </a:r>
            <a:endParaRPr lang="en-IN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an object for which volume is defined universally as a calibration reference for volume measurement of food from the captured photo</a:t>
            </a:r>
          </a:p>
          <a:p>
            <a:endParaRPr lang="en-US" dirty="0" smtClean="0"/>
          </a:p>
          <a:p>
            <a:r>
              <a:rPr lang="en-US" dirty="0" smtClean="0"/>
              <a:t>One such object can be a coin, for which volume is defined universally.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sum up we are </a:t>
            </a:r>
            <a:r>
              <a:rPr lang="en-US" dirty="0" smtClean="0"/>
              <a:t>proposing a method to identify food items using CBIR, which eloquently segments food image into different items and identifies each item.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have provided with an accuracy matrix for feature extraction comparing different types of transforms.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525963"/>
          </a:xfrm>
        </p:spPr>
        <p:txBody>
          <a:bodyPr/>
          <a:lstStyle/>
          <a:p>
            <a:r>
              <a:rPr lang="en-IN" dirty="0" smtClean="0"/>
              <a:t>Due to improper intake and non-regulated intake of food, people deal with various health problems.</a:t>
            </a:r>
          </a:p>
          <a:p>
            <a:endParaRPr lang="en-IN" dirty="0" smtClean="0"/>
          </a:p>
          <a:p>
            <a:r>
              <a:rPr lang="en-IN" dirty="0" smtClean="0"/>
              <a:t>A person has to search each food item on internet to know the calorie value.</a:t>
            </a:r>
          </a:p>
          <a:p>
            <a:endParaRPr lang="en-IN" dirty="0" smtClean="0"/>
          </a:p>
          <a:p>
            <a:r>
              <a:rPr lang="en-IN" dirty="0" smtClean="0"/>
              <a:t>Our approach, would require an image of the raw contents of a person’s meal, and provide them with their calorie intake.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do you need a Calorie Calculator?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smtClean="0"/>
              <a:t>referred approach have </a:t>
            </a:r>
            <a:r>
              <a:rPr lang="en-IN" dirty="0" smtClean="0"/>
              <a:t>implemented the below mentioned procedure to implement the system.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Existing Solution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7664" y="3212976"/>
            <a:ext cx="151216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Food Image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51920" y="3212976"/>
            <a:ext cx="151216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Segmentation of food portions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84168" y="3212976"/>
            <a:ext cx="151216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84168" y="4941168"/>
            <a:ext cx="151216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Support Vector Machine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779912" y="4941168"/>
            <a:ext cx="1584176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Calorie Measurement</a:t>
            </a:r>
            <a:endParaRPr lang="en-IN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059832" y="37170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364088" y="371703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6840252" y="422108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5364088" y="54452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3"/>
          </p:cNvCxnSpPr>
          <p:nvPr/>
        </p:nvCxnSpPr>
        <p:spPr>
          <a:xfrm flipH="1">
            <a:off x="5364088" y="54452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647272" y="6421461"/>
            <a:ext cx="365760" cy="365125"/>
          </a:xfrm>
        </p:spPr>
        <p:txBody>
          <a:bodyPr/>
          <a:lstStyle/>
          <a:p>
            <a:fld id="{640480A7-3AE8-4188-86CD-35B211386BE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Approach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7664" y="2492896"/>
            <a:ext cx="151216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Food Image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51920" y="2492896"/>
            <a:ext cx="151216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156176" y="4149080"/>
            <a:ext cx="151216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779912" y="4149080"/>
            <a:ext cx="1584176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Calorie Measurement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059832" y="299695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56176" y="2492896"/>
            <a:ext cx="151216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Segmentation of food portions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64088" y="299695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48264" y="35010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1"/>
            <a:endCxn id="10" idx="3"/>
          </p:cNvCxnSpPr>
          <p:nvPr/>
        </p:nvCxnSpPr>
        <p:spPr>
          <a:xfrm flipH="1">
            <a:off x="5364088" y="465313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2" y="1481138"/>
            <a:ext cx="6034616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Food Image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525963"/>
          </a:xfrm>
        </p:spPr>
        <p:txBody>
          <a:bodyPr/>
          <a:lstStyle/>
          <a:p>
            <a:r>
              <a:rPr lang="en-IN" dirty="0" smtClean="0"/>
              <a:t>Noise Reduction</a:t>
            </a:r>
          </a:p>
          <a:p>
            <a:pPr>
              <a:buNone/>
            </a:pPr>
            <a:r>
              <a:rPr lang="en-IN" dirty="0" smtClean="0"/>
              <a:t>	To reduce the unwanted noise in order to have a better image for further phases.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Shadow Removal</a:t>
            </a:r>
          </a:p>
          <a:p>
            <a:pPr>
              <a:buNone/>
            </a:pPr>
            <a:r>
              <a:rPr lang="en-IN" dirty="0" smtClean="0"/>
              <a:t>	As we are concerned with only the food item, we intend to remove the shadow which will otherwise contribute to feature vector.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Shadow Removal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14554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348880"/>
            <a:ext cx="24479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21495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6380" y="521495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444625"/>
            <a:ext cx="4040188" cy="3941763"/>
          </a:xfrm>
        </p:spPr>
        <p:txBody>
          <a:bodyPr/>
          <a:lstStyle/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endParaRPr lang="en-IN" sz="26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857752" y="1500174"/>
            <a:ext cx="4041775" cy="39417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Replace with theory</a:t>
            </a:r>
            <a:endParaRPr lang="en-IN" sz="1800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28098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786190"/>
            <a:ext cx="28384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Extracts feature vector of each food item segmented from the previous phase</a:t>
            </a:r>
          </a:p>
          <a:p>
            <a:r>
              <a:rPr lang="en-IN" sz="2800" dirty="0" smtClean="0"/>
              <a:t>Uses </a:t>
            </a:r>
            <a:r>
              <a:rPr lang="en-IN" sz="2800" dirty="0" smtClean="0"/>
              <a:t>various </a:t>
            </a:r>
            <a:r>
              <a:rPr lang="en-IN" sz="2800" dirty="0" smtClean="0"/>
              <a:t>t</a:t>
            </a:r>
            <a:r>
              <a:rPr lang="en-IN" sz="2800" dirty="0" smtClean="0"/>
              <a:t>ransforms, </a:t>
            </a:r>
            <a:r>
              <a:rPr lang="en-IN" sz="2800" dirty="0" smtClean="0"/>
              <a:t>and then computes mean feature vector of all the food items from the user image</a:t>
            </a:r>
          </a:p>
          <a:p>
            <a:r>
              <a:rPr lang="en-IN" sz="2800" dirty="0" smtClean="0"/>
              <a:t>Feature vectors of images already available in the database have been pre calculated.</a:t>
            </a:r>
          </a:p>
          <a:p>
            <a:r>
              <a:rPr lang="en-IN" sz="2800" dirty="0" smtClean="0"/>
              <a:t>Euclidean distance between the pre calculated vector and input image vector is calculated to identify the item.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800" dirty="0" smtClean="0"/>
              <a:t>Feature Extraction</a:t>
            </a:r>
            <a:endParaRPr lang="en-IN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80A7-3AE8-4188-86CD-35B211386BE4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</TotalTime>
  <Words>422</Words>
  <Application>Microsoft Office PowerPoint</Application>
  <PresentationFormat>On-screen Show (4:3)</PresentationFormat>
  <Paragraphs>121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Calorie Calculator Using CBIR </vt:lpstr>
      <vt:lpstr>Why do you need a Calorie Calculator?</vt:lpstr>
      <vt:lpstr>Existing Solution</vt:lpstr>
      <vt:lpstr>Proposed Approach</vt:lpstr>
      <vt:lpstr>Sample Food Image</vt:lpstr>
      <vt:lpstr>Pre-Processing</vt:lpstr>
      <vt:lpstr>Shadow Removal</vt:lpstr>
      <vt:lpstr>Segmentation</vt:lpstr>
      <vt:lpstr>Feature Extraction</vt:lpstr>
      <vt:lpstr>Training Images (Apple Set)</vt:lpstr>
      <vt:lpstr>Apple Set (For Training Result)</vt:lpstr>
      <vt:lpstr>Input Images</vt:lpstr>
      <vt:lpstr>3 Input Test Images(Result)</vt:lpstr>
      <vt:lpstr>Final Result(Apple WINS!!!)</vt:lpstr>
      <vt:lpstr>Calorie Computation Phase</vt:lpstr>
      <vt:lpstr>Future Work</vt:lpstr>
      <vt:lpstr>Conclusion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 Calculator Using CBIR</dc:title>
  <dc:creator>ANKIT</dc:creator>
  <cp:lastModifiedBy>Shubham</cp:lastModifiedBy>
  <cp:revision>176</cp:revision>
  <dcterms:created xsi:type="dcterms:W3CDTF">2015-09-13T06:01:11Z</dcterms:created>
  <dcterms:modified xsi:type="dcterms:W3CDTF">2016-04-03T18:35:32Z</dcterms:modified>
</cp:coreProperties>
</file>