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8"/>
  </p:notesMasterIdLst>
  <p:sldIdLst>
    <p:sldId id="256" r:id="rId2"/>
    <p:sldId id="257" r:id="rId3"/>
    <p:sldId id="258" r:id="rId4"/>
    <p:sldId id="265" r:id="rId5"/>
    <p:sldId id="259" r:id="rId6"/>
    <p:sldId id="260" r:id="rId7"/>
    <p:sldId id="262" r:id="rId8"/>
    <p:sldId id="276" r:id="rId9"/>
    <p:sldId id="266" r:id="rId10"/>
    <p:sldId id="263" r:id="rId11"/>
    <p:sldId id="268" r:id="rId12"/>
    <p:sldId id="264" r:id="rId13"/>
    <p:sldId id="275" r:id="rId14"/>
    <p:sldId id="261" r:id="rId15"/>
    <p:sldId id="281" r:id="rId16"/>
    <p:sldId id="282" r:id="rId17"/>
    <p:sldId id="283" r:id="rId18"/>
    <p:sldId id="284" r:id="rId19"/>
    <p:sldId id="285" r:id="rId20"/>
    <p:sldId id="286" r:id="rId21"/>
    <p:sldId id="287" r:id="rId22"/>
    <p:sldId id="288" r:id="rId23"/>
    <p:sldId id="289" r:id="rId24"/>
    <p:sldId id="279" r:id="rId25"/>
    <p:sldId id="274"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74" y="7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539A6B-07FF-47B1-A069-FF4E5B81AB30}" type="datetimeFigureOut">
              <a:rPr lang="en-US" smtClean="0"/>
              <a:pPr/>
              <a:t>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297BE0-A6B4-4614-878B-D0412880ACF2}" type="slidenum">
              <a:rPr lang="en-US" smtClean="0"/>
              <a:pPr/>
              <a:t>‹#›</a:t>
            </a:fld>
            <a:endParaRPr lang="en-US"/>
          </a:p>
        </p:txBody>
      </p:sp>
    </p:spTree>
    <p:extLst>
      <p:ext uri="{BB962C8B-B14F-4D97-AF65-F5344CB8AC3E}">
        <p14:creationId xmlns="" xmlns:p14="http://schemas.microsoft.com/office/powerpoint/2010/main" val="1184420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297BE0-A6B4-4614-878B-D0412880ACF2}" type="slidenum">
              <a:rPr lang="en-US" smtClean="0"/>
              <a:pPr/>
              <a:t>1</a:t>
            </a:fld>
            <a:endParaRPr lang="en-US"/>
          </a:p>
        </p:txBody>
      </p:sp>
    </p:spTree>
    <p:extLst>
      <p:ext uri="{BB962C8B-B14F-4D97-AF65-F5344CB8AC3E}">
        <p14:creationId xmlns="" xmlns:p14="http://schemas.microsoft.com/office/powerpoint/2010/main" val="105168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02318946-6365-4F67-BFEB-78BB198658A4}" type="datetime1">
              <a:rPr lang="en-IN" smtClean="0"/>
              <a:pPr/>
              <a:t>01-02-2015</a:t>
            </a:fld>
            <a:endParaRPr lang="en-IN"/>
          </a:p>
        </p:txBody>
      </p:sp>
      <p:sp>
        <p:nvSpPr>
          <p:cNvPr id="16" name="Slide Number Placeholder 15"/>
          <p:cNvSpPr>
            <a:spLocks noGrp="1"/>
          </p:cNvSpPr>
          <p:nvPr>
            <p:ph type="sldNum" sz="quarter" idx="11"/>
          </p:nvPr>
        </p:nvSpPr>
        <p:spPr/>
        <p:txBody>
          <a:bodyPr/>
          <a:lstStyle/>
          <a:p>
            <a:fld id="{D7F4EDBA-C3FC-45EF-B355-BA5A587F884E}" type="slidenum">
              <a:rPr lang="en-IN" smtClean="0"/>
              <a:pPr/>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CA2884-20DA-49A7-9A39-2B0707D45885}" type="datetime1">
              <a:rPr lang="en-IN" smtClean="0"/>
              <a:pPr/>
              <a:t>01-02-2015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F4EDBA-C3FC-45EF-B355-BA5A587F884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BFFECE-A5FA-4CF8-91EB-99AF64E8ACAE}" type="datetime1">
              <a:rPr lang="en-IN" smtClean="0"/>
              <a:pPr/>
              <a:t>01-02-2015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F4EDBA-C3FC-45EF-B355-BA5A587F884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FCC05414-9167-47C5-A80B-F15E16BE218B}" type="datetime1">
              <a:rPr lang="en-IN" smtClean="0"/>
              <a:pPr/>
              <a:t>01-02-2015</a:t>
            </a:fld>
            <a:endParaRPr lang="en-IN"/>
          </a:p>
        </p:txBody>
      </p:sp>
      <p:sp>
        <p:nvSpPr>
          <p:cNvPr id="15" name="Slide Number Placeholder 14"/>
          <p:cNvSpPr>
            <a:spLocks noGrp="1"/>
          </p:cNvSpPr>
          <p:nvPr>
            <p:ph type="sldNum" sz="quarter" idx="15"/>
          </p:nvPr>
        </p:nvSpPr>
        <p:spPr/>
        <p:txBody>
          <a:bodyPr/>
          <a:lstStyle>
            <a:lvl1pPr algn="ctr">
              <a:defRPr/>
            </a:lvl1pPr>
          </a:lstStyle>
          <a:p>
            <a:fld id="{D7F4EDBA-C3FC-45EF-B355-BA5A587F884E}" type="slidenum">
              <a:rPr lang="en-IN" smtClean="0"/>
              <a:pPr/>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54E0199-36AD-4DC6-98D8-2746481ADBEF}" type="datetime1">
              <a:rPr lang="en-IN" smtClean="0"/>
              <a:pPr/>
              <a:t>01-02-2015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F4EDBA-C3FC-45EF-B355-BA5A587F884E}" type="slidenum">
              <a:rPr lang="en-IN" smtClean="0"/>
              <a:pPr/>
              <a:t>‹#›</a:t>
            </a:fld>
            <a:endParaRPr lang="en-IN"/>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392B027-669D-4B43-BE25-D2145E0EAB1F}" type="datetime1">
              <a:rPr lang="en-IN" smtClean="0"/>
              <a:pPr/>
              <a:t>01-02-2015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F4EDBA-C3FC-45EF-B355-BA5A587F884E}"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D7F4EDBA-C3FC-45EF-B355-BA5A587F884E}" type="slidenum">
              <a:rPr lang="en-IN" smtClean="0"/>
              <a:pPr/>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DC60545F-EB2B-41B8-9B87-EE202727EFA8}" type="datetime1">
              <a:rPr lang="en-IN" smtClean="0"/>
              <a:pPr/>
              <a:t>01-02-2015</a:t>
            </a:fld>
            <a:endParaRPr lang="en-IN"/>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D1BFBA3-4FC0-4E2A-A163-FF948B30A114}" type="datetime1">
              <a:rPr lang="en-IN" smtClean="0"/>
              <a:pPr/>
              <a:t>01-02-2015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F4EDBA-C3FC-45EF-B355-BA5A587F884E}"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85BFC4-F04F-44A8-8895-C6D776FF2071}" type="datetime1">
              <a:rPr lang="en-IN" smtClean="0"/>
              <a:pPr/>
              <a:t>01-02-2015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F4EDBA-C3FC-45EF-B355-BA5A587F884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C8722435-0E07-46B4-A3DB-EE461D37573D}" type="datetime1">
              <a:rPr lang="en-IN" smtClean="0"/>
              <a:pPr/>
              <a:t>01-02-2015</a:t>
            </a:fld>
            <a:endParaRPr lang="en-IN"/>
          </a:p>
        </p:txBody>
      </p:sp>
      <p:sp>
        <p:nvSpPr>
          <p:cNvPr id="9" name="Slide Number Placeholder 8"/>
          <p:cNvSpPr>
            <a:spLocks noGrp="1"/>
          </p:cNvSpPr>
          <p:nvPr>
            <p:ph type="sldNum" sz="quarter" idx="15"/>
          </p:nvPr>
        </p:nvSpPr>
        <p:spPr/>
        <p:txBody>
          <a:bodyPr/>
          <a:lstStyle/>
          <a:p>
            <a:fld id="{D7F4EDBA-C3FC-45EF-B355-BA5A587F884E}" type="slidenum">
              <a:rPr lang="en-IN" smtClean="0"/>
              <a:pPr/>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B2B564A8-D34F-458F-BE2E-C43692A6E386}" type="datetime1">
              <a:rPr lang="en-IN" smtClean="0"/>
              <a:pPr/>
              <a:t>01-02-2015</a:t>
            </a:fld>
            <a:endParaRPr lang="en-IN"/>
          </a:p>
        </p:txBody>
      </p:sp>
      <p:sp>
        <p:nvSpPr>
          <p:cNvPr id="9" name="Slide Number Placeholder 8"/>
          <p:cNvSpPr>
            <a:spLocks noGrp="1"/>
          </p:cNvSpPr>
          <p:nvPr>
            <p:ph type="sldNum" sz="quarter" idx="11"/>
          </p:nvPr>
        </p:nvSpPr>
        <p:spPr/>
        <p:txBody>
          <a:bodyPr/>
          <a:lstStyle/>
          <a:p>
            <a:fld id="{D7F4EDBA-C3FC-45EF-B355-BA5A587F884E}"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2277BC50-46A5-45A7-B25F-51ED8103609A}" type="datetime1">
              <a:rPr lang="en-IN" smtClean="0"/>
              <a:pPr/>
              <a:t>01-02-2015</a:t>
            </a:fld>
            <a:endParaRPr lang="en-IN"/>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D7F4EDBA-C3FC-45EF-B355-BA5A587F884E}" type="slidenum">
              <a:rPr lang="en-IN" smtClean="0"/>
              <a:pPr/>
              <a:t>‹#›</a:t>
            </a:fld>
            <a:endParaRPr lang="en-IN"/>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smtClean="0"/>
              <a:t>Founded in 1998</a:t>
            </a:r>
            <a:endParaRPr lang="en-IN" dirty="0"/>
          </a:p>
        </p:txBody>
      </p:sp>
      <p:pic>
        <p:nvPicPr>
          <p:cNvPr id="2355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643912" y="4365104"/>
            <a:ext cx="3070297" cy="22703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3556"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13939" y="2204864"/>
            <a:ext cx="3429000" cy="1333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1"/>
          </p:nvPr>
        </p:nvSpPr>
        <p:spPr/>
        <p:txBody>
          <a:bodyPr/>
          <a:lstStyle/>
          <a:p>
            <a:fld id="{D7F4EDBA-C3FC-45EF-B355-BA5A587F884E}" type="slidenum">
              <a:rPr lang="en-IN" smtClean="0"/>
              <a:pPr/>
              <a:t>1</a:t>
            </a:fld>
            <a:endParaRPr lang="en-IN"/>
          </a:p>
        </p:txBody>
      </p:sp>
    </p:spTree>
    <p:extLst>
      <p:ext uri="{BB962C8B-B14F-4D97-AF65-F5344CB8AC3E}">
        <p14:creationId xmlns="" xmlns:p14="http://schemas.microsoft.com/office/powerpoint/2010/main" val="3815769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3058" y="1196752"/>
            <a:ext cx="8363272" cy="4615859"/>
          </a:xfrm>
        </p:spPr>
        <p:txBody>
          <a:bodyPr/>
          <a:lstStyle/>
          <a:p>
            <a:pPr marL="109728" indent="0">
              <a:buNone/>
            </a:pPr>
            <a:r>
              <a:rPr lang="en-IN" b="1" dirty="0" smtClean="0"/>
              <a:t>Low</a:t>
            </a:r>
          </a:p>
          <a:p>
            <a:pPr>
              <a:lnSpc>
                <a:spcPct val="200000"/>
              </a:lnSpc>
            </a:pPr>
            <a:r>
              <a:rPr lang="en-IN" sz="2000" dirty="0"/>
              <a:t>No single buyer has a controlling </a:t>
            </a:r>
            <a:r>
              <a:rPr lang="en-IN" sz="2000" dirty="0" smtClean="0"/>
              <a:t>interest</a:t>
            </a:r>
          </a:p>
          <a:p>
            <a:pPr>
              <a:lnSpc>
                <a:spcPct val="200000"/>
              </a:lnSpc>
            </a:pPr>
            <a:endParaRPr lang="en-IN" sz="2000" b="1" dirty="0"/>
          </a:p>
        </p:txBody>
      </p:sp>
      <p:sp>
        <p:nvSpPr>
          <p:cNvPr id="2" name="Title 1"/>
          <p:cNvSpPr>
            <a:spLocks noGrp="1"/>
          </p:cNvSpPr>
          <p:nvPr>
            <p:ph type="title"/>
          </p:nvPr>
        </p:nvSpPr>
        <p:spPr>
          <a:xfrm>
            <a:off x="395536" y="126702"/>
            <a:ext cx="8229600" cy="1066800"/>
          </a:xfrm>
        </p:spPr>
        <p:txBody>
          <a:bodyPr>
            <a:noAutofit/>
          </a:bodyPr>
          <a:lstStyle/>
          <a:p>
            <a:r>
              <a:rPr lang="en-IN" sz="3200" dirty="0" smtClean="0"/>
              <a:t>BARGAINING POWER OF  BUYERS</a:t>
            </a:r>
            <a:endParaRPr lang="en-IN" sz="3200" dirty="0"/>
          </a:p>
        </p:txBody>
      </p:sp>
      <p:sp>
        <p:nvSpPr>
          <p:cNvPr id="5" name="Content Placeholder 2"/>
          <p:cNvSpPr txBox="1">
            <a:spLocks/>
          </p:cNvSpPr>
          <p:nvPr/>
        </p:nvSpPr>
        <p:spPr>
          <a:xfrm>
            <a:off x="-108520" y="3573016"/>
            <a:ext cx="9577064" cy="4572000"/>
          </a:xfrm>
          <a:prstGeom prst="rect">
            <a:avLst/>
          </a:prstGeom>
        </p:spPr>
        <p:txBody>
          <a:bodyPr vert="horz">
            <a:normAutofit/>
          </a:bodyPr>
          <a:lst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a:lstStyle>
          <a:p>
            <a:pPr marL="109728" indent="0">
              <a:buFont typeface="Wingdings 2"/>
              <a:buNone/>
            </a:pPr>
            <a:r>
              <a:rPr lang="en-IN" b="1" dirty="0" smtClean="0"/>
              <a:t>      Low</a:t>
            </a:r>
          </a:p>
          <a:p>
            <a:pPr marL="566928" indent="-457200">
              <a:lnSpc>
                <a:spcPct val="200000"/>
              </a:lnSpc>
            </a:pPr>
            <a:r>
              <a:rPr lang="en-IN" sz="2000" dirty="0" smtClean="0"/>
              <a:t>Google’s ad system is a reliable source of income because both the ad-making partner and ad-receiving individual are both customers of Google’s</a:t>
            </a:r>
          </a:p>
          <a:p>
            <a:pPr marL="566928" indent="-457200">
              <a:lnSpc>
                <a:spcPct val="200000"/>
              </a:lnSpc>
            </a:pPr>
            <a:r>
              <a:rPr lang="en-IN" sz="2000" dirty="0" smtClean="0"/>
              <a:t>So due to the market dominance Google has with the search product results in low supplier power</a:t>
            </a:r>
            <a:endParaRPr lang="en-IN" sz="2000" b="1" dirty="0"/>
          </a:p>
        </p:txBody>
      </p:sp>
      <p:sp>
        <p:nvSpPr>
          <p:cNvPr id="6" name="Title 1"/>
          <p:cNvSpPr txBox="1">
            <a:spLocks/>
          </p:cNvSpPr>
          <p:nvPr/>
        </p:nvSpPr>
        <p:spPr>
          <a:xfrm>
            <a:off x="285194" y="2420888"/>
            <a:ext cx="8229600" cy="1066800"/>
          </a:xfrm>
          <a:prstGeom prst="rect">
            <a:avLst/>
          </a:prstGeom>
          <a:ln w="6350" cap="rnd">
            <a:noFill/>
          </a:ln>
        </p:spPr>
        <p:txBody>
          <a:bodyPr vert="horz" rtlCol="0" anchor="b" anchorCtr="0">
            <a:normAutofit/>
          </a:bodyPr>
          <a:lst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a:lstStyle>
          <a:p>
            <a:r>
              <a:rPr lang="en-IN" sz="3200" dirty="0" smtClean="0"/>
              <a:t>BARGAINING POWER OF SUPPLIERS</a:t>
            </a:r>
            <a:endParaRPr lang="en-IN" sz="3200" dirty="0"/>
          </a:p>
        </p:txBody>
      </p:sp>
      <p:sp>
        <p:nvSpPr>
          <p:cNvPr id="7" name="Slide Number Placeholder 6"/>
          <p:cNvSpPr>
            <a:spLocks noGrp="1"/>
          </p:cNvSpPr>
          <p:nvPr>
            <p:ph type="sldNum" sz="quarter" idx="15"/>
          </p:nvPr>
        </p:nvSpPr>
        <p:spPr/>
        <p:txBody>
          <a:bodyPr/>
          <a:lstStyle/>
          <a:p>
            <a:fld id="{D7F4EDBA-C3FC-45EF-B355-BA5A587F884E}" type="slidenum">
              <a:rPr lang="en-IN" smtClean="0"/>
              <a:pPr/>
              <a:t>10</a:t>
            </a:fld>
            <a:endParaRPr lang="en-IN"/>
          </a:p>
        </p:txBody>
      </p:sp>
    </p:spTree>
    <p:extLst>
      <p:ext uri="{BB962C8B-B14F-4D97-AF65-F5344CB8AC3E}">
        <p14:creationId xmlns="" xmlns:p14="http://schemas.microsoft.com/office/powerpoint/2010/main" val="2065666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113584"/>
            <a:ext cx="8856984" cy="4572000"/>
          </a:xfrm>
        </p:spPr>
        <p:txBody>
          <a:bodyPr/>
          <a:lstStyle/>
          <a:p>
            <a:pPr marL="109728" indent="0">
              <a:buNone/>
            </a:pPr>
            <a:r>
              <a:rPr lang="en-IN" b="1" dirty="0" smtClean="0"/>
              <a:t>Low</a:t>
            </a:r>
          </a:p>
          <a:p>
            <a:pPr marL="566928" indent="-457200">
              <a:lnSpc>
                <a:spcPct val="200000"/>
              </a:lnSpc>
            </a:pPr>
            <a:r>
              <a:rPr lang="en-IN" sz="2000" dirty="0"/>
              <a:t>The barriers to entry in the internet search market are high. </a:t>
            </a:r>
          </a:p>
          <a:p>
            <a:pPr marL="566928" indent="-457200">
              <a:lnSpc>
                <a:spcPct val="200000"/>
              </a:lnSpc>
            </a:pPr>
            <a:r>
              <a:rPr lang="en-IN" sz="2000" dirty="0"/>
              <a:t>A new entrant would need to provide better search results at very fast speeds to compete in this highly competitive market. </a:t>
            </a:r>
          </a:p>
          <a:p>
            <a:endParaRPr lang="en-IN" dirty="0"/>
          </a:p>
        </p:txBody>
      </p:sp>
      <p:sp>
        <p:nvSpPr>
          <p:cNvPr id="2" name="Title 1"/>
          <p:cNvSpPr>
            <a:spLocks noGrp="1"/>
          </p:cNvSpPr>
          <p:nvPr>
            <p:ph type="title"/>
          </p:nvPr>
        </p:nvSpPr>
        <p:spPr>
          <a:xfrm>
            <a:off x="302840" y="2852936"/>
            <a:ext cx="8229600" cy="1066800"/>
          </a:xfrm>
        </p:spPr>
        <p:txBody>
          <a:bodyPr>
            <a:normAutofit/>
          </a:bodyPr>
          <a:lstStyle/>
          <a:p>
            <a:r>
              <a:rPr lang="en-IN" sz="3200" dirty="0" smtClean="0"/>
              <a:t>THREAT OF NEW ENTRANTS</a:t>
            </a:r>
            <a:endParaRPr lang="en-IN" sz="3200" dirty="0"/>
          </a:p>
        </p:txBody>
      </p:sp>
      <p:sp>
        <p:nvSpPr>
          <p:cNvPr id="5" name="Content Placeholder 2"/>
          <p:cNvSpPr txBox="1">
            <a:spLocks/>
          </p:cNvSpPr>
          <p:nvPr/>
        </p:nvSpPr>
        <p:spPr>
          <a:xfrm>
            <a:off x="457200" y="1243651"/>
            <a:ext cx="8686800" cy="4572000"/>
          </a:xfrm>
          <a:prstGeom prst="rect">
            <a:avLst/>
          </a:prstGeom>
        </p:spPr>
        <p:txBody>
          <a:bodyPr vert="horz">
            <a:normAutofit/>
          </a:bodyPr>
          <a:lst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a:lstStyle>
          <a:p>
            <a:pPr marL="109728" indent="0">
              <a:buFont typeface="Wingdings 2"/>
              <a:buNone/>
            </a:pPr>
            <a:r>
              <a:rPr lang="en-US" b="1" dirty="0" smtClean="0"/>
              <a:t>Low</a:t>
            </a:r>
          </a:p>
          <a:p>
            <a:pPr marL="566928" indent="-457200">
              <a:lnSpc>
                <a:spcPct val="200000"/>
              </a:lnSpc>
            </a:pPr>
            <a:r>
              <a:rPr lang="en-US" sz="2000" dirty="0"/>
              <a:t>There are not any true substitutes in this day and age, with the dependence of search increasing day by day. </a:t>
            </a:r>
            <a:endParaRPr lang="en-IN" sz="2000" dirty="0"/>
          </a:p>
          <a:p>
            <a:pPr marL="566928" indent="-457200">
              <a:lnSpc>
                <a:spcPct val="200000"/>
              </a:lnSpc>
            </a:pPr>
            <a:endParaRPr lang="en-IN" sz="2000" dirty="0"/>
          </a:p>
        </p:txBody>
      </p:sp>
      <p:sp>
        <p:nvSpPr>
          <p:cNvPr id="6" name="Title 1"/>
          <p:cNvSpPr txBox="1">
            <a:spLocks/>
          </p:cNvSpPr>
          <p:nvPr/>
        </p:nvSpPr>
        <p:spPr>
          <a:xfrm>
            <a:off x="230832" y="-27384"/>
            <a:ext cx="8229600" cy="1066800"/>
          </a:xfrm>
          <a:prstGeom prst="rect">
            <a:avLst/>
          </a:prstGeom>
          <a:ln w="6350" cap="rnd">
            <a:noFill/>
          </a:ln>
        </p:spPr>
        <p:txBody>
          <a:bodyPr vert="horz" rtlCol="0" anchor="b" anchorCtr="0">
            <a:normAutofit/>
          </a:bodyPr>
          <a:lst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a:lstStyle>
          <a:p>
            <a:r>
              <a:rPr lang="en-IN" sz="3200" dirty="0" smtClean="0"/>
              <a:t>THREAT FROM SUBSTITUTES</a:t>
            </a:r>
            <a:endParaRPr lang="en-IN" sz="3200" dirty="0"/>
          </a:p>
        </p:txBody>
      </p:sp>
      <p:sp>
        <p:nvSpPr>
          <p:cNvPr id="7" name="Slide Number Placeholder 6"/>
          <p:cNvSpPr>
            <a:spLocks noGrp="1"/>
          </p:cNvSpPr>
          <p:nvPr>
            <p:ph type="sldNum" sz="quarter" idx="15"/>
          </p:nvPr>
        </p:nvSpPr>
        <p:spPr/>
        <p:txBody>
          <a:bodyPr/>
          <a:lstStyle/>
          <a:p>
            <a:fld id="{D7F4EDBA-C3FC-45EF-B355-BA5A587F884E}" type="slidenum">
              <a:rPr lang="en-IN" smtClean="0"/>
              <a:pPr/>
              <a:t>11</a:t>
            </a:fld>
            <a:endParaRPr lang="en-IN"/>
          </a:p>
        </p:txBody>
      </p:sp>
    </p:spTree>
    <p:extLst>
      <p:ext uri="{BB962C8B-B14F-4D97-AF65-F5344CB8AC3E}">
        <p14:creationId xmlns="" xmlns:p14="http://schemas.microsoft.com/office/powerpoint/2010/main" val="1375215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109728" indent="0">
              <a:buNone/>
            </a:pPr>
            <a:r>
              <a:rPr lang="en-IN" b="1" dirty="0" smtClean="0"/>
              <a:t>High</a:t>
            </a:r>
          </a:p>
          <a:p>
            <a:pPr marL="566928" indent="-457200">
              <a:lnSpc>
                <a:spcPct val="200000"/>
              </a:lnSpc>
            </a:pPr>
            <a:r>
              <a:rPr lang="en-US" sz="2000" dirty="0"/>
              <a:t>This industry is characterized by rapid growth, and fierce competition. </a:t>
            </a:r>
          </a:p>
          <a:p>
            <a:pPr marL="566928" indent="-457200">
              <a:lnSpc>
                <a:spcPct val="200000"/>
              </a:lnSpc>
            </a:pPr>
            <a:r>
              <a:rPr lang="en-US" sz="2000" dirty="0"/>
              <a:t>The competitive rivalry is strong and ongoing in this industry because large amounts of advertising dollars flow to the website that has captured the largest volume of searches. </a:t>
            </a:r>
          </a:p>
          <a:p>
            <a:pPr marL="566928" indent="-457200">
              <a:lnSpc>
                <a:spcPct val="200000"/>
              </a:lnSpc>
            </a:pPr>
            <a:r>
              <a:rPr lang="en-US" sz="2000" dirty="0"/>
              <a:t>Further, competitors are often in various kinds of legal and advertising battles with one another.</a:t>
            </a:r>
            <a:endParaRPr lang="en-IN" sz="2000" dirty="0"/>
          </a:p>
          <a:p>
            <a:pPr marL="109728" indent="0">
              <a:buNone/>
            </a:pPr>
            <a:endParaRPr lang="en-IN" b="1" dirty="0"/>
          </a:p>
        </p:txBody>
      </p:sp>
      <p:sp>
        <p:nvSpPr>
          <p:cNvPr id="2" name="Title 1"/>
          <p:cNvSpPr>
            <a:spLocks noGrp="1"/>
          </p:cNvSpPr>
          <p:nvPr>
            <p:ph type="title"/>
          </p:nvPr>
        </p:nvSpPr>
        <p:spPr>
          <a:xfrm>
            <a:off x="230832" y="57944"/>
            <a:ext cx="8229600" cy="1066800"/>
          </a:xfrm>
        </p:spPr>
        <p:txBody>
          <a:bodyPr>
            <a:normAutofit/>
          </a:bodyPr>
          <a:lstStyle/>
          <a:p>
            <a:r>
              <a:rPr lang="en-IN" sz="3200" dirty="0" smtClean="0"/>
              <a:t>RIVALRY AMONG EXISTING FIRMS</a:t>
            </a:r>
            <a:endParaRPr lang="en-IN" sz="3200" dirty="0"/>
          </a:p>
        </p:txBody>
      </p:sp>
      <p:sp>
        <p:nvSpPr>
          <p:cNvPr id="5" name="Slide Number Placeholder 4"/>
          <p:cNvSpPr>
            <a:spLocks noGrp="1"/>
          </p:cNvSpPr>
          <p:nvPr>
            <p:ph type="sldNum" sz="quarter" idx="15"/>
          </p:nvPr>
        </p:nvSpPr>
        <p:spPr/>
        <p:txBody>
          <a:bodyPr/>
          <a:lstStyle/>
          <a:p>
            <a:fld id="{D7F4EDBA-C3FC-45EF-B355-BA5A587F884E}" type="slidenum">
              <a:rPr lang="en-IN" smtClean="0"/>
              <a:pPr/>
              <a:t>12</a:t>
            </a:fld>
            <a:endParaRPr lang="en-IN"/>
          </a:p>
        </p:txBody>
      </p:sp>
    </p:spTree>
    <p:extLst>
      <p:ext uri="{BB962C8B-B14F-4D97-AF65-F5344CB8AC3E}">
        <p14:creationId xmlns="" xmlns:p14="http://schemas.microsoft.com/office/powerpoint/2010/main" val="4803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nSpc>
                <a:spcPct val="200000"/>
              </a:lnSpc>
            </a:pPr>
            <a:r>
              <a:rPr lang="en-NZ" altLang="en-US" sz="2800" spc="-10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rPr>
              <a:t>A strategic planning tool that separates influences on a business’s future success into internal and external factors</a:t>
            </a:r>
          </a:p>
          <a:p>
            <a:pPr>
              <a:lnSpc>
                <a:spcPct val="200000"/>
              </a:lnSpc>
              <a:spcBef>
                <a:spcPct val="0"/>
              </a:spcBef>
              <a:buFont typeface="Wingdings" panose="05000000000000000000" pitchFamily="2" charset="2"/>
              <a:buChar char="q"/>
              <a:defRPr/>
            </a:pPr>
            <a:r>
              <a:rPr lang="en-GB" sz="2800" spc="-10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rPr>
              <a:t>Strengths</a:t>
            </a:r>
          </a:p>
          <a:p>
            <a:pPr>
              <a:lnSpc>
                <a:spcPct val="200000"/>
              </a:lnSpc>
              <a:spcBef>
                <a:spcPct val="0"/>
              </a:spcBef>
              <a:buFont typeface="Wingdings" panose="05000000000000000000" pitchFamily="2" charset="2"/>
              <a:buChar char="q"/>
              <a:defRPr/>
            </a:pPr>
            <a:r>
              <a:rPr lang="en-GB" sz="2800" spc="-10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rPr>
              <a:t>Weaknesses</a:t>
            </a:r>
            <a:endParaRPr lang="en-GB" sz="2800" spc="-10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endParaRPr>
          </a:p>
          <a:p>
            <a:pPr>
              <a:lnSpc>
                <a:spcPct val="200000"/>
              </a:lnSpc>
              <a:spcBef>
                <a:spcPct val="0"/>
              </a:spcBef>
              <a:buFont typeface="Wingdings" panose="05000000000000000000" pitchFamily="2" charset="2"/>
              <a:buChar char="q"/>
              <a:defRPr/>
            </a:pPr>
            <a:r>
              <a:rPr lang="en-GB" sz="2800" spc="-10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rPr>
              <a:t>Opportunities</a:t>
            </a:r>
            <a:endParaRPr lang="en-GB" sz="2800" spc="-10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endParaRPr>
          </a:p>
          <a:p>
            <a:pPr>
              <a:lnSpc>
                <a:spcPct val="200000"/>
              </a:lnSpc>
              <a:spcBef>
                <a:spcPct val="0"/>
              </a:spcBef>
              <a:buFont typeface="Wingdings" panose="05000000000000000000" pitchFamily="2" charset="2"/>
              <a:buChar char="q"/>
              <a:defRPr/>
            </a:pPr>
            <a:r>
              <a:rPr lang="en-GB" sz="2800" spc="-10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rPr>
              <a:t>Threats</a:t>
            </a:r>
            <a:endParaRPr lang="en-GB" sz="2800" spc="-10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endParaRPr>
          </a:p>
          <a:p>
            <a:pPr>
              <a:lnSpc>
                <a:spcPct val="200000"/>
              </a:lnSpc>
            </a:pPr>
            <a:endParaRPr lang="en-IN" sz="2400" dirty="0"/>
          </a:p>
        </p:txBody>
      </p:sp>
      <p:sp>
        <p:nvSpPr>
          <p:cNvPr id="2" name="Title 1"/>
          <p:cNvSpPr>
            <a:spLocks noGrp="1"/>
          </p:cNvSpPr>
          <p:nvPr>
            <p:ph type="title"/>
          </p:nvPr>
        </p:nvSpPr>
        <p:spPr>
          <a:xfrm>
            <a:off x="323528" y="0"/>
            <a:ext cx="8229600" cy="1066800"/>
          </a:xfrm>
        </p:spPr>
        <p:txBody>
          <a:bodyPr>
            <a:normAutofit/>
          </a:bodyPr>
          <a:lstStyle/>
          <a:p>
            <a:r>
              <a:rPr lang="en-NZ" altLang="en-US" sz="3200" dirty="0"/>
              <a:t>SWOT Analysis</a:t>
            </a:r>
            <a:endParaRPr lang="en-IN" sz="3200" dirty="0"/>
          </a:p>
        </p:txBody>
      </p:sp>
      <p:sp>
        <p:nvSpPr>
          <p:cNvPr id="4" name="Slide Number Placeholder 3"/>
          <p:cNvSpPr>
            <a:spLocks noGrp="1"/>
          </p:cNvSpPr>
          <p:nvPr>
            <p:ph type="sldNum" sz="quarter" idx="15"/>
          </p:nvPr>
        </p:nvSpPr>
        <p:spPr/>
        <p:txBody>
          <a:bodyPr/>
          <a:lstStyle/>
          <a:p>
            <a:fld id="{D7F4EDBA-C3FC-45EF-B355-BA5A587F884E}" type="slidenum">
              <a:rPr lang="en-IN" smtClean="0"/>
              <a:pPr/>
              <a:t>13</a:t>
            </a:fld>
            <a:endParaRPr lang="en-IN"/>
          </a:p>
        </p:txBody>
      </p:sp>
    </p:spTree>
    <p:extLst>
      <p:ext uri="{BB962C8B-B14F-4D97-AF65-F5344CB8AC3E}">
        <p14:creationId xmlns="" xmlns:p14="http://schemas.microsoft.com/office/powerpoint/2010/main" val="551894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 xmlns:p14="http://schemas.microsoft.com/office/powerpoint/2010/main" val="1723148084"/>
              </p:ext>
            </p:extLst>
          </p:nvPr>
        </p:nvGraphicFramePr>
        <p:xfrm>
          <a:off x="251519" y="660103"/>
          <a:ext cx="8568953" cy="5582362"/>
        </p:xfrm>
        <a:graphic>
          <a:graphicData uri="http://schemas.openxmlformats.org/drawingml/2006/table">
            <a:tbl>
              <a:tblPr firstRow="1" bandRow="1">
                <a:tableStyleId>{5C22544A-7EE6-4342-B048-85BDC9FD1C3A}</a:tableStyleId>
              </a:tblPr>
              <a:tblGrid>
                <a:gridCol w="4179976"/>
                <a:gridCol w="348332"/>
                <a:gridCol w="4040645"/>
              </a:tblGrid>
              <a:tr h="2757480">
                <a:tc>
                  <a:txBody>
                    <a:bodyPr/>
                    <a:lstStyle/>
                    <a:p>
                      <a:r>
                        <a:rPr lang="en-IN" dirty="0" smtClean="0"/>
                        <a:t>STRENGHTS</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kern="1200" dirty="0" smtClean="0">
                          <a:solidFill>
                            <a:schemeClr val="lt1"/>
                          </a:solidFill>
                          <a:effectLst/>
                          <a:latin typeface="+mn-lt"/>
                          <a:ea typeface="+mn-ea"/>
                          <a:cs typeface="+mn-cs"/>
                        </a:rPr>
                        <a:t>Open source products and services</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kern="1200" dirty="0" smtClean="0">
                          <a:solidFill>
                            <a:schemeClr val="lt1"/>
                          </a:solidFill>
                          <a:effectLst/>
                          <a:latin typeface="+mn-lt"/>
                          <a:ea typeface="+mn-ea"/>
                          <a:cs typeface="+mn-cs"/>
                        </a:rPr>
                        <a:t>Financial situation</a:t>
                      </a:r>
                      <a:endParaRPr kumimoji="0" lang="en-IN" sz="1800" b="0" kern="1200" dirty="0" smtClean="0">
                        <a:solidFill>
                          <a:schemeClr val="lt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kern="1200" dirty="0" smtClean="0">
                          <a:solidFill>
                            <a:schemeClr val="lt1"/>
                          </a:solidFill>
                          <a:effectLst/>
                          <a:latin typeface="+mn-lt"/>
                          <a:ea typeface="+mn-ea"/>
                          <a:cs typeface="+mn-cs"/>
                        </a:rPr>
                        <a:t>Access to the widest group of internet users worldwide</a:t>
                      </a:r>
                      <a:endParaRPr kumimoji="0" lang="en-IN" sz="1800" b="0" kern="1200" dirty="0" smtClean="0">
                        <a:solidFill>
                          <a:schemeClr val="lt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kern="1200" dirty="0" smtClean="0">
                          <a:solidFill>
                            <a:schemeClr val="lt1"/>
                          </a:solidFill>
                          <a:effectLst/>
                          <a:latin typeface="+mn-lt"/>
                          <a:ea typeface="+mn-ea"/>
                          <a:cs typeface="+mn-cs"/>
                        </a:rPr>
                        <a:t>Strong patents portfolio</a:t>
                      </a:r>
                    </a:p>
                    <a:p>
                      <a:pPr marL="285750" lvl="0" indent="-285750">
                        <a:buFont typeface="Arial" pitchFamily="34" charset="0"/>
                        <a:buChar char="•"/>
                      </a:pPr>
                      <a:r>
                        <a:rPr kumimoji="0" lang="en-US" sz="1800" b="0" kern="1200" dirty="0" smtClean="0">
                          <a:solidFill>
                            <a:schemeClr val="lt1"/>
                          </a:solidFill>
                          <a:effectLst/>
                          <a:latin typeface="+mn-lt"/>
                          <a:ea typeface="+mn-ea"/>
                          <a:cs typeface="+mn-cs"/>
                        </a:rPr>
                        <a:t>Product integration</a:t>
                      </a:r>
                      <a:endParaRPr kumimoji="0" lang="en-IN" sz="1800" b="0" kern="1200" dirty="0" smtClean="0">
                        <a:solidFill>
                          <a:schemeClr val="lt1"/>
                        </a:solidFill>
                        <a:effectLst/>
                        <a:latin typeface="+mn-lt"/>
                        <a:ea typeface="+mn-ea"/>
                        <a:cs typeface="+mn-cs"/>
                      </a:endParaRPr>
                    </a:p>
                    <a:p>
                      <a:pPr marL="285750" lvl="0" indent="-285750">
                        <a:buFont typeface="Arial" pitchFamily="34" charset="0"/>
                        <a:buChar char="•"/>
                      </a:pPr>
                      <a:r>
                        <a:rPr kumimoji="0" lang="en-US" sz="1800" b="0" kern="1200" dirty="0" smtClean="0">
                          <a:solidFill>
                            <a:schemeClr val="lt1"/>
                          </a:solidFill>
                          <a:effectLst/>
                          <a:latin typeface="+mn-lt"/>
                          <a:ea typeface="+mn-ea"/>
                          <a:cs typeface="+mn-cs"/>
                        </a:rPr>
                        <a:t>Culture of innovation</a:t>
                      </a:r>
                      <a:endParaRPr kumimoji="0" lang="en-IN" sz="1800" b="0" kern="1200" dirty="0" smtClean="0">
                        <a:solidFill>
                          <a:schemeClr val="lt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IN" sz="1800" b="0" kern="1200" dirty="0" smtClean="0">
                        <a:solidFill>
                          <a:schemeClr val="lt1"/>
                        </a:solidFill>
                        <a:effectLst/>
                        <a:latin typeface="+mn-lt"/>
                        <a:ea typeface="+mn-ea"/>
                        <a:cs typeface="+mn-cs"/>
                      </a:endParaRPr>
                    </a:p>
                    <a:p>
                      <a:pPr marL="285750" indent="-285750">
                        <a:buFont typeface="Arial" pitchFamily="34" charset="0"/>
                        <a:buChar char="•"/>
                      </a:pPr>
                      <a:endParaRPr lang="en-IN" dirty="0"/>
                    </a:p>
                  </a:txBody>
                  <a:tcPr/>
                </a:tc>
                <a:tc>
                  <a:txBody>
                    <a:bodyPr/>
                    <a:lstStyle/>
                    <a:p>
                      <a:r>
                        <a:rPr lang="en-IN" dirty="0" smtClean="0"/>
                        <a:t>I</a:t>
                      </a:r>
                    </a:p>
                    <a:p>
                      <a:r>
                        <a:rPr lang="en-IN" dirty="0" smtClean="0"/>
                        <a:t>N</a:t>
                      </a:r>
                    </a:p>
                    <a:p>
                      <a:r>
                        <a:rPr lang="en-IN" dirty="0" smtClean="0"/>
                        <a:t>T</a:t>
                      </a:r>
                    </a:p>
                    <a:p>
                      <a:r>
                        <a:rPr lang="en-IN" dirty="0" smtClean="0"/>
                        <a:t>E</a:t>
                      </a:r>
                    </a:p>
                    <a:p>
                      <a:r>
                        <a:rPr lang="en-IN" dirty="0" smtClean="0"/>
                        <a:t>R</a:t>
                      </a:r>
                    </a:p>
                    <a:p>
                      <a:r>
                        <a:rPr lang="en-IN" dirty="0" smtClean="0"/>
                        <a:t>N</a:t>
                      </a:r>
                    </a:p>
                    <a:p>
                      <a:r>
                        <a:rPr lang="en-IN" dirty="0" smtClean="0"/>
                        <a:t>A</a:t>
                      </a:r>
                    </a:p>
                    <a:p>
                      <a:r>
                        <a:rPr lang="en-IN" dirty="0" smtClean="0"/>
                        <a:t>L</a:t>
                      </a:r>
                    </a:p>
                  </a:txBody>
                  <a:tcPr/>
                </a:tc>
                <a:tc>
                  <a:txBody>
                    <a:bodyPr/>
                    <a:lstStyle/>
                    <a:p>
                      <a:r>
                        <a:rPr lang="en-IN" dirty="0" smtClean="0"/>
                        <a:t>WEAKNESSES</a:t>
                      </a:r>
                    </a:p>
                    <a:p>
                      <a:pPr marL="285750" lvl="0" indent="-285750">
                        <a:buFont typeface="Arial" pitchFamily="34" charset="0"/>
                        <a:buChar char="•"/>
                      </a:pPr>
                      <a:r>
                        <a:rPr kumimoji="0" lang="en-US" sz="1800" b="0" kern="1200" dirty="0" smtClean="0">
                          <a:solidFill>
                            <a:schemeClr val="lt1"/>
                          </a:solidFill>
                          <a:effectLst/>
                          <a:latin typeface="+mn-lt"/>
                          <a:ea typeface="+mn-ea"/>
                          <a:cs typeface="+mn-cs"/>
                        </a:rPr>
                        <a:t>Only one </a:t>
                      </a:r>
                      <a:r>
                        <a:rPr kumimoji="0" lang="en-IN" sz="1800" b="0" kern="1200" dirty="0" smtClean="0">
                          <a:solidFill>
                            <a:schemeClr val="lt1"/>
                          </a:solidFill>
                          <a:effectLst/>
                          <a:latin typeface="+mn-lt"/>
                          <a:ea typeface="+mn-ea"/>
                          <a:cs typeface="+mn-cs"/>
                        </a:rPr>
                        <a:t>major </a:t>
                      </a:r>
                      <a:r>
                        <a:rPr kumimoji="0" lang="en-US" sz="1800" b="0" kern="1200" dirty="0" smtClean="0">
                          <a:solidFill>
                            <a:schemeClr val="lt1"/>
                          </a:solidFill>
                          <a:effectLst/>
                          <a:latin typeface="+mn-lt"/>
                          <a:ea typeface="+mn-ea"/>
                          <a:cs typeface="+mn-cs"/>
                        </a:rPr>
                        <a:t>source of income</a:t>
                      </a:r>
                      <a:endParaRPr kumimoji="0" lang="en-IN" sz="1800" b="0" kern="1200" dirty="0" smtClean="0">
                        <a:solidFill>
                          <a:schemeClr val="lt1"/>
                        </a:solidFill>
                        <a:effectLst/>
                        <a:latin typeface="+mn-lt"/>
                        <a:ea typeface="+mn-ea"/>
                        <a:cs typeface="+mn-cs"/>
                      </a:endParaRPr>
                    </a:p>
                    <a:p>
                      <a:pPr marL="285750" lvl="0" indent="-285750">
                        <a:buFont typeface="Arial" pitchFamily="34" charset="0"/>
                        <a:buChar char="•"/>
                      </a:pPr>
                      <a:r>
                        <a:rPr kumimoji="0" lang="en-US" sz="1800" b="0" kern="1200" dirty="0" smtClean="0">
                          <a:solidFill>
                            <a:schemeClr val="lt1"/>
                          </a:solidFill>
                          <a:effectLst/>
                          <a:latin typeface="+mn-lt"/>
                          <a:ea typeface="+mn-ea"/>
                          <a:cs typeface="+mn-cs"/>
                        </a:rPr>
                        <a:t>Unprofitable products</a:t>
                      </a:r>
                      <a:endParaRPr kumimoji="0" lang="en-IN" sz="1800" b="0" kern="1200" dirty="0" smtClean="0">
                        <a:solidFill>
                          <a:schemeClr val="lt1"/>
                        </a:solidFill>
                        <a:effectLst/>
                        <a:latin typeface="+mn-lt"/>
                        <a:ea typeface="+mn-ea"/>
                        <a:cs typeface="+mn-cs"/>
                      </a:endParaRPr>
                    </a:p>
                    <a:p>
                      <a:pPr marL="285750" lvl="0" indent="-285750">
                        <a:buFont typeface="Arial" pitchFamily="34" charset="0"/>
                        <a:buChar char="•"/>
                      </a:pPr>
                      <a:r>
                        <a:rPr kumimoji="0" lang="en-IN" sz="1800" b="0" kern="1200" dirty="0" smtClean="0">
                          <a:solidFill>
                            <a:schemeClr val="lt1"/>
                          </a:solidFill>
                          <a:effectLst/>
                          <a:latin typeface="+mn-lt"/>
                          <a:ea typeface="+mn-ea"/>
                          <a:cs typeface="+mn-cs"/>
                        </a:rPr>
                        <a:t>Legal battles over patents</a:t>
                      </a:r>
                    </a:p>
                    <a:p>
                      <a:pPr marL="285750" indent="-285750">
                        <a:buFont typeface="Arial" pitchFamily="34" charset="0"/>
                        <a:buChar char="•"/>
                      </a:pPr>
                      <a:endParaRPr lang="en-IN" dirty="0"/>
                    </a:p>
                  </a:txBody>
                  <a:tcPr/>
                </a:tc>
              </a:tr>
              <a:tr h="2747722">
                <a:tc>
                  <a:txBody>
                    <a:bodyPr/>
                    <a:lstStyle/>
                    <a:p>
                      <a:r>
                        <a:rPr lang="en-IN" dirty="0" smtClean="0"/>
                        <a:t>OPPORTUNITIES</a:t>
                      </a:r>
                    </a:p>
                    <a:p>
                      <a:pPr marL="285750" lvl="0" indent="-285750">
                        <a:buFont typeface="Arial" pitchFamily="34" charset="0"/>
                        <a:buChar char="•"/>
                      </a:pPr>
                      <a:r>
                        <a:rPr kumimoji="0" lang="en-US" sz="1800" kern="1200" dirty="0" smtClean="0">
                          <a:solidFill>
                            <a:schemeClr val="dk1"/>
                          </a:solidFill>
                          <a:effectLst/>
                          <a:latin typeface="+mn-lt"/>
                          <a:ea typeface="+mn-ea"/>
                          <a:cs typeface="+mn-cs"/>
                        </a:rPr>
                        <a:t>Obtaining patents through acquisitions</a:t>
                      </a:r>
                      <a:endParaRPr kumimoji="0" lang="en-IN" sz="1800" kern="1200" dirty="0" smtClean="0">
                        <a:solidFill>
                          <a:schemeClr val="dk1"/>
                        </a:solidFill>
                        <a:effectLst/>
                        <a:latin typeface="+mn-lt"/>
                        <a:ea typeface="+mn-ea"/>
                        <a:cs typeface="+mn-cs"/>
                      </a:endParaRPr>
                    </a:p>
                    <a:p>
                      <a:pPr marL="285750" lvl="0" indent="-285750">
                        <a:buFont typeface="Arial" pitchFamily="34" charset="0"/>
                        <a:buChar char="•"/>
                      </a:pPr>
                      <a:r>
                        <a:rPr kumimoji="0" lang="en-US" sz="1800" kern="1200" dirty="0" smtClean="0">
                          <a:solidFill>
                            <a:schemeClr val="dk1"/>
                          </a:solidFill>
                          <a:effectLst/>
                          <a:latin typeface="+mn-lt"/>
                          <a:ea typeface="+mn-ea"/>
                          <a:cs typeface="+mn-cs"/>
                        </a:rPr>
                        <a:t>Driverless electronic cars</a:t>
                      </a:r>
                      <a:endParaRPr kumimoji="0" lang="en-IN" sz="1800" kern="1200" dirty="0" smtClean="0">
                        <a:solidFill>
                          <a:schemeClr val="dk1"/>
                        </a:solidFill>
                        <a:effectLst/>
                        <a:latin typeface="+mn-lt"/>
                        <a:ea typeface="+mn-ea"/>
                        <a:cs typeface="+mn-cs"/>
                      </a:endParaRPr>
                    </a:p>
                    <a:p>
                      <a:pPr marL="285750" lvl="0" indent="-285750">
                        <a:buFont typeface="Arial" pitchFamily="34" charset="0"/>
                        <a:buChar char="•"/>
                      </a:pPr>
                      <a:r>
                        <a:rPr kumimoji="0" lang="en-US" sz="1800" kern="1200" dirty="0" smtClean="0">
                          <a:solidFill>
                            <a:schemeClr val="dk1"/>
                          </a:solidFill>
                          <a:effectLst/>
                          <a:latin typeface="+mn-lt"/>
                          <a:ea typeface="+mn-ea"/>
                          <a:cs typeface="+mn-cs"/>
                        </a:rPr>
                        <a:t>Growing into electronics industry</a:t>
                      </a:r>
                      <a:endParaRPr kumimoji="0" lang="en-IN" sz="1800" kern="1200" dirty="0" smtClean="0">
                        <a:solidFill>
                          <a:schemeClr val="dk1"/>
                        </a:solidFill>
                        <a:effectLst/>
                        <a:latin typeface="+mn-lt"/>
                        <a:ea typeface="+mn-ea"/>
                        <a:cs typeface="+mn-cs"/>
                      </a:endParaRPr>
                    </a:p>
                    <a:p>
                      <a:pPr marL="285750" indent="-285750">
                        <a:buFont typeface="Arial" pitchFamily="34" charset="0"/>
                        <a:buChar char="•"/>
                      </a:pPr>
                      <a:r>
                        <a:rPr kumimoji="0" lang="en-US" sz="1800" kern="1200" dirty="0" smtClean="0">
                          <a:solidFill>
                            <a:schemeClr val="dk1"/>
                          </a:solidFill>
                          <a:effectLst/>
                          <a:latin typeface="+mn-lt"/>
                          <a:ea typeface="+mn-ea"/>
                          <a:cs typeface="+mn-cs"/>
                        </a:rPr>
                        <a:t>Google fiber cables</a:t>
                      </a:r>
                      <a:endParaRPr lang="en-IN" dirty="0"/>
                    </a:p>
                  </a:txBody>
                  <a:tcPr/>
                </a:tc>
                <a:tc>
                  <a:txBody>
                    <a:bodyPr/>
                    <a:lstStyle/>
                    <a:p>
                      <a:r>
                        <a:rPr lang="en-IN" dirty="0" smtClean="0"/>
                        <a:t>E</a:t>
                      </a:r>
                    </a:p>
                    <a:p>
                      <a:r>
                        <a:rPr lang="en-IN" dirty="0" smtClean="0"/>
                        <a:t>X</a:t>
                      </a:r>
                    </a:p>
                    <a:p>
                      <a:r>
                        <a:rPr lang="en-IN" dirty="0" smtClean="0"/>
                        <a:t>T</a:t>
                      </a:r>
                    </a:p>
                    <a:p>
                      <a:r>
                        <a:rPr lang="en-IN" dirty="0" smtClean="0"/>
                        <a:t>E</a:t>
                      </a:r>
                    </a:p>
                    <a:p>
                      <a:r>
                        <a:rPr lang="en-IN" dirty="0" smtClean="0"/>
                        <a:t>R</a:t>
                      </a:r>
                    </a:p>
                    <a:p>
                      <a:r>
                        <a:rPr lang="en-IN" dirty="0" smtClean="0"/>
                        <a:t>N</a:t>
                      </a:r>
                    </a:p>
                    <a:p>
                      <a:r>
                        <a:rPr lang="en-IN" dirty="0" smtClean="0"/>
                        <a:t>A</a:t>
                      </a:r>
                    </a:p>
                    <a:p>
                      <a:r>
                        <a:rPr lang="en-IN" dirty="0" smtClean="0"/>
                        <a:t>L</a:t>
                      </a:r>
                      <a:endParaRPr lang="en-IN" dirty="0"/>
                    </a:p>
                  </a:txBody>
                  <a:tcPr/>
                </a:tc>
                <a:tc>
                  <a:txBody>
                    <a:bodyPr/>
                    <a:lstStyle/>
                    <a:p>
                      <a:r>
                        <a:rPr lang="en-IN" dirty="0" smtClean="0"/>
                        <a:t>THREATS</a:t>
                      </a:r>
                    </a:p>
                    <a:p>
                      <a:pPr marL="285750" lvl="0" indent="-285750">
                        <a:buFont typeface="Arial" pitchFamily="34" charset="0"/>
                        <a:buChar char="•"/>
                      </a:pPr>
                      <a:r>
                        <a:rPr kumimoji="0" lang="en-IN" sz="1800" kern="1200" dirty="0" smtClean="0">
                          <a:solidFill>
                            <a:schemeClr val="dk1"/>
                          </a:solidFill>
                          <a:effectLst/>
                          <a:latin typeface="+mn-lt"/>
                          <a:ea typeface="+mn-ea"/>
                          <a:cs typeface="+mn-cs"/>
                        </a:rPr>
                        <a:t>Growing number of mobile </a:t>
                      </a:r>
                      <a:r>
                        <a:rPr kumimoji="0" lang="en-US" sz="1800" kern="1200" dirty="0" smtClean="0">
                          <a:solidFill>
                            <a:schemeClr val="dk1"/>
                          </a:solidFill>
                          <a:effectLst/>
                          <a:latin typeface="+mn-lt"/>
                          <a:ea typeface="+mn-ea"/>
                          <a:cs typeface="+mn-cs"/>
                        </a:rPr>
                        <a:t>internet users</a:t>
                      </a:r>
                    </a:p>
                    <a:p>
                      <a:pPr marL="285750" lvl="0" indent="-285750">
                        <a:buFont typeface="Arial" pitchFamily="34" charset="0"/>
                        <a:buChar char="•"/>
                      </a:pPr>
                      <a:r>
                        <a:rPr kumimoji="0" lang="en-IN" sz="1800" kern="1200" dirty="0" smtClean="0">
                          <a:solidFill>
                            <a:schemeClr val="dk1"/>
                          </a:solidFill>
                          <a:effectLst/>
                          <a:latin typeface="+mn-lt"/>
                          <a:ea typeface="+mn-ea"/>
                          <a:cs typeface="+mn-cs"/>
                        </a:rPr>
                        <a:t>Unprofitable products</a:t>
                      </a:r>
                    </a:p>
                    <a:p>
                      <a:pPr marL="285750" lvl="0" indent="-285750">
                        <a:buFont typeface="Arial" pitchFamily="34" charset="0"/>
                        <a:buChar char="•"/>
                      </a:pPr>
                      <a:r>
                        <a:rPr kumimoji="0" lang="en-IN" sz="1800" kern="1200" dirty="0" smtClean="0">
                          <a:solidFill>
                            <a:schemeClr val="dk1"/>
                          </a:solidFill>
                          <a:effectLst/>
                          <a:latin typeface="+mn-lt"/>
                          <a:ea typeface="+mn-ea"/>
                          <a:cs typeface="+mn-cs"/>
                        </a:rPr>
                        <a:t>EU antitrust laws</a:t>
                      </a:r>
                    </a:p>
                    <a:p>
                      <a:pPr marL="285750" lvl="0" indent="-285750">
                        <a:buFont typeface="Arial" pitchFamily="34" charset="0"/>
                        <a:buChar char="•"/>
                      </a:pPr>
                      <a:r>
                        <a:rPr kumimoji="0" lang="en-IN" sz="1800" kern="1200" dirty="0" smtClean="0">
                          <a:solidFill>
                            <a:schemeClr val="dk1"/>
                          </a:solidFill>
                          <a:effectLst/>
                          <a:latin typeface="+mn-lt"/>
                          <a:ea typeface="+mn-ea"/>
                          <a:cs typeface="+mn-cs"/>
                        </a:rPr>
                        <a:t>Competition from Microsoft</a:t>
                      </a:r>
                    </a:p>
                    <a:p>
                      <a:endParaRPr lang="en-IN" dirty="0"/>
                    </a:p>
                  </a:txBody>
                  <a:tcPr/>
                </a:tc>
              </a:tr>
            </a:tbl>
          </a:graphicData>
        </a:graphic>
      </p:graphicFrame>
      <p:sp>
        <p:nvSpPr>
          <p:cNvPr id="3" name="Slide Number Placeholder 2"/>
          <p:cNvSpPr>
            <a:spLocks noGrp="1"/>
          </p:cNvSpPr>
          <p:nvPr>
            <p:ph type="sldNum" sz="quarter" idx="15"/>
          </p:nvPr>
        </p:nvSpPr>
        <p:spPr/>
        <p:txBody>
          <a:bodyPr/>
          <a:lstStyle/>
          <a:p>
            <a:fld id="{D7F4EDBA-C3FC-45EF-B355-BA5A587F884E}" type="slidenum">
              <a:rPr lang="en-IN" smtClean="0"/>
              <a:pPr/>
              <a:t>14</a:t>
            </a:fld>
            <a:endParaRPr lang="en-IN"/>
          </a:p>
        </p:txBody>
      </p:sp>
    </p:spTree>
    <p:extLst>
      <p:ext uri="{BB962C8B-B14F-4D97-AF65-F5344CB8AC3E}">
        <p14:creationId xmlns="" xmlns:p14="http://schemas.microsoft.com/office/powerpoint/2010/main" val="902956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altLang="en-US" sz="2800" dirty="0" smtClean="0"/>
              <a:t>EBITDA Margin:</a:t>
            </a:r>
          </a:p>
          <a:p>
            <a:pPr>
              <a:buNone/>
            </a:pPr>
            <a:endParaRPr lang="en-IN" dirty="0"/>
          </a:p>
        </p:txBody>
      </p:sp>
      <p:sp>
        <p:nvSpPr>
          <p:cNvPr id="3" name="Slide Number Placeholder 2"/>
          <p:cNvSpPr>
            <a:spLocks noGrp="1"/>
          </p:cNvSpPr>
          <p:nvPr>
            <p:ph type="sldNum" sz="quarter" idx="15"/>
          </p:nvPr>
        </p:nvSpPr>
        <p:spPr/>
        <p:txBody>
          <a:bodyPr/>
          <a:lstStyle/>
          <a:p>
            <a:fld id="{D7F4EDBA-C3FC-45EF-B355-BA5A587F884E}" type="slidenum">
              <a:rPr lang="en-IN" smtClean="0"/>
              <a:pPr/>
              <a:t>15</a:t>
            </a:fld>
            <a:endParaRPr lang="en-IN"/>
          </a:p>
        </p:txBody>
      </p:sp>
      <p:sp>
        <p:nvSpPr>
          <p:cNvPr id="4" name="Title 3"/>
          <p:cNvSpPr>
            <a:spLocks noGrp="1"/>
          </p:cNvSpPr>
          <p:nvPr>
            <p:ph type="title"/>
          </p:nvPr>
        </p:nvSpPr>
        <p:spPr/>
        <p:txBody>
          <a:bodyPr/>
          <a:lstStyle/>
          <a:p>
            <a:r>
              <a:rPr lang="en-IN" dirty="0" smtClean="0">
                <a:latin typeface="Calibri"/>
                <a:ea typeface="Calibri"/>
                <a:cs typeface="Times New Roman"/>
              </a:rPr>
              <a:t>RATIO ANALYSIS</a:t>
            </a:r>
            <a:endParaRPr lang="en-IN" dirty="0"/>
          </a:p>
        </p:txBody>
      </p:sp>
      <p:graphicFrame>
        <p:nvGraphicFramePr>
          <p:cNvPr id="5" name="Content Placeholder 5"/>
          <p:cNvGraphicFramePr>
            <a:graphicFrameLocks/>
          </p:cNvGraphicFramePr>
          <p:nvPr>
            <p:extLst>
              <p:ext uri="{D42A27DB-BD31-4B8C-83A1-F6EECF244321}">
                <p14:modId xmlns:p14="http://schemas.microsoft.com/office/powerpoint/2010/main" xmlns="" val="1770235548"/>
              </p:ext>
            </p:extLst>
          </p:nvPr>
        </p:nvGraphicFramePr>
        <p:xfrm>
          <a:off x="1295400" y="2170361"/>
          <a:ext cx="6618277" cy="1303012"/>
        </p:xfrm>
        <a:graphic>
          <a:graphicData uri="http://schemas.openxmlformats.org/drawingml/2006/table">
            <a:tbl>
              <a:tblPr>
                <a:tableStyleId>{5C22544A-7EE6-4342-B048-85BDC9FD1C3A}</a:tableStyleId>
              </a:tblPr>
              <a:tblGrid>
                <a:gridCol w="1749354"/>
                <a:gridCol w="1948196"/>
                <a:gridCol w="1605844"/>
                <a:gridCol w="1314883"/>
              </a:tblGrid>
              <a:tr h="388612">
                <a:tc>
                  <a:txBody>
                    <a:bodyPr/>
                    <a:lstStyle/>
                    <a:p>
                      <a:pPr algn="ctr" fontAlgn="b"/>
                      <a:r>
                        <a:rPr lang="en-US" sz="2000" dirty="0"/>
                        <a:t>Google</a:t>
                      </a:r>
                    </a:p>
                  </a:txBody>
                  <a:tcPr marL="0" marR="0" marT="0" marB="0" anchor="b"/>
                </a:tc>
                <a:tc>
                  <a:txBody>
                    <a:bodyPr/>
                    <a:lstStyle/>
                    <a:p>
                      <a:pPr algn="ctr" fontAlgn="b"/>
                      <a:r>
                        <a:rPr lang="en-US" sz="2000" dirty="0"/>
                        <a:t>Hewlett-Packard</a:t>
                      </a:r>
                    </a:p>
                  </a:txBody>
                  <a:tcPr marL="0" marR="0" marT="0" marB="0" anchor="b"/>
                </a:tc>
                <a:tc>
                  <a:txBody>
                    <a:bodyPr/>
                    <a:lstStyle/>
                    <a:p>
                      <a:pPr algn="ctr" fontAlgn="b"/>
                      <a:r>
                        <a:rPr lang="en-US" sz="2000"/>
                        <a:t>Microsoft</a:t>
                      </a:r>
                    </a:p>
                  </a:txBody>
                  <a:tcPr marL="0" marR="0" marT="0" marB="0" anchor="b"/>
                </a:tc>
                <a:tc>
                  <a:txBody>
                    <a:bodyPr/>
                    <a:lstStyle/>
                    <a:p>
                      <a:pPr algn="ctr" fontAlgn="b"/>
                      <a:r>
                        <a:rPr lang="en-US" sz="2000"/>
                        <a:t>Apple Inc.</a:t>
                      </a:r>
                    </a:p>
                  </a:txBody>
                  <a:tcPr marL="0" marR="0" marT="0" marB="0" anchor="b"/>
                </a:tc>
              </a:tr>
              <a:tr h="581995">
                <a:tc>
                  <a:txBody>
                    <a:bodyPr/>
                    <a:lstStyle/>
                    <a:p>
                      <a:pPr algn="ctr" fontAlgn="b"/>
                      <a:r>
                        <a:rPr lang="en-US" sz="2000" dirty="0"/>
                        <a:t>31.52</a:t>
                      </a:r>
                    </a:p>
                  </a:txBody>
                  <a:tcPr marL="0" marR="0" marT="0" marB="0" anchor="b"/>
                </a:tc>
                <a:tc>
                  <a:txBody>
                    <a:bodyPr/>
                    <a:lstStyle/>
                    <a:p>
                      <a:pPr algn="ctr" fontAlgn="t"/>
                      <a:endParaRPr lang="en-US" sz="2000" dirty="0" smtClean="0"/>
                    </a:p>
                    <a:p>
                      <a:pPr algn="ctr" fontAlgn="t"/>
                      <a:endParaRPr lang="en-US" sz="2000" dirty="0" smtClean="0"/>
                    </a:p>
                    <a:p>
                      <a:pPr algn="ctr" fontAlgn="t"/>
                      <a:r>
                        <a:rPr lang="en-US" sz="2000" dirty="0" smtClean="0"/>
                        <a:t>11.53</a:t>
                      </a:r>
                      <a:endParaRPr lang="en-US" sz="2000" dirty="0"/>
                    </a:p>
                  </a:txBody>
                  <a:tcPr marL="0" marR="0" marT="0" marB="0"/>
                </a:tc>
                <a:tc>
                  <a:txBody>
                    <a:bodyPr/>
                    <a:lstStyle/>
                    <a:p>
                      <a:pPr algn="ctr" fontAlgn="t"/>
                      <a:endParaRPr lang="en-US" sz="2000" dirty="0" smtClean="0"/>
                    </a:p>
                    <a:p>
                      <a:pPr algn="ctr" fontAlgn="t"/>
                      <a:endParaRPr lang="en-US" sz="2000" dirty="0" smtClean="0"/>
                    </a:p>
                    <a:p>
                      <a:pPr algn="ctr" fontAlgn="t"/>
                      <a:r>
                        <a:rPr lang="en-US" sz="2000" dirty="0" smtClean="0"/>
                        <a:t>38.12</a:t>
                      </a:r>
                      <a:endParaRPr lang="en-US" sz="2000" dirty="0"/>
                    </a:p>
                  </a:txBody>
                  <a:tcPr marL="0" marR="0" marT="0" marB="0"/>
                </a:tc>
                <a:tc>
                  <a:txBody>
                    <a:bodyPr/>
                    <a:lstStyle/>
                    <a:p>
                      <a:pPr algn="ctr" fontAlgn="b"/>
                      <a:r>
                        <a:rPr lang="en-US" sz="2000" dirty="0" smtClean="0"/>
                        <a:t>29.34</a:t>
                      </a:r>
                      <a:endParaRPr lang="en-US" sz="2000" dirty="0"/>
                    </a:p>
                  </a:txBody>
                  <a:tcPr marL="0" marR="0" marT="0" marB="0" anchor="b"/>
                </a:tc>
              </a:tr>
            </a:tbl>
          </a:graphicData>
        </a:graphic>
      </p:graphicFrame>
      <p:sp>
        <p:nvSpPr>
          <p:cNvPr id="6" name="Rectangle 5"/>
          <p:cNvSpPr/>
          <p:nvPr/>
        </p:nvSpPr>
        <p:spPr>
          <a:xfrm>
            <a:off x="539552" y="3789040"/>
            <a:ext cx="8064896" cy="1408078"/>
          </a:xfrm>
          <a:prstGeom prst="rect">
            <a:avLst/>
          </a:prstGeom>
        </p:spPr>
        <p:txBody>
          <a:bodyPr wrap="square">
            <a:spAutoFit/>
          </a:bodyPr>
          <a:lstStyle/>
          <a:p>
            <a:pPr>
              <a:lnSpc>
                <a:spcPct val="150000"/>
              </a:lnSpc>
              <a:buFont typeface="Wingdings" pitchFamily="2" charset="2"/>
              <a:buChar char="Ø"/>
            </a:pPr>
            <a:r>
              <a:rPr lang="en-US" sz="1900" dirty="0" smtClean="0"/>
              <a:t> EBITDA margin = (EBITDA/Net sales)</a:t>
            </a:r>
          </a:p>
          <a:p>
            <a:pPr>
              <a:lnSpc>
                <a:spcPct val="150000"/>
              </a:lnSpc>
              <a:buFont typeface="Wingdings" pitchFamily="2" charset="2"/>
              <a:buChar char="Ø"/>
            </a:pPr>
            <a:r>
              <a:rPr lang="en-US" sz="1900" dirty="0" smtClean="0"/>
              <a:t> Google Inc. is doing fairly good as compared to its competitors, only second to Microsoft. </a:t>
            </a:r>
            <a:endParaRPr lang="en-US" sz="19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4704"/>
            <a:ext cx="8229600" cy="5331296"/>
          </a:xfrm>
        </p:spPr>
        <p:txBody>
          <a:bodyPr/>
          <a:lstStyle/>
          <a:p>
            <a:r>
              <a:rPr lang="en-NZ" altLang="en-US" sz="2800" dirty="0" smtClean="0"/>
              <a:t>Net Profit Margin:</a:t>
            </a:r>
          </a:p>
          <a:p>
            <a:pPr>
              <a:buNone/>
            </a:pPr>
            <a:endParaRPr lang="en-IN" dirty="0"/>
          </a:p>
        </p:txBody>
      </p:sp>
      <p:sp>
        <p:nvSpPr>
          <p:cNvPr id="3" name="Slide Number Placeholder 2"/>
          <p:cNvSpPr>
            <a:spLocks noGrp="1"/>
          </p:cNvSpPr>
          <p:nvPr>
            <p:ph type="sldNum" sz="quarter" idx="15"/>
          </p:nvPr>
        </p:nvSpPr>
        <p:spPr/>
        <p:txBody>
          <a:bodyPr/>
          <a:lstStyle/>
          <a:p>
            <a:fld id="{D7F4EDBA-C3FC-45EF-B355-BA5A587F884E}" type="slidenum">
              <a:rPr lang="en-IN" smtClean="0"/>
              <a:pPr/>
              <a:t>16</a:t>
            </a:fld>
            <a:endParaRPr lang="en-IN"/>
          </a:p>
        </p:txBody>
      </p:sp>
      <p:sp>
        <p:nvSpPr>
          <p:cNvPr id="6" name="Rectangle 5"/>
          <p:cNvSpPr/>
          <p:nvPr/>
        </p:nvSpPr>
        <p:spPr>
          <a:xfrm>
            <a:off x="539552" y="3789040"/>
            <a:ext cx="8064896" cy="1408078"/>
          </a:xfrm>
          <a:prstGeom prst="rect">
            <a:avLst/>
          </a:prstGeom>
        </p:spPr>
        <p:txBody>
          <a:bodyPr wrap="square">
            <a:spAutoFit/>
          </a:bodyPr>
          <a:lstStyle/>
          <a:p>
            <a:pPr>
              <a:lnSpc>
                <a:spcPct val="150000"/>
              </a:lnSpc>
              <a:buFont typeface="Wingdings" pitchFamily="2" charset="2"/>
              <a:buChar char="Ø"/>
            </a:pPr>
            <a:r>
              <a:rPr lang="en-US" sz="1900" dirty="0" smtClean="0"/>
              <a:t> In </a:t>
            </a:r>
            <a:r>
              <a:rPr lang="en-US" sz="1900" dirty="0" smtClean="0"/>
              <a:t>terms of net profit margin, Google Inc. </a:t>
            </a:r>
            <a:r>
              <a:rPr lang="en-US" sz="1900" dirty="0" smtClean="0"/>
              <a:t>is comparable to its competitors except Hewlett-Packard</a:t>
            </a:r>
          </a:p>
          <a:p>
            <a:pPr>
              <a:lnSpc>
                <a:spcPct val="150000"/>
              </a:lnSpc>
              <a:buFont typeface="Wingdings" pitchFamily="2" charset="2"/>
              <a:buChar char="Ø"/>
            </a:pPr>
            <a:endParaRPr lang="en-US" sz="1900" dirty="0"/>
          </a:p>
        </p:txBody>
      </p:sp>
      <p:graphicFrame>
        <p:nvGraphicFramePr>
          <p:cNvPr id="8" name="Table 7"/>
          <p:cNvGraphicFramePr>
            <a:graphicFrameLocks noGrp="1"/>
          </p:cNvGraphicFramePr>
          <p:nvPr>
            <p:extLst>
              <p:ext uri="{D42A27DB-BD31-4B8C-83A1-F6EECF244321}">
                <p14:modId xmlns:p14="http://schemas.microsoft.com/office/powerpoint/2010/main" xmlns="" val="868712570"/>
              </p:ext>
            </p:extLst>
          </p:nvPr>
        </p:nvGraphicFramePr>
        <p:xfrm>
          <a:off x="1187624" y="1556792"/>
          <a:ext cx="6725081" cy="1573714"/>
        </p:xfrm>
        <a:graphic>
          <a:graphicData uri="http://schemas.openxmlformats.org/drawingml/2006/table">
            <a:tbl>
              <a:tblPr>
                <a:tableStyleId>{5C22544A-7EE6-4342-B048-85BDC9FD1C3A}</a:tableStyleId>
              </a:tblPr>
              <a:tblGrid>
                <a:gridCol w="1511690"/>
                <a:gridCol w="2209392"/>
                <a:gridCol w="1298503"/>
                <a:gridCol w="1705496"/>
              </a:tblGrid>
              <a:tr h="659314">
                <a:tc>
                  <a:txBody>
                    <a:bodyPr/>
                    <a:lstStyle/>
                    <a:p>
                      <a:pPr algn="ctr" fontAlgn="b"/>
                      <a:r>
                        <a:rPr lang="en-US" sz="2000" u="none" strike="noStrike" dirty="0">
                          <a:effectLst/>
                        </a:rPr>
                        <a:t>Google</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u="none" strike="noStrike" dirty="0">
                          <a:effectLst/>
                        </a:rPr>
                        <a:t>Hewlett-Packard</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u="none" strike="noStrike" dirty="0">
                          <a:effectLst/>
                        </a:rPr>
                        <a:t>Microsoft</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u="none" strike="noStrike" dirty="0">
                          <a:effectLst/>
                        </a:rPr>
                        <a:t>Apple Inc.</a:t>
                      </a:r>
                      <a:endParaRPr lang="en-US" sz="2000" b="1" i="0" u="none" strike="noStrike" dirty="0">
                        <a:solidFill>
                          <a:srgbClr val="000000"/>
                        </a:solidFill>
                        <a:effectLst/>
                        <a:latin typeface="Calibri" panose="020F0502020204030204" pitchFamily="34" charset="0"/>
                      </a:endParaRPr>
                    </a:p>
                  </a:txBody>
                  <a:tcPr marL="0" marR="0" marT="0" marB="0" anchor="b"/>
                </a:tc>
              </a:tr>
              <a:tr h="788486">
                <a:tc>
                  <a:txBody>
                    <a:bodyPr/>
                    <a:lstStyle/>
                    <a:p>
                      <a:pPr algn="ctr" fontAlgn="b"/>
                      <a:r>
                        <a:rPr lang="en-US" sz="2000" u="none" strike="noStrike" dirty="0">
                          <a:effectLst/>
                        </a:rPr>
                        <a:t>21.35</a:t>
                      </a:r>
                      <a:endParaRPr lang="en-US" sz="2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t"/>
                      <a:endParaRPr lang="en-US" sz="2000" u="none" strike="noStrike" dirty="0" smtClean="0">
                        <a:effectLst/>
                      </a:endParaRPr>
                    </a:p>
                    <a:p>
                      <a:pPr algn="ctr" fontAlgn="t"/>
                      <a:endParaRPr lang="en-US" sz="2000" u="none" strike="noStrike" dirty="0" smtClean="0">
                        <a:effectLst/>
                      </a:endParaRPr>
                    </a:p>
                    <a:p>
                      <a:pPr algn="ctr" fontAlgn="t"/>
                      <a:r>
                        <a:rPr lang="en-US" sz="2000" u="none" strike="noStrike" dirty="0" smtClean="0">
                          <a:effectLst/>
                        </a:rPr>
                        <a:t>4.54</a:t>
                      </a:r>
                      <a:endParaRPr lang="en-US" sz="2000" b="0" i="0" u="none" strike="noStrike" dirty="0">
                        <a:solidFill>
                          <a:srgbClr val="000000"/>
                        </a:solidFill>
                        <a:effectLst/>
                        <a:latin typeface="Calibri" panose="020F0502020204030204" pitchFamily="34" charset="0"/>
                      </a:endParaRPr>
                    </a:p>
                  </a:txBody>
                  <a:tcPr marL="0" marR="0" marT="0" marB="0"/>
                </a:tc>
                <a:tc>
                  <a:txBody>
                    <a:bodyPr/>
                    <a:lstStyle/>
                    <a:p>
                      <a:pPr algn="ctr" fontAlgn="t"/>
                      <a:endParaRPr lang="en-US" sz="2000" u="none" strike="noStrike" dirty="0" smtClean="0">
                        <a:effectLst/>
                      </a:endParaRPr>
                    </a:p>
                    <a:p>
                      <a:pPr algn="ctr" fontAlgn="t"/>
                      <a:endParaRPr lang="en-US" sz="2000" u="none" strike="noStrike" dirty="0" smtClean="0">
                        <a:effectLst/>
                      </a:endParaRPr>
                    </a:p>
                    <a:p>
                      <a:pPr algn="ctr" fontAlgn="t"/>
                      <a:r>
                        <a:rPr lang="en-US" sz="2000" u="none" strike="noStrike" dirty="0" smtClean="0">
                          <a:effectLst/>
                        </a:rPr>
                        <a:t>25.42</a:t>
                      </a:r>
                      <a:endParaRPr lang="en-US" sz="2000" b="0" i="0" u="none" strike="noStrike" dirty="0">
                        <a:solidFill>
                          <a:srgbClr val="000000"/>
                        </a:solidFill>
                        <a:effectLst/>
                        <a:latin typeface="Calibri" panose="020F0502020204030204" pitchFamily="34" charset="0"/>
                      </a:endParaRPr>
                    </a:p>
                  </a:txBody>
                  <a:tcPr marL="0" marR="0" marT="0" marB="0"/>
                </a:tc>
                <a:tc>
                  <a:txBody>
                    <a:bodyPr/>
                    <a:lstStyle/>
                    <a:p>
                      <a:pPr algn="ctr" fontAlgn="b"/>
                      <a:r>
                        <a:rPr lang="en-US" sz="2000" u="none" strike="noStrike" dirty="0">
                          <a:effectLst/>
                        </a:rPr>
                        <a:t>21.67</a:t>
                      </a:r>
                      <a:endParaRPr lang="en-US" sz="2000" b="0" i="0" u="none" strike="noStrike" dirty="0">
                        <a:solidFill>
                          <a:srgbClr val="000000"/>
                        </a:solidFill>
                        <a:effectLst/>
                        <a:latin typeface="Calibri" panose="020F0502020204030204" pitchFamily="34" charset="0"/>
                      </a:endParaRPr>
                    </a:p>
                  </a:txBody>
                  <a:tcPr marL="0" marR="0" marT="0" marB="0" anchor="b"/>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4704"/>
            <a:ext cx="8229600" cy="5331296"/>
          </a:xfrm>
        </p:spPr>
        <p:txBody>
          <a:bodyPr/>
          <a:lstStyle/>
          <a:p>
            <a:r>
              <a:rPr lang="en-NZ" altLang="en-US" sz="2800" dirty="0" smtClean="0"/>
              <a:t>Return on Assets:</a:t>
            </a:r>
          </a:p>
          <a:p>
            <a:pPr>
              <a:buNone/>
            </a:pPr>
            <a:endParaRPr lang="en-IN" dirty="0"/>
          </a:p>
        </p:txBody>
      </p:sp>
      <p:sp>
        <p:nvSpPr>
          <p:cNvPr id="3" name="Slide Number Placeholder 2"/>
          <p:cNvSpPr>
            <a:spLocks noGrp="1"/>
          </p:cNvSpPr>
          <p:nvPr>
            <p:ph type="sldNum" sz="quarter" idx="15"/>
          </p:nvPr>
        </p:nvSpPr>
        <p:spPr/>
        <p:txBody>
          <a:bodyPr/>
          <a:lstStyle/>
          <a:p>
            <a:fld id="{D7F4EDBA-C3FC-45EF-B355-BA5A587F884E}" type="slidenum">
              <a:rPr lang="en-IN" smtClean="0"/>
              <a:pPr/>
              <a:t>17</a:t>
            </a:fld>
            <a:endParaRPr lang="en-IN"/>
          </a:p>
        </p:txBody>
      </p:sp>
      <p:sp>
        <p:nvSpPr>
          <p:cNvPr id="6" name="Rectangle 5"/>
          <p:cNvSpPr/>
          <p:nvPr/>
        </p:nvSpPr>
        <p:spPr>
          <a:xfrm>
            <a:off x="539552" y="3429000"/>
            <a:ext cx="8064896" cy="3162404"/>
          </a:xfrm>
          <a:prstGeom prst="rect">
            <a:avLst/>
          </a:prstGeom>
        </p:spPr>
        <p:txBody>
          <a:bodyPr wrap="square">
            <a:spAutoFit/>
          </a:bodyPr>
          <a:lstStyle/>
          <a:p>
            <a:pPr>
              <a:lnSpc>
                <a:spcPct val="150000"/>
              </a:lnSpc>
              <a:buFont typeface="Wingdings" pitchFamily="2" charset="2"/>
              <a:buChar char="Ø"/>
            </a:pPr>
            <a:r>
              <a:rPr lang="en-US" sz="1900" dirty="0" smtClean="0"/>
              <a:t>This </a:t>
            </a:r>
            <a:r>
              <a:rPr lang="en-US" sz="1900" dirty="0" smtClean="0"/>
              <a:t>ratio tells us how much profit a company is able to generate for each dollar of assets invested.</a:t>
            </a:r>
            <a:endParaRPr lang="en-US" sz="1900" dirty="0" smtClean="0"/>
          </a:p>
          <a:p>
            <a:pPr indent="0">
              <a:lnSpc>
                <a:spcPct val="150000"/>
              </a:lnSpc>
              <a:buFont typeface="Wingdings" pitchFamily="2" charset="2"/>
              <a:buChar char="Ø"/>
            </a:pPr>
            <a:endParaRPr lang="en-US" sz="1900" dirty="0" smtClean="0"/>
          </a:p>
          <a:p>
            <a:pPr>
              <a:lnSpc>
                <a:spcPct val="150000"/>
              </a:lnSpc>
              <a:buFont typeface="Wingdings" pitchFamily="2" charset="2"/>
              <a:buChar char="Ø"/>
            </a:pPr>
            <a:r>
              <a:rPr lang="en-US" sz="1900" dirty="0" smtClean="0"/>
              <a:t>Google Inc is lagging behind its competitors Apple and Microsoft, with Apple Inc performing much better than its competitors.</a:t>
            </a:r>
          </a:p>
          <a:p>
            <a:pPr>
              <a:lnSpc>
                <a:spcPct val="150000"/>
              </a:lnSpc>
              <a:buFont typeface="Wingdings" pitchFamily="2" charset="2"/>
              <a:buChar char="Ø"/>
            </a:pPr>
            <a:endParaRPr lang="en-US" sz="1900" dirty="0" smtClean="0"/>
          </a:p>
          <a:p>
            <a:pPr>
              <a:lnSpc>
                <a:spcPct val="150000"/>
              </a:lnSpc>
              <a:buFont typeface="Wingdings" pitchFamily="2" charset="2"/>
              <a:buChar char="Ø"/>
            </a:pPr>
            <a:endParaRPr lang="en-US" sz="1900" dirty="0"/>
          </a:p>
        </p:txBody>
      </p:sp>
      <p:graphicFrame>
        <p:nvGraphicFramePr>
          <p:cNvPr id="7" name="Table 6"/>
          <p:cNvGraphicFramePr>
            <a:graphicFrameLocks noGrp="1"/>
          </p:cNvGraphicFramePr>
          <p:nvPr>
            <p:extLst>
              <p:ext uri="{D42A27DB-BD31-4B8C-83A1-F6EECF244321}">
                <p14:modId xmlns:p14="http://schemas.microsoft.com/office/powerpoint/2010/main" xmlns="" val="2814538362"/>
              </p:ext>
            </p:extLst>
          </p:nvPr>
        </p:nvGraphicFramePr>
        <p:xfrm>
          <a:off x="1331640" y="1484784"/>
          <a:ext cx="6095999" cy="1255643"/>
        </p:xfrm>
        <a:graphic>
          <a:graphicData uri="http://schemas.openxmlformats.org/drawingml/2006/table">
            <a:tbl>
              <a:tblPr>
                <a:tableStyleId>{5C22544A-7EE6-4342-B048-85BDC9FD1C3A}</a:tableStyleId>
              </a:tblPr>
              <a:tblGrid>
                <a:gridCol w="1370282"/>
                <a:gridCol w="2002720"/>
                <a:gridCol w="1177037"/>
                <a:gridCol w="1545960"/>
              </a:tblGrid>
              <a:tr h="646043">
                <a:tc>
                  <a:txBody>
                    <a:bodyPr/>
                    <a:lstStyle/>
                    <a:p>
                      <a:pPr algn="ctr" fontAlgn="b"/>
                      <a:r>
                        <a:rPr lang="en-US" sz="2000" u="none" strike="noStrike" dirty="0">
                          <a:effectLst/>
                        </a:rPr>
                        <a:t>Google</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u="none" strike="noStrike" dirty="0">
                          <a:effectLst/>
                        </a:rPr>
                        <a:t>Hewlett-Packard</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u="none" strike="noStrike" dirty="0">
                          <a:effectLst/>
                        </a:rPr>
                        <a:t>Microsoft</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u="none" strike="noStrike" dirty="0">
                          <a:effectLst/>
                        </a:rPr>
                        <a:t>Apple Inc.</a:t>
                      </a:r>
                      <a:endParaRPr lang="en-US" sz="2000" b="1" i="0" u="none" strike="noStrike" dirty="0">
                        <a:solidFill>
                          <a:srgbClr val="000000"/>
                        </a:solidFill>
                        <a:effectLst/>
                        <a:latin typeface="Calibri" panose="020F0502020204030204" pitchFamily="34" charset="0"/>
                      </a:endParaRPr>
                    </a:p>
                  </a:txBody>
                  <a:tcPr marL="0" marR="0" marT="0" marB="0" anchor="b"/>
                </a:tc>
              </a:tr>
              <a:tr h="496957">
                <a:tc>
                  <a:txBody>
                    <a:bodyPr/>
                    <a:lstStyle/>
                    <a:p>
                      <a:pPr algn="ctr" fontAlgn="b"/>
                      <a:r>
                        <a:rPr lang="en-US" sz="2000" u="none" strike="noStrike" dirty="0">
                          <a:effectLst/>
                        </a:rPr>
                        <a:t>12.1</a:t>
                      </a:r>
                      <a:endParaRPr lang="en-US" sz="2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t"/>
                      <a:endParaRPr lang="en-US" sz="2000" u="none" strike="noStrike" dirty="0" smtClean="0">
                        <a:effectLst/>
                      </a:endParaRPr>
                    </a:p>
                    <a:p>
                      <a:pPr algn="ctr" fontAlgn="t"/>
                      <a:r>
                        <a:rPr lang="en-US" sz="2000" u="none" strike="noStrike" dirty="0" smtClean="0">
                          <a:effectLst/>
                        </a:rPr>
                        <a:t>4.88</a:t>
                      </a:r>
                      <a:endParaRPr lang="en-US" sz="2000" b="0" i="0" u="none" strike="noStrike" dirty="0">
                        <a:solidFill>
                          <a:srgbClr val="000000"/>
                        </a:solidFill>
                        <a:effectLst/>
                        <a:latin typeface="Calibri" panose="020F0502020204030204" pitchFamily="34" charset="0"/>
                      </a:endParaRPr>
                    </a:p>
                  </a:txBody>
                  <a:tcPr marL="0" marR="0" marT="0" marB="0"/>
                </a:tc>
                <a:tc>
                  <a:txBody>
                    <a:bodyPr/>
                    <a:lstStyle/>
                    <a:p>
                      <a:pPr algn="ctr" fontAlgn="t"/>
                      <a:endParaRPr lang="en-US" sz="2000" u="none" strike="noStrike" dirty="0" smtClean="0">
                        <a:effectLst/>
                      </a:endParaRPr>
                    </a:p>
                    <a:p>
                      <a:pPr algn="ctr" fontAlgn="t"/>
                      <a:r>
                        <a:rPr lang="en-US" sz="2000" u="none" strike="noStrike" dirty="0" smtClean="0">
                          <a:effectLst/>
                        </a:rPr>
                        <a:t>14.02</a:t>
                      </a:r>
                      <a:endParaRPr lang="en-US" sz="2000" b="0" i="0" u="none" strike="noStrike" dirty="0">
                        <a:solidFill>
                          <a:srgbClr val="000000"/>
                        </a:solidFill>
                        <a:effectLst/>
                        <a:latin typeface="Calibri" panose="020F0502020204030204" pitchFamily="34" charset="0"/>
                      </a:endParaRPr>
                    </a:p>
                  </a:txBody>
                  <a:tcPr marL="0" marR="0" marT="0" marB="0"/>
                </a:tc>
                <a:tc>
                  <a:txBody>
                    <a:bodyPr/>
                    <a:lstStyle/>
                    <a:p>
                      <a:pPr algn="ctr" fontAlgn="b"/>
                      <a:r>
                        <a:rPr lang="en-US" sz="2000" u="none" strike="noStrike" dirty="0">
                          <a:effectLst/>
                        </a:rPr>
                        <a:t>17.89</a:t>
                      </a:r>
                      <a:endParaRPr lang="en-US" sz="2000" b="0" i="0" u="none" strike="noStrike" dirty="0">
                        <a:solidFill>
                          <a:srgbClr val="000000"/>
                        </a:solidFill>
                        <a:effectLst/>
                        <a:latin typeface="Calibri" panose="020F0502020204030204" pitchFamily="34" charset="0"/>
                      </a:endParaRPr>
                    </a:p>
                  </a:txBody>
                  <a:tcPr marL="0" marR="0" marT="0" marB="0" anchor="b"/>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4704"/>
            <a:ext cx="8229600" cy="5331296"/>
          </a:xfrm>
        </p:spPr>
        <p:txBody>
          <a:bodyPr/>
          <a:lstStyle/>
          <a:p>
            <a:r>
              <a:rPr lang="en-NZ" altLang="en-US" sz="2800" dirty="0" smtClean="0"/>
              <a:t>Return on Equity:</a:t>
            </a:r>
          </a:p>
          <a:p>
            <a:pPr>
              <a:buNone/>
            </a:pPr>
            <a:endParaRPr lang="en-IN" dirty="0"/>
          </a:p>
        </p:txBody>
      </p:sp>
      <p:sp>
        <p:nvSpPr>
          <p:cNvPr id="3" name="Slide Number Placeholder 2"/>
          <p:cNvSpPr>
            <a:spLocks noGrp="1"/>
          </p:cNvSpPr>
          <p:nvPr>
            <p:ph type="sldNum" sz="quarter" idx="15"/>
          </p:nvPr>
        </p:nvSpPr>
        <p:spPr/>
        <p:txBody>
          <a:bodyPr/>
          <a:lstStyle/>
          <a:p>
            <a:fld id="{D7F4EDBA-C3FC-45EF-B355-BA5A587F884E}" type="slidenum">
              <a:rPr lang="en-IN" smtClean="0"/>
              <a:pPr/>
              <a:t>18</a:t>
            </a:fld>
            <a:endParaRPr lang="en-IN"/>
          </a:p>
        </p:txBody>
      </p:sp>
      <p:sp>
        <p:nvSpPr>
          <p:cNvPr id="6" name="Rectangle 5"/>
          <p:cNvSpPr/>
          <p:nvPr/>
        </p:nvSpPr>
        <p:spPr>
          <a:xfrm>
            <a:off x="539552" y="2852936"/>
            <a:ext cx="8064896" cy="4478149"/>
          </a:xfrm>
          <a:prstGeom prst="rect">
            <a:avLst/>
          </a:prstGeom>
        </p:spPr>
        <p:txBody>
          <a:bodyPr wrap="square">
            <a:spAutoFit/>
          </a:bodyPr>
          <a:lstStyle/>
          <a:p>
            <a:pPr>
              <a:lnSpc>
                <a:spcPct val="150000"/>
              </a:lnSpc>
              <a:buFont typeface="Wingdings" pitchFamily="2" charset="2"/>
              <a:buChar char="Ø"/>
            </a:pPr>
            <a:r>
              <a:rPr lang="en-US" sz="1900" dirty="0" smtClean="0"/>
              <a:t>High </a:t>
            </a:r>
            <a:r>
              <a:rPr lang="en-US" sz="1900" dirty="0" smtClean="0"/>
              <a:t>ROEs can be caused by the firm taking on excessive leverage, which can prove disastrous for the firm’s shareholders in the long run</a:t>
            </a:r>
            <a:r>
              <a:rPr lang="en-US" sz="1900" dirty="0" smtClean="0"/>
              <a:t>.</a:t>
            </a:r>
          </a:p>
          <a:p>
            <a:pPr>
              <a:lnSpc>
                <a:spcPct val="150000"/>
              </a:lnSpc>
              <a:buFont typeface="Wingdings" pitchFamily="2" charset="2"/>
              <a:buChar char="Ø"/>
            </a:pPr>
            <a:endParaRPr lang="en-US" sz="1900" dirty="0" smtClean="0"/>
          </a:p>
          <a:p>
            <a:pPr>
              <a:lnSpc>
                <a:spcPct val="150000"/>
              </a:lnSpc>
              <a:buFont typeface="Wingdings" pitchFamily="2" charset="2"/>
              <a:buChar char="Ø"/>
            </a:pPr>
            <a:r>
              <a:rPr lang="en-US" sz="1900" dirty="0" smtClean="0"/>
              <a:t> </a:t>
            </a:r>
            <a:r>
              <a:rPr lang="en-US" sz="1900" dirty="0" smtClean="0"/>
              <a:t>As with ROA, a higher is not always better where ROE is concerned</a:t>
            </a:r>
            <a:r>
              <a:rPr lang="en-US" sz="1900" dirty="0" smtClean="0"/>
              <a:t>.</a:t>
            </a:r>
          </a:p>
          <a:p>
            <a:pPr>
              <a:lnSpc>
                <a:spcPct val="150000"/>
              </a:lnSpc>
              <a:buFont typeface="Wingdings" pitchFamily="2" charset="2"/>
              <a:buChar char="Ø"/>
            </a:pPr>
            <a:endParaRPr lang="en-US" sz="1900" dirty="0" smtClean="0"/>
          </a:p>
          <a:p>
            <a:pPr>
              <a:lnSpc>
                <a:spcPct val="150000"/>
              </a:lnSpc>
              <a:buFont typeface="Wingdings" pitchFamily="2" charset="2"/>
              <a:buChar char="Ø"/>
            </a:pPr>
            <a:r>
              <a:rPr lang="en-US" sz="1900" dirty="0" smtClean="0"/>
              <a:t>Google </a:t>
            </a:r>
            <a:r>
              <a:rPr lang="en-US" sz="1900" dirty="0" smtClean="0"/>
              <a:t>Inc. </a:t>
            </a:r>
            <a:r>
              <a:rPr lang="en-US" sz="1900" dirty="0" smtClean="0"/>
              <a:t>is far behind all its competitors in-terms of ROE, but a high ROE doesn’t always mean the company is in a good shape.</a:t>
            </a:r>
          </a:p>
          <a:p>
            <a:pPr>
              <a:lnSpc>
                <a:spcPct val="150000"/>
              </a:lnSpc>
              <a:buFont typeface="Wingdings" pitchFamily="2" charset="2"/>
              <a:buChar char="Ø"/>
            </a:pPr>
            <a:endParaRPr lang="en-US" sz="1900" dirty="0" smtClean="0"/>
          </a:p>
          <a:p>
            <a:pPr>
              <a:lnSpc>
                <a:spcPct val="150000"/>
              </a:lnSpc>
              <a:buFont typeface="Wingdings" pitchFamily="2" charset="2"/>
              <a:buChar char="Ø"/>
            </a:pPr>
            <a:endParaRPr lang="en-US" sz="1900" dirty="0" smtClean="0"/>
          </a:p>
          <a:p>
            <a:pPr>
              <a:lnSpc>
                <a:spcPct val="150000"/>
              </a:lnSpc>
              <a:buFont typeface="Wingdings" pitchFamily="2" charset="2"/>
              <a:buChar char="Ø"/>
            </a:pPr>
            <a:endParaRPr lang="en-US" sz="1900" dirty="0"/>
          </a:p>
        </p:txBody>
      </p:sp>
      <p:graphicFrame>
        <p:nvGraphicFramePr>
          <p:cNvPr id="8" name="Table 7"/>
          <p:cNvGraphicFramePr>
            <a:graphicFrameLocks noGrp="1"/>
          </p:cNvGraphicFramePr>
          <p:nvPr>
            <p:extLst>
              <p:ext uri="{D42A27DB-BD31-4B8C-83A1-F6EECF244321}">
                <p14:modId xmlns:p14="http://schemas.microsoft.com/office/powerpoint/2010/main" xmlns="" val="1101084749"/>
              </p:ext>
            </p:extLst>
          </p:nvPr>
        </p:nvGraphicFramePr>
        <p:xfrm>
          <a:off x="1043608" y="1484784"/>
          <a:ext cx="6705600" cy="1126435"/>
        </p:xfrm>
        <a:graphic>
          <a:graphicData uri="http://schemas.openxmlformats.org/drawingml/2006/table">
            <a:tbl>
              <a:tblPr>
                <a:tableStyleId>{5C22544A-7EE6-4342-B048-85BDC9FD1C3A}</a:tableStyleId>
              </a:tblPr>
              <a:tblGrid>
                <a:gridCol w="1507310"/>
                <a:gridCol w="2590935"/>
                <a:gridCol w="1131986"/>
                <a:gridCol w="1475369"/>
              </a:tblGrid>
              <a:tr h="516835">
                <a:tc>
                  <a:txBody>
                    <a:bodyPr/>
                    <a:lstStyle/>
                    <a:p>
                      <a:pPr algn="ctr" fontAlgn="b"/>
                      <a:r>
                        <a:rPr lang="en-US" sz="2000" u="none" strike="noStrike" dirty="0">
                          <a:effectLst/>
                        </a:rPr>
                        <a:t>Google</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u="none" strike="noStrike" dirty="0">
                          <a:effectLst/>
                        </a:rPr>
                        <a:t>Hewlett-Packard</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u="none" strike="noStrike" dirty="0">
                          <a:effectLst/>
                        </a:rPr>
                        <a:t>Microsoft</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u="none" strike="noStrike" dirty="0">
                          <a:effectLst/>
                        </a:rPr>
                        <a:t>Apple Inc.</a:t>
                      </a:r>
                      <a:endParaRPr lang="en-US" sz="2000" b="1" i="0" u="none" strike="noStrike" dirty="0">
                        <a:solidFill>
                          <a:srgbClr val="000000"/>
                        </a:solidFill>
                        <a:effectLst/>
                        <a:latin typeface="Calibri" panose="020F0502020204030204" pitchFamily="34" charset="0"/>
                      </a:endParaRPr>
                    </a:p>
                  </a:txBody>
                  <a:tcPr marL="0" marR="0" marT="0" marB="0" anchor="b"/>
                </a:tc>
              </a:tr>
              <a:tr h="397565">
                <a:tc>
                  <a:txBody>
                    <a:bodyPr/>
                    <a:lstStyle/>
                    <a:p>
                      <a:pPr algn="ctr" fontAlgn="ctr"/>
                      <a:endParaRPr lang="en-US" sz="2000" u="none" strike="noStrike" dirty="0" smtClean="0">
                        <a:effectLst/>
                      </a:endParaRPr>
                    </a:p>
                    <a:p>
                      <a:pPr algn="ctr" fontAlgn="ctr"/>
                      <a:r>
                        <a:rPr lang="en-US" sz="2000" u="none" strike="noStrike" dirty="0" smtClean="0">
                          <a:effectLst/>
                        </a:rPr>
                        <a:t>15.44</a:t>
                      </a:r>
                      <a:endParaRPr lang="en-US" sz="20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t"/>
                      <a:endParaRPr lang="en-US" sz="2000" u="none" strike="noStrike" dirty="0" smtClean="0">
                        <a:effectLst/>
                      </a:endParaRPr>
                    </a:p>
                    <a:p>
                      <a:pPr algn="ctr" fontAlgn="t"/>
                      <a:r>
                        <a:rPr lang="en-US" sz="2000" u="none" strike="noStrike" dirty="0" smtClean="0">
                          <a:effectLst/>
                        </a:rPr>
                        <a:t>19.19</a:t>
                      </a:r>
                      <a:endParaRPr lang="en-US" sz="2000" b="0" i="0" u="none" strike="noStrike" dirty="0">
                        <a:solidFill>
                          <a:srgbClr val="000000"/>
                        </a:solidFill>
                        <a:effectLst/>
                        <a:latin typeface="Calibri" panose="020F0502020204030204" pitchFamily="34" charset="0"/>
                      </a:endParaRPr>
                    </a:p>
                  </a:txBody>
                  <a:tcPr marL="0" marR="0" marT="0" marB="0"/>
                </a:tc>
                <a:tc>
                  <a:txBody>
                    <a:bodyPr/>
                    <a:lstStyle/>
                    <a:p>
                      <a:pPr algn="ctr" fontAlgn="t"/>
                      <a:endParaRPr lang="en-US" sz="2000" u="none" strike="noStrike" dirty="0" smtClean="0">
                        <a:effectLst/>
                      </a:endParaRPr>
                    </a:p>
                    <a:p>
                      <a:pPr algn="ctr" fontAlgn="t"/>
                      <a:r>
                        <a:rPr lang="en-US" sz="2000" u="none" strike="noStrike" dirty="0" smtClean="0">
                          <a:effectLst/>
                        </a:rPr>
                        <a:t>26.17</a:t>
                      </a:r>
                      <a:endParaRPr lang="en-US" sz="2000" b="0" i="0" u="none" strike="noStrike" dirty="0">
                        <a:solidFill>
                          <a:srgbClr val="000000"/>
                        </a:solidFill>
                        <a:effectLst/>
                        <a:latin typeface="Calibri" panose="020F0502020204030204" pitchFamily="34" charset="0"/>
                      </a:endParaRPr>
                    </a:p>
                  </a:txBody>
                  <a:tcPr marL="0" marR="0" marT="0" marB="0"/>
                </a:tc>
                <a:tc>
                  <a:txBody>
                    <a:bodyPr/>
                    <a:lstStyle/>
                    <a:p>
                      <a:pPr algn="ctr" fontAlgn="b"/>
                      <a:r>
                        <a:rPr lang="en-US" sz="2000" u="none" strike="noStrike" dirty="0">
                          <a:effectLst/>
                        </a:rPr>
                        <a:t>29.98</a:t>
                      </a:r>
                      <a:endParaRPr lang="en-US" sz="2000" b="0" i="0" u="none" strike="noStrike" dirty="0">
                        <a:solidFill>
                          <a:srgbClr val="000000"/>
                        </a:solidFill>
                        <a:effectLst/>
                        <a:latin typeface="Calibri" panose="020F0502020204030204" pitchFamily="34" charset="0"/>
                      </a:endParaRPr>
                    </a:p>
                  </a:txBody>
                  <a:tcPr marL="0" marR="0" marT="0" marB="0" anchor="b"/>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4704"/>
            <a:ext cx="8229600" cy="5331296"/>
          </a:xfrm>
        </p:spPr>
        <p:txBody>
          <a:bodyPr/>
          <a:lstStyle/>
          <a:p>
            <a:r>
              <a:rPr lang="en-NZ" altLang="en-US" sz="2800" dirty="0" smtClean="0"/>
              <a:t>Current Ratio:</a:t>
            </a:r>
          </a:p>
          <a:p>
            <a:pPr>
              <a:buNone/>
            </a:pPr>
            <a:endParaRPr lang="en-IN" dirty="0"/>
          </a:p>
        </p:txBody>
      </p:sp>
      <p:sp>
        <p:nvSpPr>
          <p:cNvPr id="3" name="Slide Number Placeholder 2"/>
          <p:cNvSpPr>
            <a:spLocks noGrp="1"/>
          </p:cNvSpPr>
          <p:nvPr>
            <p:ph type="sldNum" sz="quarter" idx="15"/>
          </p:nvPr>
        </p:nvSpPr>
        <p:spPr/>
        <p:txBody>
          <a:bodyPr/>
          <a:lstStyle/>
          <a:p>
            <a:fld id="{D7F4EDBA-C3FC-45EF-B355-BA5A587F884E}" type="slidenum">
              <a:rPr lang="en-IN" smtClean="0"/>
              <a:pPr/>
              <a:t>19</a:t>
            </a:fld>
            <a:endParaRPr lang="en-IN"/>
          </a:p>
        </p:txBody>
      </p:sp>
      <p:sp>
        <p:nvSpPr>
          <p:cNvPr id="6" name="Rectangle 5"/>
          <p:cNvSpPr/>
          <p:nvPr/>
        </p:nvSpPr>
        <p:spPr>
          <a:xfrm>
            <a:off x="539552" y="2852936"/>
            <a:ext cx="8064896" cy="3162404"/>
          </a:xfrm>
          <a:prstGeom prst="rect">
            <a:avLst/>
          </a:prstGeom>
        </p:spPr>
        <p:txBody>
          <a:bodyPr wrap="square">
            <a:spAutoFit/>
          </a:bodyPr>
          <a:lstStyle/>
          <a:p>
            <a:pPr>
              <a:lnSpc>
                <a:spcPct val="150000"/>
              </a:lnSpc>
              <a:buFont typeface="Wingdings" pitchFamily="2" charset="2"/>
              <a:buChar char="Ø"/>
            </a:pPr>
            <a:r>
              <a:rPr lang="en-US" sz="1900" dirty="0" smtClean="0"/>
              <a:t>A </a:t>
            </a:r>
            <a:r>
              <a:rPr lang="en-US" sz="1900" dirty="0" smtClean="0"/>
              <a:t>current ratio of 2 or above is usually considered safe</a:t>
            </a:r>
            <a:r>
              <a:rPr lang="en-US" sz="1900" dirty="0" smtClean="0"/>
              <a:t>.</a:t>
            </a:r>
          </a:p>
          <a:p>
            <a:pPr>
              <a:lnSpc>
                <a:spcPct val="150000"/>
              </a:lnSpc>
              <a:buFont typeface="Wingdings" pitchFamily="2" charset="2"/>
              <a:buChar char="Ø"/>
            </a:pPr>
            <a:endParaRPr lang="en-US" sz="1900" dirty="0" smtClean="0"/>
          </a:p>
          <a:p>
            <a:pPr>
              <a:lnSpc>
                <a:spcPct val="150000"/>
              </a:lnSpc>
              <a:buFont typeface="Wingdings" pitchFamily="2" charset="2"/>
              <a:buChar char="Ø"/>
            </a:pPr>
            <a:r>
              <a:rPr lang="en-US" sz="1900" dirty="0" smtClean="0"/>
              <a:t>Google Inc. is in a very strong position to pay its current liabilities on time as compared to its competitors.  </a:t>
            </a:r>
          </a:p>
          <a:p>
            <a:pPr>
              <a:lnSpc>
                <a:spcPct val="150000"/>
              </a:lnSpc>
              <a:buFont typeface="Wingdings" pitchFamily="2" charset="2"/>
              <a:buChar char="Ø"/>
            </a:pPr>
            <a:endParaRPr lang="en-US" sz="1900" dirty="0" smtClean="0"/>
          </a:p>
          <a:p>
            <a:pPr>
              <a:lnSpc>
                <a:spcPct val="150000"/>
              </a:lnSpc>
              <a:buFont typeface="Wingdings" pitchFamily="2" charset="2"/>
              <a:buChar char="Ø"/>
            </a:pPr>
            <a:endParaRPr lang="en-US" sz="1900" dirty="0" smtClean="0"/>
          </a:p>
          <a:p>
            <a:pPr>
              <a:lnSpc>
                <a:spcPct val="150000"/>
              </a:lnSpc>
              <a:buFont typeface="Wingdings" pitchFamily="2" charset="2"/>
              <a:buChar char="Ø"/>
            </a:pPr>
            <a:endParaRPr lang="en-US" sz="1900" dirty="0"/>
          </a:p>
        </p:txBody>
      </p:sp>
      <p:graphicFrame>
        <p:nvGraphicFramePr>
          <p:cNvPr id="7" name="Table 6"/>
          <p:cNvGraphicFramePr>
            <a:graphicFrameLocks noGrp="1"/>
          </p:cNvGraphicFramePr>
          <p:nvPr>
            <p:extLst>
              <p:ext uri="{D42A27DB-BD31-4B8C-83A1-F6EECF244321}">
                <p14:modId xmlns:p14="http://schemas.microsoft.com/office/powerpoint/2010/main" xmlns="" val="3906244225"/>
              </p:ext>
            </p:extLst>
          </p:nvPr>
        </p:nvGraphicFramePr>
        <p:xfrm>
          <a:off x="1187624" y="1340768"/>
          <a:ext cx="6705601" cy="1212574"/>
        </p:xfrm>
        <a:graphic>
          <a:graphicData uri="http://schemas.openxmlformats.org/drawingml/2006/table">
            <a:tbl>
              <a:tblPr>
                <a:tableStyleId>{5C22544A-7EE6-4342-B048-85BDC9FD1C3A}</a:tableStyleId>
              </a:tblPr>
              <a:tblGrid>
                <a:gridCol w="1507311"/>
                <a:gridCol w="2202993"/>
                <a:gridCol w="1294741"/>
                <a:gridCol w="1700556"/>
              </a:tblGrid>
              <a:tr h="602974">
                <a:tc>
                  <a:txBody>
                    <a:bodyPr/>
                    <a:lstStyle/>
                    <a:p>
                      <a:pPr algn="ctr" fontAlgn="b"/>
                      <a:r>
                        <a:rPr lang="en-US" sz="2000" u="none" strike="noStrike" dirty="0">
                          <a:effectLst/>
                        </a:rPr>
                        <a:t>Google</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u="none" strike="noStrike" dirty="0">
                          <a:effectLst/>
                        </a:rPr>
                        <a:t>Hewlett-Packard</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u="none" strike="noStrike" dirty="0">
                          <a:effectLst/>
                        </a:rPr>
                        <a:t>Microsoft</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u="none" strike="noStrike" dirty="0">
                          <a:effectLst/>
                        </a:rPr>
                        <a:t>Apple Inc.</a:t>
                      </a:r>
                      <a:endParaRPr lang="en-US" sz="2000" b="1" i="0" u="none" strike="noStrike" dirty="0">
                        <a:solidFill>
                          <a:srgbClr val="000000"/>
                        </a:solidFill>
                        <a:effectLst/>
                        <a:latin typeface="Calibri" panose="020F0502020204030204" pitchFamily="34" charset="0"/>
                      </a:endParaRPr>
                    </a:p>
                  </a:txBody>
                  <a:tcPr marL="0" marR="0" marT="0" marB="0" anchor="b"/>
                </a:tc>
              </a:tr>
              <a:tr h="463826">
                <a:tc>
                  <a:txBody>
                    <a:bodyPr/>
                    <a:lstStyle/>
                    <a:p>
                      <a:pPr algn="ctr" fontAlgn="ctr"/>
                      <a:endParaRPr lang="en-US" sz="2000" u="none" strike="noStrike" dirty="0" smtClean="0">
                        <a:effectLst/>
                      </a:endParaRPr>
                    </a:p>
                    <a:p>
                      <a:pPr algn="ctr" fontAlgn="ctr"/>
                      <a:r>
                        <a:rPr lang="en-US" sz="2000" u="none" strike="noStrike" dirty="0" smtClean="0">
                          <a:effectLst/>
                        </a:rPr>
                        <a:t>4.56</a:t>
                      </a:r>
                      <a:endParaRPr lang="en-US" sz="20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t"/>
                      <a:endParaRPr lang="en-US" sz="2000" u="none" strike="noStrike" dirty="0" smtClean="0">
                        <a:effectLst/>
                      </a:endParaRPr>
                    </a:p>
                    <a:p>
                      <a:pPr algn="ctr" fontAlgn="t"/>
                      <a:r>
                        <a:rPr lang="en-US" sz="2000" u="none" strike="noStrike" dirty="0" smtClean="0">
                          <a:effectLst/>
                        </a:rPr>
                        <a:t>1.16</a:t>
                      </a:r>
                      <a:endParaRPr lang="en-US" sz="2000" b="0" i="0" u="none" strike="noStrike" dirty="0">
                        <a:solidFill>
                          <a:srgbClr val="000000"/>
                        </a:solidFill>
                        <a:effectLst/>
                        <a:latin typeface="Calibri" panose="020F0502020204030204" pitchFamily="34" charset="0"/>
                      </a:endParaRPr>
                    </a:p>
                  </a:txBody>
                  <a:tcPr marL="0" marR="0" marT="0" marB="0"/>
                </a:tc>
                <a:tc>
                  <a:txBody>
                    <a:bodyPr/>
                    <a:lstStyle/>
                    <a:p>
                      <a:pPr algn="ctr" fontAlgn="t"/>
                      <a:endParaRPr lang="en-US" sz="2000" u="none" strike="noStrike" dirty="0" smtClean="0">
                        <a:effectLst/>
                      </a:endParaRPr>
                    </a:p>
                    <a:p>
                      <a:pPr algn="ctr" fontAlgn="t"/>
                      <a:r>
                        <a:rPr lang="en-US" sz="2000" u="none" strike="noStrike" dirty="0" smtClean="0">
                          <a:effectLst/>
                        </a:rPr>
                        <a:t>2.5</a:t>
                      </a:r>
                      <a:endParaRPr lang="en-US" sz="2000" b="0" i="0" u="none" strike="noStrike" dirty="0">
                        <a:solidFill>
                          <a:srgbClr val="000000"/>
                        </a:solidFill>
                        <a:effectLst/>
                        <a:latin typeface="Calibri" panose="020F0502020204030204" pitchFamily="34" charset="0"/>
                      </a:endParaRPr>
                    </a:p>
                  </a:txBody>
                  <a:tcPr marL="0" marR="0" marT="0" marB="0"/>
                </a:tc>
                <a:tc>
                  <a:txBody>
                    <a:bodyPr/>
                    <a:lstStyle/>
                    <a:p>
                      <a:pPr algn="ctr" fontAlgn="b"/>
                      <a:r>
                        <a:rPr lang="en-US" sz="2000" u="none" strike="noStrike" dirty="0">
                          <a:effectLst/>
                        </a:rPr>
                        <a:t>1.68</a:t>
                      </a:r>
                      <a:endParaRPr lang="en-US" sz="2000" b="0" i="0" u="none" strike="noStrike" dirty="0">
                        <a:solidFill>
                          <a:srgbClr val="000000"/>
                        </a:solidFill>
                        <a:effectLst/>
                        <a:latin typeface="Calibri" panose="020F0502020204030204" pitchFamily="34" charset="0"/>
                      </a:endParaRPr>
                    </a:p>
                  </a:txBody>
                  <a:tcPr marL="0" marR="0" marT="0" marB="0" anchor="b"/>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484784"/>
            <a:ext cx="8507288" cy="4899323"/>
          </a:xfrm>
        </p:spPr>
        <p:txBody>
          <a:bodyPr>
            <a:normAutofit/>
          </a:bodyPr>
          <a:lstStyle/>
          <a:p>
            <a:pPr lvl="0">
              <a:lnSpc>
                <a:spcPct val="150000"/>
              </a:lnSpc>
            </a:pPr>
            <a:r>
              <a:rPr lang="en-US" sz="1600" i="1" dirty="0"/>
              <a:t>Company Name:</a:t>
            </a:r>
            <a:r>
              <a:rPr lang="en-US" sz="1600" dirty="0"/>
              <a:t> Google </a:t>
            </a:r>
            <a:r>
              <a:rPr lang="en-US" sz="1600" dirty="0" err="1"/>
              <a:t>Inc</a:t>
            </a:r>
            <a:endParaRPr lang="en-IN" sz="1600" dirty="0"/>
          </a:p>
          <a:p>
            <a:pPr lvl="0">
              <a:lnSpc>
                <a:spcPct val="150000"/>
              </a:lnSpc>
            </a:pPr>
            <a:r>
              <a:rPr lang="en-US" sz="1600" i="1" dirty="0"/>
              <a:t>Ticker Symbol:</a:t>
            </a:r>
            <a:r>
              <a:rPr lang="en-US" sz="1600" dirty="0"/>
              <a:t> GOOG(</a:t>
            </a:r>
            <a:r>
              <a:rPr lang="en-US" sz="1600" dirty="0" err="1"/>
              <a:t>Nasdaq</a:t>
            </a:r>
            <a:r>
              <a:rPr lang="en-US" sz="1600" dirty="0"/>
              <a:t>)</a:t>
            </a:r>
            <a:endParaRPr lang="en-IN" sz="1600" dirty="0"/>
          </a:p>
          <a:p>
            <a:pPr lvl="0">
              <a:lnSpc>
                <a:spcPct val="150000"/>
              </a:lnSpc>
            </a:pPr>
            <a:r>
              <a:rPr lang="en-US" sz="1600" i="1" dirty="0"/>
              <a:t>Headquarters:</a:t>
            </a:r>
            <a:r>
              <a:rPr lang="en-US" sz="1600" dirty="0"/>
              <a:t> Amphitheatre Parkway, Mountain View, California, United States of America</a:t>
            </a:r>
            <a:endParaRPr lang="en-IN" sz="1600" dirty="0"/>
          </a:p>
          <a:p>
            <a:pPr lvl="0">
              <a:lnSpc>
                <a:spcPct val="150000"/>
              </a:lnSpc>
            </a:pPr>
            <a:r>
              <a:rPr lang="en-US" sz="1600" i="1" dirty="0"/>
              <a:t>Year of incorporation: </a:t>
            </a:r>
            <a:r>
              <a:rPr lang="en-US" sz="1600" dirty="0"/>
              <a:t>1998</a:t>
            </a:r>
            <a:endParaRPr lang="en-IN" sz="1600" dirty="0"/>
          </a:p>
          <a:p>
            <a:pPr lvl="0">
              <a:lnSpc>
                <a:spcPct val="150000"/>
              </a:lnSpc>
            </a:pPr>
            <a:r>
              <a:rPr lang="en-US" sz="1600" i="1" dirty="0"/>
              <a:t>Year of IPO: </a:t>
            </a:r>
            <a:r>
              <a:rPr lang="en-US" sz="1600" dirty="0"/>
              <a:t>2004</a:t>
            </a:r>
            <a:endParaRPr lang="en-IN" sz="1600" dirty="0"/>
          </a:p>
          <a:p>
            <a:pPr lvl="0">
              <a:lnSpc>
                <a:spcPct val="150000"/>
              </a:lnSpc>
            </a:pPr>
            <a:r>
              <a:rPr lang="en-US" sz="1600" i="1" dirty="0"/>
              <a:t>Number of shares outstanding:</a:t>
            </a:r>
            <a:r>
              <a:rPr lang="en-US" sz="1600" dirty="0"/>
              <a:t> 334.09 million</a:t>
            </a:r>
            <a:endParaRPr lang="en-IN" sz="1600" dirty="0"/>
          </a:p>
          <a:p>
            <a:pPr lvl="0">
              <a:lnSpc>
                <a:spcPct val="150000"/>
              </a:lnSpc>
            </a:pPr>
            <a:r>
              <a:rPr lang="en-US" sz="1600" i="1" dirty="0" smtClean="0"/>
              <a:t>Number </a:t>
            </a:r>
            <a:r>
              <a:rPr lang="en-US" sz="1600" i="1" dirty="0"/>
              <a:t>of employees:</a:t>
            </a:r>
            <a:r>
              <a:rPr lang="en-US" sz="1600" dirty="0"/>
              <a:t> 53,861 full-time </a:t>
            </a:r>
            <a:r>
              <a:rPr lang="en-US" sz="1600" dirty="0" smtClean="0"/>
              <a:t>employees</a:t>
            </a:r>
          </a:p>
          <a:p>
            <a:pPr lvl="0">
              <a:lnSpc>
                <a:spcPct val="150000"/>
              </a:lnSpc>
            </a:pPr>
            <a:r>
              <a:rPr lang="en-US" sz="1600" i="1" dirty="0" smtClean="0"/>
              <a:t>Industry</a:t>
            </a:r>
            <a:r>
              <a:rPr lang="en-US" sz="1600" i="1" dirty="0"/>
              <a:t>:</a:t>
            </a:r>
            <a:r>
              <a:rPr lang="en-US" sz="1600" dirty="0"/>
              <a:t> Internet, Computer Software, Telecom Equipment</a:t>
            </a:r>
            <a:endParaRPr lang="en-IN" sz="1600" dirty="0"/>
          </a:p>
          <a:p>
            <a:pPr lvl="0">
              <a:lnSpc>
                <a:spcPct val="150000"/>
              </a:lnSpc>
            </a:pPr>
            <a:r>
              <a:rPr lang="en-US" sz="1600" i="1" dirty="0" smtClean="0"/>
              <a:t>Chief </a:t>
            </a:r>
            <a:r>
              <a:rPr lang="en-US" sz="1600" i="1" dirty="0"/>
              <a:t>Executive Officer:</a:t>
            </a:r>
            <a:r>
              <a:rPr lang="en-US" sz="1600" dirty="0"/>
              <a:t> Larry Page</a:t>
            </a:r>
            <a:endParaRPr lang="en-IN" sz="1600" dirty="0"/>
          </a:p>
          <a:p>
            <a:pPr lvl="0">
              <a:lnSpc>
                <a:spcPct val="150000"/>
              </a:lnSpc>
            </a:pPr>
            <a:r>
              <a:rPr lang="en-US" sz="1600" i="1" dirty="0"/>
              <a:t>Executive Chairman: </a:t>
            </a:r>
            <a:r>
              <a:rPr lang="en-US" sz="1600" dirty="0"/>
              <a:t>Eric Schmidt</a:t>
            </a:r>
            <a:endParaRPr lang="en-IN" sz="1600" dirty="0"/>
          </a:p>
          <a:p>
            <a:pPr>
              <a:lnSpc>
                <a:spcPct val="150000"/>
              </a:lnSpc>
            </a:pPr>
            <a:endParaRPr lang="en-IN" sz="1600" dirty="0"/>
          </a:p>
        </p:txBody>
      </p:sp>
      <p:sp>
        <p:nvSpPr>
          <p:cNvPr id="2" name="Title 1"/>
          <p:cNvSpPr>
            <a:spLocks noGrp="1"/>
          </p:cNvSpPr>
          <p:nvPr>
            <p:ph type="title"/>
          </p:nvPr>
        </p:nvSpPr>
        <p:spPr>
          <a:xfrm>
            <a:off x="2267744" y="188640"/>
            <a:ext cx="5220072" cy="1152128"/>
          </a:xfrm>
        </p:spPr>
        <p:txBody>
          <a:bodyPr/>
          <a:lstStyle/>
          <a:p>
            <a:pPr algn="ctr"/>
            <a:r>
              <a:rPr lang="en-IN" dirty="0" smtClean="0"/>
              <a:t>QUICK FACTS</a:t>
            </a:r>
            <a:endParaRPr lang="en-IN" dirty="0"/>
          </a:p>
        </p:txBody>
      </p:sp>
      <p:sp>
        <p:nvSpPr>
          <p:cNvPr id="5" name="Slide Number Placeholder 4"/>
          <p:cNvSpPr>
            <a:spLocks noGrp="1"/>
          </p:cNvSpPr>
          <p:nvPr>
            <p:ph type="sldNum" sz="quarter" idx="15"/>
          </p:nvPr>
        </p:nvSpPr>
        <p:spPr/>
        <p:txBody>
          <a:bodyPr/>
          <a:lstStyle/>
          <a:p>
            <a:fld id="{D7F4EDBA-C3FC-45EF-B355-BA5A587F884E}" type="slidenum">
              <a:rPr lang="en-IN" smtClean="0"/>
              <a:pPr/>
              <a:t>2</a:t>
            </a:fld>
            <a:endParaRPr lang="en-IN"/>
          </a:p>
        </p:txBody>
      </p:sp>
    </p:spTree>
    <p:extLst>
      <p:ext uri="{BB962C8B-B14F-4D97-AF65-F5344CB8AC3E}">
        <p14:creationId xmlns="" xmlns:p14="http://schemas.microsoft.com/office/powerpoint/2010/main" val="219740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4704"/>
            <a:ext cx="8229600" cy="5331296"/>
          </a:xfrm>
        </p:spPr>
        <p:txBody>
          <a:bodyPr/>
          <a:lstStyle/>
          <a:p>
            <a:r>
              <a:rPr lang="en-NZ" altLang="en-US" sz="2800" dirty="0" smtClean="0"/>
              <a:t>Price to Earnings Ratio:</a:t>
            </a:r>
          </a:p>
          <a:p>
            <a:pPr>
              <a:buNone/>
            </a:pPr>
            <a:endParaRPr lang="en-IN" dirty="0"/>
          </a:p>
        </p:txBody>
      </p:sp>
      <p:sp>
        <p:nvSpPr>
          <p:cNvPr id="3" name="Slide Number Placeholder 2"/>
          <p:cNvSpPr>
            <a:spLocks noGrp="1"/>
          </p:cNvSpPr>
          <p:nvPr>
            <p:ph type="sldNum" sz="quarter" idx="15"/>
          </p:nvPr>
        </p:nvSpPr>
        <p:spPr/>
        <p:txBody>
          <a:bodyPr/>
          <a:lstStyle/>
          <a:p>
            <a:fld id="{D7F4EDBA-C3FC-45EF-B355-BA5A587F884E}" type="slidenum">
              <a:rPr lang="en-IN" smtClean="0"/>
              <a:pPr/>
              <a:t>20</a:t>
            </a:fld>
            <a:endParaRPr lang="en-IN"/>
          </a:p>
        </p:txBody>
      </p:sp>
      <p:sp>
        <p:nvSpPr>
          <p:cNvPr id="6" name="Rectangle 5"/>
          <p:cNvSpPr/>
          <p:nvPr/>
        </p:nvSpPr>
        <p:spPr>
          <a:xfrm>
            <a:off x="539552" y="2852936"/>
            <a:ext cx="8064896" cy="4039567"/>
          </a:xfrm>
          <a:prstGeom prst="rect">
            <a:avLst/>
          </a:prstGeom>
        </p:spPr>
        <p:txBody>
          <a:bodyPr wrap="square">
            <a:spAutoFit/>
          </a:bodyPr>
          <a:lstStyle/>
          <a:p>
            <a:pPr>
              <a:lnSpc>
                <a:spcPct val="150000"/>
              </a:lnSpc>
              <a:buFont typeface="Wingdings" pitchFamily="2" charset="2"/>
              <a:buChar char="Ø"/>
            </a:pPr>
            <a:r>
              <a:rPr lang="en-US" sz="1900" dirty="0" smtClean="0"/>
              <a:t>PE ratio is </a:t>
            </a:r>
            <a:r>
              <a:rPr lang="en-US" sz="1900" dirty="0" smtClean="0"/>
              <a:t>generally high for companies considered to have huge growth potential</a:t>
            </a:r>
            <a:r>
              <a:rPr lang="en-US" sz="1900" dirty="0" smtClean="0"/>
              <a:t>.</a:t>
            </a:r>
          </a:p>
          <a:p>
            <a:pPr>
              <a:lnSpc>
                <a:spcPct val="150000"/>
              </a:lnSpc>
              <a:buFont typeface="Wingdings" pitchFamily="2" charset="2"/>
              <a:buChar char="Ø"/>
            </a:pPr>
            <a:endParaRPr lang="en-US" sz="1900" dirty="0" smtClean="0"/>
          </a:p>
          <a:p>
            <a:pPr>
              <a:lnSpc>
                <a:spcPct val="150000"/>
              </a:lnSpc>
              <a:buFont typeface="Wingdings" pitchFamily="2" charset="2"/>
              <a:buChar char="Ø"/>
            </a:pPr>
            <a:r>
              <a:rPr lang="en-US" sz="1900" dirty="0" smtClean="0"/>
              <a:t>The PE ratio of Google is high because it is an innovation driven company and has a huge growth potential in future; the same logic also justifies high PE of Apple Inc.</a:t>
            </a:r>
          </a:p>
          <a:p>
            <a:pPr>
              <a:lnSpc>
                <a:spcPct val="150000"/>
              </a:lnSpc>
              <a:buFont typeface="Wingdings" pitchFamily="2" charset="2"/>
              <a:buChar char="Ø"/>
            </a:pPr>
            <a:endParaRPr lang="en-US" sz="1900" dirty="0" smtClean="0"/>
          </a:p>
          <a:p>
            <a:pPr>
              <a:lnSpc>
                <a:spcPct val="150000"/>
              </a:lnSpc>
              <a:buFont typeface="Wingdings" pitchFamily="2" charset="2"/>
              <a:buChar char="Ø"/>
            </a:pPr>
            <a:endParaRPr lang="en-US" sz="1900" dirty="0" smtClean="0"/>
          </a:p>
          <a:p>
            <a:pPr>
              <a:lnSpc>
                <a:spcPct val="150000"/>
              </a:lnSpc>
              <a:buFont typeface="Wingdings" pitchFamily="2" charset="2"/>
              <a:buChar char="Ø"/>
            </a:pPr>
            <a:endParaRPr lang="en-US" sz="1900" dirty="0"/>
          </a:p>
        </p:txBody>
      </p:sp>
      <p:graphicFrame>
        <p:nvGraphicFramePr>
          <p:cNvPr id="8" name="Table 7"/>
          <p:cNvGraphicFramePr>
            <a:graphicFrameLocks noGrp="1"/>
          </p:cNvGraphicFramePr>
          <p:nvPr>
            <p:extLst>
              <p:ext uri="{D42A27DB-BD31-4B8C-83A1-F6EECF244321}">
                <p14:modId xmlns:p14="http://schemas.microsoft.com/office/powerpoint/2010/main" xmlns="" val="1896393021"/>
              </p:ext>
            </p:extLst>
          </p:nvPr>
        </p:nvGraphicFramePr>
        <p:xfrm>
          <a:off x="1187624" y="1412776"/>
          <a:ext cx="6725083" cy="1355023"/>
        </p:xfrm>
        <a:graphic>
          <a:graphicData uri="http://schemas.openxmlformats.org/drawingml/2006/table">
            <a:tbl>
              <a:tblPr>
                <a:tableStyleId>{5C22544A-7EE6-4342-B048-85BDC9FD1C3A}</a:tableStyleId>
              </a:tblPr>
              <a:tblGrid>
                <a:gridCol w="1507888"/>
                <a:gridCol w="2220752"/>
                <a:gridCol w="1376760"/>
                <a:gridCol w="1619683"/>
              </a:tblGrid>
              <a:tr h="745423">
                <a:tc>
                  <a:txBody>
                    <a:bodyPr/>
                    <a:lstStyle/>
                    <a:p>
                      <a:pPr algn="ctr" fontAlgn="b"/>
                      <a:r>
                        <a:rPr lang="en-US" sz="2000" u="none" strike="noStrike" dirty="0">
                          <a:effectLst/>
                        </a:rPr>
                        <a:t>Google</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u="none" strike="noStrike" dirty="0">
                          <a:effectLst/>
                        </a:rPr>
                        <a:t>Hewlett-Packard</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u="none" strike="noStrike">
                          <a:effectLst/>
                        </a:rPr>
                        <a:t>Microsoft</a:t>
                      </a:r>
                      <a:endParaRPr lang="en-US" sz="20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2000" u="none" strike="noStrike">
                          <a:effectLst/>
                        </a:rPr>
                        <a:t>Apple Inc.</a:t>
                      </a:r>
                      <a:endParaRPr lang="en-US" sz="2000" b="1" i="0" u="none" strike="noStrike">
                        <a:solidFill>
                          <a:srgbClr val="000000"/>
                        </a:solidFill>
                        <a:effectLst/>
                        <a:latin typeface="Calibri" panose="020F0502020204030204" pitchFamily="34" charset="0"/>
                      </a:endParaRPr>
                    </a:p>
                  </a:txBody>
                  <a:tcPr marL="0" marR="0" marT="0" marB="0" anchor="b"/>
                </a:tc>
              </a:tr>
              <a:tr h="573403">
                <a:tc>
                  <a:txBody>
                    <a:bodyPr/>
                    <a:lstStyle/>
                    <a:p>
                      <a:pPr algn="ctr" fontAlgn="ctr"/>
                      <a:endParaRPr lang="en-US" sz="2000" u="none" strike="noStrike" dirty="0" smtClean="0">
                        <a:effectLst/>
                      </a:endParaRPr>
                    </a:p>
                    <a:p>
                      <a:pPr algn="ctr" fontAlgn="ctr"/>
                      <a:r>
                        <a:rPr lang="en-US" sz="2000" u="none" strike="noStrike" dirty="0" smtClean="0">
                          <a:effectLst/>
                        </a:rPr>
                        <a:t>30.3</a:t>
                      </a:r>
                      <a:endParaRPr lang="en-US" sz="20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t"/>
                      <a:endParaRPr lang="en-US" sz="2000" u="none" strike="noStrike" dirty="0" smtClean="0">
                        <a:effectLst/>
                      </a:endParaRPr>
                    </a:p>
                    <a:p>
                      <a:pPr algn="ctr" fontAlgn="t"/>
                      <a:r>
                        <a:rPr lang="en-US" sz="2000" u="none" strike="noStrike" dirty="0" smtClean="0">
                          <a:effectLst/>
                        </a:rPr>
                        <a:t>14.19</a:t>
                      </a:r>
                      <a:endParaRPr lang="en-US" sz="2000" b="0" i="0" u="none" strike="noStrike" dirty="0">
                        <a:solidFill>
                          <a:srgbClr val="000000"/>
                        </a:solidFill>
                        <a:effectLst/>
                        <a:latin typeface="Calibri" panose="020F0502020204030204" pitchFamily="34" charset="0"/>
                      </a:endParaRPr>
                    </a:p>
                  </a:txBody>
                  <a:tcPr marL="0" marR="0" marT="0" marB="0"/>
                </a:tc>
                <a:tc>
                  <a:txBody>
                    <a:bodyPr/>
                    <a:lstStyle/>
                    <a:p>
                      <a:pPr algn="ctr" fontAlgn="t"/>
                      <a:endParaRPr lang="en-US" sz="2000" u="none" strike="noStrike" dirty="0" smtClean="0">
                        <a:effectLst/>
                      </a:endParaRPr>
                    </a:p>
                    <a:p>
                      <a:pPr algn="ctr" fontAlgn="t"/>
                      <a:r>
                        <a:rPr lang="en-US" sz="2000" u="none" strike="noStrike" dirty="0" smtClean="0">
                          <a:effectLst/>
                        </a:rPr>
                        <a:t>17.45</a:t>
                      </a:r>
                      <a:endParaRPr lang="en-US" sz="2000" b="0" i="0" u="none" strike="noStrike" dirty="0">
                        <a:solidFill>
                          <a:srgbClr val="000000"/>
                        </a:solidFill>
                        <a:effectLst/>
                        <a:latin typeface="Calibri" panose="020F0502020204030204" pitchFamily="34" charset="0"/>
                      </a:endParaRPr>
                    </a:p>
                  </a:txBody>
                  <a:tcPr marL="0" marR="0" marT="0" marB="0"/>
                </a:tc>
                <a:tc>
                  <a:txBody>
                    <a:bodyPr/>
                    <a:lstStyle/>
                    <a:p>
                      <a:pPr algn="ctr" fontAlgn="b"/>
                      <a:r>
                        <a:rPr lang="en-US" sz="2000" u="none" strike="noStrike" dirty="0">
                          <a:effectLst/>
                        </a:rPr>
                        <a:t>37.93</a:t>
                      </a:r>
                      <a:endParaRPr lang="en-US" sz="2000" b="0" i="0" u="none" strike="noStrike" dirty="0">
                        <a:solidFill>
                          <a:srgbClr val="000000"/>
                        </a:solidFill>
                        <a:effectLst/>
                        <a:latin typeface="Calibri" panose="020F0502020204030204" pitchFamily="34" charset="0"/>
                      </a:endParaRPr>
                    </a:p>
                  </a:txBody>
                  <a:tcPr marL="0" marR="0" marT="0" marB="0" anchor="b"/>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4704"/>
            <a:ext cx="8229600" cy="5331296"/>
          </a:xfrm>
        </p:spPr>
        <p:txBody>
          <a:bodyPr/>
          <a:lstStyle/>
          <a:p>
            <a:r>
              <a:rPr lang="en-NZ" altLang="en-US" sz="2800" dirty="0" smtClean="0"/>
              <a:t>Asset Turnover Ratio:</a:t>
            </a:r>
          </a:p>
          <a:p>
            <a:pPr>
              <a:buNone/>
            </a:pPr>
            <a:endParaRPr lang="en-IN" dirty="0"/>
          </a:p>
        </p:txBody>
      </p:sp>
      <p:sp>
        <p:nvSpPr>
          <p:cNvPr id="3" name="Slide Number Placeholder 2"/>
          <p:cNvSpPr>
            <a:spLocks noGrp="1"/>
          </p:cNvSpPr>
          <p:nvPr>
            <p:ph type="sldNum" sz="quarter" idx="15"/>
          </p:nvPr>
        </p:nvSpPr>
        <p:spPr/>
        <p:txBody>
          <a:bodyPr/>
          <a:lstStyle/>
          <a:p>
            <a:fld id="{D7F4EDBA-C3FC-45EF-B355-BA5A587F884E}" type="slidenum">
              <a:rPr lang="en-IN" smtClean="0"/>
              <a:pPr/>
              <a:t>21</a:t>
            </a:fld>
            <a:endParaRPr lang="en-IN"/>
          </a:p>
        </p:txBody>
      </p:sp>
      <p:sp>
        <p:nvSpPr>
          <p:cNvPr id="6" name="Rectangle 5"/>
          <p:cNvSpPr/>
          <p:nvPr/>
        </p:nvSpPr>
        <p:spPr>
          <a:xfrm>
            <a:off x="539552" y="2852936"/>
            <a:ext cx="8064896" cy="3162404"/>
          </a:xfrm>
          <a:prstGeom prst="rect">
            <a:avLst/>
          </a:prstGeom>
        </p:spPr>
        <p:txBody>
          <a:bodyPr wrap="square">
            <a:spAutoFit/>
          </a:bodyPr>
          <a:lstStyle/>
          <a:p>
            <a:pPr>
              <a:lnSpc>
                <a:spcPct val="150000"/>
              </a:lnSpc>
              <a:buFont typeface="Wingdings" pitchFamily="2" charset="2"/>
              <a:buChar char="Ø"/>
            </a:pPr>
            <a:r>
              <a:rPr lang="en-US" sz="1900" dirty="0" smtClean="0"/>
              <a:t>A </a:t>
            </a:r>
            <a:r>
              <a:rPr lang="en-US" sz="1900" dirty="0" smtClean="0"/>
              <a:t>high asset turnover is an indicator of good performance.</a:t>
            </a:r>
            <a:br>
              <a:rPr lang="en-US" sz="1900" dirty="0" smtClean="0"/>
            </a:br>
            <a:endParaRPr lang="en-US" sz="1900" dirty="0" smtClean="0"/>
          </a:p>
          <a:p>
            <a:pPr>
              <a:lnSpc>
                <a:spcPct val="150000"/>
              </a:lnSpc>
              <a:buFont typeface="Wingdings" pitchFamily="2" charset="2"/>
              <a:buChar char="Ø"/>
            </a:pPr>
            <a:r>
              <a:rPr lang="en-US" sz="1900" dirty="0" smtClean="0"/>
              <a:t>Google Inc. has an average Asset turnover ratio owing to its huge value of Assets, Hewlett Packard is far better than its competitors in this regard.</a:t>
            </a:r>
          </a:p>
          <a:p>
            <a:pPr>
              <a:lnSpc>
                <a:spcPct val="150000"/>
              </a:lnSpc>
              <a:buFont typeface="Wingdings" pitchFamily="2" charset="2"/>
              <a:buChar char="Ø"/>
            </a:pPr>
            <a:endParaRPr lang="en-US" sz="1900" dirty="0" smtClean="0"/>
          </a:p>
          <a:p>
            <a:pPr>
              <a:lnSpc>
                <a:spcPct val="150000"/>
              </a:lnSpc>
              <a:buFont typeface="Wingdings" pitchFamily="2" charset="2"/>
              <a:buChar char="Ø"/>
            </a:pPr>
            <a:endParaRPr lang="en-US" sz="1900" dirty="0" smtClean="0"/>
          </a:p>
          <a:p>
            <a:pPr>
              <a:lnSpc>
                <a:spcPct val="150000"/>
              </a:lnSpc>
              <a:buFont typeface="Wingdings" pitchFamily="2" charset="2"/>
              <a:buChar char="Ø"/>
            </a:pPr>
            <a:endParaRPr lang="en-US" sz="1900" dirty="0"/>
          </a:p>
        </p:txBody>
      </p:sp>
      <p:graphicFrame>
        <p:nvGraphicFramePr>
          <p:cNvPr id="7" name="Table 6"/>
          <p:cNvGraphicFramePr>
            <a:graphicFrameLocks noGrp="1"/>
          </p:cNvGraphicFramePr>
          <p:nvPr>
            <p:extLst>
              <p:ext uri="{D42A27DB-BD31-4B8C-83A1-F6EECF244321}">
                <p14:modId xmlns:p14="http://schemas.microsoft.com/office/powerpoint/2010/main" xmlns="" val="2265743711"/>
              </p:ext>
            </p:extLst>
          </p:nvPr>
        </p:nvGraphicFramePr>
        <p:xfrm>
          <a:off x="899592" y="1340768"/>
          <a:ext cx="7260337" cy="1126435"/>
        </p:xfrm>
        <a:graphic>
          <a:graphicData uri="http://schemas.openxmlformats.org/drawingml/2006/table">
            <a:tbl>
              <a:tblPr>
                <a:tableStyleId>{5C22544A-7EE6-4342-B048-85BDC9FD1C3A}</a:tableStyleId>
              </a:tblPr>
              <a:tblGrid>
                <a:gridCol w="1752600"/>
                <a:gridCol w="2133600"/>
                <a:gridCol w="2106019"/>
                <a:gridCol w="1268118"/>
              </a:tblGrid>
              <a:tr h="516835">
                <a:tc>
                  <a:txBody>
                    <a:bodyPr/>
                    <a:lstStyle/>
                    <a:p>
                      <a:pPr algn="ctr" fontAlgn="b"/>
                      <a:r>
                        <a:rPr lang="en-US" sz="2000" u="none" strike="noStrike" dirty="0">
                          <a:effectLst/>
                        </a:rPr>
                        <a:t>Microsoft</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u="none" strike="noStrike" dirty="0">
                          <a:effectLst/>
                        </a:rPr>
                        <a:t>Google</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u="none" strike="noStrike" dirty="0">
                          <a:effectLst/>
                        </a:rPr>
                        <a:t>Hewlett-Packard</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u="none" strike="noStrike" dirty="0" smtClean="0">
                          <a:effectLst/>
                        </a:rPr>
                        <a:t> Apple </a:t>
                      </a:r>
                      <a:r>
                        <a:rPr lang="en-US" sz="2000" u="none" strike="noStrike" dirty="0">
                          <a:effectLst/>
                        </a:rPr>
                        <a:t>Inc.</a:t>
                      </a:r>
                      <a:endParaRPr lang="en-US" sz="2000" b="1" i="0" u="none" strike="noStrike" dirty="0">
                        <a:solidFill>
                          <a:srgbClr val="000000"/>
                        </a:solidFill>
                        <a:effectLst/>
                        <a:latin typeface="Calibri" panose="020F0502020204030204" pitchFamily="34" charset="0"/>
                      </a:endParaRPr>
                    </a:p>
                  </a:txBody>
                  <a:tcPr marL="0" marR="0" marT="0" marB="0" anchor="b"/>
                </a:tc>
              </a:tr>
              <a:tr h="397565">
                <a:tc>
                  <a:txBody>
                    <a:bodyPr/>
                    <a:lstStyle/>
                    <a:p>
                      <a:pPr algn="ctr" fontAlgn="t"/>
                      <a:endParaRPr lang="en-US" sz="2000" u="none" strike="noStrike" dirty="0" smtClean="0">
                        <a:effectLst/>
                      </a:endParaRPr>
                    </a:p>
                    <a:p>
                      <a:pPr algn="ctr" fontAlgn="t"/>
                      <a:r>
                        <a:rPr lang="en-US" sz="2000" u="none" strike="noStrike" dirty="0" smtClean="0">
                          <a:effectLst/>
                        </a:rPr>
                        <a:t>0.55</a:t>
                      </a:r>
                      <a:endParaRPr lang="en-US" sz="2000" b="0" i="0" u="none" strike="noStrike" dirty="0">
                        <a:solidFill>
                          <a:srgbClr val="000000"/>
                        </a:solidFill>
                        <a:effectLst/>
                        <a:latin typeface="Calibri" panose="020F0502020204030204" pitchFamily="34" charset="0"/>
                      </a:endParaRPr>
                    </a:p>
                  </a:txBody>
                  <a:tcPr marL="0" marR="0" marT="0" marB="0"/>
                </a:tc>
                <a:tc>
                  <a:txBody>
                    <a:bodyPr/>
                    <a:lstStyle/>
                    <a:p>
                      <a:pPr algn="ctr" fontAlgn="b"/>
                      <a:r>
                        <a:rPr lang="en-US" sz="2000" u="none" strike="noStrike" dirty="0">
                          <a:effectLst/>
                        </a:rPr>
                        <a:t>0.57</a:t>
                      </a:r>
                      <a:endParaRPr lang="en-US" sz="2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t"/>
                      <a:endParaRPr lang="en-US" sz="2000" u="none" strike="noStrike" dirty="0" smtClean="0">
                        <a:effectLst/>
                      </a:endParaRPr>
                    </a:p>
                    <a:p>
                      <a:pPr algn="ctr" fontAlgn="t"/>
                      <a:r>
                        <a:rPr lang="en-US" sz="2000" u="none" strike="noStrike" dirty="0" smtClean="0">
                          <a:effectLst/>
                        </a:rPr>
                        <a:t>1.07</a:t>
                      </a:r>
                      <a:endParaRPr lang="en-US" sz="2000" b="0" i="0" u="none" strike="noStrike" dirty="0">
                        <a:solidFill>
                          <a:srgbClr val="000000"/>
                        </a:solidFill>
                        <a:effectLst/>
                        <a:latin typeface="Calibri" panose="020F0502020204030204" pitchFamily="34" charset="0"/>
                      </a:endParaRPr>
                    </a:p>
                  </a:txBody>
                  <a:tcPr marL="0" marR="0" marT="0" marB="0"/>
                </a:tc>
                <a:tc>
                  <a:txBody>
                    <a:bodyPr/>
                    <a:lstStyle/>
                    <a:p>
                      <a:pPr algn="ctr" fontAlgn="b"/>
                      <a:r>
                        <a:rPr lang="en-US" sz="2000" u="none" strike="noStrike" dirty="0">
                          <a:effectLst/>
                        </a:rPr>
                        <a:t>0.83</a:t>
                      </a:r>
                      <a:endParaRPr lang="en-US" sz="2000" b="0" i="0" u="none" strike="noStrike" dirty="0">
                        <a:solidFill>
                          <a:srgbClr val="000000"/>
                        </a:solidFill>
                        <a:effectLst/>
                        <a:latin typeface="Calibri" panose="020F0502020204030204" pitchFamily="34" charset="0"/>
                      </a:endParaRPr>
                    </a:p>
                  </a:txBody>
                  <a:tcPr marL="0" marR="0" marT="0" marB="0" anchor="b"/>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4704"/>
            <a:ext cx="8229600" cy="5331296"/>
          </a:xfrm>
        </p:spPr>
        <p:txBody>
          <a:bodyPr/>
          <a:lstStyle/>
          <a:p>
            <a:r>
              <a:rPr lang="en-NZ" altLang="en-US" sz="2800" dirty="0" smtClean="0"/>
              <a:t>Price to Sales Ratio:</a:t>
            </a:r>
          </a:p>
          <a:p>
            <a:pPr>
              <a:buNone/>
            </a:pPr>
            <a:endParaRPr lang="en-IN" sz="1900" dirty="0" smtClean="0"/>
          </a:p>
        </p:txBody>
      </p:sp>
      <p:sp>
        <p:nvSpPr>
          <p:cNvPr id="3" name="Slide Number Placeholder 2"/>
          <p:cNvSpPr>
            <a:spLocks noGrp="1"/>
          </p:cNvSpPr>
          <p:nvPr>
            <p:ph type="sldNum" sz="quarter" idx="15"/>
          </p:nvPr>
        </p:nvSpPr>
        <p:spPr/>
        <p:txBody>
          <a:bodyPr/>
          <a:lstStyle/>
          <a:p>
            <a:fld id="{D7F4EDBA-C3FC-45EF-B355-BA5A587F884E}" type="slidenum">
              <a:rPr lang="en-IN" smtClean="0"/>
              <a:pPr/>
              <a:t>22</a:t>
            </a:fld>
            <a:endParaRPr lang="en-IN"/>
          </a:p>
        </p:txBody>
      </p:sp>
      <p:sp>
        <p:nvSpPr>
          <p:cNvPr id="6" name="Rectangle 5"/>
          <p:cNvSpPr/>
          <p:nvPr/>
        </p:nvSpPr>
        <p:spPr>
          <a:xfrm>
            <a:off x="539552" y="2852936"/>
            <a:ext cx="8064896" cy="4039567"/>
          </a:xfrm>
          <a:prstGeom prst="rect">
            <a:avLst/>
          </a:prstGeom>
        </p:spPr>
        <p:txBody>
          <a:bodyPr wrap="square">
            <a:spAutoFit/>
          </a:bodyPr>
          <a:lstStyle/>
          <a:p>
            <a:pPr>
              <a:lnSpc>
                <a:spcPct val="150000"/>
              </a:lnSpc>
              <a:buFont typeface="Wingdings" pitchFamily="2" charset="2"/>
              <a:buChar char="Ø"/>
            </a:pPr>
            <a:r>
              <a:rPr lang="en-US" sz="1900" dirty="0" smtClean="0"/>
              <a:t>The </a:t>
            </a:r>
            <a:r>
              <a:rPr lang="en-US" sz="1900" dirty="0" smtClean="0"/>
              <a:t>price-to-sales (per share) ratio is more stable than the price-to-earnings ratio</a:t>
            </a:r>
            <a:r>
              <a:rPr lang="en-US" sz="1900" dirty="0" smtClean="0"/>
              <a:t>.</a:t>
            </a:r>
          </a:p>
          <a:p>
            <a:pPr>
              <a:lnSpc>
                <a:spcPct val="150000"/>
              </a:lnSpc>
              <a:buFont typeface="Wingdings" pitchFamily="2" charset="2"/>
              <a:buChar char="Ø"/>
            </a:pPr>
            <a:endParaRPr lang="en-US" sz="1900" dirty="0" smtClean="0"/>
          </a:p>
          <a:p>
            <a:pPr>
              <a:lnSpc>
                <a:spcPct val="150000"/>
              </a:lnSpc>
              <a:buFont typeface="Wingdings" pitchFamily="2" charset="2"/>
              <a:buChar char="Ø"/>
            </a:pPr>
            <a:r>
              <a:rPr lang="en-US" sz="1900" dirty="0" smtClean="0"/>
              <a:t>It is generally good to have a high Price to Sales Ratio</a:t>
            </a:r>
            <a:r>
              <a:rPr lang="en-US" sz="1900" dirty="0" smtClean="0"/>
              <a:t>.</a:t>
            </a:r>
          </a:p>
          <a:p>
            <a:pPr>
              <a:lnSpc>
                <a:spcPct val="150000"/>
              </a:lnSpc>
              <a:buFont typeface="Wingdings" pitchFamily="2" charset="2"/>
              <a:buChar char="Ø"/>
            </a:pPr>
            <a:endParaRPr lang="en-US" sz="1900" dirty="0" smtClean="0"/>
          </a:p>
          <a:p>
            <a:pPr>
              <a:lnSpc>
                <a:spcPct val="150000"/>
              </a:lnSpc>
              <a:buFont typeface="Wingdings" pitchFamily="2" charset="2"/>
              <a:buChar char="Ø"/>
            </a:pPr>
            <a:r>
              <a:rPr lang="en-US" sz="1900" dirty="0" smtClean="0"/>
              <a:t>Google Inc. is far ahead of its competitors in-terms of Price to Sales ratio.</a:t>
            </a:r>
          </a:p>
          <a:p>
            <a:pPr>
              <a:lnSpc>
                <a:spcPct val="150000"/>
              </a:lnSpc>
              <a:buFont typeface="Wingdings" pitchFamily="2" charset="2"/>
              <a:buChar char="Ø"/>
            </a:pPr>
            <a:endParaRPr lang="en-US" sz="1900" dirty="0" smtClean="0"/>
          </a:p>
          <a:p>
            <a:pPr>
              <a:lnSpc>
                <a:spcPct val="150000"/>
              </a:lnSpc>
              <a:buFont typeface="Wingdings" pitchFamily="2" charset="2"/>
              <a:buChar char="Ø"/>
            </a:pPr>
            <a:endParaRPr lang="en-US" sz="1900" dirty="0" smtClean="0"/>
          </a:p>
          <a:p>
            <a:pPr>
              <a:lnSpc>
                <a:spcPct val="150000"/>
              </a:lnSpc>
              <a:buFont typeface="Wingdings" pitchFamily="2" charset="2"/>
              <a:buChar char="Ø"/>
            </a:pPr>
            <a:endParaRPr lang="en-US" sz="1900" dirty="0"/>
          </a:p>
        </p:txBody>
      </p:sp>
      <p:graphicFrame>
        <p:nvGraphicFramePr>
          <p:cNvPr id="8" name="Table 7"/>
          <p:cNvGraphicFramePr>
            <a:graphicFrameLocks noGrp="1"/>
          </p:cNvGraphicFramePr>
          <p:nvPr>
            <p:extLst>
              <p:ext uri="{D42A27DB-BD31-4B8C-83A1-F6EECF244321}">
                <p14:modId xmlns:p14="http://schemas.microsoft.com/office/powerpoint/2010/main" xmlns="" val="1340331476"/>
              </p:ext>
            </p:extLst>
          </p:nvPr>
        </p:nvGraphicFramePr>
        <p:xfrm>
          <a:off x="1691680" y="1412776"/>
          <a:ext cx="5601567" cy="1181100"/>
        </p:xfrm>
        <a:graphic>
          <a:graphicData uri="http://schemas.openxmlformats.org/drawingml/2006/table">
            <a:tbl>
              <a:tblPr>
                <a:tableStyleId>{5C22544A-7EE6-4342-B048-85BDC9FD1C3A}</a:tableStyleId>
              </a:tblPr>
              <a:tblGrid>
                <a:gridCol w="1867189"/>
                <a:gridCol w="1867189"/>
                <a:gridCol w="1867189"/>
              </a:tblGrid>
              <a:tr h="590550">
                <a:tc>
                  <a:txBody>
                    <a:bodyPr/>
                    <a:lstStyle/>
                    <a:p>
                      <a:pPr algn="ctr" fontAlgn="b"/>
                      <a:r>
                        <a:rPr lang="en-US" sz="2000" u="none" strike="noStrike" dirty="0">
                          <a:effectLst/>
                        </a:rPr>
                        <a:t>Microsoft </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u="none" strike="noStrike" dirty="0">
                          <a:effectLst/>
                        </a:rPr>
                        <a:t>Google </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u="none" strike="noStrike">
                          <a:effectLst/>
                        </a:rPr>
                        <a:t>HP</a:t>
                      </a:r>
                      <a:endParaRPr lang="en-US" sz="2000" b="1" i="0" u="none" strike="noStrike">
                        <a:solidFill>
                          <a:srgbClr val="000000"/>
                        </a:solidFill>
                        <a:effectLst/>
                        <a:latin typeface="Calibri" panose="020F0502020204030204" pitchFamily="34" charset="0"/>
                      </a:endParaRPr>
                    </a:p>
                  </a:txBody>
                  <a:tcPr marL="0" marR="0" marT="0" marB="0" anchor="b"/>
                </a:tc>
              </a:tr>
              <a:tr h="590550">
                <a:tc>
                  <a:txBody>
                    <a:bodyPr/>
                    <a:lstStyle/>
                    <a:p>
                      <a:pPr algn="ctr" fontAlgn="b"/>
                      <a:r>
                        <a:rPr lang="en-US" sz="2000" u="none" strike="noStrike" dirty="0">
                          <a:effectLst/>
                        </a:rPr>
                        <a:t>4.32</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u="none" strike="noStrike" dirty="0">
                          <a:effectLst/>
                        </a:rPr>
                        <a:t>6.34</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u="none" strike="noStrike" dirty="0">
                          <a:effectLst/>
                        </a:rPr>
                        <a:t>0.63</a:t>
                      </a:r>
                      <a:endParaRPr lang="en-US" sz="2000" b="1" i="0" u="none" strike="noStrike" dirty="0">
                        <a:solidFill>
                          <a:srgbClr val="000000"/>
                        </a:solidFill>
                        <a:effectLst/>
                        <a:latin typeface="Calibri" panose="020F0502020204030204" pitchFamily="34" charset="0"/>
                      </a:endParaRPr>
                    </a:p>
                  </a:txBody>
                  <a:tcPr marL="0" marR="0" marT="0" marB="0" anchor="b"/>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4704"/>
            <a:ext cx="8229600" cy="5331296"/>
          </a:xfrm>
        </p:spPr>
        <p:txBody>
          <a:bodyPr/>
          <a:lstStyle/>
          <a:p>
            <a:r>
              <a:rPr lang="en-NZ" altLang="en-US" sz="2800" dirty="0" smtClean="0"/>
              <a:t>Debt to Equity Ratio:</a:t>
            </a:r>
          </a:p>
          <a:p>
            <a:pPr>
              <a:buNone/>
            </a:pPr>
            <a:endParaRPr lang="en-IN" sz="1900" dirty="0" smtClean="0"/>
          </a:p>
        </p:txBody>
      </p:sp>
      <p:sp>
        <p:nvSpPr>
          <p:cNvPr id="3" name="Slide Number Placeholder 2"/>
          <p:cNvSpPr>
            <a:spLocks noGrp="1"/>
          </p:cNvSpPr>
          <p:nvPr>
            <p:ph type="sldNum" sz="quarter" idx="15"/>
          </p:nvPr>
        </p:nvSpPr>
        <p:spPr/>
        <p:txBody>
          <a:bodyPr/>
          <a:lstStyle/>
          <a:p>
            <a:fld id="{D7F4EDBA-C3FC-45EF-B355-BA5A587F884E}" type="slidenum">
              <a:rPr lang="en-IN" smtClean="0"/>
              <a:pPr/>
              <a:t>23</a:t>
            </a:fld>
            <a:endParaRPr lang="en-IN"/>
          </a:p>
        </p:txBody>
      </p:sp>
      <p:sp>
        <p:nvSpPr>
          <p:cNvPr id="6" name="Rectangle 5"/>
          <p:cNvSpPr/>
          <p:nvPr/>
        </p:nvSpPr>
        <p:spPr>
          <a:xfrm>
            <a:off x="539552" y="2636912"/>
            <a:ext cx="8064896" cy="4478149"/>
          </a:xfrm>
          <a:prstGeom prst="rect">
            <a:avLst/>
          </a:prstGeom>
        </p:spPr>
        <p:txBody>
          <a:bodyPr wrap="square">
            <a:spAutoFit/>
          </a:bodyPr>
          <a:lstStyle/>
          <a:p>
            <a:pPr>
              <a:lnSpc>
                <a:spcPct val="150000"/>
              </a:lnSpc>
              <a:buFont typeface="Wingdings" pitchFamily="2" charset="2"/>
              <a:buChar char="Ø"/>
            </a:pPr>
            <a:r>
              <a:rPr lang="en-US" sz="1900" dirty="0" smtClean="0"/>
              <a:t>The </a:t>
            </a:r>
            <a:r>
              <a:rPr lang="en-US" sz="1900" dirty="0" smtClean="0"/>
              <a:t>most widely used measure of a company’s leverage, debt to equity ratios greater than 1 indicate the company may be overleveraged, and stretching itself financially.</a:t>
            </a:r>
            <a:endParaRPr lang="en-US" sz="1900" dirty="0" smtClean="0"/>
          </a:p>
          <a:p>
            <a:pPr>
              <a:lnSpc>
                <a:spcPct val="150000"/>
              </a:lnSpc>
              <a:buFont typeface="Wingdings" pitchFamily="2" charset="2"/>
              <a:buChar char="Ø"/>
            </a:pPr>
            <a:endParaRPr lang="en-US" sz="1900" dirty="0" smtClean="0"/>
          </a:p>
          <a:p>
            <a:pPr>
              <a:lnSpc>
                <a:spcPct val="150000"/>
              </a:lnSpc>
              <a:buFont typeface="Wingdings" pitchFamily="2" charset="2"/>
              <a:buChar char="Ø"/>
            </a:pPr>
            <a:r>
              <a:rPr lang="en-US" sz="1900" dirty="0" smtClean="0"/>
              <a:t>Google has an average Debt to Equity Ratio - neither too high nor too low, implying that the company is not over-leveraged.</a:t>
            </a:r>
          </a:p>
          <a:p>
            <a:pPr>
              <a:lnSpc>
                <a:spcPct val="150000"/>
              </a:lnSpc>
            </a:pPr>
            <a:endParaRPr lang="en-US" sz="1900" dirty="0" smtClean="0"/>
          </a:p>
          <a:p>
            <a:pPr>
              <a:lnSpc>
                <a:spcPct val="150000"/>
              </a:lnSpc>
              <a:buFont typeface="Wingdings" pitchFamily="2" charset="2"/>
              <a:buChar char="Ø"/>
            </a:pPr>
            <a:endParaRPr lang="en-US" sz="1900" dirty="0" smtClean="0"/>
          </a:p>
          <a:p>
            <a:pPr>
              <a:lnSpc>
                <a:spcPct val="150000"/>
              </a:lnSpc>
              <a:buFont typeface="Wingdings" pitchFamily="2" charset="2"/>
              <a:buChar char="Ø"/>
            </a:pPr>
            <a:endParaRPr lang="en-US" sz="1900" dirty="0" smtClean="0"/>
          </a:p>
          <a:p>
            <a:pPr>
              <a:lnSpc>
                <a:spcPct val="150000"/>
              </a:lnSpc>
              <a:buFont typeface="Wingdings" pitchFamily="2" charset="2"/>
              <a:buChar char="Ø"/>
            </a:pPr>
            <a:endParaRPr lang="en-US" sz="1900" dirty="0"/>
          </a:p>
        </p:txBody>
      </p:sp>
      <p:graphicFrame>
        <p:nvGraphicFramePr>
          <p:cNvPr id="7" name="Table 6"/>
          <p:cNvGraphicFramePr>
            <a:graphicFrameLocks noGrp="1"/>
          </p:cNvGraphicFramePr>
          <p:nvPr>
            <p:extLst>
              <p:ext uri="{D42A27DB-BD31-4B8C-83A1-F6EECF244321}">
                <p14:modId xmlns:p14="http://schemas.microsoft.com/office/powerpoint/2010/main" xmlns="" val="92324376"/>
              </p:ext>
            </p:extLst>
          </p:nvPr>
        </p:nvGraphicFramePr>
        <p:xfrm>
          <a:off x="1763688" y="1556792"/>
          <a:ext cx="4915766" cy="771526"/>
        </p:xfrm>
        <a:graphic>
          <a:graphicData uri="http://schemas.openxmlformats.org/drawingml/2006/table">
            <a:tbl>
              <a:tblPr>
                <a:tableStyleId>{5C22544A-7EE6-4342-B048-85BDC9FD1C3A}</a:tableStyleId>
              </a:tblPr>
              <a:tblGrid>
                <a:gridCol w="1941020"/>
                <a:gridCol w="1546868"/>
                <a:gridCol w="1427878"/>
              </a:tblGrid>
              <a:tr h="385763">
                <a:tc>
                  <a:txBody>
                    <a:bodyPr/>
                    <a:lstStyle/>
                    <a:p>
                      <a:pPr algn="ctr" fontAlgn="b"/>
                      <a:r>
                        <a:rPr lang="en-US" sz="2000" u="none" strike="noStrike" dirty="0">
                          <a:effectLst/>
                        </a:rPr>
                        <a:t>Microsoft</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u="none" strike="noStrike" dirty="0">
                          <a:effectLst/>
                        </a:rPr>
                        <a:t>Google </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u="none" strike="noStrike" dirty="0">
                          <a:effectLst/>
                        </a:rPr>
                        <a:t>HP</a:t>
                      </a:r>
                      <a:endParaRPr lang="en-US" sz="2000" b="1" i="0" u="none" strike="noStrike" dirty="0">
                        <a:solidFill>
                          <a:srgbClr val="000000"/>
                        </a:solidFill>
                        <a:effectLst/>
                        <a:latin typeface="Calibri" panose="020F0502020204030204" pitchFamily="34" charset="0"/>
                      </a:endParaRPr>
                    </a:p>
                  </a:txBody>
                  <a:tcPr marL="0" marR="0" marT="0" marB="0" anchor="b"/>
                </a:tc>
              </a:tr>
              <a:tr h="385763">
                <a:tc>
                  <a:txBody>
                    <a:bodyPr/>
                    <a:lstStyle/>
                    <a:p>
                      <a:pPr algn="ctr" fontAlgn="b"/>
                      <a:r>
                        <a:rPr lang="en-US" sz="2000" u="none" strike="noStrike" dirty="0">
                          <a:effectLst/>
                        </a:rPr>
                        <a:t>0.45</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u="none" strike="noStrike" dirty="0">
                          <a:effectLst/>
                        </a:rPr>
                        <a:t>0.65</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u="none" strike="noStrike" dirty="0">
                          <a:effectLst/>
                        </a:rPr>
                        <a:t>0.85</a:t>
                      </a:r>
                      <a:endParaRPr lang="en-US" sz="2000" b="1" i="0" u="none" strike="noStrike" dirty="0">
                        <a:solidFill>
                          <a:srgbClr val="000000"/>
                        </a:solidFill>
                        <a:effectLst/>
                        <a:latin typeface="Calibri" panose="020F0502020204030204" pitchFamily="34" charset="0"/>
                      </a:endParaRPr>
                    </a:p>
                  </a:txBody>
                  <a:tcPr marL="0" marR="0" marT="0" marB="0" anchor="b"/>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p:cNvPicPr>
          <p:nvPr>
            <p:ph idx="1"/>
          </p:nvPr>
        </p:nvPicPr>
        <p:blipFill>
          <a:blip r:embed="rId2" cstate="print"/>
          <a:stretch>
            <a:fillRect/>
          </a:stretch>
        </p:blipFill>
        <p:spPr bwMode="auto">
          <a:xfrm>
            <a:off x="762000" y="2143125"/>
            <a:ext cx="7620000" cy="3333750"/>
          </a:xfrm>
          <a:prstGeom prst="rect">
            <a:avLst/>
          </a:prstGeom>
          <a:noFill/>
          <a:ln w="9525">
            <a:noFill/>
            <a:miter lim="800000"/>
            <a:headEnd/>
            <a:tailEnd/>
          </a:ln>
        </p:spPr>
      </p:pic>
      <p:sp>
        <p:nvSpPr>
          <p:cNvPr id="2" name="Title 1"/>
          <p:cNvSpPr>
            <a:spLocks noGrp="1"/>
          </p:cNvSpPr>
          <p:nvPr>
            <p:ph type="title"/>
          </p:nvPr>
        </p:nvSpPr>
        <p:spPr>
          <a:xfrm>
            <a:off x="518864" y="-27384"/>
            <a:ext cx="8229600" cy="1066800"/>
          </a:xfrm>
        </p:spPr>
        <p:txBody>
          <a:bodyPr>
            <a:normAutofit/>
          </a:bodyPr>
          <a:lstStyle/>
          <a:p>
            <a:pPr algn="ctr"/>
            <a:r>
              <a:rPr lang="en-IN" sz="3200" dirty="0" smtClean="0"/>
              <a:t>HISTORICAL STOCK PERFORMANCE</a:t>
            </a:r>
            <a:endParaRPr lang="en-IN" sz="3200" dirty="0"/>
          </a:p>
        </p:txBody>
      </p:sp>
      <p:sp>
        <p:nvSpPr>
          <p:cNvPr id="3" name="TextBox 2"/>
          <p:cNvSpPr txBox="1"/>
          <p:nvPr/>
        </p:nvSpPr>
        <p:spPr>
          <a:xfrm>
            <a:off x="179512" y="1772816"/>
            <a:ext cx="2890535" cy="646331"/>
          </a:xfrm>
          <a:prstGeom prst="rect">
            <a:avLst/>
          </a:prstGeom>
          <a:noFill/>
        </p:spPr>
        <p:txBody>
          <a:bodyPr wrap="none" rtlCol="0">
            <a:spAutoFit/>
          </a:bodyPr>
          <a:lstStyle/>
          <a:p>
            <a:r>
              <a:rPr lang="en-IN" b="1" dirty="0"/>
              <a:t>+57.18%:  Year-to-Date</a:t>
            </a:r>
            <a:endParaRPr lang="en-IN" dirty="0"/>
          </a:p>
          <a:p>
            <a:endParaRPr lang="en-IN" dirty="0"/>
          </a:p>
        </p:txBody>
      </p:sp>
      <p:sp>
        <p:nvSpPr>
          <p:cNvPr id="5" name="Slide Number Placeholder 4"/>
          <p:cNvSpPr>
            <a:spLocks noGrp="1"/>
          </p:cNvSpPr>
          <p:nvPr>
            <p:ph type="sldNum" sz="quarter" idx="15"/>
          </p:nvPr>
        </p:nvSpPr>
        <p:spPr/>
        <p:txBody>
          <a:bodyPr/>
          <a:lstStyle/>
          <a:p>
            <a:fld id="{D7F4EDBA-C3FC-45EF-B355-BA5A587F884E}" type="slidenum">
              <a:rPr lang="en-IN" smtClean="0"/>
              <a:pPr/>
              <a:t>24</a:t>
            </a:fld>
            <a:endParaRPr lang="en-IN"/>
          </a:p>
        </p:txBody>
      </p:sp>
    </p:spTree>
    <p:extLst>
      <p:ext uri="{BB962C8B-B14F-4D97-AF65-F5344CB8AC3E}">
        <p14:creationId xmlns="" xmlns:p14="http://schemas.microsoft.com/office/powerpoint/2010/main" val="3737170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 xmlns:p14="http://schemas.microsoft.com/office/powerpoint/2010/main" val="2845417137"/>
              </p:ext>
            </p:extLst>
          </p:nvPr>
        </p:nvGraphicFramePr>
        <p:xfrm>
          <a:off x="395535" y="1844824"/>
          <a:ext cx="8496945" cy="4392490"/>
        </p:xfrm>
        <a:graphic>
          <a:graphicData uri="http://schemas.openxmlformats.org/drawingml/2006/table">
            <a:tbl>
              <a:tblPr firstRow="1" firstCol="1" bandRow="1">
                <a:tableStyleId>{5C22544A-7EE6-4342-B048-85BDC9FD1C3A}</a:tableStyleId>
              </a:tblPr>
              <a:tblGrid>
                <a:gridCol w="1699389"/>
                <a:gridCol w="1699389"/>
                <a:gridCol w="1699389"/>
                <a:gridCol w="1699389"/>
                <a:gridCol w="1699389"/>
              </a:tblGrid>
              <a:tr h="760785">
                <a:tc>
                  <a:txBody>
                    <a:bodyPr/>
                    <a:lstStyle/>
                    <a:p>
                      <a:pPr>
                        <a:lnSpc>
                          <a:spcPct val="115000"/>
                        </a:lnSpc>
                        <a:spcAft>
                          <a:spcPts val="750"/>
                        </a:spcAft>
                      </a:pPr>
                      <a:r>
                        <a:rPr lang="en-IN" sz="900" dirty="0">
                          <a:effectLst/>
                        </a:rPr>
                        <a:t>1-5 Linear Scale</a:t>
                      </a:r>
                      <a:endParaRPr lang="en-IN" sz="1100" dirty="0">
                        <a:effectLst/>
                        <a:latin typeface="Calibri"/>
                        <a:ea typeface="Calibri"/>
                        <a:cs typeface="Times New Roman"/>
                      </a:endParaRPr>
                    </a:p>
                  </a:txBody>
                  <a:tcPr marL="47625" marR="47625" marT="95250" marB="95250" anchor="b"/>
                </a:tc>
                <a:tc>
                  <a:txBody>
                    <a:bodyPr/>
                    <a:lstStyle/>
                    <a:p>
                      <a:pPr algn="r">
                        <a:lnSpc>
                          <a:spcPct val="115000"/>
                        </a:lnSpc>
                        <a:spcAft>
                          <a:spcPts val="750"/>
                        </a:spcAft>
                      </a:pPr>
                      <a:r>
                        <a:rPr lang="en-IN" sz="900">
                          <a:effectLst/>
                        </a:rPr>
                        <a:t>Current</a:t>
                      </a:r>
                      <a:endParaRPr lang="en-IN" sz="1100">
                        <a:effectLst/>
                        <a:latin typeface="Calibri"/>
                        <a:ea typeface="Calibri"/>
                        <a:cs typeface="Times New Roman"/>
                      </a:endParaRPr>
                    </a:p>
                  </a:txBody>
                  <a:tcPr marL="47625" marR="47625" marT="95250" marB="95250" anchor="b"/>
                </a:tc>
                <a:tc>
                  <a:txBody>
                    <a:bodyPr/>
                    <a:lstStyle/>
                    <a:p>
                      <a:pPr algn="r">
                        <a:lnSpc>
                          <a:spcPct val="115000"/>
                        </a:lnSpc>
                        <a:spcAft>
                          <a:spcPts val="750"/>
                        </a:spcAft>
                      </a:pPr>
                      <a:r>
                        <a:rPr lang="en-IN" sz="900">
                          <a:effectLst/>
                        </a:rPr>
                        <a:t>1 Month</a:t>
                      </a:r>
                      <a:br>
                        <a:rPr lang="en-IN" sz="900">
                          <a:effectLst/>
                        </a:rPr>
                      </a:br>
                      <a:r>
                        <a:rPr lang="en-IN" sz="900">
                          <a:effectLst/>
                        </a:rPr>
                        <a:t>Ago</a:t>
                      </a:r>
                      <a:endParaRPr lang="en-IN" sz="1100">
                        <a:effectLst/>
                        <a:latin typeface="Calibri"/>
                        <a:ea typeface="Calibri"/>
                        <a:cs typeface="Times New Roman"/>
                      </a:endParaRPr>
                    </a:p>
                  </a:txBody>
                  <a:tcPr marL="47625" marR="47625" marT="95250" marB="95250" anchor="b"/>
                </a:tc>
                <a:tc>
                  <a:txBody>
                    <a:bodyPr/>
                    <a:lstStyle/>
                    <a:p>
                      <a:pPr algn="r">
                        <a:lnSpc>
                          <a:spcPct val="115000"/>
                        </a:lnSpc>
                        <a:spcAft>
                          <a:spcPts val="750"/>
                        </a:spcAft>
                      </a:pPr>
                      <a:r>
                        <a:rPr lang="en-IN" sz="900">
                          <a:effectLst/>
                        </a:rPr>
                        <a:t>2 Month</a:t>
                      </a:r>
                      <a:br>
                        <a:rPr lang="en-IN" sz="900">
                          <a:effectLst/>
                        </a:rPr>
                      </a:br>
                      <a:r>
                        <a:rPr lang="en-IN" sz="900">
                          <a:effectLst/>
                        </a:rPr>
                        <a:t>Ago</a:t>
                      </a:r>
                      <a:endParaRPr lang="en-IN" sz="1100">
                        <a:effectLst/>
                        <a:latin typeface="Calibri"/>
                        <a:ea typeface="Calibri"/>
                        <a:cs typeface="Times New Roman"/>
                      </a:endParaRPr>
                    </a:p>
                  </a:txBody>
                  <a:tcPr marL="47625" marR="47625" marT="95250" marB="95250" anchor="b"/>
                </a:tc>
                <a:tc>
                  <a:txBody>
                    <a:bodyPr/>
                    <a:lstStyle/>
                    <a:p>
                      <a:pPr algn="r">
                        <a:lnSpc>
                          <a:spcPct val="115000"/>
                        </a:lnSpc>
                        <a:spcAft>
                          <a:spcPts val="750"/>
                        </a:spcAft>
                      </a:pPr>
                      <a:r>
                        <a:rPr lang="en-IN" sz="900">
                          <a:effectLst/>
                        </a:rPr>
                        <a:t>3 Month</a:t>
                      </a:r>
                      <a:br>
                        <a:rPr lang="en-IN" sz="900">
                          <a:effectLst/>
                        </a:rPr>
                      </a:br>
                      <a:r>
                        <a:rPr lang="en-IN" sz="900">
                          <a:effectLst/>
                        </a:rPr>
                        <a:t>Ago</a:t>
                      </a:r>
                      <a:endParaRPr lang="en-IN" sz="1100">
                        <a:effectLst/>
                        <a:latin typeface="Calibri"/>
                        <a:ea typeface="Calibri"/>
                        <a:cs typeface="Times New Roman"/>
                      </a:endParaRPr>
                    </a:p>
                  </a:txBody>
                  <a:tcPr marL="47625" marR="47625" marT="95250" marB="95250" anchor="b"/>
                </a:tc>
              </a:tr>
              <a:tr h="518815">
                <a:tc>
                  <a:txBody>
                    <a:bodyPr/>
                    <a:lstStyle/>
                    <a:p>
                      <a:pPr>
                        <a:lnSpc>
                          <a:spcPct val="115000"/>
                        </a:lnSpc>
                        <a:spcAft>
                          <a:spcPts val="750"/>
                        </a:spcAft>
                      </a:pPr>
                      <a:r>
                        <a:rPr lang="en-IN" sz="900">
                          <a:effectLst/>
                        </a:rPr>
                        <a:t>(1) BUY</a:t>
                      </a:r>
                      <a:endParaRPr lang="en-IN" sz="1100">
                        <a:effectLst/>
                        <a:latin typeface="Calibri"/>
                        <a:ea typeface="Calibri"/>
                        <a:cs typeface="Times New Roman"/>
                      </a:endParaRPr>
                    </a:p>
                  </a:txBody>
                  <a:tcPr marL="47625" marR="47625" marT="95250" marB="95250"/>
                </a:tc>
                <a:tc>
                  <a:txBody>
                    <a:bodyPr/>
                    <a:lstStyle/>
                    <a:p>
                      <a:pPr algn="r">
                        <a:lnSpc>
                          <a:spcPct val="115000"/>
                        </a:lnSpc>
                        <a:spcAft>
                          <a:spcPts val="750"/>
                        </a:spcAft>
                      </a:pPr>
                      <a:r>
                        <a:rPr lang="en-IN" sz="1200" b="1" dirty="0">
                          <a:effectLst/>
                        </a:rPr>
                        <a:t>16</a:t>
                      </a:r>
                      <a:endParaRPr lang="en-IN" sz="1200" b="1" dirty="0">
                        <a:effectLst/>
                        <a:latin typeface="Calibri"/>
                        <a:ea typeface="Calibri"/>
                        <a:cs typeface="Times New Roman"/>
                      </a:endParaRPr>
                    </a:p>
                  </a:txBody>
                  <a:tcPr marL="47625" marR="47625" marT="95250" marB="95250"/>
                </a:tc>
                <a:tc>
                  <a:txBody>
                    <a:bodyPr/>
                    <a:lstStyle/>
                    <a:p>
                      <a:pPr algn="r">
                        <a:lnSpc>
                          <a:spcPct val="115000"/>
                        </a:lnSpc>
                        <a:spcAft>
                          <a:spcPts val="750"/>
                        </a:spcAft>
                      </a:pPr>
                      <a:r>
                        <a:rPr lang="en-IN" sz="1200" b="1">
                          <a:effectLst/>
                        </a:rPr>
                        <a:t>16</a:t>
                      </a:r>
                      <a:endParaRPr lang="en-IN" sz="1200" b="1">
                        <a:effectLst/>
                        <a:latin typeface="Calibri"/>
                        <a:ea typeface="Calibri"/>
                        <a:cs typeface="Times New Roman"/>
                      </a:endParaRPr>
                    </a:p>
                  </a:txBody>
                  <a:tcPr marL="47625" marR="47625" marT="95250" marB="95250"/>
                </a:tc>
                <a:tc>
                  <a:txBody>
                    <a:bodyPr/>
                    <a:lstStyle/>
                    <a:p>
                      <a:pPr algn="r">
                        <a:lnSpc>
                          <a:spcPct val="115000"/>
                        </a:lnSpc>
                        <a:spcAft>
                          <a:spcPts val="750"/>
                        </a:spcAft>
                      </a:pPr>
                      <a:r>
                        <a:rPr lang="en-IN" sz="1200" b="1">
                          <a:effectLst/>
                        </a:rPr>
                        <a:t>16</a:t>
                      </a:r>
                      <a:endParaRPr lang="en-IN" sz="1200" b="1">
                        <a:effectLst/>
                        <a:latin typeface="Calibri"/>
                        <a:ea typeface="Calibri"/>
                        <a:cs typeface="Times New Roman"/>
                      </a:endParaRPr>
                    </a:p>
                  </a:txBody>
                  <a:tcPr marL="47625" marR="47625" marT="95250" marB="95250"/>
                </a:tc>
                <a:tc>
                  <a:txBody>
                    <a:bodyPr/>
                    <a:lstStyle/>
                    <a:p>
                      <a:pPr algn="r">
                        <a:lnSpc>
                          <a:spcPct val="115000"/>
                        </a:lnSpc>
                        <a:spcAft>
                          <a:spcPts val="750"/>
                        </a:spcAft>
                      </a:pPr>
                      <a:r>
                        <a:rPr lang="en-IN" sz="1200" b="1">
                          <a:effectLst/>
                        </a:rPr>
                        <a:t>16</a:t>
                      </a:r>
                      <a:endParaRPr lang="en-IN" sz="1200" b="1">
                        <a:effectLst/>
                        <a:latin typeface="Calibri"/>
                        <a:ea typeface="Calibri"/>
                        <a:cs typeface="Times New Roman"/>
                      </a:endParaRPr>
                    </a:p>
                  </a:txBody>
                  <a:tcPr marL="47625" marR="47625" marT="95250" marB="95250"/>
                </a:tc>
              </a:tr>
              <a:tr h="518815">
                <a:tc>
                  <a:txBody>
                    <a:bodyPr/>
                    <a:lstStyle/>
                    <a:p>
                      <a:pPr>
                        <a:lnSpc>
                          <a:spcPct val="115000"/>
                        </a:lnSpc>
                        <a:spcAft>
                          <a:spcPts val="750"/>
                        </a:spcAft>
                      </a:pPr>
                      <a:r>
                        <a:rPr lang="en-IN" sz="900">
                          <a:effectLst/>
                        </a:rPr>
                        <a:t>(2) OUTPERFORM</a:t>
                      </a:r>
                      <a:endParaRPr lang="en-IN" sz="1100">
                        <a:effectLst/>
                        <a:latin typeface="Calibri"/>
                        <a:ea typeface="Calibri"/>
                        <a:cs typeface="Times New Roman"/>
                      </a:endParaRPr>
                    </a:p>
                  </a:txBody>
                  <a:tcPr marL="47625" marR="47625" marT="95250" marB="95250"/>
                </a:tc>
                <a:tc>
                  <a:txBody>
                    <a:bodyPr/>
                    <a:lstStyle/>
                    <a:p>
                      <a:pPr algn="r">
                        <a:lnSpc>
                          <a:spcPct val="115000"/>
                        </a:lnSpc>
                        <a:spcAft>
                          <a:spcPts val="750"/>
                        </a:spcAft>
                      </a:pPr>
                      <a:r>
                        <a:rPr lang="en-IN" sz="1200" b="1">
                          <a:effectLst/>
                        </a:rPr>
                        <a:t>16</a:t>
                      </a:r>
                      <a:endParaRPr lang="en-IN" sz="1200" b="1">
                        <a:effectLst/>
                        <a:latin typeface="Calibri"/>
                        <a:ea typeface="Calibri"/>
                        <a:cs typeface="Times New Roman"/>
                      </a:endParaRPr>
                    </a:p>
                  </a:txBody>
                  <a:tcPr marL="47625" marR="47625" marT="95250" marB="95250"/>
                </a:tc>
                <a:tc>
                  <a:txBody>
                    <a:bodyPr/>
                    <a:lstStyle/>
                    <a:p>
                      <a:pPr algn="r">
                        <a:lnSpc>
                          <a:spcPct val="115000"/>
                        </a:lnSpc>
                        <a:spcAft>
                          <a:spcPts val="750"/>
                        </a:spcAft>
                      </a:pPr>
                      <a:r>
                        <a:rPr lang="en-IN" sz="1200" b="1" dirty="0">
                          <a:effectLst/>
                        </a:rPr>
                        <a:t>16</a:t>
                      </a:r>
                      <a:endParaRPr lang="en-IN" sz="1200" b="1" dirty="0">
                        <a:effectLst/>
                        <a:latin typeface="Calibri"/>
                        <a:ea typeface="Calibri"/>
                        <a:cs typeface="Times New Roman"/>
                      </a:endParaRPr>
                    </a:p>
                  </a:txBody>
                  <a:tcPr marL="47625" marR="47625" marT="95250" marB="95250"/>
                </a:tc>
                <a:tc>
                  <a:txBody>
                    <a:bodyPr/>
                    <a:lstStyle/>
                    <a:p>
                      <a:pPr algn="r">
                        <a:lnSpc>
                          <a:spcPct val="115000"/>
                        </a:lnSpc>
                        <a:spcAft>
                          <a:spcPts val="750"/>
                        </a:spcAft>
                      </a:pPr>
                      <a:r>
                        <a:rPr lang="en-IN" sz="1200" b="1">
                          <a:effectLst/>
                        </a:rPr>
                        <a:t>16</a:t>
                      </a:r>
                      <a:endParaRPr lang="en-IN" sz="1200" b="1">
                        <a:effectLst/>
                        <a:latin typeface="Calibri"/>
                        <a:ea typeface="Calibri"/>
                        <a:cs typeface="Times New Roman"/>
                      </a:endParaRPr>
                    </a:p>
                  </a:txBody>
                  <a:tcPr marL="47625" marR="47625" marT="95250" marB="95250"/>
                </a:tc>
                <a:tc>
                  <a:txBody>
                    <a:bodyPr/>
                    <a:lstStyle/>
                    <a:p>
                      <a:pPr algn="r">
                        <a:lnSpc>
                          <a:spcPct val="115000"/>
                        </a:lnSpc>
                        <a:spcAft>
                          <a:spcPts val="750"/>
                        </a:spcAft>
                      </a:pPr>
                      <a:r>
                        <a:rPr lang="en-IN" sz="1200" b="1">
                          <a:effectLst/>
                        </a:rPr>
                        <a:t>16</a:t>
                      </a:r>
                      <a:endParaRPr lang="en-IN" sz="1200" b="1">
                        <a:effectLst/>
                        <a:latin typeface="Calibri"/>
                        <a:ea typeface="Calibri"/>
                        <a:cs typeface="Times New Roman"/>
                      </a:endParaRPr>
                    </a:p>
                  </a:txBody>
                  <a:tcPr marL="47625" marR="47625" marT="95250" marB="95250"/>
                </a:tc>
              </a:tr>
              <a:tr h="518815">
                <a:tc>
                  <a:txBody>
                    <a:bodyPr/>
                    <a:lstStyle/>
                    <a:p>
                      <a:pPr>
                        <a:lnSpc>
                          <a:spcPct val="115000"/>
                        </a:lnSpc>
                        <a:spcAft>
                          <a:spcPts val="750"/>
                        </a:spcAft>
                      </a:pPr>
                      <a:r>
                        <a:rPr lang="en-IN" sz="900">
                          <a:effectLst/>
                        </a:rPr>
                        <a:t>(3) HOLD</a:t>
                      </a:r>
                      <a:endParaRPr lang="en-IN" sz="1100">
                        <a:effectLst/>
                        <a:latin typeface="Calibri"/>
                        <a:ea typeface="Calibri"/>
                        <a:cs typeface="Times New Roman"/>
                      </a:endParaRPr>
                    </a:p>
                  </a:txBody>
                  <a:tcPr marL="47625" marR="47625" marT="95250" marB="95250"/>
                </a:tc>
                <a:tc>
                  <a:txBody>
                    <a:bodyPr/>
                    <a:lstStyle/>
                    <a:p>
                      <a:pPr algn="r">
                        <a:lnSpc>
                          <a:spcPct val="115000"/>
                        </a:lnSpc>
                        <a:spcAft>
                          <a:spcPts val="750"/>
                        </a:spcAft>
                      </a:pPr>
                      <a:r>
                        <a:rPr lang="en-IN" sz="1200" b="1">
                          <a:effectLst/>
                        </a:rPr>
                        <a:t>13</a:t>
                      </a:r>
                      <a:endParaRPr lang="en-IN" sz="1200" b="1">
                        <a:effectLst/>
                        <a:latin typeface="Calibri"/>
                        <a:ea typeface="Calibri"/>
                        <a:cs typeface="Times New Roman"/>
                      </a:endParaRPr>
                    </a:p>
                  </a:txBody>
                  <a:tcPr marL="47625" marR="47625" marT="95250" marB="95250"/>
                </a:tc>
                <a:tc>
                  <a:txBody>
                    <a:bodyPr/>
                    <a:lstStyle/>
                    <a:p>
                      <a:pPr algn="r">
                        <a:lnSpc>
                          <a:spcPct val="115000"/>
                        </a:lnSpc>
                        <a:spcAft>
                          <a:spcPts val="750"/>
                        </a:spcAft>
                      </a:pPr>
                      <a:r>
                        <a:rPr lang="en-IN" sz="1200" b="1" dirty="0">
                          <a:effectLst/>
                        </a:rPr>
                        <a:t>13</a:t>
                      </a:r>
                      <a:endParaRPr lang="en-IN" sz="1200" b="1" dirty="0">
                        <a:effectLst/>
                        <a:latin typeface="Calibri"/>
                        <a:ea typeface="Calibri"/>
                        <a:cs typeface="Times New Roman"/>
                      </a:endParaRPr>
                    </a:p>
                  </a:txBody>
                  <a:tcPr marL="47625" marR="47625" marT="95250" marB="95250"/>
                </a:tc>
                <a:tc>
                  <a:txBody>
                    <a:bodyPr/>
                    <a:lstStyle/>
                    <a:p>
                      <a:pPr algn="r">
                        <a:lnSpc>
                          <a:spcPct val="115000"/>
                        </a:lnSpc>
                        <a:spcAft>
                          <a:spcPts val="750"/>
                        </a:spcAft>
                      </a:pPr>
                      <a:r>
                        <a:rPr lang="en-IN" sz="1200" b="1">
                          <a:effectLst/>
                        </a:rPr>
                        <a:t>13</a:t>
                      </a:r>
                      <a:endParaRPr lang="en-IN" sz="1200" b="1">
                        <a:effectLst/>
                        <a:latin typeface="Calibri"/>
                        <a:ea typeface="Calibri"/>
                        <a:cs typeface="Times New Roman"/>
                      </a:endParaRPr>
                    </a:p>
                  </a:txBody>
                  <a:tcPr marL="47625" marR="47625" marT="95250" marB="95250"/>
                </a:tc>
                <a:tc>
                  <a:txBody>
                    <a:bodyPr/>
                    <a:lstStyle/>
                    <a:p>
                      <a:pPr algn="r">
                        <a:lnSpc>
                          <a:spcPct val="115000"/>
                        </a:lnSpc>
                        <a:spcAft>
                          <a:spcPts val="750"/>
                        </a:spcAft>
                      </a:pPr>
                      <a:r>
                        <a:rPr lang="en-IN" sz="1200" b="1">
                          <a:effectLst/>
                        </a:rPr>
                        <a:t>13</a:t>
                      </a:r>
                      <a:endParaRPr lang="en-IN" sz="1200" b="1">
                        <a:effectLst/>
                        <a:latin typeface="Calibri"/>
                        <a:ea typeface="Calibri"/>
                        <a:cs typeface="Times New Roman"/>
                      </a:endParaRPr>
                    </a:p>
                  </a:txBody>
                  <a:tcPr marL="47625" marR="47625" marT="95250" marB="95250"/>
                </a:tc>
              </a:tr>
              <a:tr h="518815">
                <a:tc>
                  <a:txBody>
                    <a:bodyPr/>
                    <a:lstStyle/>
                    <a:p>
                      <a:pPr>
                        <a:lnSpc>
                          <a:spcPct val="115000"/>
                        </a:lnSpc>
                        <a:spcAft>
                          <a:spcPts val="750"/>
                        </a:spcAft>
                      </a:pPr>
                      <a:r>
                        <a:rPr lang="en-IN" sz="900">
                          <a:effectLst/>
                        </a:rPr>
                        <a:t>(4) UNDERPERFORM</a:t>
                      </a:r>
                      <a:endParaRPr lang="en-IN" sz="1100">
                        <a:effectLst/>
                        <a:latin typeface="Calibri"/>
                        <a:ea typeface="Calibri"/>
                        <a:cs typeface="Times New Roman"/>
                      </a:endParaRPr>
                    </a:p>
                  </a:txBody>
                  <a:tcPr marL="47625" marR="47625" marT="95250" marB="95250"/>
                </a:tc>
                <a:tc>
                  <a:txBody>
                    <a:bodyPr/>
                    <a:lstStyle/>
                    <a:p>
                      <a:pPr algn="r">
                        <a:lnSpc>
                          <a:spcPct val="115000"/>
                        </a:lnSpc>
                        <a:spcAft>
                          <a:spcPts val="750"/>
                        </a:spcAft>
                      </a:pPr>
                      <a:r>
                        <a:rPr lang="en-IN" sz="1200" b="1">
                          <a:effectLst/>
                        </a:rPr>
                        <a:t>0</a:t>
                      </a:r>
                      <a:endParaRPr lang="en-IN" sz="1200" b="1">
                        <a:effectLst/>
                        <a:latin typeface="Calibri"/>
                        <a:ea typeface="Calibri"/>
                        <a:cs typeface="Times New Roman"/>
                      </a:endParaRPr>
                    </a:p>
                  </a:txBody>
                  <a:tcPr marL="47625" marR="47625" marT="95250" marB="95250"/>
                </a:tc>
                <a:tc>
                  <a:txBody>
                    <a:bodyPr/>
                    <a:lstStyle/>
                    <a:p>
                      <a:pPr algn="r">
                        <a:lnSpc>
                          <a:spcPct val="115000"/>
                        </a:lnSpc>
                        <a:spcAft>
                          <a:spcPts val="750"/>
                        </a:spcAft>
                      </a:pPr>
                      <a:r>
                        <a:rPr lang="en-IN" sz="1200" b="1" dirty="0">
                          <a:effectLst/>
                        </a:rPr>
                        <a:t>0</a:t>
                      </a:r>
                      <a:endParaRPr lang="en-IN" sz="1200" b="1" dirty="0">
                        <a:effectLst/>
                        <a:latin typeface="Calibri"/>
                        <a:ea typeface="Calibri"/>
                        <a:cs typeface="Times New Roman"/>
                      </a:endParaRPr>
                    </a:p>
                  </a:txBody>
                  <a:tcPr marL="47625" marR="47625" marT="95250" marB="95250"/>
                </a:tc>
                <a:tc>
                  <a:txBody>
                    <a:bodyPr/>
                    <a:lstStyle/>
                    <a:p>
                      <a:pPr algn="r">
                        <a:lnSpc>
                          <a:spcPct val="115000"/>
                        </a:lnSpc>
                        <a:spcAft>
                          <a:spcPts val="750"/>
                        </a:spcAft>
                      </a:pPr>
                      <a:r>
                        <a:rPr lang="en-IN" sz="1200" b="1">
                          <a:effectLst/>
                        </a:rPr>
                        <a:t>0</a:t>
                      </a:r>
                      <a:endParaRPr lang="en-IN" sz="1200" b="1">
                        <a:effectLst/>
                        <a:latin typeface="Calibri"/>
                        <a:ea typeface="Calibri"/>
                        <a:cs typeface="Times New Roman"/>
                      </a:endParaRPr>
                    </a:p>
                  </a:txBody>
                  <a:tcPr marL="47625" marR="47625" marT="95250" marB="95250"/>
                </a:tc>
                <a:tc>
                  <a:txBody>
                    <a:bodyPr/>
                    <a:lstStyle/>
                    <a:p>
                      <a:pPr algn="r">
                        <a:lnSpc>
                          <a:spcPct val="115000"/>
                        </a:lnSpc>
                        <a:spcAft>
                          <a:spcPts val="750"/>
                        </a:spcAft>
                      </a:pPr>
                      <a:r>
                        <a:rPr lang="en-IN" sz="1200" b="1">
                          <a:effectLst/>
                        </a:rPr>
                        <a:t>0</a:t>
                      </a:r>
                      <a:endParaRPr lang="en-IN" sz="1200" b="1">
                        <a:effectLst/>
                        <a:latin typeface="Calibri"/>
                        <a:ea typeface="Calibri"/>
                        <a:cs typeface="Times New Roman"/>
                      </a:endParaRPr>
                    </a:p>
                  </a:txBody>
                  <a:tcPr marL="47625" marR="47625" marT="95250" marB="95250"/>
                </a:tc>
              </a:tr>
              <a:tr h="518815">
                <a:tc>
                  <a:txBody>
                    <a:bodyPr/>
                    <a:lstStyle/>
                    <a:p>
                      <a:pPr>
                        <a:lnSpc>
                          <a:spcPct val="115000"/>
                        </a:lnSpc>
                        <a:spcAft>
                          <a:spcPts val="750"/>
                        </a:spcAft>
                      </a:pPr>
                      <a:r>
                        <a:rPr lang="en-IN" sz="900">
                          <a:effectLst/>
                        </a:rPr>
                        <a:t>(5) SELL</a:t>
                      </a:r>
                      <a:endParaRPr lang="en-IN" sz="1100">
                        <a:effectLst/>
                        <a:latin typeface="Calibri"/>
                        <a:ea typeface="Calibri"/>
                        <a:cs typeface="Times New Roman"/>
                      </a:endParaRPr>
                    </a:p>
                  </a:txBody>
                  <a:tcPr marL="47625" marR="47625" marT="95250" marB="95250"/>
                </a:tc>
                <a:tc>
                  <a:txBody>
                    <a:bodyPr/>
                    <a:lstStyle/>
                    <a:p>
                      <a:pPr algn="r">
                        <a:lnSpc>
                          <a:spcPct val="115000"/>
                        </a:lnSpc>
                        <a:spcAft>
                          <a:spcPts val="750"/>
                        </a:spcAft>
                      </a:pPr>
                      <a:r>
                        <a:rPr lang="en-IN" sz="1200" b="1">
                          <a:effectLst/>
                        </a:rPr>
                        <a:t>0</a:t>
                      </a:r>
                      <a:endParaRPr lang="en-IN" sz="1200" b="1">
                        <a:effectLst/>
                        <a:latin typeface="Calibri"/>
                        <a:ea typeface="Calibri"/>
                        <a:cs typeface="Times New Roman"/>
                      </a:endParaRPr>
                    </a:p>
                  </a:txBody>
                  <a:tcPr marL="47625" marR="47625" marT="95250" marB="95250"/>
                </a:tc>
                <a:tc>
                  <a:txBody>
                    <a:bodyPr/>
                    <a:lstStyle/>
                    <a:p>
                      <a:pPr algn="r">
                        <a:lnSpc>
                          <a:spcPct val="115000"/>
                        </a:lnSpc>
                        <a:spcAft>
                          <a:spcPts val="750"/>
                        </a:spcAft>
                      </a:pPr>
                      <a:r>
                        <a:rPr lang="en-IN" sz="1200" b="1">
                          <a:effectLst/>
                        </a:rPr>
                        <a:t>0</a:t>
                      </a:r>
                      <a:endParaRPr lang="en-IN" sz="1200" b="1">
                        <a:effectLst/>
                        <a:latin typeface="Calibri"/>
                        <a:ea typeface="Calibri"/>
                        <a:cs typeface="Times New Roman"/>
                      </a:endParaRPr>
                    </a:p>
                  </a:txBody>
                  <a:tcPr marL="47625" marR="47625" marT="95250" marB="95250"/>
                </a:tc>
                <a:tc>
                  <a:txBody>
                    <a:bodyPr/>
                    <a:lstStyle/>
                    <a:p>
                      <a:pPr algn="r">
                        <a:lnSpc>
                          <a:spcPct val="115000"/>
                        </a:lnSpc>
                        <a:spcAft>
                          <a:spcPts val="750"/>
                        </a:spcAft>
                      </a:pPr>
                      <a:r>
                        <a:rPr lang="en-IN" sz="1200" b="1" dirty="0">
                          <a:effectLst/>
                        </a:rPr>
                        <a:t>0</a:t>
                      </a:r>
                      <a:endParaRPr lang="en-IN" sz="1200" b="1" dirty="0">
                        <a:effectLst/>
                        <a:latin typeface="Calibri"/>
                        <a:ea typeface="Calibri"/>
                        <a:cs typeface="Times New Roman"/>
                      </a:endParaRPr>
                    </a:p>
                  </a:txBody>
                  <a:tcPr marL="47625" marR="47625" marT="95250" marB="95250"/>
                </a:tc>
                <a:tc>
                  <a:txBody>
                    <a:bodyPr/>
                    <a:lstStyle/>
                    <a:p>
                      <a:pPr algn="r">
                        <a:lnSpc>
                          <a:spcPct val="115000"/>
                        </a:lnSpc>
                        <a:spcAft>
                          <a:spcPts val="750"/>
                        </a:spcAft>
                      </a:pPr>
                      <a:r>
                        <a:rPr lang="en-IN" sz="1200" b="1">
                          <a:effectLst/>
                        </a:rPr>
                        <a:t>0</a:t>
                      </a:r>
                      <a:endParaRPr lang="en-IN" sz="1200" b="1">
                        <a:effectLst/>
                        <a:latin typeface="Calibri"/>
                        <a:ea typeface="Calibri"/>
                        <a:cs typeface="Times New Roman"/>
                      </a:endParaRPr>
                    </a:p>
                  </a:txBody>
                  <a:tcPr marL="47625" marR="47625" marT="95250" marB="95250"/>
                </a:tc>
              </a:tr>
              <a:tr h="518815">
                <a:tc>
                  <a:txBody>
                    <a:bodyPr/>
                    <a:lstStyle/>
                    <a:p>
                      <a:pPr>
                        <a:lnSpc>
                          <a:spcPct val="115000"/>
                        </a:lnSpc>
                        <a:spcAft>
                          <a:spcPts val="750"/>
                        </a:spcAft>
                      </a:pPr>
                      <a:r>
                        <a:rPr lang="en-IN" sz="900">
                          <a:effectLst/>
                        </a:rPr>
                        <a:t>No Opinion</a:t>
                      </a:r>
                      <a:endParaRPr lang="en-IN" sz="1100">
                        <a:effectLst/>
                        <a:latin typeface="Calibri"/>
                        <a:ea typeface="Calibri"/>
                        <a:cs typeface="Times New Roman"/>
                      </a:endParaRPr>
                    </a:p>
                  </a:txBody>
                  <a:tcPr marL="47625" marR="47625" marT="95250" marB="95250"/>
                </a:tc>
                <a:tc>
                  <a:txBody>
                    <a:bodyPr/>
                    <a:lstStyle/>
                    <a:p>
                      <a:pPr algn="r">
                        <a:lnSpc>
                          <a:spcPct val="115000"/>
                        </a:lnSpc>
                        <a:spcAft>
                          <a:spcPts val="750"/>
                        </a:spcAft>
                      </a:pPr>
                      <a:r>
                        <a:rPr lang="en-IN" sz="1200" b="1">
                          <a:effectLst/>
                        </a:rPr>
                        <a:t>0</a:t>
                      </a:r>
                      <a:endParaRPr lang="en-IN" sz="1200" b="1">
                        <a:effectLst/>
                        <a:latin typeface="Calibri"/>
                        <a:ea typeface="Calibri"/>
                        <a:cs typeface="Times New Roman"/>
                      </a:endParaRPr>
                    </a:p>
                  </a:txBody>
                  <a:tcPr marL="47625" marR="47625" marT="95250" marB="95250"/>
                </a:tc>
                <a:tc>
                  <a:txBody>
                    <a:bodyPr/>
                    <a:lstStyle/>
                    <a:p>
                      <a:pPr algn="r">
                        <a:lnSpc>
                          <a:spcPct val="115000"/>
                        </a:lnSpc>
                        <a:spcAft>
                          <a:spcPts val="750"/>
                        </a:spcAft>
                      </a:pPr>
                      <a:r>
                        <a:rPr lang="en-IN" sz="1200" b="1">
                          <a:effectLst/>
                        </a:rPr>
                        <a:t>0</a:t>
                      </a:r>
                      <a:endParaRPr lang="en-IN" sz="1200" b="1">
                        <a:effectLst/>
                        <a:latin typeface="Calibri"/>
                        <a:ea typeface="Calibri"/>
                        <a:cs typeface="Times New Roman"/>
                      </a:endParaRPr>
                    </a:p>
                  </a:txBody>
                  <a:tcPr marL="47625" marR="47625" marT="95250" marB="95250"/>
                </a:tc>
                <a:tc>
                  <a:txBody>
                    <a:bodyPr/>
                    <a:lstStyle/>
                    <a:p>
                      <a:pPr algn="r">
                        <a:lnSpc>
                          <a:spcPct val="115000"/>
                        </a:lnSpc>
                        <a:spcAft>
                          <a:spcPts val="750"/>
                        </a:spcAft>
                      </a:pPr>
                      <a:r>
                        <a:rPr lang="en-IN" sz="1200" b="1" dirty="0">
                          <a:effectLst/>
                        </a:rPr>
                        <a:t>0</a:t>
                      </a:r>
                      <a:endParaRPr lang="en-IN" sz="1200" b="1" dirty="0">
                        <a:effectLst/>
                        <a:latin typeface="Calibri"/>
                        <a:ea typeface="Calibri"/>
                        <a:cs typeface="Times New Roman"/>
                      </a:endParaRPr>
                    </a:p>
                  </a:txBody>
                  <a:tcPr marL="47625" marR="47625" marT="95250" marB="95250"/>
                </a:tc>
                <a:tc>
                  <a:txBody>
                    <a:bodyPr/>
                    <a:lstStyle/>
                    <a:p>
                      <a:pPr algn="r">
                        <a:lnSpc>
                          <a:spcPct val="115000"/>
                        </a:lnSpc>
                        <a:spcAft>
                          <a:spcPts val="750"/>
                        </a:spcAft>
                      </a:pPr>
                      <a:r>
                        <a:rPr lang="en-IN" sz="1200" b="1" dirty="0">
                          <a:effectLst/>
                        </a:rPr>
                        <a:t>0</a:t>
                      </a:r>
                      <a:endParaRPr lang="en-IN" sz="1200" b="1" dirty="0">
                        <a:effectLst/>
                        <a:latin typeface="Calibri"/>
                        <a:ea typeface="Calibri"/>
                        <a:cs typeface="Times New Roman"/>
                      </a:endParaRPr>
                    </a:p>
                  </a:txBody>
                  <a:tcPr marL="47625" marR="47625" marT="95250" marB="95250"/>
                </a:tc>
              </a:tr>
              <a:tr h="518815">
                <a:tc>
                  <a:txBody>
                    <a:bodyPr/>
                    <a:lstStyle/>
                    <a:p>
                      <a:pPr>
                        <a:lnSpc>
                          <a:spcPct val="115000"/>
                        </a:lnSpc>
                        <a:spcAft>
                          <a:spcPts val="750"/>
                        </a:spcAft>
                      </a:pPr>
                      <a:r>
                        <a:rPr lang="en-IN" sz="900" dirty="0">
                          <a:effectLst/>
                        </a:rPr>
                        <a:t>Mean Rating</a:t>
                      </a:r>
                      <a:endParaRPr lang="en-IN" sz="1100" dirty="0">
                        <a:effectLst/>
                        <a:latin typeface="Calibri"/>
                        <a:ea typeface="Calibri"/>
                        <a:cs typeface="Times New Roman"/>
                      </a:endParaRPr>
                    </a:p>
                  </a:txBody>
                  <a:tcPr marL="47625" marR="47625" marT="95250" marB="95250"/>
                </a:tc>
                <a:tc>
                  <a:txBody>
                    <a:bodyPr/>
                    <a:lstStyle/>
                    <a:p>
                      <a:pPr algn="r">
                        <a:lnSpc>
                          <a:spcPct val="115000"/>
                        </a:lnSpc>
                        <a:spcAft>
                          <a:spcPts val="750"/>
                        </a:spcAft>
                      </a:pPr>
                      <a:r>
                        <a:rPr lang="en-IN" sz="1200" b="1">
                          <a:effectLst/>
                        </a:rPr>
                        <a:t>1.93</a:t>
                      </a:r>
                      <a:endParaRPr lang="en-IN" sz="1200" b="1">
                        <a:effectLst/>
                        <a:latin typeface="Calibri"/>
                        <a:ea typeface="Calibri"/>
                        <a:cs typeface="Times New Roman"/>
                      </a:endParaRPr>
                    </a:p>
                  </a:txBody>
                  <a:tcPr marL="47625" marR="47625" marT="95250" marB="95250"/>
                </a:tc>
                <a:tc>
                  <a:txBody>
                    <a:bodyPr/>
                    <a:lstStyle/>
                    <a:p>
                      <a:pPr algn="r">
                        <a:lnSpc>
                          <a:spcPct val="115000"/>
                        </a:lnSpc>
                        <a:spcAft>
                          <a:spcPts val="750"/>
                        </a:spcAft>
                      </a:pPr>
                      <a:r>
                        <a:rPr lang="en-IN" sz="1200" b="1">
                          <a:effectLst/>
                        </a:rPr>
                        <a:t>1.93</a:t>
                      </a:r>
                      <a:endParaRPr lang="en-IN" sz="1200" b="1">
                        <a:effectLst/>
                        <a:latin typeface="Calibri"/>
                        <a:ea typeface="Calibri"/>
                        <a:cs typeface="Times New Roman"/>
                      </a:endParaRPr>
                    </a:p>
                  </a:txBody>
                  <a:tcPr marL="47625" marR="47625" marT="95250" marB="95250"/>
                </a:tc>
                <a:tc>
                  <a:txBody>
                    <a:bodyPr/>
                    <a:lstStyle/>
                    <a:p>
                      <a:pPr algn="r">
                        <a:lnSpc>
                          <a:spcPct val="115000"/>
                        </a:lnSpc>
                        <a:spcAft>
                          <a:spcPts val="750"/>
                        </a:spcAft>
                      </a:pPr>
                      <a:r>
                        <a:rPr lang="en-IN" sz="1200" b="1">
                          <a:effectLst/>
                        </a:rPr>
                        <a:t>1.93</a:t>
                      </a:r>
                      <a:endParaRPr lang="en-IN" sz="1200" b="1">
                        <a:effectLst/>
                        <a:latin typeface="Calibri"/>
                        <a:ea typeface="Calibri"/>
                        <a:cs typeface="Times New Roman"/>
                      </a:endParaRPr>
                    </a:p>
                  </a:txBody>
                  <a:tcPr marL="47625" marR="47625" marT="95250" marB="95250"/>
                </a:tc>
                <a:tc>
                  <a:txBody>
                    <a:bodyPr/>
                    <a:lstStyle/>
                    <a:p>
                      <a:pPr algn="r">
                        <a:lnSpc>
                          <a:spcPct val="115000"/>
                        </a:lnSpc>
                        <a:spcAft>
                          <a:spcPts val="750"/>
                        </a:spcAft>
                      </a:pPr>
                      <a:r>
                        <a:rPr lang="en-IN" sz="1200" b="1" dirty="0">
                          <a:effectLst/>
                        </a:rPr>
                        <a:t>1.93</a:t>
                      </a:r>
                      <a:endParaRPr lang="en-IN" sz="1200" b="1" dirty="0">
                        <a:effectLst/>
                        <a:latin typeface="Calibri"/>
                        <a:ea typeface="Calibri"/>
                        <a:cs typeface="Times New Roman"/>
                      </a:endParaRPr>
                    </a:p>
                  </a:txBody>
                  <a:tcPr marL="47625" marR="47625" marT="95250" marB="95250"/>
                </a:tc>
              </a:tr>
            </a:tbl>
          </a:graphicData>
        </a:graphic>
      </p:graphicFrame>
      <p:sp>
        <p:nvSpPr>
          <p:cNvPr id="2" name="Title 1"/>
          <p:cNvSpPr>
            <a:spLocks noGrp="1"/>
          </p:cNvSpPr>
          <p:nvPr>
            <p:ph type="title"/>
          </p:nvPr>
        </p:nvSpPr>
        <p:spPr>
          <a:xfrm>
            <a:off x="374848" y="922040"/>
            <a:ext cx="8229600" cy="1066800"/>
          </a:xfrm>
        </p:spPr>
        <p:txBody>
          <a:bodyPr>
            <a:normAutofit fontScale="90000"/>
          </a:bodyPr>
          <a:lstStyle/>
          <a:p>
            <a:pPr algn="ctr"/>
            <a:r>
              <a:rPr lang="en-IN" sz="3600" cap="all" dirty="0" smtClean="0"/>
              <a:t/>
            </a:r>
            <a:br>
              <a:rPr lang="en-IN" sz="3600" cap="all" dirty="0" smtClean="0"/>
            </a:br>
            <a:r>
              <a:rPr lang="en-IN" sz="3600" cap="all" dirty="0"/>
              <a:t>ANALYST </a:t>
            </a:r>
            <a:r>
              <a:rPr lang="en-IN" sz="3600" cap="all" dirty="0" smtClean="0"/>
              <a:t>RECOMMENDATIONS</a:t>
            </a:r>
            <a:r>
              <a:rPr lang="en-IN" sz="3600" cap="all" dirty="0"/>
              <a:t> </a:t>
            </a:r>
            <a:r>
              <a:rPr lang="en-IN" sz="3600" cap="all" dirty="0" smtClean="0"/>
              <a:t>AND </a:t>
            </a:r>
            <a:r>
              <a:rPr lang="en-IN" sz="3600" cap="all" dirty="0"/>
              <a:t>REVISIONs</a:t>
            </a:r>
            <a:r>
              <a:rPr lang="en-IN" dirty="0"/>
              <a:t/>
            </a:r>
            <a:br>
              <a:rPr lang="en-IN" dirty="0"/>
            </a:br>
            <a:endParaRPr lang="en-IN" dirty="0"/>
          </a:p>
        </p:txBody>
      </p:sp>
      <p:sp>
        <p:nvSpPr>
          <p:cNvPr id="3" name="Slide Number Placeholder 2"/>
          <p:cNvSpPr>
            <a:spLocks noGrp="1"/>
          </p:cNvSpPr>
          <p:nvPr>
            <p:ph type="sldNum" sz="quarter" idx="15"/>
          </p:nvPr>
        </p:nvSpPr>
        <p:spPr/>
        <p:txBody>
          <a:bodyPr/>
          <a:lstStyle/>
          <a:p>
            <a:fld id="{D7F4EDBA-C3FC-45EF-B355-BA5A587F884E}" type="slidenum">
              <a:rPr lang="en-IN" smtClean="0"/>
              <a:pPr/>
              <a:t>25</a:t>
            </a:fld>
            <a:endParaRPr lang="en-IN"/>
          </a:p>
        </p:txBody>
      </p:sp>
    </p:spTree>
    <p:extLst>
      <p:ext uri="{BB962C8B-B14F-4D97-AF65-F5344CB8AC3E}">
        <p14:creationId xmlns="" xmlns:p14="http://schemas.microsoft.com/office/powerpoint/2010/main" val="769897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35896" y="5373216"/>
            <a:ext cx="8229600" cy="4572000"/>
          </a:xfrm>
        </p:spPr>
        <p:txBody>
          <a:bodyPr>
            <a:normAutofit/>
          </a:bodyPr>
          <a:lstStyle/>
          <a:p>
            <a:pPr marL="0" indent="0">
              <a:buNone/>
            </a:pPr>
            <a:r>
              <a:rPr lang="en-US" sz="2000" dirty="0" smtClean="0"/>
              <a:t>Student, ERI,</a:t>
            </a:r>
          </a:p>
          <a:p>
            <a:pPr marL="0" indent="0">
              <a:buNone/>
            </a:pPr>
            <a:r>
              <a:rPr lang="en-US" sz="2000" dirty="0" smtClean="0"/>
              <a:t>Indian Institute of Technology Delhi, India</a:t>
            </a:r>
            <a:endParaRPr lang="en-US" sz="2000" dirty="0"/>
          </a:p>
        </p:txBody>
      </p:sp>
      <p:sp>
        <p:nvSpPr>
          <p:cNvPr id="3" name="Slide Number Placeholder 2"/>
          <p:cNvSpPr>
            <a:spLocks noGrp="1"/>
          </p:cNvSpPr>
          <p:nvPr>
            <p:ph type="sldNum" sz="quarter" idx="15"/>
          </p:nvPr>
        </p:nvSpPr>
        <p:spPr/>
        <p:txBody>
          <a:bodyPr/>
          <a:lstStyle/>
          <a:p>
            <a:fld id="{D7F4EDBA-C3FC-45EF-B355-BA5A587F884E}" type="slidenum">
              <a:rPr lang="en-IN" smtClean="0"/>
              <a:pPr/>
              <a:t>26</a:t>
            </a:fld>
            <a:endParaRPr lang="en-IN"/>
          </a:p>
        </p:txBody>
      </p:sp>
      <p:sp>
        <p:nvSpPr>
          <p:cNvPr id="4" name="Title 3"/>
          <p:cNvSpPr>
            <a:spLocks noGrp="1"/>
          </p:cNvSpPr>
          <p:nvPr>
            <p:ph type="title"/>
          </p:nvPr>
        </p:nvSpPr>
        <p:spPr>
          <a:xfrm>
            <a:off x="539552" y="1777752"/>
            <a:ext cx="8229600" cy="1219200"/>
          </a:xfrm>
        </p:spPr>
        <p:txBody>
          <a:bodyPr/>
          <a:lstStyle/>
          <a:p>
            <a:pPr algn="ctr"/>
            <a:r>
              <a:rPr lang="en-US" dirty="0" smtClean="0"/>
              <a:t>Thanks a lot for your time!</a:t>
            </a:r>
            <a:endParaRPr lang="en-US" dirty="0"/>
          </a:p>
        </p:txBody>
      </p:sp>
    </p:spTree>
    <p:extLst>
      <p:ext uri="{BB962C8B-B14F-4D97-AF65-F5344CB8AC3E}">
        <p14:creationId xmlns="" xmlns:p14="http://schemas.microsoft.com/office/powerpoint/2010/main" val="1398120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58677"/>
            <a:ext cx="9144000" cy="4899323"/>
          </a:xfrm>
        </p:spPr>
        <p:txBody>
          <a:bodyPr>
            <a:normAutofit/>
          </a:bodyPr>
          <a:lstStyle/>
          <a:p>
            <a:pPr lvl="0">
              <a:lnSpc>
                <a:spcPct val="150000"/>
              </a:lnSpc>
            </a:pPr>
            <a:r>
              <a:rPr lang="en-US" sz="1800" dirty="0"/>
              <a:t>Internet search is applicable to most cultures all over the world freeing Google from geographic dependence. </a:t>
            </a:r>
            <a:endParaRPr lang="en-IN" sz="1800" dirty="0"/>
          </a:p>
          <a:p>
            <a:pPr lvl="0">
              <a:lnSpc>
                <a:spcPct val="150000"/>
              </a:lnSpc>
            </a:pPr>
            <a:r>
              <a:rPr lang="en-US" sz="1800" dirty="0"/>
              <a:t>It has a relatively young user </a:t>
            </a:r>
            <a:r>
              <a:rPr lang="en-US" sz="1800" dirty="0" smtClean="0"/>
              <a:t>base. </a:t>
            </a:r>
            <a:r>
              <a:rPr lang="en-US" sz="1800" dirty="0"/>
              <a:t>This means that it will be less affected as the Baby Boomers age in comparison to other companies that depend on the 50 to 60 year-old demographic group.</a:t>
            </a:r>
            <a:endParaRPr lang="en-IN" sz="1800" dirty="0"/>
          </a:p>
          <a:p>
            <a:pPr lvl="0">
              <a:lnSpc>
                <a:spcPct val="150000"/>
              </a:lnSpc>
            </a:pPr>
            <a:r>
              <a:rPr lang="en-US" sz="1800" dirty="0" smtClean="0"/>
              <a:t>The </a:t>
            </a:r>
            <a:r>
              <a:rPr lang="en-US" sz="1800" dirty="0"/>
              <a:t>crucial need to stay informed and constantly connected keeps such services vibrant despite the sluggish economies.</a:t>
            </a:r>
            <a:endParaRPr lang="en-IN" sz="1800" dirty="0"/>
          </a:p>
          <a:p>
            <a:pPr>
              <a:lnSpc>
                <a:spcPct val="150000"/>
              </a:lnSpc>
            </a:pPr>
            <a:r>
              <a:rPr lang="en-IN" sz="1800" dirty="0"/>
              <a:t>Google has also faced concern on copyright issues because the company stores copies of third party web pages and images on their servers. They have responded to this criticism by releasing a copyright information page</a:t>
            </a:r>
            <a:endParaRPr lang="en-IN" sz="1800" dirty="0" smtClean="0"/>
          </a:p>
        </p:txBody>
      </p:sp>
      <p:sp>
        <p:nvSpPr>
          <p:cNvPr id="2" name="Title 1"/>
          <p:cNvSpPr>
            <a:spLocks noGrp="1"/>
          </p:cNvSpPr>
          <p:nvPr>
            <p:ph type="title"/>
          </p:nvPr>
        </p:nvSpPr>
        <p:spPr>
          <a:xfrm>
            <a:off x="0" y="476672"/>
            <a:ext cx="8229600" cy="1066800"/>
          </a:xfrm>
        </p:spPr>
        <p:txBody>
          <a:bodyPr/>
          <a:lstStyle/>
          <a:p>
            <a:r>
              <a:rPr lang="en-IN" dirty="0">
                <a:latin typeface="Calibri"/>
                <a:ea typeface="Calibri"/>
                <a:cs typeface="Times New Roman"/>
              </a:rPr>
              <a:t>INDUSTRY OVERVIEW</a:t>
            </a:r>
            <a:endParaRPr lang="en-IN" dirty="0"/>
          </a:p>
        </p:txBody>
      </p:sp>
      <p:sp>
        <p:nvSpPr>
          <p:cNvPr id="5" name="TextBox 4"/>
          <p:cNvSpPr txBox="1"/>
          <p:nvPr/>
        </p:nvSpPr>
        <p:spPr>
          <a:xfrm>
            <a:off x="251520" y="1481577"/>
            <a:ext cx="2713179" cy="310341"/>
          </a:xfrm>
          <a:prstGeom prst="rect">
            <a:avLst/>
          </a:prstGeom>
          <a:noFill/>
        </p:spPr>
        <p:txBody>
          <a:bodyPr wrap="none" rtlCol="0">
            <a:spAutoFit/>
          </a:bodyPr>
          <a:lstStyle/>
          <a:p>
            <a:pPr>
              <a:lnSpc>
                <a:spcPts val="1650"/>
              </a:lnSpc>
              <a:spcBef>
                <a:spcPts val="750"/>
              </a:spcBef>
              <a:spcAft>
                <a:spcPts val="0"/>
              </a:spcAft>
            </a:pPr>
            <a:r>
              <a:rPr lang="en-IN" sz="2000" b="1" dirty="0" smtClean="0">
                <a:solidFill>
                  <a:srgbClr val="111111"/>
                </a:solidFill>
                <a:effectLst/>
                <a:latin typeface="Calibri"/>
                <a:ea typeface="Times New Roman"/>
                <a:cs typeface="Arial"/>
              </a:rPr>
              <a:t>Macroeconomic Factors</a:t>
            </a:r>
            <a:endParaRPr lang="en-IN" sz="2000" dirty="0">
              <a:effectLst/>
              <a:latin typeface="Calibri"/>
              <a:ea typeface="Calibri"/>
              <a:cs typeface="Times New Roman"/>
            </a:endParaRPr>
          </a:p>
        </p:txBody>
      </p:sp>
      <p:sp>
        <p:nvSpPr>
          <p:cNvPr id="6" name="Slide Number Placeholder 5"/>
          <p:cNvSpPr>
            <a:spLocks noGrp="1"/>
          </p:cNvSpPr>
          <p:nvPr>
            <p:ph type="sldNum" sz="quarter" idx="15"/>
          </p:nvPr>
        </p:nvSpPr>
        <p:spPr/>
        <p:txBody>
          <a:bodyPr/>
          <a:lstStyle/>
          <a:p>
            <a:fld id="{D7F4EDBA-C3FC-45EF-B355-BA5A587F884E}" type="slidenum">
              <a:rPr lang="en-IN" smtClean="0"/>
              <a:pPr/>
              <a:t>3</a:t>
            </a:fld>
            <a:endParaRPr lang="en-IN"/>
          </a:p>
        </p:txBody>
      </p:sp>
    </p:spTree>
    <p:extLst>
      <p:ext uri="{BB962C8B-B14F-4D97-AF65-F5344CB8AC3E}">
        <p14:creationId xmlns="" xmlns:p14="http://schemas.microsoft.com/office/powerpoint/2010/main" val="2137775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00808"/>
            <a:ext cx="8229600" cy="5040560"/>
          </a:xfrm>
        </p:spPr>
        <p:txBody>
          <a:bodyPr>
            <a:noAutofit/>
          </a:bodyPr>
          <a:lstStyle/>
          <a:p>
            <a:pPr marL="342900" indent="-342900" algn="just">
              <a:lnSpc>
                <a:spcPct val="200000"/>
              </a:lnSpc>
              <a:buFont typeface="Wingdings" panose="05000000000000000000" pitchFamily="2" charset="2"/>
              <a:buChar char="Ø"/>
            </a:pPr>
            <a:r>
              <a:rPr lang="en-US" altLang="en-US" sz="1600" dirty="0"/>
              <a:t>This form of business analysis examines the external environment </a:t>
            </a:r>
            <a:r>
              <a:rPr lang="en-US" altLang="en-US" sz="1600" dirty="0" smtClean="0"/>
              <a:t>of a </a:t>
            </a:r>
            <a:r>
              <a:rPr lang="en-US" altLang="en-US" sz="1600" dirty="0"/>
              <a:t>business. </a:t>
            </a:r>
          </a:p>
          <a:p>
            <a:pPr marL="342900" indent="-342900" algn="just">
              <a:lnSpc>
                <a:spcPct val="200000"/>
              </a:lnSpc>
              <a:buFont typeface="Wingdings" panose="05000000000000000000" pitchFamily="2" charset="2"/>
              <a:buChar char="Ø"/>
            </a:pPr>
            <a:r>
              <a:rPr lang="en-US" altLang="en-US" sz="1600" dirty="0"/>
              <a:t>It can provide a quick and visual representation of the external pressures facing a business</a:t>
            </a:r>
          </a:p>
          <a:p>
            <a:pPr marL="342900" indent="-342900" algn="just">
              <a:lnSpc>
                <a:spcPct val="200000"/>
              </a:lnSpc>
              <a:buFont typeface="Wingdings" panose="05000000000000000000" pitchFamily="2" charset="2"/>
              <a:buChar char="Ø"/>
            </a:pPr>
            <a:r>
              <a:rPr lang="en-US" altLang="en-US" sz="1600" dirty="0"/>
              <a:t>It is usually divided into four external influences on a business</a:t>
            </a:r>
          </a:p>
          <a:p>
            <a:pPr marL="285750" indent="-285750">
              <a:lnSpc>
                <a:spcPct val="200000"/>
              </a:lnSpc>
              <a:buFont typeface="Arial" panose="020B0604020202020204" pitchFamily="34" charset="0"/>
              <a:buChar char="•"/>
            </a:pPr>
            <a:r>
              <a:rPr lang="en-US" altLang="en-US" sz="1600" dirty="0"/>
              <a:t>P – Political</a:t>
            </a:r>
          </a:p>
          <a:p>
            <a:pPr marL="285750" indent="-285750">
              <a:lnSpc>
                <a:spcPct val="200000"/>
              </a:lnSpc>
              <a:buFont typeface="Arial" panose="020B0604020202020204" pitchFamily="34" charset="0"/>
              <a:buChar char="•"/>
            </a:pPr>
            <a:r>
              <a:rPr lang="en-US" altLang="en-US" sz="1600" dirty="0"/>
              <a:t>E – Economic</a:t>
            </a:r>
          </a:p>
          <a:p>
            <a:pPr marL="285750" indent="-285750">
              <a:lnSpc>
                <a:spcPct val="200000"/>
              </a:lnSpc>
              <a:buFont typeface="Arial" panose="020B0604020202020204" pitchFamily="34" charset="0"/>
              <a:buChar char="•"/>
            </a:pPr>
            <a:r>
              <a:rPr lang="en-US" altLang="en-US" sz="1600" dirty="0"/>
              <a:t>S – Social</a:t>
            </a:r>
          </a:p>
          <a:p>
            <a:pPr marL="285750" indent="-285750">
              <a:lnSpc>
                <a:spcPct val="200000"/>
              </a:lnSpc>
              <a:buFont typeface="Arial" panose="020B0604020202020204" pitchFamily="34" charset="0"/>
              <a:buChar char="•"/>
            </a:pPr>
            <a:r>
              <a:rPr lang="en-US" altLang="en-US" sz="1600" dirty="0"/>
              <a:t>T – Technological </a:t>
            </a:r>
          </a:p>
          <a:p>
            <a:endParaRPr lang="en-IN" sz="1600" dirty="0"/>
          </a:p>
        </p:txBody>
      </p:sp>
      <p:sp>
        <p:nvSpPr>
          <p:cNvPr id="2" name="Title 1"/>
          <p:cNvSpPr>
            <a:spLocks noGrp="1"/>
          </p:cNvSpPr>
          <p:nvPr>
            <p:ph type="title"/>
          </p:nvPr>
        </p:nvSpPr>
        <p:spPr>
          <a:xfrm>
            <a:off x="395536" y="620688"/>
            <a:ext cx="8229600" cy="1066800"/>
          </a:xfrm>
        </p:spPr>
        <p:txBody>
          <a:bodyPr>
            <a:normAutofit/>
          </a:bodyPr>
          <a:lstStyle/>
          <a:p>
            <a:pPr algn="ctr"/>
            <a:r>
              <a:rPr lang="en-US" altLang="en-US" dirty="0"/>
              <a:t>PEST  ANALYSIS</a:t>
            </a:r>
            <a:endParaRPr lang="en-IN" dirty="0"/>
          </a:p>
        </p:txBody>
      </p:sp>
      <p:sp>
        <p:nvSpPr>
          <p:cNvPr id="4" name="Slide Number Placeholder 3"/>
          <p:cNvSpPr>
            <a:spLocks noGrp="1"/>
          </p:cNvSpPr>
          <p:nvPr>
            <p:ph type="sldNum" sz="quarter" idx="15"/>
          </p:nvPr>
        </p:nvSpPr>
        <p:spPr/>
        <p:txBody>
          <a:bodyPr/>
          <a:lstStyle/>
          <a:p>
            <a:fld id="{D7F4EDBA-C3FC-45EF-B355-BA5A587F884E}" type="slidenum">
              <a:rPr lang="en-IN" smtClean="0"/>
              <a:pPr/>
              <a:t>4</a:t>
            </a:fld>
            <a:endParaRPr lang="en-IN"/>
          </a:p>
        </p:txBody>
      </p:sp>
    </p:spTree>
    <p:extLst>
      <p:ext uri="{BB962C8B-B14F-4D97-AF65-F5344CB8AC3E}">
        <p14:creationId xmlns="" xmlns:p14="http://schemas.microsoft.com/office/powerpoint/2010/main" val="4029944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lvl="0">
              <a:lnSpc>
                <a:spcPct val="200000"/>
              </a:lnSpc>
            </a:pPr>
            <a:r>
              <a:rPr lang="en-US" sz="1600" dirty="0"/>
              <a:t>Political stability</a:t>
            </a:r>
            <a:endParaRPr lang="en-IN" sz="1600" dirty="0"/>
          </a:p>
          <a:p>
            <a:pPr lvl="0">
              <a:lnSpc>
                <a:spcPct val="200000"/>
              </a:lnSpc>
            </a:pPr>
            <a:r>
              <a:rPr lang="en-US" sz="1600" dirty="0"/>
              <a:t>Risk of military invasion</a:t>
            </a:r>
            <a:endParaRPr lang="en-IN" sz="1600" dirty="0"/>
          </a:p>
          <a:p>
            <a:pPr lvl="0">
              <a:lnSpc>
                <a:spcPct val="200000"/>
              </a:lnSpc>
            </a:pPr>
            <a:r>
              <a:rPr lang="en-US" sz="1600" dirty="0"/>
              <a:t>Legal framework for contract enforcement</a:t>
            </a:r>
            <a:endParaRPr lang="en-IN" sz="1600" dirty="0"/>
          </a:p>
          <a:p>
            <a:pPr lvl="0">
              <a:lnSpc>
                <a:spcPct val="200000"/>
              </a:lnSpc>
            </a:pPr>
            <a:r>
              <a:rPr lang="en-US" sz="1600" dirty="0"/>
              <a:t>Intellectual property protection</a:t>
            </a:r>
            <a:endParaRPr lang="en-IN" sz="1600" dirty="0"/>
          </a:p>
          <a:p>
            <a:pPr lvl="0">
              <a:lnSpc>
                <a:spcPct val="200000"/>
              </a:lnSpc>
            </a:pPr>
            <a:r>
              <a:rPr lang="en-US" sz="1600" dirty="0"/>
              <a:t>Trade regulations &amp; tariffs</a:t>
            </a:r>
            <a:endParaRPr lang="en-IN" sz="1600" dirty="0"/>
          </a:p>
          <a:p>
            <a:pPr lvl="0">
              <a:lnSpc>
                <a:spcPct val="200000"/>
              </a:lnSpc>
            </a:pPr>
            <a:r>
              <a:rPr lang="en-US" sz="1600" dirty="0"/>
              <a:t>Favored trading partners</a:t>
            </a:r>
            <a:endParaRPr lang="en-IN" sz="1600" dirty="0"/>
          </a:p>
          <a:p>
            <a:pPr lvl="0">
              <a:lnSpc>
                <a:spcPct val="200000"/>
              </a:lnSpc>
            </a:pPr>
            <a:r>
              <a:rPr lang="en-US" sz="1600" dirty="0"/>
              <a:t>Anti-trust laws</a:t>
            </a:r>
            <a:endParaRPr lang="en-IN" sz="1600" dirty="0"/>
          </a:p>
          <a:p>
            <a:pPr lvl="0">
              <a:lnSpc>
                <a:spcPct val="200000"/>
              </a:lnSpc>
            </a:pPr>
            <a:r>
              <a:rPr lang="en-US" sz="1600" dirty="0"/>
              <a:t>Pricing regulations</a:t>
            </a:r>
            <a:endParaRPr lang="en-IN" sz="1600" dirty="0"/>
          </a:p>
          <a:p>
            <a:pPr lvl="0">
              <a:lnSpc>
                <a:spcPct val="200000"/>
              </a:lnSpc>
            </a:pPr>
            <a:r>
              <a:rPr lang="en-US" sz="1600" dirty="0"/>
              <a:t>Taxation - tax rates and incentives</a:t>
            </a:r>
            <a:endParaRPr lang="en-IN" sz="1600" dirty="0"/>
          </a:p>
          <a:p>
            <a:pPr>
              <a:lnSpc>
                <a:spcPct val="200000"/>
              </a:lnSpc>
            </a:pPr>
            <a:endParaRPr lang="en-IN" sz="1600" dirty="0"/>
          </a:p>
        </p:txBody>
      </p:sp>
      <p:sp>
        <p:nvSpPr>
          <p:cNvPr id="2" name="Title 1"/>
          <p:cNvSpPr>
            <a:spLocks noGrp="1"/>
          </p:cNvSpPr>
          <p:nvPr>
            <p:ph type="title"/>
          </p:nvPr>
        </p:nvSpPr>
        <p:spPr>
          <a:xfrm>
            <a:off x="179512" y="548680"/>
            <a:ext cx="8229600" cy="1066800"/>
          </a:xfrm>
        </p:spPr>
        <p:txBody>
          <a:bodyPr/>
          <a:lstStyle/>
          <a:p>
            <a:r>
              <a:rPr lang="en-IN" dirty="0" smtClean="0"/>
              <a:t>POLITICAL</a:t>
            </a:r>
            <a:endParaRPr lang="en-IN" dirty="0"/>
          </a:p>
        </p:txBody>
      </p:sp>
      <p:sp>
        <p:nvSpPr>
          <p:cNvPr id="6" name="Slide Number Placeholder 5"/>
          <p:cNvSpPr>
            <a:spLocks noGrp="1"/>
          </p:cNvSpPr>
          <p:nvPr>
            <p:ph type="sldNum" sz="quarter" idx="15"/>
          </p:nvPr>
        </p:nvSpPr>
        <p:spPr/>
        <p:txBody>
          <a:bodyPr/>
          <a:lstStyle/>
          <a:p>
            <a:fld id="{D7F4EDBA-C3FC-45EF-B355-BA5A587F884E}" type="slidenum">
              <a:rPr lang="en-IN" smtClean="0"/>
              <a:pPr/>
              <a:t>5</a:t>
            </a:fld>
            <a:endParaRPr lang="en-IN"/>
          </a:p>
        </p:txBody>
      </p:sp>
    </p:spTree>
    <p:extLst>
      <p:ext uri="{BB962C8B-B14F-4D97-AF65-F5344CB8AC3E}">
        <p14:creationId xmlns="" xmlns:p14="http://schemas.microsoft.com/office/powerpoint/2010/main" val="2264795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5721424"/>
          </a:xfrm>
        </p:spPr>
        <p:txBody>
          <a:bodyPr>
            <a:normAutofit/>
          </a:bodyPr>
          <a:lstStyle/>
          <a:p>
            <a:pPr>
              <a:lnSpc>
                <a:spcPct val="180000"/>
              </a:lnSpc>
            </a:pPr>
            <a:r>
              <a:rPr lang="en-US" sz="1800" dirty="0"/>
              <a:t>Type of economic system in countries of operation</a:t>
            </a:r>
            <a:endParaRPr lang="en-IN" sz="1800" dirty="0"/>
          </a:p>
          <a:p>
            <a:pPr>
              <a:lnSpc>
                <a:spcPct val="180000"/>
              </a:lnSpc>
            </a:pPr>
            <a:r>
              <a:rPr lang="en-US" sz="1800" dirty="0"/>
              <a:t>Government intervention in the free market</a:t>
            </a:r>
            <a:endParaRPr lang="en-IN" sz="1800" dirty="0"/>
          </a:p>
          <a:p>
            <a:pPr>
              <a:lnSpc>
                <a:spcPct val="180000"/>
              </a:lnSpc>
            </a:pPr>
            <a:r>
              <a:rPr lang="en-US" sz="1800" dirty="0"/>
              <a:t>Comparative advantages of host country</a:t>
            </a:r>
            <a:endParaRPr lang="en-IN" sz="1800" dirty="0"/>
          </a:p>
          <a:p>
            <a:pPr>
              <a:lnSpc>
                <a:spcPct val="180000"/>
              </a:lnSpc>
            </a:pPr>
            <a:r>
              <a:rPr lang="en-US" sz="1800" dirty="0"/>
              <a:t>Exchange rates &amp; stability of host country currency</a:t>
            </a:r>
            <a:endParaRPr lang="en-IN" sz="1800" dirty="0"/>
          </a:p>
          <a:p>
            <a:pPr>
              <a:lnSpc>
                <a:spcPct val="180000"/>
              </a:lnSpc>
            </a:pPr>
            <a:r>
              <a:rPr lang="en-US" sz="1800" dirty="0"/>
              <a:t>Efficiency of financial markets</a:t>
            </a:r>
            <a:endParaRPr lang="en-IN" sz="1800" dirty="0"/>
          </a:p>
          <a:p>
            <a:pPr>
              <a:lnSpc>
                <a:spcPct val="180000"/>
              </a:lnSpc>
            </a:pPr>
            <a:r>
              <a:rPr lang="en-US" sz="1800" dirty="0"/>
              <a:t>Infrastructure quality</a:t>
            </a:r>
            <a:endParaRPr lang="en-IN" sz="1800" dirty="0"/>
          </a:p>
          <a:p>
            <a:pPr>
              <a:lnSpc>
                <a:spcPct val="180000"/>
              </a:lnSpc>
            </a:pPr>
            <a:r>
              <a:rPr lang="en-US" sz="1800" dirty="0"/>
              <a:t>Skill level of workforce</a:t>
            </a:r>
            <a:endParaRPr lang="en-IN" sz="1800" dirty="0"/>
          </a:p>
          <a:p>
            <a:pPr>
              <a:lnSpc>
                <a:spcPct val="180000"/>
              </a:lnSpc>
            </a:pPr>
            <a:endParaRPr lang="en-IN" sz="1500" dirty="0"/>
          </a:p>
        </p:txBody>
      </p:sp>
      <p:sp>
        <p:nvSpPr>
          <p:cNvPr id="2" name="Title 1"/>
          <p:cNvSpPr>
            <a:spLocks noGrp="1"/>
          </p:cNvSpPr>
          <p:nvPr>
            <p:ph type="title"/>
          </p:nvPr>
        </p:nvSpPr>
        <p:spPr>
          <a:xfrm>
            <a:off x="179512" y="476672"/>
            <a:ext cx="8229600" cy="1066800"/>
          </a:xfrm>
        </p:spPr>
        <p:txBody>
          <a:bodyPr/>
          <a:lstStyle/>
          <a:p>
            <a:r>
              <a:rPr lang="en-IN" dirty="0" smtClean="0"/>
              <a:t>ECONOMIC</a:t>
            </a:r>
            <a:endParaRPr lang="en-IN" dirty="0"/>
          </a:p>
        </p:txBody>
      </p:sp>
      <p:sp>
        <p:nvSpPr>
          <p:cNvPr id="5" name="Slide Number Placeholder 4"/>
          <p:cNvSpPr>
            <a:spLocks noGrp="1"/>
          </p:cNvSpPr>
          <p:nvPr>
            <p:ph type="sldNum" sz="quarter" idx="15"/>
          </p:nvPr>
        </p:nvSpPr>
        <p:spPr/>
        <p:txBody>
          <a:bodyPr/>
          <a:lstStyle/>
          <a:p>
            <a:fld id="{D7F4EDBA-C3FC-45EF-B355-BA5A587F884E}" type="slidenum">
              <a:rPr lang="en-IN" smtClean="0"/>
              <a:pPr/>
              <a:t>6</a:t>
            </a:fld>
            <a:endParaRPr lang="en-IN"/>
          </a:p>
        </p:txBody>
      </p:sp>
    </p:spTree>
    <p:extLst>
      <p:ext uri="{BB962C8B-B14F-4D97-AF65-F5344CB8AC3E}">
        <p14:creationId xmlns="" xmlns:p14="http://schemas.microsoft.com/office/powerpoint/2010/main" val="618186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lvl="0">
              <a:lnSpc>
                <a:spcPct val="180000"/>
              </a:lnSpc>
            </a:pPr>
            <a:r>
              <a:rPr lang="en-US" sz="2400" dirty="0"/>
              <a:t>Demographics</a:t>
            </a:r>
            <a:endParaRPr lang="en-IN" sz="2400" dirty="0"/>
          </a:p>
          <a:p>
            <a:pPr lvl="0">
              <a:lnSpc>
                <a:spcPct val="180000"/>
              </a:lnSpc>
            </a:pPr>
            <a:r>
              <a:rPr lang="en-US" sz="2400" dirty="0"/>
              <a:t>Class structure</a:t>
            </a:r>
            <a:endParaRPr lang="en-IN" sz="2400" dirty="0"/>
          </a:p>
          <a:p>
            <a:pPr lvl="0">
              <a:lnSpc>
                <a:spcPct val="180000"/>
              </a:lnSpc>
            </a:pPr>
            <a:r>
              <a:rPr lang="en-US" sz="2400" dirty="0"/>
              <a:t>Education</a:t>
            </a:r>
            <a:endParaRPr lang="en-IN" sz="2400" dirty="0"/>
          </a:p>
          <a:p>
            <a:pPr lvl="0">
              <a:lnSpc>
                <a:spcPct val="180000"/>
              </a:lnSpc>
            </a:pPr>
            <a:r>
              <a:rPr lang="en-US" sz="2400" dirty="0"/>
              <a:t>Culture (gender roles, etc.)</a:t>
            </a:r>
            <a:endParaRPr lang="en-IN" sz="2400" dirty="0"/>
          </a:p>
          <a:p>
            <a:pPr lvl="0">
              <a:lnSpc>
                <a:spcPct val="180000"/>
              </a:lnSpc>
            </a:pPr>
            <a:r>
              <a:rPr lang="en-US" sz="2400" dirty="0"/>
              <a:t>Entrepreneurial spirit</a:t>
            </a:r>
            <a:endParaRPr lang="en-IN" sz="2400" dirty="0"/>
          </a:p>
          <a:p>
            <a:pPr lvl="0">
              <a:lnSpc>
                <a:spcPct val="180000"/>
              </a:lnSpc>
            </a:pPr>
            <a:r>
              <a:rPr lang="en-US" sz="2400" dirty="0"/>
              <a:t>Attitudes (health, environmental consciousness, etc.)</a:t>
            </a:r>
            <a:endParaRPr lang="en-IN" sz="2400" dirty="0"/>
          </a:p>
          <a:p>
            <a:pPr lvl="0">
              <a:lnSpc>
                <a:spcPct val="180000"/>
              </a:lnSpc>
            </a:pPr>
            <a:r>
              <a:rPr lang="en-US" sz="2400" dirty="0"/>
              <a:t>Leisure interests</a:t>
            </a:r>
            <a:endParaRPr lang="en-IN" sz="2400" dirty="0"/>
          </a:p>
          <a:p>
            <a:endParaRPr lang="en-IN" dirty="0"/>
          </a:p>
        </p:txBody>
      </p:sp>
      <p:sp>
        <p:nvSpPr>
          <p:cNvPr id="2" name="Title 1"/>
          <p:cNvSpPr>
            <a:spLocks noGrp="1"/>
          </p:cNvSpPr>
          <p:nvPr>
            <p:ph type="title"/>
          </p:nvPr>
        </p:nvSpPr>
        <p:spPr>
          <a:xfrm>
            <a:off x="107504" y="548680"/>
            <a:ext cx="8229600" cy="1066800"/>
          </a:xfrm>
        </p:spPr>
        <p:txBody>
          <a:bodyPr/>
          <a:lstStyle/>
          <a:p>
            <a:r>
              <a:rPr lang="en-IN" dirty="0" smtClean="0"/>
              <a:t>SOCIAL</a:t>
            </a:r>
            <a:endParaRPr lang="en-IN" dirty="0"/>
          </a:p>
        </p:txBody>
      </p:sp>
      <p:sp>
        <p:nvSpPr>
          <p:cNvPr id="5" name="Slide Number Placeholder 4"/>
          <p:cNvSpPr>
            <a:spLocks noGrp="1"/>
          </p:cNvSpPr>
          <p:nvPr>
            <p:ph type="sldNum" sz="quarter" idx="15"/>
          </p:nvPr>
        </p:nvSpPr>
        <p:spPr/>
        <p:txBody>
          <a:bodyPr/>
          <a:lstStyle/>
          <a:p>
            <a:fld id="{D7F4EDBA-C3FC-45EF-B355-BA5A587F884E}" type="slidenum">
              <a:rPr lang="en-IN" smtClean="0"/>
              <a:pPr/>
              <a:t>7</a:t>
            </a:fld>
            <a:endParaRPr lang="en-IN"/>
          </a:p>
        </p:txBody>
      </p:sp>
    </p:spTree>
    <p:extLst>
      <p:ext uri="{BB962C8B-B14F-4D97-AF65-F5344CB8AC3E}">
        <p14:creationId xmlns="" xmlns:p14="http://schemas.microsoft.com/office/powerpoint/2010/main" val="296648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37320"/>
            <a:ext cx="8229600" cy="4572000"/>
          </a:xfrm>
        </p:spPr>
        <p:txBody>
          <a:bodyPr>
            <a:normAutofit/>
          </a:bodyPr>
          <a:lstStyle/>
          <a:p>
            <a:pPr>
              <a:lnSpc>
                <a:spcPct val="170000"/>
              </a:lnSpc>
            </a:pPr>
            <a:r>
              <a:rPr lang="en-US" sz="2200" dirty="0"/>
              <a:t>Recent technological developments</a:t>
            </a:r>
            <a:endParaRPr lang="en-IN" sz="2200" dirty="0"/>
          </a:p>
          <a:p>
            <a:pPr>
              <a:lnSpc>
                <a:spcPct val="170000"/>
              </a:lnSpc>
            </a:pPr>
            <a:r>
              <a:rPr lang="en-US" sz="2200" dirty="0"/>
              <a:t>Technology's impact on product offering</a:t>
            </a:r>
            <a:endParaRPr lang="en-IN" sz="2200" dirty="0"/>
          </a:p>
          <a:p>
            <a:pPr>
              <a:lnSpc>
                <a:spcPct val="170000"/>
              </a:lnSpc>
            </a:pPr>
            <a:r>
              <a:rPr lang="en-US" sz="2200" dirty="0"/>
              <a:t>Impact on cost structure</a:t>
            </a:r>
            <a:endParaRPr lang="en-IN" sz="2200" dirty="0"/>
          </a:p>
          <a:p>
            <a:pPr>
              <a:lnSpc>
                <a:spcPct val="170000"/>
              </a:lnSpc>
            </a:pPr>
            <a:r>
              <a:rPr lang="en-US" sz="2200" dirty="0"/>
              <a:t>Impact on value chain structure</a:t>
            </a:r>
            <a:endParaRPr lang="en-IN" sz="2200" dirty="0"/>
          </a:p>
          <a:p>
            <a:pPr>
              <a:lnSpc>
                <a:spcPct val="170000"/>
              </a:lnSpc>
            </a:pPr>
            <a:r>
              <a:rPr lang="en-US" sz="2200" dirty="0"/>
              <a:t>Rate of technological diffusion</a:t>
            </a:r>
            <a:endParaRPr lang="en-IN" sz="2200" dirty="0"/>
          </a:p>
          <a:p>
            <a:pPr>
              <a:lnSpc>
                <a:spcPct val="170000"/>
              </a:lnSpc>
            </a:pPr>
            <a:endParaRPr lang="en-IN" sz="2200" dirty="0"/>
          </a:p>
        </p:txBody>
      </p:sp>
      <p:sp>
        <p:nvSpPr>
          <p:cNvPr id="2" name="Title 1"/>
          <p:cNvSpPr>
            <a:spLocks noGrp="1"/>
          </p:cNvSpPr>
          <p:nvPr>
            <p:ph type="title"/>
          </p:nvPr>
        </p:nvSpPr>
        <p:spPr>
          <a:xfrm>
            <a:off x="34961" y="476672"/>
            <a:ext cx="8229600" cy="1066800"/>
          </a:xfrm>
        </p:spPr>
        <p:txBody>
          <a:bodyPr/>
          <a:lstStyle/>
          <a:p>
            <a:r>
              <a:rPr lang="en-IN" dirty="0" smtClean="0"/>
              <a:t>TECHNOLOGICAL</a:t>
            </a:r>
            <a:endParaRPr lang="en-IN" dirty="0"/>
          </a:p>
        </p:txBody>
      </p:sp>
      <p:sp>
        <p:nvSpPr>
          <p:cNvPr id="5" name="Slide Number Placeholder 4"/>
          <p:cNvSpPr>
            <a:spLocks noGrp="1"/>
          </p:cNvSpPr>
          <p:nvPr>
            <p:ph type="sldNum" sz="quarter" idx="15"/>
          </p:nvPr>
        </p:nvSpPr>
        <p:spPr/>
        <p:txBody>
          <a:bodyPr/>
          <a:lstStyle/>
          <a:p>
            <a:fld id="{D7F4EDBA-C3FC-45EF-B355-BA5A587F884E}" type="slidenum">
              <a:rPr lang="en-IN" smtClean="0"/>
              <a:pPr/>
              <a:t>8</a:t>
            </a:fld>
            <a:endParaRPr lang="en-IN"/>
          </a:p>
        </p:txBody>
      </p:sp>
    </p:spTree>
    <p:extLst>
      <p:ext uri="{BB962C8B-B14F-4D97-AF65-F5344CB8AC3E}">
        <p14:creationId xmlns="" xmlns:p14="http://schemas.microsoft.com/office/powerpoint/2010/main" val="3426665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568" y="1484784"/>
            <a:ext cx="7615834" cy="48010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67544" y="634919"/>
            <a:ext cx="8229600" cy="1066800"/>
          </a:xfrm>
        </p:spPr>
        <p:txBody>
          <a:bodyPr>
            <a:noAutofit/>
          </a:bodyPr>
          <a:lstStyle/>
          <a:p>
            <a:pPr algn="ctr"/>
            <a:r>
              <a:rPr lang="en-US" dirty="0"/>
              <a:t>Porter’s Five Forces </a:t>
            </a:r>
            <a:r>
              <a:rPr lang="en-US" dirty="0" smtClean="0"/>
              <a:t>Model</a:t>
            </a:r>
            <a:br>
              <a:rPr lang="en-US" dirty="0" smtClean="0"/>
            </a:br>
            <a:endParaRPr lang="en-IN" dirty="0"/>
          </a:p>
        </p:txBody>
      </p:sp>
      <p:sp>
        <p:nvSpPr>
          <p:cNvPr id="3" name="Slide Number Placeholder 2"/>
          <p:cNvSpPr>
            <a:spLocks noGrp="1"/>
          </p:cNvSpPr>
          <p:nvPr>
            <p:ph type="sldNum" sz="quarter" idx="15"/>
          </p:nvPr>
        </p:nvSpPr>
        <p:spPr/>
        <p:txBody>
          <a:bodyPr/>
          <a:lstStyle/>
          <a:p>
            <a:fld id="{D7F4EDBA-C3FC-45EF-B355-BA5A587F884E}" type="slidenum">
              <a:rPr lang="en-IN" smtClean="0"/>
              <a:pPr/>
              <a:t>9</a:t>
            </a:fld>
            <a:endParaRPr lang="en-IN"/>
          </a:p>
        </p:txBody>
      </p:sp>
    </p:spTree>
    <p:extLst>
      <p:ext uri="{BB962C8B-B14F-4D97-AF65-F5344CB8AC3E}">
        <p14:creationId xmlns="" xmlns:p14="http://schemas.microsoft.com/office/powerpoint/2010/main" val="5148533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193</TotalTime>
  <Words>1102</Words>
  <Application>Microsoft Office PowerPoint</Application>
  <PresentationFormat>On-screen Show (4:3)</PresentationFormat>
  <Paragraphs>327</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Paper</vt:lpstr>
      <vt:lpstr>Slide 1</vt:lpstr>
      <vt:lpstr>QUICK FACTS</vt:lpstr>
      <vt:lpstr>INDUSTRY OVERVIEW</vt:lpstr>
      <vt:lpstr>PEST  ANALYSIS</vt:lpstr>
      <vt:lpstr>POLITICAL</vt:lpstr>
      <vt:lpstr>ECONOMIC</vt:lpstr>
      <vt:lpstr>SOCIAL</vt:lpstr>
      <vt:lpstr>TECHNOLOGICAL</vt:lpstr>
      <vt:lpstr>Porter’s Five Forces Model </vt:lpstr>
      <vt:lpstr>BARGAINING POWER OF  BUYERS</vt:lpstr>
      <vt:lpstr>THREAT OF NEW ENTRANTS</vt:lpstr>
      <vt:lpstr>RIVALRY AMONG EXISTING FIRMS</vt:lpstr>
      <vt:lpstr>SWOT Analysis</vt:lpstr>
      <vt:lpstr>Slide 14</vt:lpstr>
      <vt:lpstr>RATIO ANALYSIS</vt:lpstr>
      <vt:lpstr>Slide 16</vt:lpstr>
      <vt:lpstr>Slide 17</vt:lpstr>
      <vt:lpstr>Slide 18</vt:lpstr>
      <vt:lpstr>Slide 19</vt:lpstr>
      <vt:lpstr>Slide 20</vt:lpstr>
      <vt:lpstr>Slide 21</vt:lpstr>
      <vt:lpstr>Slide 22</vt:lpstr>
      <vt:lpstr>Slide 23</vt:lpstr>
      <vt:lpstr>HISTORICAL STOCK PERFORMANCE</vt:lpstr>
      <vt:lpstr> ANALYST RECOMMENDATIONS AND REVISIONs </vt:lpstr>
      <vt:lpstr>Thanks a lot for your time!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dc:creator>
  <cp:lastModifiedBy>Rohit</cp:lastModifiedBy>
  <cp:revision>22</cp:revision>
  <dcterms:created xsi:type="dcterms:W3CDTF">2014-03-16T03:00:01Z</dcterms:created>
  <dcterms:modified xsi:type="dcterms:W3CDTF">2015-02-01T10:14:33Z</dcterms:modified>
</cp:coreProperties>
</file>