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snapToObjects="1">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34D8DEE8-7A87-4E01-8ADE-4C49CDD43F74}" type="datetime1">
              <a:rPr lang="en-US" smtClean="0"/>
              <a:pPr/>
              <a:t>9/23/2015</a:t>
            </a:fld>
            <a:endParaRPr lang="en-US" dirty="0"/>
          </a:p>
        </p:txBody>
      </p:sp>
      <p:sp>
        <p:nvSpPr>
          <p:cNvPr id="11" name="Slide Number Placeholder 10"/>
          <p:cNvSpPr>
            <a:spLocks noGrp="1"/>
          </p:cNvSpPr>
          <p:nvPr>
            <p:ph type="sldNum" sz="quarter" idx="11"/>
          </p:nvPr>
        </p:nvSpPr>
        <p:spPr/>
        <p:txBody>
          <a:bodyPr/>
          <a:lstStyle>
            <a:lvl1pPr>
              <a:defRPr>
                <a:solidFill>
                  <a:srgbClr val="FFFFFF"/>
                </a:solidFill>
              </a:defRPr>
            </a:lvl1pPr>
          </a:lstStyle>
          <a:p>
            <a:pPr algn="r"/>
            <a:fld id="{F7886C9C-DC18-4195-8FD5-A50AA931D419}" type="slidenum">
              <a:rPr lang="en-US" smtClean="0"/>
              <a:pPr algn="r"/>
              <a:t>‹#›</a:t>
            </a:fld>
            <a:endParaRPr lang="en-US" dirty="0"/>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dirty="0"/>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8F9461-E3EB-40CD-B93F-E5CBBBD8E0BA}" type="datetimeFigureOut">
              <a:rPr lang="en-US" smtClean="0"/>
              <a:pPr/>
              <a:t>9/23/2015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EA7543-9AAE-4E9F-B28C-4FCCFD07D4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578FA3-38AD-400D-A4D2-18E8EF129E5F}" type="datetime1">
              <a:rPr lang="en-US" smtClean="0"/>
              <a:pPr/>
              <a:t>9/23/2015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F7886C9C-DC18-4195-8FD5-A50AA931D41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EFF424-F111-43CB-9C75-D52325012943}" type="datetime1">
              <a:rPr lang="en-US" smtClean="0"/>
              <a:pPr/>
              <a:t>9/23/2015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886C9C-DC18-4195-8FD5-A50AA931D419}" type="slidenum">
              <a:rPr lang="en-US" smtClean="0"/>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74A8BBF0-342D-409A-9C0A-B1B451E92883}" type="datetime1">
              <a:rPr lang="en-US" smtClean="0"/>
              <a:pPr/>
              <a:t>9/23/2015</a:t>
            </a:fld>
            <a:endParaRPr lang="en-US" dirty="0"/>
          </a:p>
        </p:txBody>
      </p:sp>
      <p:sp>
        <p:nvSpPr>
          <p:cNvPr id="10" name="Slide Number Placeholder 9"/>
          <p:cNvSpPr>
            <a:spLocks noGrp="1"/>
          </p:cNvSpPr>
          <p:nvPr>
            <p:ph type="sldNum" sz="quarter" idx="11"/>
          </p:nvPr>
        </p:nvSpPr>
        <p:spPr/>
        <p:txBody>
          <a:bodyPr/>
          <a:lstStyle>
            <a:lvl1pPr>
              <a:defRPr>
                <a:solidFill>
                  <a:schemeClr val="bg2"/>
                </a:solidFill>
              </a:defRPr>
            </a:lvl1pPr>
          </a:lstStyle>
          <a:p>
            <a:pPr algn="r"/>
            <a:fld id="{F7886C9C-DC18-4195-8FD5-A50AA931D419}" type="slidenum">
              <a:rPr lang="en-US" smtClean="0"/>
              <a:pPr algn="r"/>
              <a:t>‹#›</a:t>
            </a:fld>
            <a:endParaRPr lang="en-US" dirty="0"/>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dirty="0"/>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45DA190-4BDC-4D39-B5BB-A14B3E8B1B3D}" type="datetime1">
              <a:rPr lang="en-US" smtClean="0"/>
              <a:pPr/>
              <a:t>9/23/2015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1D52F2-9B11-4FC0-9217-7D20B3AC9849}" type="datetime1">
              <a:rPr lang="en-US" smtClean="0"/>
              <a:pPr/>
              <a:t>9/23/2015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7886C9C-DC18-4195-8FD5-A50AA931D419}"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F13737-8506-438E-ABC0-0BE7E06DCCA6}" type="datetime1">
              <a:rPr lang="en-US" smtClean="0"/>
              <a:pPr/>
              <a:t>9/23/2015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7886C9C-DC18-4195-8FD5-A50AA931D419}" type="slidenum">
              <a:rPr lang="en-US" smtClean="0"/>
              <a:pPr/>
              <a:t>‹#›</a:t>
            </a:fld>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p:cNvSpPr>
            <a:spLocks noGrp="1"/>
          </p:cNvSpPr>
          <p:nvPr>
            <p:ph type="dt" sz="half" idx="10"/>
          </p:nvPr>
        </p:nvSpPr>
        <p:spPr/>
        <p:txBody>
          <a:bodyPr/>
          <a:lstStyle/>
          <a:p>
            <a:fld id="{941D58AA-1C84-40C9-BFEE-631CCB17636C}" type="datetime1">
              <a:rPr lang="en-US" smtClean="0"/>
              <a:pPr/>
              <a:t>9/23/2015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7886C9C-DC18-4195-8FD5-A50AA931D41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6542C1-4E96-413B-B72E-6C4B39D85C9D}" type="datetime1">
              <a:rPr lang="en-US" smtClean="0"/>
              <a:pPr/>
              <a:t>9/23/2015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F7886C9C-DC18-4195-8FD5-A50AA931D419}" type="slidenum">
              <a:rPr lang="en-US" smtClean="0"/>
              <a:pPr/>
              <a:t>‹#›</a:t>
            </a:fld>
            <a:endParaRPr lang="en-US" dirty="0"/>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542AA2-D442-471A-9D69-80392E1E581D}" type="datetime1">
              <a:rPr lang="en-US" smtClean="0"/>
              <a:pPr/>
              <a:t>9/23/2015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dirty="0"/>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EC43563C-D9B3-4432-B336-144C997D6215}" type="datetime1">
              <a:rPr lang="en-US" smtClean="0"/>
              <a:pPr/>
              <a:t>9/23/2015</a:t>
            </a:fld>
            <a:endParaRPr lang="en-US" dirty="0"/>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dirty="0"/>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algn="r"/>
            <a:fld id="{F7886C9C-DC18-4195-8FD5-A50AA931D419}" type="slidenum">
              <a:rPr lang="en-US" smtClean="0"/>
              <a:pPr algn="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Brand_equity" TargetMode="External"/><Relationship Id="rId2" Type="http://schemas.openxmlformats.org/officeDocument/2006/relationships/hyperlink" Target="https://en.wikipedia.org/wiki/Economies_of_scale" TargetMode="External"/><Relationship Id="rId1" Type="http://schemas.openxmlformats.org/officeDocument/2006/relationships/slideLayout" Target="../slideLayouts/slideLayout2.xml"/><Relationship Id="rId4" Type="http://schemas.openxmlformats.org/officeDocument/2006/relationships/hyperlink" Target="https://en.wikipedia.org/wiki/Sunk_cost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Fixed_cost" TargetMode="External"/><Relationship Id="rId2" Type="http://schemas.openxmlformats.org/officeDocument/2006/relationships/hyperlink" Target="https://en.wikipedia.org/wiki/Concentration_ratio" TargetMode="External"/><Relationship Id="rId1" Type="http://schemas.openxmlformats.org/officeDocument/2006/relationships/slideLayout" Target="../slideLayouts/slideLayout2.xml"/><Relationship Id="rId5" Type="http://schemas.openxmlformats.org/officeDocument/2006/relationships/hyperlink" Target="https://en.wikipedia.org/wiki/Price_sensitivity" TargetMode="External"/><Relationship Id="rId4" Type="http://schemas.openxmlformats.org/officeDocument/2006/relationships/hyperlink" Target="https://en.wikipedia.org/wiki/Fir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ruck-bus.jp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57199" y="515242"/>
            <a:ext cx="5992475" cy="2442701"/>
          </a:xfrm>
          <a:prstGeom prst="rect">
            <a:avLst/>
          </a:prstGeom>
        </p:spPr>
      </p:pic>
      <p:sp>
        <p:nvSpPr>
          <p:cNvPr id="7" name="TextBox 6"/>
          <p:cNvSpPr txBox="1"/>
          <p:nvPr/>
        </p:nvSpPr>
        <p:spPr>
          <a:xfrm>
            <a:off x="935704" y="3877078"/>
            <a:ext cx="5664351" cy="1107996"/>
          </a:xfrm>
          <a:prstGeom prst="rect">
            <a:avLst/>
          </a:prstGeom>
          <a:noFill/>
        </p:spPr>
        <p:txBody>
          <a:bodyPr wrap="square" rtlCol="0">
            <a:spAutoFit/>
          </a:bodyPr>
          <a:lstStyle/>
          <a:p>
            <a:r>
              <a:rPr lang="en-US" sz="6600" dirty="0" smtClean="0">
                <a:solidFill>
                  <a:schemeClr val="bg1">
                    <a:lumMod val="95000"/>
                  </a:schemeClr>
                </a:solidFill>
              </a:rPr>
              <a:t>TATA MOTORS</a:t>
            </a:r>
            <a:endParaRPr lang="en-US" sz="6600" dirty="0">
              <a:solidFill>
                <a:schemeClr val="bg1">
                  <a:lumMod val="95000"/>
                </a:schemeClr>
              </a:solidFill>
            </a:endParaRPr>
          </a:p>
        </p:txBody>
      </p:sp>
    </p:spTree>
    <p:extLst>
      <p:ext uri="{BB962C8B-B14F-4D97-AF65-F5344CB8AC3E}">
        <p14:creationId xmlns="" xmlns:p14="http://schemas.microsoft.com/office/powerpoint/2010/main" val="505851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4367" y="1532804"/>
            <a:ext cx="8407893" cy="5325196"/>
          </a:xfrm>
        </p:spPr>
        <p:txBody>
          <a:bodyPr>
            <a:normAutofit fontScale="92500" lnSpcReduction="10000"/>
          </a:bodyPr>
          <a:lstStyle/>
          <a:p>
            <a:pPr marL="45720" indent="0">
              <a:buNone/>
            </a:pPr>
            <a:r>
              <a:rPr lang="en-US" dirty="0"/>
              <a:t>Profitable markets that yield high returns will attract new firms. This results in many new entrants, which eventually will decrease profitability for all firms in the </a:t>
            </a:r>
            <a:r>
              <a:rPr lang="en-US" dirty="0" smtClean="0"/>
              <a:t>industry unless </a:t>
            </a:r>
            <a:r>
              <a:rPr lang="en-US" dirty="0"/>
              <a:t>the entry of new firms can be blocked </a:t>
            </a:r>
            <a:r>
              <a:rPr lang="en-US" dirty="0" smtClean="0"/>
              <a:t>by some barriers. </a:t>
            </a:r>
          </a:p>
          <a:p>
            <a:pPr marL="45720" indent="0">
              <a:buNone/>
            </a:pPr>
            <a:endParaRPr lang="en-US" dirty="0" smtClean="0"/>
          </a:p>
          <a:p>
            <a:pPr marL="45720" indent="0">
              <a:buNone/>
            </a:pPr>
            <a:r>
              <a:rPr lang="en-US" dirty="0" smtClean="0"/>
              <a:t>The </a:t>
            </a:r>
            <a:r>
              <a:rPr lang="en-US" dirty="0"/>
              <a:t>following factors can have an effect on how much of a threat new entrants may </a:t>
            </a:r>
            <a:r>
              <a:rPr lang="en-US" dirty="0" smtClean="0"/>
              <a:t>pose:</a:t>
            </a:r>
          </a:p>
          <a:p>
            <a:r>
              <a:rPr lang="en-US" dirty="0" smtClean="0"/>
              <a:t>Government policy</a:t>
            </a:r>
            <a:endParaRPr lang="en-US" dirty="0"/>
          </a:p>
          <a:p>
            <a:r>
              <a:rPr lang="en-US" dirty="0"/>
              <a:t>Capital requirements</a:t>
            </a:r>
          </a:p>
          <a:p>
            <a:r>
              <a:rPr lang="it-IT" dirty="0"/>
              <a:t>Absolute cost</a:t>
            </a:r>
          </a:p>
          <a:p>
            <a:r>
              <a:rPr lang="en-US" dirty="0"/>
              <a:t>Cost disadvantages independent of </a:t>
            </a:r>
            <a:r>
              <a:rPr lang="en-US" dirty="0" smtClean="0"/>
              <a:t>size, economies of scale</a:t>
            </a:r>
            <a:endParaRPr lang="en-US" dirty="0">
              <a:hlinkClick r:id="rId2"/>
            </a:endParaRPr>
          </a:p>
          <a:p>
            <a:r>
              <a:rPr lang="en-US" dirty="0"/>
              <a:t>Economies of product </a:t>
            </a:r>
            <a:r>
              <a:rPr lang="en-US" dirty="0" smtClean="0"/>
              <a:t>differences</a:t>
            </a:r>
          </a:p>
          <a:p>
            <a:r>
              <a:rPr lang="en-US" dirty="0" smtClean="0"/>
              <a:t>Product differentiation</a:t>
            </a:r>
            <a:endParaRPr lang="en-US" dirty="0">
              <a:hlinkClick r:id="rId3"/>
            </a:endParaRPr>
          </a:p>
          <a:p>
            <a:r>
              <a:rPr lang="en-US" dirty="0"/>
              <a:t>Switching costs </a:t>
            </a:r>
            <a:endParaRPr lang="en-US" dirty="0">
              <a:hlinkClick r:id="rId4"/>
            </a:endParaRPr>
          </a:p>
          <a:p>
            <a:r>
              <a:rPr lang="en-US" dirty="0"/>
              <a:t>Expected retaliation</a:t>
            </a:r>
          </a:p>
          <a:p>
            <a:r>
              <a:rPr lang="en-US" dirty="0"/>
              <a:t>Access to distribution</a:t>
            </a:r>
          </a:p>
          <a:p>
            <a:r>
              <a:rPr lang="en-US" dirty="0"/>
              <a:t>Customer loyalty</a:t>
            </a:r>
            <a:endParaRPr lang="en-US" dirty="0" smtClean="0"/>
          </a:p>
          <a:p>
            <a:endParaRPr lang="en-US" dirty="0" smtClean="0"/>
          </a:p>
          <a:p>
            <a:pPr marL="45720" indent="0">
              <a:buNone/>
            </a:pPr>
            <a:endParaRPr lang="en-US" dirty="0"/>
          </a:p>
        </p:txBody>
      </p:sp>
      <p:sp>
        <p:nvSpPr>
          <p:cNvPr id="3" name="Title 2"/>
          <p:cNvSpPr>
            <a:spLocks noGrp="1"/>
          </p:cNvSpPr>
          <p:nvPr>
            <p:ph type="title"/>
          </p:nvPr>
        </p:nvSpPr>
        <p:spPr/>
        <p:txBody>
          <a:bodyPr/>
          <a:lstStyle/>
          <a:p>
            <a:r>
              <a:rPr lang="en-US" dirty="0" smtClean="0"/>
              <a:t>THREAT OF NEW ENTRANTS</a:t>
            </a:r>
            <a:endParaRPr lang="en-US" dirty="0"/>
          </a:p>
        </p:txBody>
      </p:sp>
    </p:spTree>
    <p:extLst>
      <p:ext uri="{BB962C8B-B14F-4D97-AF65-F5344CB8AC3E}">
        <p14:creationId xmlns="" xmlns:p14="http://schemas.microsoft.com/office/powerpoint/2010/main" val="21025640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410242"/>
            <a:ext cx="8407893" cy="5275758"/>
          </a:xfrm>
        </p:spPr>
        <p:txBody>
          <a:bodyPr>
            <a:noAutofit/>
          </a:bodyPr>
          <a:lstStyle/>
          <a:p>
            <a:pPr marL="45720" indent="0">
              <a:buNone/>
            </a:pPr>
            <a:r>
              <a:rPr lang="en-US" dirty="0"/>
              <a:t>The existence of products outside of the realm of the common product boundaries increases the propensity of customers to switch to alternatives</a:t>
            </a:r>
            <a:r>
              <a:rPr lang="en-US" dirty="0" smtClean="0"/>
              <a:t>. Example: One car maybe a substitute of another.</a:t>
            </a:r>
          </a:p>
          <a:p>
            <a:pPr marL="45720" indent="0">
              <a:buNone/>
            </a:pPr>
            <a:endParaRPr lang="en-US" dirty="0" smtClean="0"/>
          </a:p>
          <a:p>
            <a:pPr marL="45720" indent="0">
              <a:buNone/>
            </a:pPr>
            <a:r>
              <a:rPr lang="en-US" dirty="0" smtClean="0"/>
              <a:t>Potential Factors:</a:t>
            </a:r>
          </a:p>
          <a:p>
            <a:r>
              <a:rPr lang="en-US" dirty="0"/>
              <a:t>Buyer propensity to substitute</a:t>
            </a:r>
          </a:p>
          <a:p>
            <a:r>
              <a:rPr lang="en-US" dirty="0"/>
              <a:t>Relative price performance of substitute</a:t>
            </a:r>
          </a:p>
          <a:p>
            <a:r>
              <a:rPr lang="en-US" dirty="0"/>
              <a:t>Buyer switching costs</a:t>
            </a:r>
          </a:p>
          <a:p>
            <a:r>
              <a:rPr lang="en-US" dirty="0"/>
              <a:t>Perceived level of product differentiation</a:t>
            </a:r>
          </a:p>
          <a:p>
            <a:r>
              <a:rPr lang="en-US" dirty="0"/>
              <a:t>Number of substitute products available in the market</a:t>
            </a:r>
          </a:p>
          <a:p>
            <a:r>
              <a:rPr lang="en-US" dirty="0"/>
              <a:t>Ease of substitution</a:t>
            </a:r>
          </a:p>
          <a:p>
            <a:r>
              <a:rPr lang="en-US" dirty="0"/>
              <a:t>Substandard product</a:t>
            </a:r>
          </a:p>
          <a:p>
            <a:r>
              <a:rPr lang="en-US" dirty="0"/>
              <a:t>Quality depreciation</a:t>
            </a:r>
          </a:p>
          <a:p>
            <a:r>
              <a:rPr lang="en-US" dirty="0"/>
              <a:t>Availability of close substitute</a:t>
            </a:r>
          </a:p>
        </p:txBody>
      </p:sp>
      <p:sp>
        <p:nvSpPr>
          <p:cNvPr id="3" name="Title 2"/>
          <p:cNvSpPr>
            <a:spLocks noGrp="1"/>
          </p:cNvSpPr>
          <p:nvPr>
            <p:ph type="title"/>
          </p:nvPr>
        </p:nvSpPr>
        <p:spPr>
          <a:xfrm>
            <a:off x="0" y="355847"/>
            <a:ext cx="9144000" cy="1054394"/>
          </a:xfrm>
        </p:spPr>
        <p:txBody>
          <a:bodyPr/>
          <a:lstStyle/>
          <a:p>
            <a:r>
              <a:rPr lang="en-US" sz="2800" dirty="0" smtClean="0"/>
              <a:t>THREAT OF SUBSTITUTE PRODUCTS/SERVICES</a:t>
            </a:r>
            <a:endParaRPr lang="en-US" sz="2800" dirty="0"/>
          </a:p>
        </p:txBody>
      </p:sp>
    </p:spTree>
    <p:extLst>
      <p:ext uri="{BB962C8B-B14F-4D97-AF65-F5344CB8AC3E}">
        <p14:creationId xmlns="" xmlns:p14="http://schemas.microsoft.com/office/powerpoint/2010/main" val="18678579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5138929"/>
          </a:xfrm>
        </p:spPr>
        <p:txBody>
          <a:bodyPr>
            <a:normAutofit lnSpcReduction="10000"/>
          </a:bodyPr>
          <a:lstStyle/>
          <a:p>
            <a:pPr marL="45720" indent="0">
              <a:buNone/>
            </a:pPr>
            <a:r>
              <a:rPr lang="en-US" dirty="0" smtClean="0"/>
              <a:t>Buyers are sensitive to price changes. Bargaining power is high when there are many alternatives and it is low when buyers act independently.</a:t>
            </a:r>
          </a:p>
          <a:p>
            <a:pPr marL="45720" indent="0">
              <a:buNone/>
            </a:pPr>
            <a:endParaRPr lang="en-US" dirty="0" smtClean="0"/>
          </a:p>
          <a:p>
            <a:pPr marL="45720" indent="0">
              <a:buNone/>
            </a:pPr>
            <a:r>
              <a:rPr lang="en-US" dirty="0" smtClean="0"/>
              <a:t>Potential </a:t>
            </a:r>
            <a:r>
              <a:rPr lang="en-US" dirty="0"/>
              <a:t>factors:</a:t>
            </a:r>
          </a:p>
          <a:p>
            <a:r>
              <a:rPr lang="en-US" dirty="0"/>
              <a:t>Buyer concentration to </a:t>
            </a:r>
            <a:r>
              <a:rPr lang="en-US" dirty="0" smtClean="0"/>
              <a:t>firm concentration ratio</a:t>
            </a:r>
            <a:endParaRPr lang="en-US" dirty="0">
              <a:hlinkClick r:id="rId2"/>
            </a:endParaRPr>
          </a:p>
          <a:p>
            <a:r>
              <a:rPr lang="en-US" dirty="0"/>
              <a:t>Degree of dependency upon existing channels of distribution</a:t>
            </a:r>
          </a:p>
          <a:p>
            <a:r>
              <a:rPr lang="en-US" dirty="0"/>
              <a:t>Bargaining leverage, particularly in industries with high </a:t>
            </a:r>
            <a:r>
              <a:rPr lang="en-US" dirty="0" smtClean="0"/>
              <a:t>fixed costs</a:t>
            </a:r>
            <a:endParaRPr lang="en-US" dirty="0">
              <a:hlinkClick r:id="rId3"/>
            </a:endParaRPr>
          </a:p>
          <a:p>
            <a:r>
              <a:rPr lang="en-US" dirty="0"/>
              <a:t>Buyer switching costs relative to </a:t>
            </a:r>
            <a:r>
              <a:rPr lang="en-US" dirty="0" smtClean="0"/>
              <a:t>firm switching costs</a:t>
            </a:r>
            <a:endParaRPr lang="en-US" dirty="0">
              <a:hlinkClick r:id="rId4"/>
            </a:endParaRPr>
          </a:p>
          <a:p>
            <a:r>
              <a:rPr lang="en-US" dirty="0">
                <a:solidFill>
                  <a:srgbClr val="534949"/>
                </a:solidFill>
              </a:rPr>
              <a:t>Buyer information availability</a:t>
            </a:r>
          </a:p>
          <a:p>
            <a:r>
              <a:rPr lang="en-US" dirty="0"/>
              <a:t>Force down prices</a:t>
            </a:r>
          </a:p>
          <a:p>
            <a:r>
              <a:rPr lang="en-US" dirty="0"/>
              <a:t>Availability of existing substitute </a:t>
            </a:r>
            <a:r>
              <a:rPr lang="en-US" dirty="0" smtClean="0"/>
              <a:t>products</a:t>
            </a:r>
            <a:endParaRPr lang="es-ES_tradnl" dirty="0">
              <a:solidFill>
                <a:srgbClr val="534949"/>
              </a:solidFill>
              <a:hlinkClick r:id="rId5"/>
            </a:endParaRPr>
          </a:p>
          <a:p>
            <a:r>
              <a:rPr lang="en-US" dirty="0">
                <a:solidFill>
                  <a:srgbClr val="534949"/>
                </a:solidFill>
              </a:rPr>
              <a:t>Differential advantage (uniqueness) of industry products</a:t>
            </a:r>
          </a:p>
          <a:p>
            <a:r>
              <a:rPr lang="en-US" dirty="0" smtClean="0">
                <a:solidFill>
                  <a:srgbClr val="534949"/>
                </a:solidFill>
              </a:rPr>
              <a:t>The </a:t>
            </a:r>
            <a:r>
              <a:rPr lang="en-US" dirty="0">
                <a:solidFill>
                  <a:srgbClr val="534949"/>
                </a:solidFill>
              </a:rPr>
              <a:t>total amount of trading</a:t>
            </a:r>
          </a:p>
        </p:txBody>
      </p:sp>
      <p:sp>
        <p:nvSpPr>
          <p:cNvPr id="3" name="Title 2"/>
          <p:cNvSpPr>
            <a:spLocks noGrp="1"/>
          </p:cNvSpPr>
          <p:nvPr>
            <p:ph type="title"/>
          </p:nvPr>
        </p:nvSpPr>
        <p:spPr/>
        <p:txBody>
          <a:bodyPr/>
          <a:lstStyle/>
          <a:p>
            <a:r>
              <a:rPr lang="en-US" dirty="0" smtClean="0"/>
              <a:t>BARGAINING POWER OF CUSTOMERS</a:t>
            </a:r>
            <a:endParaRPr lang="en-US" dirty="0"/>
          </a:p>
        </p:txBody>
      </p:sp>
    </p:spTree>
    <p:extLst>
      <p:ext uri="{BB962C8B-B14F-4D97-AF65-F5344CB8AC3E}">
        <p14:creationId xmlns="" xmlns:p14="http://schemas.microsoft.com/office/powerpoint/2010/main" val="9403672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3200" y="1719070"/>
            <a:ext cx="8940799" cy="5138929"/>
          </a:xfrm>
        </p:spPr>
        <p:txBody>
          <a:bodyPr>
            <a:normAutofit/>
          </a:bodyPr>
          <a:lstStyle/>
          <a:p>
            <a:pPr marL="45720" indent="0">
              <a:buNone/>
            </a:pPr>
            <a:r>
              <a:rPr lang="en-US" dirty="0"/>
              <a:t>Suppliers of raw materials, components, labor, and services (</a:t>
            </a:r>
            <a:r>
              <a:rPr lang="en-US" dirty="0" smtClean="0"/>
              <a:t>such</a:t>
            </a:r>
          </a:p>
          <a:p>
            <a:pPr marL="45720" indent="0">
              <a:buNone/>
            </a:pPr>
            <a:r>
              <a:rPr lang="en-US" dirty="0" smtClean="0"/>
              <a:t> </a:t>
            </a:r>
            <a:r>
              <a:rPr lang="en-US" dirty="0"/>
              <a:t>as expertise) to the firm can be a source of power over the firm when there are few substitutes</a:t>
            </a:r>
            <a:r>
              <a:rPr lang="en-US" dirty="0" smtClean="0"/>
              <a:t>.</a:t>
            </a:r>
          </a:p>
          <a:p>
            <a:pPr marL="45720" indent="0">
              <a:buNone/>
            </a:pPr>
            <a:endParaRPr lang="en-US" dirty="0" smtClean="0"/>
          </a:p>
          <a:p>
            <a:pPr marL="45720" indent="0">
              <a:buNone/>
            </a:pPr>
            <a:r>
              <a:rPr lang="en-US" dirty="0"/>
              <a:t>Potential factors are:</a:t>
            </a:r>
          </a:p>
          <a:p>
            <a:r>
              <a:rPr lang="en-US" dirty="0"/>
              <a:t>Supplier switching costs relative to firm switching costs</a:t>
            </a:r>
          </a:p>
          <a:p>
            <a:r>
              <a:rPr lang="en-US" dirty="0"/>
              <a:t>Degree of differentiation of inputs</a:t>
            </a:r>
          </a:p>
          <a:p>
            <a:r>
              <a:rPr lang="en-US" dirty="0"/>
              <a:t>Impact of inputs on cost or differentiation</a:t>
            </a:r>
          </a:p>
          <a:p>
            <a:r>
              <a:rPr lang="en-US" dirty="0"/>
              <a:t>Presence of substitute inputs</a:t>
            </a:r>
          </a:p>
          <a:p>
            <a:r>
              <a:rPr lang="en-US" dirty="0"/>
              <a:t>Strength of distribution channel</a:t>
            </a:r>
          </a:p>
          <a:p>
            <a:r>
              <a:rPr lang="en-US" dirty="0"/>
              <a:t>Supplier concentration to firm concentration ratio</a:t>
            </a:r>
          </a:p>
          <a:p>
            <a:r>
              <a:rPr lang="en-US" dirty="0"/>
              <a:t>Employee solidarity (e.g. labor unions)</a:t>
            </a:r>
          </a:p>
          <a:p>
            <a:r>
              <a:rPr lang="en-US" dirty="0"/>
              <a:t>Supplier </a:t>
            </a:r>
            <a:r>
              <a:rPr lang="en-US" dirty="0" smtClean="0"/>
              <a:t>competition</a:t>
            </a:r>
          </a:p>
          <a:p>
            <a:endParaRPr lang="en-US" dirty="0" smtClean="0"/>
          </a:p>
          <a:p>
            <a:endParaRPr lang="en-US" dirty="0"/>
          </a:p>
        </p:txBody>
      </p:sp>
      <p:sp>
        <p:nvSpPr>
          <p:cNvPr id="3" name="Title 2"/>
          <p:cNvSpPr>
            <a:spLocks noGrp="1"/>
          </p:cNvSpPr>
          <p:nvPr>
            <p:ph type="title"/>
          </p:nvPr>
        </p:nvSpPr>
        <p:spPr/>
        <p:txBody>
          <a:bodyPr/>
          <a:lstStyle/>
          <a:p>
            <a:r>
              <a:rPr lang="en-US" dirty="0" smtClean="0"/>
              <a:t>BARGAINING POWER OF SUPPLIERS</a:t>
            </a:r>
            <a:endParaRPr lang="en-US" dirty="0"/>
          </a:p>
        </p:txBody>
      </p:sp>
    </p:spTree>
    <p:extLst>
      <p:ext uri="{BB962C8B-B14F-4D97-AF65-F5344CB8AC3E}">
        <p14:creationId xmlns="" xmlns:p14="http://schemas.microsoft.com/office/powerpoint/2010/main" val="4503205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dirty="0"/>
              <a:t>For most industries the intensity of competitive rivalry is the major determinant of the competitiveness of the industry.</a:t>
            </a:r>
          </a:p>
          <a:p>
            <a:pPr marL="45720" indent="0">
              <a:buNone/>
            </a:pPr>
            <a:endParaRPr lang="en-US" dirty="0" smtClean="0"/>
          </a:p>
          <a:p>
            <a:pPr marL="45720" indent="0">
              <a:buNone/>
            </a:pPr>
            <a:r>
              <a:rPr lang="en-US" dirty="0" smtClean="0"/>
              <a:t>Potential </a:t>
            </a:r>
            <a:r>
              <a:rPr lang="en-US" dirty="0"/>
              <a:t>factors</a:t>
            </a:r>
            <a:r>
              <a:rPr lang="en-US" dirty="0" smtClean="0"/>
              <a:t>:</a:t>
            </a:r>
          </a:p>
          <a:p>
            <a:pPr marL="45720" indent="0">
              <a:buNone/>
            </a:pPr>
            <a:endParaRPr lang="en-US" dirty="0"/>
          </a:p>
          <a:p>
            <a:r>
              <a:rPr lang="en-US" dirty="0"/>
              <a:t>Sustainable competitive advantage through innovation</a:t>
            </a:r>
          </a:p>
          <a:p>
            <a:r>
              <a:rPr lang="en-US" dirty="0"/>
              <a:t>Competition between online and offline companies</a:t>
            </a:r>
          </a:p>
          <a:p>
            <a:r>
              <a:rPr lang="en-US" dirty="0"/>
              <a:t>Level of advertising expense</a:t>
            </a:r>
          </a:p>
          <a:p>
            <a:r>
              <a:rPr lang="en-US" dirty="0"/>
              <a:t>Powerful competitive strategy</a:t>
            </a:r>
          </a:p>
          <a:p>
            <a:r>
              <a:rPr lang="en-US" dirty="0"/>
              <a:t>Firm concentration ratio</a:t>
            </a:r>
          </a:p>
          <a:p>
            <a:r>
              <a:rPr lang="en-US" dirty="0"/>
              <a:t>Degree of transparency</a:t>
            </a:r>
          </a:p>
        </p:txBody>
      </p:sp>
      <p:sp>
        <p:nvSpPr>
          <p:cNvPr id="3" name="Title 2"/>
          <p:cNvSpPr>
            <a:spLocks noGrp="1"/>
          </p:cNvSpPr>
          <p:nvPr>
            <p:ph type="title"/>
          </p:nvPr>
        </p:nvSpPr>
        <p:spPr/>
        <p:txBody>
          <a:bodyPr/>
          <a:lstStyle/>
          <a:p>
            <a:r>
              <a:rPr lang="en-US" dirty="0" smtClean="0"/>
              <a:t>DEGREE OF RIVALRY</a:t>
            </a:r>
            <a:endParaRPr lang="en-US" dirty="0"/>
          </a:p>
        </p:txBody>
      </p:sp>
    </p:spTree>
    <p:extLst>
      <p:ext uri="{BB962C8B-B14F-4D97-AF65-F5344CB8AC3E}">
        <p14:creationId xmlns="" xmlns:p14="http://schemas.microsoft.com/office/powerpoint/2010/main" val="4477065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a:t>
            </a:r>
            <a:r>
              <a:rPr lang="en-US" b="1" dirty="0"/>
              <a:t>SWOT analysis</a:t>
            </a:r>
            <a:r>
              <a:rPr lang="en-US" dirty="0"/>
              <a:t> (alternatively </a:t>
            </a:r>
            <a:r>
              <a:rPr lang="en-US" b="1" dirty="0"/>
              <a:t>SWOT</a:t>
            </a:r>
            <a:r>
              <a:rPr lang="en-US" dirty="0"/>
              <a:t> matrix) is a structured planning method used to evaluate the strengths, weaknesses, opportunities and threats involved in a project or in a </a:t>
            </a:r>
            <a:r>
              <a:rPr lang="en-US" dirty="0" smtClean="0"/>
              <a:t>business </a:t>
            </a:r>
            <a:r>
              <a:rPr lang="en-US" dirty="0"/>
              <a:t>venture</a:t>
            </a:r>
            <a:r>
              <a:rPr lang="en-US" dirty="0" smtClean="0"/>
              <a:t>.</a:t>
            </a:r>
          </a:p>
          <a:p>
            <a:endParaRPr lang="en-US" dirty="0"/>
          </a:p>
          <a:p>
            <a:r>
              <a:rPr lang="en-US" dirty="0" smtClean="0"/>
              <a:t>S- STRENGTH </a:t>
            </a:r>
          </a:p>
          <a:p>
            <a:r>
              <a:rPr lang="en-US" dirty="0" smtClean="0"/>
              <a:t>W- WEAKNESS </a:t>
            </a:r>
          </a:p>
          <a:p>
            <a:r>
              <a:rPr lang="en-US" dirty="0" smtClean="0"/>
              <a:t>O</a:t>
            </a:r>
            <a:r>
              <a:rPr lang="en-US" dirty="0"/>
              <a:t>- </a:t>
            </a:r>
            <a:r>
              <a:rPr lang="en-US" dirty="0" smtClean="0"/>
              <a:t>OPPURTUNITY</a:t>
            </a:r>
          </a:p>
          <a:p>
            <a:r>
              <a:rPr lang="en-US" dirty="0" smtClean="0"/>
              <a:t>T- THREATS </a:t>
            </a:r>
            <a:endParaRPr lang="en-US" dirty="0"/>
          </a:p>
          <a:p>
            <a:endParaRPr lang="en-US" dirty="0"/>
          </a:p>
        </p:txBody>
      </p:sp>
      <p:sp>
        <p:nvSpPr>
          <p:cNvPr id="3" name="Title 2"/>
          <p:cNvSpPr>
            <a:spLocks noGrp="1"/>
          </p:cNvSpPr>
          <p:nvPr>
            <p:ph type="title"/>
          </p:nvPr>
        </p:nvSpPr>
        <p:spPr/>
        <p:txBody>
          <a:bodyPr/>
          <a:lstStyle/>
          <a:p>
            <a:r>
              <a:rPr lang="en-US" dirty="0" err="1" smtClean="0"/>
              <a:t>Swot</a:t>
            </a:r>
            <a:r>
              <a:rPr lang="en-US" dirty="0" smtClean="0"/>
              <a:t> analysis</a:t>
            </a:r>
            <a:endParaRPr lang="en-US" dirty="0"/>
          </a:p>
        </p:txBody>
      </p:sp>
    </p:spTree>
    <p:extLst>
      <p:ext uri="{BB962C8B-B14F-4D97-AF65-F5344CB8AC3E}">
        <p14:creationId xmlns="" xmlns:p14="http://schemas.microsoft.com/office/powerpoint/2010/main" val="11474153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1396095134"/>
              </p:ext>
            </p:extLst>
          </p:nvPr>
        </p:nvGraphicFramePr>
        <p:xfrm>
          <a:off x="354860" y="1869962"/>
          <a:ext cx="8407400" cy="4572000"/>
        </p:xfrm>
        <a:graphic>
          <a:graphicData uri="http://schemas.openxmlformats.org/drawingml/2006/table">
            <a:tbl>
              <a:tblPr firstRow="1" bandRow="1">
                <a:tableStyleId>{5C22544A-7EE6-4342-B048-85BDC9FD1C3A}</a:tableStyleId>
              </a:tblPr>
              <a:tblGrid>
                <a:gridCol w="4203700"/>
                <a:gridCol w="4203700"/>
              </a:tblGrid>
              <a:tr h="1565654">
                <a:tc>
                  <a:txBody>
                    <a:bodyPr/>
                    <a:lstStyle/>
                    <a:p>
                      <a:r>
                        <a:rPr lang="en-US" dirty="0" smtClean="0"/>
                        <a:t>STRENGTH</a:t>
                      </a:r>
                      <a:r>
                        <a:rPr lang="en-US" baseline="0" dirty="0" smtClean="0"/>
                        <a:t> </a:t>
                      </a:r>
                    </a:p>
                    <a:p>
                      <a:pPr marL="285750" indent="-285750">
                        <a:buFont typeface="Arial"/>
                        <a:buChar char="•"/>
                      </a:pPr>
                      <a:r>
                        <a:rPr lang="en-US" baseline="0" dirty="0" smtClean="0"/>
                        <a:t>BRAND EQUITY, CAPTURE OVER INDIAN MARKETS, CUSTOMER LOYALTY </a:t>
                      </a:r>
                    </a:p>
                    <a:p>
                      <a:pPr marL="285750" indent="-285750">
                        <a:buFont typeface="Arial"/>
                        <a:buChar char="•"/>
                      </a:pPr>
                      <a:r>
                        <a:rPr lang="en-US" baseline="0" dirty="0" smtClean="0"/>
                        <a:t>GLOBALLY RENOWNED FOR CV</a:t>
                      </a:r>
                    </a:p>
                    <a:p>
                      <a:pPr marL="285750" indent="-285750">
                        <a:buFont typeface="Arial"/>
                        <a:buChar char="•"/>
                      </a:pPr>
                      <a:r>
                        <a:rPr lang="en-US" baseline="0" dirty="0" smtClean="0"/>
                        <a:t>SOUND PRESENCE IN ASIAN MARKETS </a:t>
                      </a:r>
                    </a:p>
                    <a:p>
                      <a:pPr marL="285750" indent="-285750">
                        <a:buFont typeface="Arial"/>
                        <a:buChar char="•"/>
                      </a:pPr>
                      <a:r>
                        <a:rPr lang="en-US" baseline="0" dirty="0" smtClean="0"/>
                        <a:t>STRONG PARENT BASE</a:t>
                      </a:r>
                      <a:endParaRPr lang="en-US" dirty="0"/>
                    </a:p>
                  </a:txBody>
                  <a:tcPr/>
                </a:tc>
                <a:tc>
                  <a:txBody>
                    <a:bodyPr/>
                    <a:lstStyle/>
                    <a:p>
                      <a:r>
                        <a:rPr lang="en-US" dirty="0" smtClean="0"/>
                        <a:t>WEAKNESS</a:t>
                      </a:r>
                    </a:p>
                    <a:p>
                      <a:pPr marL="285750" indent="-285750">
                        <a:buFont typeface="Arial"/>
                        <a:buChar char="•"/>
                      </a:pPr>
                      <a:r>
                        <a:rPr lang="en-US" dirty="0" smtClean="0"/>
                        <a:t>MINIMUM PRESENCE IN EUROPEAN AND US MARKETS</a:t>
                      </a:r>
                    </a:p>
                    <a:p>
                      <a:pPr marL="285750" indent="-285750">
                        <a:buFont typeface="Arial"/>
                        <a:buChar char="•"/>
                      </a:pPr>
                      <a:r>
                        <a:rPr lang="en-US" dirty="0" smtClean="0"/>
                        <a:t>POOR TECHNICAL BASE AS COMPARED TO</a:t>
                      </a:r>
                      <a:r>
                        <a:rPr lang="en-US" baseline="0" dirty="0" smtClean="0"/>
                        <a:t> GLOBAL LEADERS .</a:t>
                      </a:r>
                    </a:p>
                    <a:p>
                      <a:pPr marL="285750" indent="-285750">
                        <a:buFont typeface="Arial"/>
                        <a:buChar char="•"/>
                      </a:pPr>
                      <a:r>
                        <a:rPr lang="en-US" baseline="0" dirty="0" smtClean="0"/>
                        <a:t>CONFINED TO COST FOCUS STRATEGY </a:t>
                      </a:r>
                    </a:p>
                    <a:p>
                      <a:pPr marL="285750" indent="-285750">
                        <a:buFont typeface="Arial"/>
                        <a:buChar char="•"/>
                      </a:pPr>
                      <a:endParaRPr lang="en-US" dirty="0"/>
                    </a:p>
                  </a:txBody>
                  <a:tcPr/>
                </a:tc>
              </a:tr>
              <a:tr h="1565654">
                <a:tc>
                  <a:txBody>
                    <a:bodyPr/>
                    <a:lstStyle/>
                    <a:p>
                      <a:r>
                        <a:rPr lang="en-US" dirty="0" smtClean="0"/>
                        <a:t>THREATS</a:t>
                      </a:r>
                      <a:r>
                        <a:rPr lang="en-US" baseline="0" dirty="0" smtClean="0"/>
                        <a:t> </a:t>
                      </a:r>
                    </a:p>
                    <a:p>
                      <a:pPr marL="285750" indent="-285750">
                        <a:buFont typeface="Arial"/>
                        <a:buChar char="•"/>
                      </a:pPr>
                      <a:r>
                        <a:rPr lang="en-US" baseline="0" dirty="0" smtClean="0"/>
                        <a:t>HUGE INVESTMENTS FOR JLR CAN TAKE THE COMPANY TO INCUR LOSSES. </a:t>
                      </a:r>
                    </a:p>
                    <a:p>
                      <a:pPr marL="285750" indent="-285750">
                        <a:buFont typeface="Arial"/>
                        <a:buChar char="•"/>
                      </a:pPr>
                      <a:r>
                        <a:rPr lang="en-US" baseline="0" dirty="0" smtClean="0"/>
                        <a:t>TATA NANO SINGUR PLANT CONTROVERSY CAN HAMPER REVENUES</a:t>
                      </a:r>
                    </a:p>
                    <a:p>
                      <a:pPr marL="285750" indent="-285750">
                        <a:buFont typeface="Arial"/>
                        <a:buChar char="•"/>
                      </a:pPr>
                      <a:r>
                        <a:rPr lang="en-US" baseline="0" dirty="0" smtClean="0"/>
                        <a:t>THE CONFLICT OF STRATEGIES </a:t>
                      </a:r>
                      <a:endParaRPr lang="en-US" dirty="0"/>
                    </a:p>
                  </a:txBody>
                  <a:tcPr/>
                </a:tc>
                <a:tc>
                  <a:txBody>
                    <a:bodyPr/>
                    <a:lstStyle/>
                    <a:p>
                      <a:r>
                        <a:rPr lang="en-US" dirty="0" smtClean="0"/>
                        <a:t>OPPURTUNITIES</a:t>
                      </a:r>
                    </a:p>
                    <a:p>
                      <a:pPr marL="285750" indent="-285750">
                        <a:buFont typeface="Arial"/>
                        <a:buChar char="•"/>
                      </a:pPr>
                      <a:r>
                        <a:rPr lang="en-US" dirty="0" smtClean="0"/>
                        <a:t>EXPOSURE TO</a:t>
                      </a:r>
                      <a:r>
                        <a:rPr lang="en-US" baseline="0" dirty="0" smtClean="0"/>
                        <a:t> WESTERN MARKETS THROUGH JLR</a:t>
                      </a:r>
                    </a:p>
                    <a:p>
                      <a:pPr marL="285750" indent="-285750">
                        <a:buFont typeface="Arial"/>
                        <a:buChar char="•"/>
                      </a:pPr>
                      <a:r>
                        <a:rPr lang="en-US" baseline="0" dirty="0" smtClean="0"/>
                        <a:t>POTENTIAL RISE IN PROFITABILITY </a:t>
                      </a:r>
                    </a:p>
                    <a:p>
                      <a:pPr marL="285750" indent="-285750">
                        <a:buFont typeface="Arial"/>
                        <a:buChar char="•"/>
                      </a:pPr>
                      <a:r>
                        <a:rPr lang="en-US" baseline="0" smtClean="0"/>
                        <a:t>TATA NANO CREATING NEW MARKETS</a:t>
                      </a:r>
                      <a:endParaRPr lang="en-US" dirty="0"/>
                    </a:p>
                  </a:txBody>
                  <a:tcPr/>
                </a:tc>
              </a:tr>
            </a:tbl>
          </a:graphicData>
        </a:graphic>
      </p:graphicFrame>
      <p:sp>
        <p:nvSpPr>
          <p:cNvPr id="3" name="Title 2"/>
          <p:cNvSpPr>
            <a:spLocks noGrp="1"/>
          </p:cNvSpPr>
          <p:nvPr>
            <p:ph type="title"/>
          </p:nvPr>
        </p:nvSpPr>
        <p:spPr/>
        <p:txBody>
          <a:bodyPr/>
          <a:lstStyle/>
          <a:p>
            <a:r>
              <a:rPr lang="en-US" dirty="0" smtClean="0"/>
              <a:t>TATA MOTORS SWOT ANALYSIS</a:t>
            </a:r>
            <a:endParaRPr lang="en-US" dirty="0"/>
          </a:p>
        </p:txBody>
      </p:sp>
    </p:spTree>
    <p:extLst>
      <p:ext uri="{BB962C8B-B14F-4D97-AF65-F5344CB8AC3E}">
        <p14:creationId xmlns="" xmlns:p14="http://schemas.microsoft.com/office/powerpoint/2010/main" val="35506979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2881" y="1603716"/>
            <a:ext cx="8778240" cy="5254283"/>
          </a:xfrm>
        </p:spPr>
        <p:txBody>
          <a:bodyPr>
            <a:normAutofit lnSpcReduction="10000"/>
          </a:bodyPr>
          <a:lstStyle/>
          <a:p>
            <a:pPr>
              <a:buNone/>
            </a:pPr>
            <a:r>
              <a:rPr lang="en-US" u="sng" dirty="0" smtClean="0"/>
              <a:t>EBT MARGIN:</a:t>
            </a:r>
          </a:p>
          <a:p>
            <a:pPr>
              <a:buNone/>
            </a:pPr>
            <a:r>
              <a:rPr lang="en-US" dirty="0" smtClean="0"/>
              <a:t>EBT Margin shows company’s earnings before tax as a percentage of net sales.</a:t>
            </a:r>
          </a:p>
          <a:p>
            <a:pPr algn="ctr">
              <a:buNone/>
            </a:pPr>
            <a:r>
              <a:rPr lang="en-US" b="1" dirty="0" smtClean="0"/>
              <a:t>EBT Margin= Earnings before tax(EBT)/Sales volume.</a:t>
            </a:r>
          </a:p>
          <a:p>
            <a:pPr>
              <a:buNone/>
            </a:pPr>
            <a:endParaRPr lang="en-US" dirty="0" smtClean="0"/>
          </a:p>
          <a:p>
            <a:pPr>
              <a:buNone/>
            </a:pPr>
            <a:endParaRPr lang="en-US" dirty="0" smtClean="0"/>
          </a:p>
          <a:p>
            <a:endParaRPr lang="en-US" dirty="0" smtClean="0"/>
          </a:p>
          <a:p>
            <a:r>
              <a:rPr lang="en-US" dirty="0" smtClean="0"/>
              <a:t>Since the EBT Margin is decreasing drastically finally becoming negative, it may mean a bigger competition and a risk of Company’s bankruptcy. </a:t>
            </a:r>
          </a:p>
          <a:p>
            <a:pPr>
              <a:buNone/>
            </a:pPr>
            <a:endParaRPr lang="en-US" dirty="0" smtClean="0"/>
          </a:p>
          <a:p>
            <a:pPr>
              <a:buNone/>
            </a:pPr>
            <a:endParaRPr lang="en-US" dirty="0" smtClean="0"/>
          </a:p>
          <a:p>
            <a:pPr>
              <a:buNone/>
            </a:pPr>
            <a:r>
              <a:rPr lang="en-US" dirty="0" smtClean="0"/>
              <a:t> </a:t>
            </a:r>
          </a:p>
          <a:p>
            <a:r>
              <a:rPr lang="en-US" dirty="0" smtClean="0"/>
              <a:t>In this case we observe that Tata Motors is in a disadvantageous position as compared to its competitors.</a:t>
            </a:r>
            <a:endParaRPr lang="en-US" dirty="0"/>
          </a:p>
        </p:txBody>
      </p:sp>
      <p:sp>
        <p:nvSpPr>
          <p:cNvPr id="3" name="Title 2"/>
          <p:cNvSpPr>
            <a:spLocks noGrp="1"/>
          </p:cNvSpPr>
          <p:nvPr>
            <p:ph type="title"/>
          </p:nvPr>
        </p:nvSpPr>
        <p:spPr/>
        <p:txBody>
          <a:bodyPr/>
          <a:lstStyle/>
          <a:p>
            <a:r>
              <a:rPr lang="en-US" dirty="0" smtClean="0"/>
              <a:t>RATIO ANALYSIS</a:t>
            </a:r>
            <a:endParaRPr lang="en-US" dirty="0"/>
          </a:p>
        </p:txBody>
      </p:sp>
      <p:graphicFrame>
        <p:nvGraphicFramePr>
          <p:cNvPr id="4" name="Table 3"/>
          <p:cNvGraphicFramePr>
            <a:graphicFrameLocks noGrp="1"/>
          </p:cNvGraphicFramePr>
          <p:nvPr/>
        </p:nvGraphicFramePr>
        <p:xfrm>
          <a:off x="381000" y="3024554"/>
          <a:ext cx="8381260" cy="731520"/>
        </p:xfrm>
        <a:graphic>
          <a:graphicData uri="http://schemas.openxmlformats.org/drawingml/2006/table">
            <a:tbl>
              <a:tblPr firstRow="1" bandRow="1">
                <a:tableStyleId>{5C22544A-7EE6-4342-B048-85BDC9FD1C3A}</a:tableStyleId>
              </a:tblPr>
              <a:tblGrid>
                <a:gridCol w="1457489"/>
                <a:gridCol w="1344200"/>
                <a:gridCol w="1264268"/>
                <a:gridCol w="1355320"/>
                <a:gridCol w="1355320"/>
                <a:gridCol w="1604663"/>
              </a:tblGrid>
              <a:tr h="351692">
                <a:tc>
                  <a:txBody>
                    <a:bodyPr/>
                    <a:lstStyle/>
                    <a:p>
                      <a:r>
                        <a:rPr lang="en-GB" dirty="0" smtClean="0"/>
                        <a:t>YEARS</a:t>
                      </a:r>
                      <a:endParaRPr lang="en-GB" dirty="0"/>
                    </a:p>
                  </a:txBody>
                  <a:tcPr/>
                </a:tc>
                <a:tc>
                  <a:txBody>
                    <a:bodyPr/>
                    <a:lstStyle/>
                    <a:p>
                      <a:r>
                        <a:rPr lang="en-GB" dirty="0" smtClean="0"/>
                        <a:t>FY-2011</a:t>
                      </a:r>
                      <a:endParaRPr lang="en-GB" dirty="0"/>
                    </a:p>
                  </a:txBody>
                  <a:tcPr/>
                </a:tc>
                <a:tc>
                  <a:txBody>
                    <a:bodyPr/>
                    <a:lstStyle/>
                    <a:p>
                      <a:r>
                        <a:rPr lang="en-GB" dirty="0" smtClean="0"/>
                        <a:t>FY-2012</a:t>
                      </a:r>
                      <a:endParaRPr lang="en-GB" dirty="0"/>
                    </a:p>
                  </a:txBody>
                  <a:tcPr/>
                </a:tc>
                <a:tc>
                  <a:txBody>
                    <a:bodyPr/>
                    <a:lstStyle/>
                    <a:p>
                      <a:r>
                        <a:rPr lang="en-GB" dirty="0" smtClean="0"/>
                        <a:t>FY-2013</a:t>
                      </a:r>
                      <a:endParaRPr lang="en-GB" dirty="0"/>
                    </a:p>
                  </a:txBody>
                  <a:tcPr/>
                </a:tc>
                <a:tc>
                  <a:txBody>
                    <a:bodyPr/>
                    <a:lstStyle/>
                    <a:p>
                      <a:r>
                        <a:rPr lang="en-GB" dirty="0" smtClean="0"/>
                        <a:t>FY-2014</a:t>
                      </a:r>
                      <a:endParaRPr lang="en-GB" dirty="0"/>
                    </a:p>
                  </a:txBody>
                  <a:tcPr/>
                </a:tc>
                <a:tc>
                  <a:txBody>
                    <a:bodyPr/>
                    <a:lstStyle/>
                    <a:p>
                      <a:r>
                        <a:rPr lang="en-GB" dirty="0" smtClean="0"/>
                        <a:t>FY-2015</a:t>
                      </a:r>
                      <a:endParaRPr lang="en-GB" dirty="0"/>
                    </a:p>
                  </a:txBody>
                  <a:tcPr/>
                </a:tc>
              </a:tr>
              <a:tr h="295422">
                <a:tc>
                  <a:txBody>
                    <a:bodyPr/>
                    <a:lstStyle/>
                    <a:p>
                      <a:r>
                        <a:rPr lang="en-GB" dirty="0" smtClean="0"/>
                        <a:t>EBT Margin</a:t>
                      </a:r>
                      <a:endParaRPr lang="en-GB" dirty="0"/>
                    </a:p>
                  </a:txBody>
                  <a:tcPr/>
                </a:tc>
                <a:tc>
                  <a:txBody>
                    <a:bodyPr/>
                    <a:lstStyle/>
                    <a:p>
                      <a:pPr algn="r" fontAlgn="b"/>
                      <a:r>
                        <a:rPr lang="en-GB" sz="2000" b="0" i="0" u="none" strike="noStrike" dirty="0">
                          <a:solidFill>
                            <a:srgbClr val="000000"/>
                          </a:solidFill>
                          <a:latin typeface="Calibri"/>
                        </a:rPr>
                        <a:t>5%</a:t>
                      </a:r>
                    </a:p>
                  </a:txBody>
                  <a:tcPr marL="0" marR="0" marT="0" marB="0" anchor="b"/>
                </a:tc>
                <a:tc>
                  <a:txBody>
                    <a:bodyPr/>
                    <a:lstStyle/>
                    <a:p>
                      <a:pPr algn="r" fontAlgn="b"/>
                      <a:r>
                        <a:rPr lang="en-GB" sz="2000" b="0" i="0" u="none" strike="noStrike" dirty="0">
                          <a:solidFill>
                            <a:srgbClr val="000000"/>
                          </a:solidFill>
                          <a:latin typeface="Calibri"/>
                        </a:rPr>
                        <a:t>2%</a:t>
                      </a:r>
                    </a:p>
                  </a:txBody>
                  <a:tcPr marL="0" marR="0" marT="0" marB="0" anchor="b"/>
                </a:tc>
                <a:tc>
                  <a:txBody>
                    <a:bodyPr/>
                    <a:lstStyle/>
                    <a:p>
                      <a:pPr algn="r" fontAlgn="b"/>
                      <a:r>
                        <a:rPr lang="en-GB" sz="2000" b="0" i="0" u="none" strike="noStrike" dirty="0">
                          <a:solidFill>
                            <a:srgbClr val="000000"/>
                          </a:solidFill>
                          <a:latin typeface="Calibri"/>
                        </a:rPr>
                        <a:t>0%</a:t>
                      </a:r>
                    </a:p>
                  </a:txBody>
                  <a:tcPr marL="0" marR="0" marT="0" marB="0" anchor="b"/>
                </a:tc>
                <a:tc>
                  <a:txBody>
                    <a:bodyPr/>
                    <a:lstStyle/>
                    <a:p>
                      <a:pPr algn="r" fontAlgn="b"/>
                      <a:r>
                        <a:rPr lang="en-GB" sz="2000" b="0" i="0" u="none" strike="noStrike" dirty="0">
                          <a:solidFill>
                            <a:srgbClr val="000000"/>
                          </a:solidFill>
                          <a:latin typeface="Calibri"/>
                        </a:rPr>
                        <a:t>-3%</a:t>
                      </a:r>
                    </a:p>
                  </a:txBody>
                  <a:tcPr marL="0" marR="0" marT="0" marB="0" anchor="b"/>
                </a:tc>
                <a:tc>
                  <a:txBody>
                    <a:bodyPr/>
                    <a:lstStyle/>
                    <a:p>
                      <a:pPr algn="r" fontAlgn="b">
                        <a:buFont typeface="Arial" pitchFamily="34" charset="0"/>
                        <a:buNone/>
                      </a:pPr>
                      <a:r>
                        <a:rPr lang="en-GB" sz="2000" b="0" i="0" u="none" strike="noStrike" dirty="0">
                          <a:solidFill>
                            <a:srgbClr val="000000"/>
                          </a:solidFill>
                          <a:latin typeface="Calibri"/>
                        </a:rPr>
                        <a:t>-11</a:t>
                      </a:r>
                      <a:r>
                        <a:rPr lang="en-GB" sz="2000" b="0" i="0" u="none" strike="noStrike" dirty="0" smtClean="0">
                          <a:solidFill>
                            <a:srgbClr val="000000"/>
                          </a:solidFill>
                          <a:latin typeface="Calibri"/>
                        </a:rPr>
                        <a:t>%</a:t>
                      </a:r>
                    </a:p>
                  </a:txBody>
                  <a:tcPr marL="0" marR="0" marT="0" marB="0" anchor="b"/>
                </a:tc>
              </a:tr>
            </a:tbl>
          </a:graphicData>
        </a:graphic>
      </p:graphicFrame>
      <p:graphicFrame>
        <p:nvGraphicFramePr>
          <p:cNvPr id="5" name="Table 4"/>
          <p:cNvGraphicFramePr>
            <a:graphicFrameLocks noGrp="1"/>
          </p:cNvGraphicFramePr>
          <p:nvPr/>
        </p:nvGraphicFramePr>
        <p:xfrm>
          <a:off x="381000" y="4923692"/>
          <a:ext cx="8381260" cy="741680"/>
        </p:xfrm>
        <a:graphic>
          <a:graphicData uri="http://schemas.openxmlformats.org/drawingml/2006/table">
            <a:tbl>
              <a:tblPr firstRow="1" bandRow="1">
                <a:tableStyleId>{5C22544A-7EE6-4342-B048-85BDC9FD1C3A}</a:tableStyleId>
              </a:tblPr>
              <a:tblGrid>
                <a:gridCol w="2095315"/>
                <a:gridCol w="2095315"/>
                <a:gridCol w="2095315"/>
                <a:gridCol w="2095315"/>
              </a:tblGrid>
              <a:tr h="370840">
                <a:tc>
                  <a:txBody>
                    <a:bodyPr/>
                    <a:lstStyle/>
                    <a:p>
                      <a:r>
                        <a:rPr lang="en-GB" dirty="0" smtClean="0"/>
                        <a:t>TATA MOTORS</a:t>
                      </a:r>
                      <a:endParaRPr lang="en-GB" dirty="0"/>
                    </a:p>
                  </a:txBody>
                  <a:tcPr/>
                </a:tc>
                <a:tc>
                  <a:txBody>
                    <a:bodyPr/>
                    <a:lstStyle/>
                    <a:p>
                      <a:r>
                        <a:rPr lang="en-GB" dirty="0" smtClean="0"/>
                        <a:t>MAHINDRA</a:t>
                      </a:r>
                      <a:endParaRPr lang="en-GB" dirty="0"/>
                    </a:p>
                  </a:txBody>
                  <a:tcPr/>
                </a:tc>
                <a:tc>
                  <a:txBody>
                    <a:bodyPr/>
                    <a:lstStyle/>
                    <a:p>
                      <a:r>
                        <a:rPr lang="en-GB" dirty="0" smtClean="0"/>
                        <a:t>FORD</a:t>
                      </a:r>
                      <a:endParaRPr lang="en-GB" dirty="0"/>
                    </a:p>
                  </a:txBody>
                  <a:tcPr/>
                </a:tc>
                <a:tc>
                  <a:txBody>
                    <a:bodyPr/>
                    <a:lstStyle/>
                    <a:p>
                      <a:r>
                        <a:rPr lang="en-GB" dirty="0" smtClean="0"/>
                        <a:t>GM</a:t>
                      </a:r>
                      <a:endParaRPr lang="en-GB" dirty="0"/>
                    </a:p>
                  </a:txBody>
                  <a:tcPr/>
                </a:tc>
              </a:tr>
              <a:tr h="370840">
                <a:tc>
                  <a:txBody>
                    <a:bodyPr/>
                    <a:lstStyle/>
                    <a:p>
                      <a:r>
                        <a:rPr lang="en-GB" dirty="0" smtClean="0"/>
                        <a:t>-11%</a:t>
                      </a:r>
                      <a:endParaRPr lang="en-GB" dirty="0"/>
                    </a:p>
                  </a:txBody>
                  <a:tcPr/>
                </a:tc>
                <a:tc>
                  <a:txBody>
                    <a:bodyPr/>
                    <a:lstStyle/>
                    <a:p>
                      <a:r>
                        <a:rPr lang="en-GB" dirty="0" smtClean="0"/>
                        <a:t>7.86%</a:t>
                      </a:r>
                      <a:endParaRPr lang="en-GB" dirty="0"/>
                    </a:p>
                  </a:txBody>
                  <a:tcPr/>
                </a:tc>
                <a:tc>
                  <a:txBody>
                    <a:bodyPr/>
                    <a:lstStyle/>
                    <a:p>
                      <a:r>
                        <a:rPr lang="en-GB" dirty="0" smtClean="0"/>
                        <a:t>3.69%</a:t>
                      </a:r>
                      <a:endParaRPr lang="en-GB" dirty="0"/>
                    </a:p>
                  </a:txBody>
                  <a:tcPr/>
                </a:tc>
                <a:tc>
                  <a:txBody>
                    <a:bodyPr/>
                    <a:lstStyle/>
                    <a:p>
                      <a:r>
                        <a:rPr lang="en-GB" dirty="0" smtClean="0"/>
                        <a:t>4.79%</a:t>
                      </a:r>
                      <a:endParaRPr lang="en-GB" dirty="0"/>
                    </a:p>
                  </a:txBody>
                  <a:tcPr/>
                </a:tc>
              </a:tr>
            </a:tbl>
          </a:graphicData>
        </a:graphic>
      </p:graphicFrame>
    </p:spTree>
    <p:extLst>
      <p:ext uri="{BB962C8B-B14F-4D97-AF65-F5344CB8AC3E}">
        <p14:creationId xmlns="" xmlns:p14="http://schemas.microsoft.com/office/powerpoint/2010/main" val="3910780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8812" y="1589648"/>
            <a:ext cx="8975187" cy="5268351"/>
          </a:xfrm>
        </p:spPr>
        <p:txBody>
          <a:bodyPr>
            <a:normAutofit/>
          </a:bodyPr>
          <a:lstStyle/>
          <a:p>
            <a:pPr>
              <a:buNone/>
            </a:pPr>
            <a:r>
              <a:rPr lang="en-GB" dirty="0" smtClean="0"/>
              <a:t>   </a:t>
            </a:r>
            <a:r>
              <a:rPr lang="en-GB" u="sng" dirty="0" smtClean="0"/>
              <a:t>RETURN ON ASSETS:</a:t>
            </a:r>
            <a:r>
              <a:rPr lang="en-GB" dirty="0" smtClean="0"/>
              <a:t> It is an indicator of how profitable a company is relative to its total assets. It gives an idea as to how efficient, management is at using its assets to generate income.  </a:t>
            </a:r>
          </a:p>
          <a:p>
            <a:pPr algn="ctr">
              <a:buNone/>
            </a:pPr>
            <a:r>
              <a:rPr lang="en-GB" b="1" dirty="0" smtClean="0"/>
              <a:t>ROA= net income/ total assets </a:t>
            </a:r>
          </a:p>
          <a:p>
            <a:pPr>
              <a:buNone/>
            </a:pPr>
            <a:r>
              <a:rPr lang="en-GB" dirty="0" smtClean="0"/>
              <a:t/>
            </a:r>
            <a:br>
              <a:rPr lang="en-GB" dirty="0" smtClean="0"/>
            </a:br>
            <a:endParaRPr lang="en-GB" dirty="0" smtClean="0"/>
          </a:p>
          <a:p>
            <a:endParaRPr lang="en-GB" dirty="0" smtClean="0"/>
          </a:p>
          <a:p>
            <a:r>
              <a:rPr lang="en-GB" dirty="0" smtClean="0"/>
              <a:t>Over the years, efficiency of using assets by management to generate income has reduced. </a:t>
            </a:r>
          </a:p>
          <a:p>
            <a:endParaRPr lang="en-GB" dirty="0" smtClean="0"/>
          </a:p>
          <a:p>
            <a:endParaRPr lang="en-GB" dirty="0" smtClean="0"/>
          </a:p>
          <a:p>
            <a:endParaRPr lang="en-GB" dirty="0" smtClean="0"/>
          </a:p>
          <a:p>
            <a:r>
              <a:rPr lang="en-GB" dirty="0" smtClean="0"/>
              <a:t>As compared to Mahindra, Tata motors is lagging behind in using assets to generate income. Ford and GM are also in an advantageous position as compared to Tata motors. </a:t>
            </a:r>
          </a:p>
          <a:p>
            <a:endParaRPr lang="en-GB" dirty="0"/>
          </a:p>
        </p:txBody>
      </p:sp>
      <p:sp>
        <p:nvSpPr>
          <p:cNvPr id="3" name="Title 2"/>
          <p:cNvSpPr>
            <a:spLocks noGrp="1"/>
          </p:cNvSpPr>
          <p:nvPr>
            <p:ph type="title"/>
          </p:nvPr>
        </p:nvSpPr>
        <p:spPr/>
        <p:txBody>
          <a:bodyPr/>
          <a:lstStyle/>
          <a:p>
            <a:r>
              <a:rPr lang="en-GB" dirty="0" smtClean="0"/>
              <a:t>Ratio analysis</a:t>
            </a:r>
            <a:endParaRPr lang="en-GB" dirty="0"/>
          </a:p>
        </p:txBody>
      </p:sp>
      <p:graphicFrame>
        <p:nvGraphicFramePr>
          <p:cNvPr id="4" name="Table 3"/>
          <p:cNvGraphicFramePr>
            <a:graphicFrameLocks noGrp="1"/>
          </p:cNvGraphicFramePr>
          <p:nvPr/>
        </p:nvGraphicFramePr>
        <p:xfrm>
          <a:off x="590843" y="3052689"/>
          <a:ext cx="7972968" cy="726831"/>
        </p:xfrm>
        <a:graphic>
          <a:graphicData uri="http://schemas.openxmlformats.org/drawingml/2006/table">
            <a:tbl>
              <a:tblPr firstRow="1" bandRow="1">
                <a:tableStyleId>{5C22544A-7EE6-4342-B048-85BDC9FD1C3A}</a:tableStyleId>
              </a:tblPr>
              <a:tblGrid>
                <a:gridCol w="1328828"/>
                <a:gridCol w="1328828"/>
                <a:gridCol w="1328828"/>
                <a:gridCol w="1328828"/>
                <a:gridCol w="1328828"/>
                <a:gridCol w="1328828"/>
              </a:tblGrid>
              <a:tr h="422031">
                <a:tc>
                  <a:txBody>
                    <a:bodyPr/>
                    <a:lstStyle/>
                    <a:p>
                      <a:r>
                        <a:rPr lang="en-GB" dirty="0" smtClean="0"/>
                        <a:t>YEARS</a:t>
                      </a:r>
                      <a:endParaRPr lang="en-GB" dirty="0"/>
                    </a:p>
                  </a:txBody>
                  <a:tcPr/>
                </a:tc>
                <a:tc>
                  <a:txBody>
                    <a:bodyPr/>
                    <a:lstStyle/>
                    <a:p>
                      <a:r>
                        <a:rPr lang="en-GB" dirty="0" smtClean="0"/>
                        <a:t>FY-2011</a:t>
                      </a:r>
                      <a:endParaRPr lang="en-GB" dirty="0"/>
                    </a:p>
                  </a:txBody>
                  <a:tcPr/>
                </a:tc>
                <a:tc>
                  <a:txBody>
                    <a:bodyPr/>
                    <a:lstStyle/>
                    <a:p>
                      <a:r>
                        <a:rPr lang="en-GB" dirty="0" smtClean="0"/>
                        <a:t>FY-2012</a:t>
                      </a:r>
                      <a:endParaRPr lang="en-GB" dirty="0"/>
                    </a:p>
                  </a:txBody>
                  <a:tcPr/>
                </a:tc>
                <a:tc>
                  <a:txBody>
                    <a:bodyPr/>
                    <a:lstStyle/>
                    <a:p>
                      <a:r>
                        <a:rPr lang="en-GB" dirty="0" smtClean="0"/>
                        <a:t>FY-2013</a:t>
                      </a:r>
                      <a:endParaRPr lang="en-GB" dirty="0"/>
                    </a:p>
                  </a:txBody>
                  <a:tcPr/>
                </a:tc>
                <a:tc>
                  <a:txBody>
                    <a:bodyPr/>
                    <a:lstStyle/>
                    <a:p>
                      <a:r>
                        <a:rPr lang="en-GB" dirty="0" smtClean="0"/>
                        <a:t>FY-2014</a:t>
                      </a:r>
                      <a:endParaRPr lang="en-GB" dirty="0"/>
                    </a:p>
                  </a:txBody>
                  <a:tcPr/>
                </a:tc>
                <a:tc>
                  <a:txBody>
                    <a:bodyPr/>
                    <a:lstStyle/>
                    <a:p>
                      <a:r>
                        <a:rPr lang="en-GB" dirty="0" smtClean="0"/>
                        <a:t>FY-2015</a:t>
                      </a:r>
                      <a:endParaRPr lang="en-GB" dirty="0"/>
                    </a:p>
                  </a:txBody>
                  <a:tcPr/>
                </a:tc>
              </a:tr>
              <a:tr h="135597">
                <a:tc>
                  <a:txBody>
                    <a:bodyPr/>
                    <a:lstStyle/>
                    <a:p>
                      <a:pPr algn="l" fontAlgn="b"/>
                      <a:r>
                        <a:rPr lang="en-GB" sz="2000" b="0" i="0" u="none" strike="noStrike" dirty="0" smtClean="0">
                          <a:solidFill>
                            <a:srgbClr val="000000"/>
                          </a:solidFill>
                          <a:latin typeface="Calibri"/>
                        </a:rPr>
                        <a:t>ROA</a:t>
                      </a:r>
                      <a:endParaRPr lang="en-GB" sz="2000" b="0" i="0" u="none" strike="noStrike" dirty="0">
                        <a:solidFill>
                          <a:srgbClr val="000000"/>
                        </a:solidFill>
                        <a:latin typeface="Calibri"/>
                      </a:endParaRPr>
                    </a:p>
                  </a:txBody>
                  <a:tcPr marL="0" marR="0" marT="0" marB="0" anchor="b"/>
                </a:tc>
                <a:tc>
                  <a:txBody>
                    <a:bodyPr/>
                    <a:lstStyle/>
                    <a:p>
                      <a:pPr algn="r" fontAlgn="b"/>
                      <a:r>
                        <a:rPr lang="en-GB" sz="2000" b="0" i="0" u="none" strike="noStrike" dirty="0">
                          <a:solidFill>
                            <a:srgbClr val="000000"/>
                          </a:solidFill>
                          <a:latin typeface="Calibri"/>
                        </a:rPr>
                        <a:t>14%</a:t>
                      </a:r>
                    </a:p>
                  </a:txBody>
                  <a:tcPr marL="0" marR="0" marT="0" marB="0" anchor="b"/>
                </a:tc>
                <a:tc>
                  <a:txBody>
                    <a:bodyPr/>
                    <a:lstStyle/>
                    <a:p>
                      <a:pPr algn="r" fontAlgn="b"/>
                      <a:r>
                        <a:rPr lang="en-GB" sz="2000" b="0" i="0" u="none" strike="noStrike" dirty="0">
                          <a:solidFill>
                            <a:srgbClr val="000000"/>
                          </a:solidFill>
                          <a:latin typeface="Calibri"/>
                        </a:rPr>
                        <a:t>14%</a:t>
                      </a:r>
                    </a:p>
                  </a:txBody>
                  <a:tcPr marL="0" marR="0" marT="0" marB="0" anchor="b"/>
                </a:tc>
                <a:tc>
                  <a:txBody>
                    <a:bodyPr/>
                    <a:lstStyle/>
                    <a:p>
                      <a:pPr algn="r" fontAlgn="b"/>
                      <a:r>
                        <a:rPr lang="en-GB" sz="2000" b="0" i="0" u="none" strike="noStrike">
                          <a:solidFill>
                            <a:srgbClr val="000000"/>
                          </a:solidFill>
                          <a:latin typeface="Calibri"/>
                        </a:rPr>
                        <a:t>10%</a:t>
                      </a:r>
                    </a:p>
                  </a:txBody>
                  <a:tcPr marL="0" marR="0" marT="0" marB="0" anchor="b"/>
                </a:tc>
                <a:tc>
                  <a:txBody>
                    <a:bodyPr/>
                    <a:lstStyle/>
                    <a:p>
                      <a:pPr algn="r" fontAlgn="b"/>
                      <a:r>
                        <a:rPr lang="en-GB" sz="2000" b="0" i="0" u="none" strike="noStrike">
                          <a:solidFill>
                            <a:srgbClr val="000000"/>
                          </a:solidFill>
                          <a:latin typeface="Calibri"/>
                        </a:rPr>
                        <a:t>7%</a:t>
                      </a:r>
                    </a:p>
                  </a:txBody>
                  <a:tcPr marL="0" marR="0" marT="0" marB="0" anchor="b"/>
                </a:tc>
                <a:tc>
                  <a:txBody>
                    <a:bodyPr/>
                    <a:lstStyle/>
                    <a:p>
                      <a:pPr algn="r" fontAlgn="b"/>
                      <a:r>
                        <a:rPr lang="en-GB" sz="2000" b="0" i="0" u="none" strike="noStrike" dirty="0">
                          <a:solidFill>
                            <a:srgbClr val="000000"/>
                          </a:solidFill>
                          <a:latin typeface="Calibri"/>
                        </a:rPr>
                        <a:t>1%</a:t>
                      </a:r>
                    </a:p>
                  </a:txBody>
                  <a:tcPr marL="0" marR="0" marT="0" marB="0" anchor="b"/>
                </a:tc>
              </a:tr>
            </a:tbl>
          </a:graphicData>
        </a:graphic>
      </p:graphicFrame>
      <p:graphicFrame>
        <p:nvGraphicFramePr>
          <p:cNvPr id="5" name="Table 4"/>
          <p:cNvGraphicFramePr>
            <a:graphicFrameLocks noGrp="1"/>
          </p:cNvGraphicFramePr>
          <p:nvPr/>
        </p:nvGraphicFramePr>
        <p:xfrm>
          <a:off x="590843" y="4656407"/>
          <a:ext cx="7623517" cy="731520"/>
        </p:xfrm>
        <a:graphic>
          <a:graphicData uri="http://schemas.openxmlformats.org/drawingml/2006/table">
            <a:tbl>
              <a:tblPr firstRow="1" bandRow="1">
                <a:tableStyleId>{5C22544A-7EE6-4342-B048-85BDC9FD1C3A}</a:tableStyleId>
              </a:tblPr>
              <a:tblGrid>
                <a:gridCol w="1905879"/>
                <a:gridCol w="1836127"/>
                <a:gridCol w="1997613"/>
                <a:gridCol w="1883898"/>
              </a:tblGrid>
              <a:tr h="260253">
                <a:tc>
                  <a:txBody>
                    <a:bodyPr/>
                    <a:lstStyle/>
                    <a:p>
                      <a:r>
                        <a:rPr lang="en-GB" dirty="0" smtClean="0"/>
                        <a:t>TATA MOTORS</a:t>
                      </a:r>
                      <a:endParaRPr lang="en-GB" dirty="0"/>
                    </a:p>
                  </a:txBody>
                  <a:tcPr/>
                </a:tc>
                <a:tc>
                  <a:txBody>
                    <a:bodyPr/>
                    <a:lstStyle/>
                    <a:p>
                      <a:r>
                        <a:rPr lang="en-GB" dirty="0" smtClean="0"/>
                        <a:t>MAHINDRA</a:t>
                      </a:r>
                      <a:endParaRPr lang="en-GB" dirty="0"/>
                    </a:p>
                  </a:txBody>
                  <a:tcPr/>
                </a:tc>
                <a:tc>
                  <a:txBody>
                    <a:bodyPr/>
                    <a:lstStyle/>
                    <a:p>
                      <a:r>
                        <a:rPr lang="en-GB" dirty="0" smtClean="0"/>
                        <a:t>FORD</a:t>
                      </a:r>
                      <a:endParaRPr lang="en-GB" dirty="0"/>
                    </a:p>
                  </a:txBody>
                  <a:tcPr/>
                </a:tc>
                <a:tc>
                  <a:txBody>
                    <a:bodyPr/>
                    <a:lstStyle/>
                    <a:p>
                      <a:r>
                        <a:rPr lang="en-GB" dirty="0" smtClean="0"/>
                        <a:t>GM</a:t>
                      </a:r>
                      <a:endParaRPr lang="en-GB" dirty="0"/>
                    </a:p>
                  </a:txBody>
                  <a:tcPr/>
                </a:tc>
              </a:tr>
              <a:tr h="253218">
                <a:tc>
                  <a:txBody>
                    <a:bodyPr/>
                    <a:lstStyle/>
                    <a:p>
                      <a:r>
                        <a:rPr lang="en-GB" dirty="0" smtClean="0"/>
                        <a:t>1%</a:t>
                      </a:r>
                      <a:endParaRPr lang="en-GB" dirty="0"/>
                    </a:p>
                  </a:txBody>
                  <a:tcPr/>
                </a:tc>
                <a:tc>
                  <a:txBody>
                    <a:bodyPr/>
                    <a:lstStyle/>
                    <a:p>
                      <a:r>
                        <a:rPr lang="en-GB" dirty="0" smtClean="0"/>
                        <a:t>5.67%</a:t>
                      </a:r>
                      <a:endParaRPr lang="en-GB" dirty="0"/>
                    </a:p>
                  </a:txBody>
                  <a:tcPr/>
                </a:tc>
                <a:tc>
                  <a:txBody>
                    <a:bodyPr/>
                    <a:lstStyle/>
                    <a:p>
                      <a:r>
                        <a:rPr lang="en-GB" dirty="0" smtClean="0"/>
                        <a:t>1.73%</a:t>
                      </a:r>
                      <a:endParaRPr lang="en-GB" dirty="0"/>
                    </a:p>
                  </a:txBody>
                  <a:tcPr/>
                </a:tc>
                <a:tc>
                  <a:txBody>
                    <a:bodyPr/>
                    <a:lstStyle/>
                    <a:p>
                      <a:r>
                        <a:rPr lang="en-GB" dirty="0" smtClean="0"/>
                        <a:t>2.49%</a:t>
                      </a:r>
                      <a:endParaRPr lang="en-GB" dirty="0"/>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719070"/>
            <a:ext cx="9143999" cy="5138929"/>
          </a:xfrm>
        </p:spPr>
        <p:txBody>
          <a:bodyPr/>
          <a:lstStyle/>
          <a:p>
            <a:pPr>
              <a:buNone/>
            </a:pPr>
            <a:r>
              <a:rPr lang="en-GB" u="sng" dirty="0" smtClean="0"/>
              <a:t>RETURN ON EQUITY</a:t>
            </a:r>
            <a:r>
              <a:rPr lang="en-GB" dirty="0" smtClean="0"/>
              <a:t>: ROE is a ratio that provides investors insight into how efficiently a company is managing the equity that shareholders have contributed to the company.</a:t>
            </a:r>
          </a:p>
          <a:p>
            <a:pPr algn="ctr">
              <a:buNone/>
            </a:pPr>
            <a:r>
              <a:rPr lang="en-GB" b="1" dirty="0" smtClean="0"/>
              <a:t>ROE= Net income/shareholders’ equity</a:t>
            </a:r>
          </a:p>
          <a:p>
            <a:pPr>
              <a:buNone/>
            </a:pPr>
            <a:endParaRPr lang="en-GB" dirty="0" smtClean="0"/>
          </a:p>
          <a:p>
            <a:pPr>
              <a:buNone/>
            </a:pPr>
            <a:endParaRPr lang="en-GB" u="sng" dirty="0" smtClean="0"/>
          </a:p>
          <a:p>
            <a:pPr>
              <a:buNone/>
            </a:pPr>
            <a:endParaRPr lang="en-GB" u="sng" dirty="0" smtClean="0"/>
          </a:p>
          <a:p>
            <a:r>
              <a:rPr lang="en-GB" dirty="0" smtClean="0"/>
              <a:t>Decreasing ROE shows that company’s profit generated by shareholders’ money is reducing. Thus shareholders are in greater risk than before.</a:t>
            </a:r>
          </a:p>
          <a:p>
            <a:endParaRPr lang="en-GB" dirty="0" smtClean="0"/>
          </a:p>
          <a:p>
            <a:endParaRPr lang="en-GB" dirty="0" smtClean="0"/>
          </a:p>
          <a:p>
            <a:r>
              <a:rPr lang="en-GB" dirty="0" smtClean="0"/>
              <a:t>Tata Motors is in the worst position in this case as compared to its competitors</a:t>
            </a:r>
          </a:p>
        </p:txBody>
      </p:sp>
      <p:sp>
        <p:nvSpPr>
          <p:cNvPr id="3" name="Title 2"/>
          <p:cNvSpPr>
            <a:spLocks noGrp="1"/>
          </p:cNvSpPr>
          <p:nvPr>
            <p:ph type="title"/>
          </p:nvPr>
        </p:nvSpPr>
        <p:spPr/>
        <p:txBody>
          <a:bodyPr/>
          <a:lstStyle/>
          <a:p>
            <a:r>
              <a:rPr lang="en-GB" dirty="0" smtClean="0"/>
              <a:t>RATIO ANALYSIS</a:t>
            </a:r>
            <a:endParaRPr lang="en-GB" dirty="0"/>
          </a:p>
        </p:txBody>
      </p:sp>
      <p:graphicFrame>
        <p:nvGraphicFramePr>
          <p:cNvPr id="4" name="Table 3"/>
          <p:cNvGraphicFramePr>
            <a:graphicFrameLocks noGrp="1"/>
          </p:cNvGraphicFramePr>
          <p:nvPr/>
        </p:nvGraphicFramePr>
        <p:xfrm>
          <a:off x="381000" y="3221501"/>
          <a:ext cx="8381262" cy="736600"/>
        </p:xfrm>
        <a:graphic>
          <a:graphicData uri="http://schemas.openxmlformats.org/drawingml/2006/table">
            <a:tbl>
              <a:tblPr firstRow="1" bandRow="1">
                <a:tableStyleId>{5C22544A-7EE6-4342-B048-85BDC9FD1C3A}</a:tableStyleId>
              </a:tblPr>
              <a:tblGrid>
                <a:gridCol w="1396877"/>
                <a:gridCol w="1396877"/>
                <a:gridCol w="1396877"/>
                <a:gridCol w="1396877"/>
                <a:gridCol w="1396877"/>
                <a:gridCol w="1396877"/>
              </a:tblGrid>
              <a:tr h="202854">
                <a:tc>
                  <a:txBody>
                    <a:bodyPr/>
                    <a:lstStyle/>
                    <a:p>
                      <a:r>
                        <a:rPr lang="en-GB" dirty="0" smtClean="0"/>
                        <a:t>YEARS</a:t>
                      </a:r>
                      <a:endParaRPr lang="en-GB" dirty="0"/>
                    </a:p>
                  </a:txBody>
                  <a:tcPr/>
                </a:tc>
                <a:tc>
                  <a:txBody>
                    <a:bodyPr/>
                    <a:lstStyle/>
                    <a:p>
                      <a:r>
                        <a:rPr lang="en-GB" dirty="0" smtClean="0"/>
                        <a:t>FY-2011</a:t>
                      </a:r>
                      <a:endParaRPr lang="en-GB" dirty="0"/>
                    </a:p>
                  </a:txBody>
                  <a:tcPr/>
                </a:tc>
                <a:tc>
                  <a:txBody>
                    <a:bodyPr/>
                    <a:lstStyle/>
                    <a:p>
                      <a:r>
                        <a:rPr lang="en-GB" dirty="0" smtClean="0"/>
                        <a:t>FY-2012</a:t>
                      </a:r>
                      <a:endParaRPr lang="en-GB" dirty="0"/>
                    </a:p>
                  </a:txBody>
                  <a:tcPr/>
                </a:tc>
                <a:tc>
                  <a:txBody>
                    <a:bodyPr/>
                    <a:lstStyle/>
                    <a:p>
                      <a:r>
                        <a:rPr lang="en-GB" dirty="0" smtClean="0"/>
                        <a:t>FY-2013</a:t>
                      </a:r>
                      <a:endParaRPr lang="en-GB" dirty="0"/>
                    </a:p>
                  </a:txBody>
                  <a:tcPr/>
                </a:tc>
                <a:tc>
                  <a:txBody>
                    <a:bodyPr/>
                    <a:lstStyle/>
                    <a:p>
                      <a:r>
                        <a:rPr lang="en-GB" dirty="0" smtClean="0"/>
                        <a:t>FY-2014</a:t>
                      </a:r>
                      <a:endParaRPr lang="en-GB" dirty="0"/>
                    </a:p>
                  </a:txBody>
                  <a:tcPr/>
                </a:tc>
                <a:tc>
                  <a:txBody>
                    <a:bodyPr/>
                    <a:lstStyle/>
                    <a:p>
                      <a:r>
                        <a:rPr lang="en-GB" dirty="0" smtClean="0"/>
                        <a:t>FY-2015</a:t>
                      </a:r>
                      <a:endParaRPr lang="en-GB" dirty="0"/>
                    </a:p>
                  </a:txBody>
                  <a:tcPr/>
                </a:tc>
              </a:tr>
              <a:tr h="370840">
                <a:tc>
                  <a:txBody>
                    <a:bodyPr/>
                    <a:lstStyle/>
                    <a:p>
                      <a:r>
                        <a:rPr lang="en-GB" dirty="0" smtClean="0"/>
                        <a:t>ROE</a:t>
                      </a:r>
                      <a:endParaRPr lang="en-GB" dirty="0"/>
                    </a:p>
                  </a:txBody>
                  <a:tcPr/>
                </a:tc>
                <a:tc>
                  <a:txBody>
                    <a:bodyPr/>
                    <a:lstStyle/>
                    <a:p>
                      <a:pPr algn="r" fontAlgn="b"/>
                      <a:r>
                        <a:rPr lang="en-GB" sz="2000" b="0" i="0" u="none" strike="noStrike" dirty="0">
                          <a:solidFill>
                            <a:srgbClr val="000000"/>
                          </a:solidFill>
                          <a:latin typeface="Calibri"/>
                        </a:rPr>
                        <a:t>25%</a:t>
                      </a:r>
                    </a:p>
                  </a:txBody>
                  <a:tcPr marL="0" marR="0" marT="0" marB="0" anchor="b"/>
                </a:tc>
                <a:tc>
                  <a:txBody>
                    <a:bodyPr/>
                    <a:lstStyle/>
                    <a:p>
                      <a:pPr algn="r" fontAlgn="b"/>
                      <a:r>
                        <a:rPr lang="en-GB" sz="2000" b="0" i="0" u="none" strike="noStrike">
                          <a:solidFill>
                            <a:srgbClr val="000000"/>
                          </a:solidFill>
                          <a:latin typeface="Calibri"/>
                        </a:rPr>
                        <a:t>21%</a:t>
                      </a:r>
                    </a:p>
                  </a:txBody>
                  <a:tcPr marL="0" marR="0" marT="0" marB="0" anchor="b"/>
                </a:tc>
                <a:tc>
                  <a:txBody>
                    <a:bodyPr/>
                    <a:lstStyle/>
                    <a:p>
                      <a:pPr algn="r" fontAlgn="b"/>
                      <a:r>
                        <a:rPr lang="en-GB" sz="2000" b="0" i="0" u="none" strike="noStrike">
                          <a:solidFill>
                            <a:srgbClr val="000000"/>
                          </a:solidFill>
                          <a:latin typeface="Calibri"/>
                        </a:rPr>
                        <a:t>18%</a:t>
                      </a:r>
                    </a:p>
                  </a:txBody>
                  <a:tcPr marL="0" marR="0" marT="0" marB="0" anchor="b"/>
                </a:tc>
                <a:tc>
                  <a:txBody>
                    <a:bodyPr/>
                    <a:lstStyle/>
                    <a:p>
                      <a:pPr algn="r" fontAlgn="b"/>
                      <a:r>
                        <a:rPr lang="en-GB" sz="2000" b="0" i="0" u="none" strike="noStrike">
                          <a:solidFill>
                            <a:srgbClr val="000000"/>
                          </a:solidFill>
                          <a:latin typeface="Calibri"/>
                        </a:rPr>
                        <a:t>12%</a:t>
                      </a:r>
                    </a:p>
                  </a:txBody>
                  <a:tcPr marL="0" marR="0" marT="0" marB="0" anchor="b"/>
                </a:tc>
                <a:tc>
                  <a:txBody>
                    <a:bodyPr/>
                    <a:lstStyle/>
                    <a:p>
                      <a:pPr algn="r" fontAlgn="b"/>
                      <a:r>
                        <a:rPr lang="en-GB" sz="2000" b="0" i="0" u="none" strike="noStrike" dirty="0">
                          <a:solidFill>
                            <a:srgbClr val="000000"/>
                          </a:solidFill>
                          <a:latin typeface="Calibri"/>
                        </a:rPr>
                        <a:t>2%</a:t>
                      </a:r>
                    </a:p>
                  </a:txBody>
                  <a:tcPr marL="0" marR="0" marT="0" marB="0" anchor="b"/>
                </a:tc>
              </a:tr>
            </a:tbl>
          </a:graphicData>
        </a:graphic>
      </p:graphicFrame>
      <p:graphicFrame>
        <p:nvGraphicFramePr>
          <p:cNvPr id="5" name="Table 4"/>
          <p:cNvGraphicFramePr>
            <a:graphicFrameLocks noGrp="1"/>
          </p:cNvGraphicFramePr>
          <p:nvPr/>
        </p:nvGraphicFramePr>
        <p:xfrm>
          <a:off x="689316" y="5190978"/>
          <a:ext cx="7723164" cy="741680"/>
        </p:xfrm>
        <a:graphic>
          <a:graphicData uri="http://schemas.openxmlformats.org/drawingml/2006/table">
            <a:tbl>
              <a:tblPr firstRow="1" bandRow="1">
                <a:tableStyleId>{5C22544A-7EE6-4342-B048-85BDC9FD1C3A}</a:tableStyleId>
              </a:tblPr>
              <a:tblGrid>
                <a:gridCol w="1930791"/>
                <a:gridCol w="1930791"/>
                <a:gridCol w="1930791"/>
                <a:gridCol w="1930791"/>
              </a:tblGrid>
              <a:tr h="370840">
                <a:tc>
                  <a:txBody>
                    <a:bodyPr/>
                    <a:lstStyle/>
                    <a:p>
                      <a:r>
                        <a:rPr lang="en-GB" dirty="0" smtClean="0"/>
                        <a:t>TATA MOTORS</a:t>
                      </a:r>
                      <a:endParaRPr lang="en-GB" dirty="0"/>
                    </a:p>
                  </a:txBody>
                  <a:tcPr/>
                </a:tc>
                <a:tc>
                  <a:txBody>
                    <a:bodyPr/>
                    <a:lstStyle/>
                    <a:p>
                      <a:r>
                        <a:rPr lang="en-GB" dirty="0" smtClean="0"/>
                        <a:t>MAHINDRA</a:t>
                      </a:r>
                      <a:endParaRPr lang="en-GB" dirty="0"/>
                    </a:p>
                  </a:txBody>
                  <a:tcPr/>
                </a:tc>
                <a:tc>
                  <a:txBody>
                    <a:bodyPr/>
                    <a:lstStyle/>
                    <a:p>
                      <a:r>
                        <a:rPr lang="en-GB" dirty="0" smtClean="0"/>
                        <a:t>FORD</a:t>
                      </a:r>
                      <a:endParaRPr lang="en-GB" dirty="0"/>
                    </a:p>
                  </a:txBody>
                  <a:tcPr/>
                </a:tc>
                <a:tc>
                  <a:txBody>
                    <a:bodyPr/>
                    <a:lstStyle/>
                    <a:p>
                      <a:r>
                        <a:rPr lang="en-GB" dirty="0" smtClean="0"/>
                        <a:t>GM</a:t>
                      </a:r>
                      <a:endParaRPr lang="en-GB" dirty="0"/>
                    </a:p>
                  </a:txBody>
                  <a:tcPr/>
                </a:tc>
              </a:tr>
              <a:tr h="370840">
                <a:tc>
                  <a:txBody>
                    <a:bodyPr/>
                    <a:lstStyle/>
                    <a:p>
                      <a:r>
                        <a:rPr lang="en-GB" dirty="0" smtClean="0"/>
                        <a:t>2%</a:t>
                      </a:r>
                      <a:endParaRPr lang="en-GB" dirty="0"/>
                    </a:p>
                  </a:txBody>
                  <a:tcPr/>
                </a:tc>
                <a:tc>
                  <a:txBody>
                    <a:bodyPr/>
                    <a:lstStyle/>
                    <a:p>
                      <a:r>
                        <a:rPr lang="en-GB" dirty="0" smtClean="0"/>
                        <a:t>21.57%</a:t>
                      </a:r>
                      <a:endParaRPr lang="en-GB" dirty="0"/>
                    </a:p>
                  </a:txBody>
                  <a:tcPr/>
                </a:tc>
                <a:tc>
                  <a:txBody>
                    <a:bodyPr/>
                    <a:lstStyle/>
                    <a:p>
                      <a:r>
                        <a:rPr lang="en-GB" dirty="0" smtClean="0"/>
                        <a:t>13.92%</a:t>
                      </a:r>
                      <a:endParaRPr lang="en-GB" dirty="0"/>
                    </a:p>
                  </a:txBody>
                  <a:tcPr/>
                </a:tc>
                <a:tc>
                  <a:txBody>
                    <a:bodyPr/>
                    <a:lstStyle/>
                    <a:p>
                      <a:r>
                        <a:rPr lang="en-GB" dirty="0" smtClean="0"/>
                        <a:t>12.29%</a:t>
                      </a:r>
                      <a:endParaRPr lang="en-GB"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307102"/>
            <a:ext cx="9143999" cy="4377515"/>
          </a:xfrm>
        </p:spPr>
        <p:txBody>
          <a:bodyPr>
            <a:normAutofit/>
          </a:bodyPr>
          <a:lstStyle/>
          <a:p>
            <a:r>
              <a:rPr lang="en-US" dirty="0" smtClean="0"/>
              <a:t>COMPANY NAME: </a:t>
            </a:r>
            <a:r>
              <a:rPr lang="en-US" b="1" dirty="0" smtClean="0"/>
              <a:t>TATA MOTORS LIMITED</a:t>
            </a:r>
          </a:p>
          <a:p>
            <a:r>
              <a:rPr lang="en-US" dirty="0" smtClean="0"/>
              <a:t>TICKER SYMBOL: </a:t>
            </a:r>
            <a:r>
              <a:rPr lang="en-US" b="1" dirty="0" smtClean="0"/>
              <a:t>TTM (Nasdaq)</a:t>
            </a:r>
          </a:p>
          <a:p>
            <a:r>
              <a:rPr lang="en-US" dirty="0" smtClean="0"/>
              <a:t>HEADQUATERS: </a:t>
            </a:r>
            <a:r>
              <a:rPr lang="en-US" b="1" dirty="0" smtClean="0"/>
              <a:t>Mumbai, Maharashtra, India</a:t>
            </a:r>
          </a:p>
          <a:p>
            <a:r>
              <a:rPr lang="en-US" dirty="0" smtClean="0"/>
              <a:t>YEAR OF INCORPORATION: </a:t>
            </a:r>
            <a:r>
              <a:rPr lang="en-US" b="1" dirty="0" smtClean="0"/>
              <a:t>1945</a:t>
            </a:r>
            <a:r>
              <a:rPr lang="en-US" dirty="0" smtClean="0"/>
              <a:t> </a:t>
            </a:r>
          </a:p>
          <a:p>
            <a:r>
              <a:rPr lang="en-US" dirty="0" smtClean="0"/>
              <a:t>NUMBER OF SHARES OUTSTANDING: </a:t>
            </a:r>
            <a:r>
              <a:rPr lang="en-US" b="1" dirty="0" smtClean="0"/>
              <a:t>649.61 Millions</a:t>
            </a:r>
          </a:p>
          <a:p>
            <a:r>
              <a:rPr lang="en-US" dirty="0" smtClean="0"/>
              <a:t>NUMBER OF EMPLOYEES: </a:t>
            </a:r>
            <a:r>
              <a:rPr lang="en-US" b="1" dirty="0" smtClean="0"/>
              <a:t>66,593(2014) </a:t>
            </a:r>
          </a:p>
          <a:p>
            <a:r>
              <a:rPr lang="en-US" dirty="0" smtClean="0"/>
              <a:t>INDUSTRY: </a:t>
            </a:r>
            <a:r>
              <a:rPr lang="en-US" b="1" dirty="0" smtClean="0"/>
              <a:t>Automobile (commercial vehicles, public vehicles)</a:t>
            </a:r>
          </a:p>
          <a:p>
            <a:r>
              <a:rPr lang="en-US" dirty="0" smtClean="0"/>
              <a:t>CHIEF EXECUTIVE OFFICER AND CHAIRMAN: </a:t>
            </a:r>
            <a:r>
              <a:rPr lang="en-US" b="1" dirty="0" smtClean="0"/>
              <a:t>Cyrus Pallonji Mistry</a:t>
            </a:r>
          </a:p>
          <a:p>
            <a:r>
              <a:rPr lang="en-US" dirty="0" smtClean="0"/>
              <a:t>FOUNDER: </a:t>
            </a:r>
            <a:r>
              <a:rPr lang="en-US" b="1" dirty="0" smtClean="0"/>
              <a:t>J.R.D TATA</a:t>
            </a:r>
          </a:p>
          <a:p>
            <a:endParaRPr lang="en-US" dirty="0" smtClean="0"/>
          </a:p>
          <a:p>
            <a:endParaRPr lang="en-US" dirty="0" smtClean="0"/>
          </a:p>
          <a:p>
            <a:pPr marL="45720" indent="0">
              <a:buNone/>
            </a:pPr>
            <a:endParaRPr lang="en-US" dirty="0" smtClean="0"/>
          </a:p>
          <a:p>
            <a:endParaRPr lang="en-US" dirty="0" smtClean="0"/>
          </a:p>
          <a:p>
            <a:endParaRPr lang="en-US" dirty="0" smtClean="0"/>
          </a:p>
          <a:p>
            <a:endParaRPr lang="en-US" dirty="0" smtClean="0"/>
          </a:p>
          <a:p>
            <a:pPr marL="45720" indent="0">
              <a:buNone/>
            </a:pPr>
            <a:endParaRPr lang="en-US" dirty="0" smtClean="0"/>
          </a:p>
          <a:p>
            <a:endParaRPr lang="en-US" dirty="0" smtClean="0"/>
          </a:p>
          <a:p>
            <a:pPr marL="45720" indent="0">
              <a:buNone/>
            </a:pPr>
            <a:endParaRPr lang="en-US" dirty="0"/>
          </a:p>
          <a:p>
            <a:pPr marL="4572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 DETAILS ON THE COMPANY</a:t>
            </a:r>
            <a:endParaRPr lang="en-US" dirty="0"/>
          </a:p>
        </p:txBody>
      </p:sp>
    </p:spTree>
    <p:extLst>
      <p:ext uri="{BB962C8B-B14F-4D97-AF65-F5344CB8AC3E}">
        <p14:creationId xmlns="" xmlns:p14="http://schemas.microsoft.com/office/powerpoint/2010/main" val="30186457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719070"/>
            <a:ext cx="9143999" cy="5138929"/>
          </a:xfrm>
        </p:spPr>
        <p:txBody>
          <a:bodyPr/>
          <a:lstStyle/>
          <a:p>
            <a:pPr>
              <a:buNone/>
            </a:pPr>
            <a:r>
              <a:rPr lang="en-GB" u="sng" dirty="0" smtClean="0"/>
              <a:t>ASSET TURNOVER RATIO-  </a:t>
            </a:r>
            <a:r>
              <a:rPr lang="en-GB" dirty="0" smtClean="0"/>
              <a:t>It is used as an indicator of the efficiency with which a company is deploying its assets for generating revenue. </a:t>
            </a:r>
          </a:p>
          <a:p>
            <a:pPr algn="ctr">
              <a:buNone/>
            </a:pPr>
            <a:r>
              <a:rPr lang="en-GB" b="1" dirty="0" smtClean="0"/>
              <a:t>Asset Turnover= sales/ total assets </a:t>
            </a:r>
          </a:p>
          <a:p>
            <a:pPr>
              <a:buNone/>
            </a:pPr>
            <a:endParaRPr lang="en-GB" u="sng" dirty="0" smtClean="0"/>
          </a:p>
          <a:p>
            <a:pPr>
              <a:buNone/>
            </a:pPr>
            <a:endParaRPr lang="en-GB" u="sng" dirty="0" smtClean="0"/>
          </a:p>
          <a:p>
            <a:pPr>
              <a:buNone/>
            </a:pPr>
            <a:endParaRPr lang="en-GB" dirty="0" smtClean="0"/>
          </a:p>
          <a:p>
            <a:r>
              <a:rPr lang="en-GB" dirty="0" smtClean="0"/>
              <a:t>Assets turnover ratio is more or less the same for previous years. </a:t>
            </a:r>
          </a:p>
          <a:p>
            <a:pPr>
              <a:buNone/>
            </a:pPr>
            <a:endParaRPr lang="en-GB" dirty="0" smtClean="0"/>
          </a:p>
          <a:p>
            <a:pPr>
              <a:buNone/>
            </a:pPr>
            <a:endParaRPr lang="en-GB" dirty="0" smtClean="0"/>
          </a:p>
          <a:p>
            <a:pPr>
              <a:buNone/>
            </a:pPr>
            <a:endParaRPr lang="en-GB" dirty="0" smtClean="0"/>
          </a:p>
          <a:p>
            <a:r>
              <a:rPr lang="en-GB" dirty="0" smtClean="0"/>
              <a:t>The ratio’s show that Tata motors is deploying its assets for generating revenue in a better way than its three competitors. </a:t>
            </a:r>
          </a:p>
        </p:txBody>
      </p:sp>
      <p:sp>
        <p:nvSpPr>
          <p:cNvPr id="3" name="Title 2"/>
          <p:cNvSpPr>
            <a:spLocks noGrp="1"/>
          </p:cNvSpPr>
          <p:nvPr>
            <p:ph type="title"/>
          </p:nvPr>
        </p:nvSpPr>
        <p:spPr/>
        <p:txBody>
          <a:bodyPr/>
          <a:lstStyle/>
          <a:p>
            <a:r>
              <a:rPr lang="en-GB" dirty="0" smtClean="0"/>
              <a:t>RATIO ANALYSIS</a:t>
            </a:r>
            <a:endParaRPr lang="en-GB" dirty="0"/>
          </a:p>
        </p:txBody>
      </p:sp>
      <p:graphicFrame>
        <p:nvGraphicFramePr>
          <p:cNvPr id="4" name="Table 3"/>
          <p:cNvGraphicFramePr>
            <a:graphicFrameLocks noGrp="1"/>
          </p:cNvGraphicFramePr>
          <p:nvPr/>
        </p:nvGraphicFramePr>
        <p:xfrm>
          <a:off x="381000" y="3193400"/>
          <a:ext cx="8072946" cy="947582"/>
        </p:xfrm>
        <a:graphic>
          <a:graphicData uri="http://schemas.openxmlformats.org/drawingml/2006/table">
            <a:tbl>
              <a:tblPr firstRow="1" bandRow="1">
                <a:tableStyleId>{5C22544A-7EE6-4342-B048-85BDC9FD1C3A}</a:tableStyleId>
              </a:tblPr>
              <a:tblGrid>
                <a:gridCol w="1345491"/>
                <a:gridCol w="1345491"/>
                <a:gridCol w="1345491"/>
                <a:gridCol w="1345491"/>
                <a:gridCol w="1345491"/>
                <a:gridCol w="1345491"/>
              </a:tblGrid>
              <a:tr h="459902">
                <a:tc>
                  <a:txBody>
                    <a:bodyPr/>
                    <a:lstStyle/>
                    <a:p>
                      <a:r>
                        <a:rPr lang="en-GB" dirty="0" smtClean="0"/>
                        <a:t>YEARS</a:t>
                      </a:r>
                      <a:endParaRPr lang="en-GB" dirty="0"/>
                    </a:p>
                  </a:txBody>
                  <a:tcPr/>
                </a:tc>
                <a:tc>
                  <a:txBody>
                    <a:bodyPr/>
                    <a:lstStyle/>
                    <a:p>
                      <a:r>
                        <a:rPr lang="en-GB" dirty="0" smtClean="0"/>
                        <a:t>FY-2011</a:t>
                      </a:r>
                      <a:endParaRPr lang="en-GB" dirty="0"/>
                    </a:p>
                  </a:txBody>
                  <a:tcPr/>
                </a:tc>
                <a:tc>
                  <a:txBody>
                    <a:bodyPr/>
                    <a:lstStyle/>
                    <a:p>
                      <a:r>
                        <a:rPr lang="en-GB" dirty="0" smtClean="0"/>
                        <a:t>FY-2012</a:t>
                      </a:r>
                      <a:endParaRPr lang="en-GB" dirty="0"/>
                    </a:p>
                  </a:txBody>
                  <a:tcPr/>
                </a:tc>
                <a:tc>
                  <a:txBody>
                    <a:bodyPr/>
                    <a:lstStyle/>
                    <a:p>
                      <a:r>
                        <a:rPr lang="en-GB" dirty="0" smtClean="0"/>
                        <a:t>FY-2013</a:t>
                      </a:r>
                      <a:endParaRPr lang="en-GB" dirty="0"/>
                    </a:p>
                  </a:txBody>
                  <a:tcPr/>
                </a:tc>
                <a:tc>
                  <a:txBody>
                    <a:bodyPr/>
                    <a:lstStyle/>
                    <a:p>
                      <a:r>
                        <a:rPr lang="en-GB" dirty="0" smtClean="0"/>
                        <a:t>FY-2014</a:t>
                      </a:r>
                      <a:endParaRPr lang="en-GB" dirty="0"/>
                    </a:p>
                  </a:txBody>
                  <a:tcPr/>
                </a:tc>
                <a:tc>
                  <a:txBody>
                    <a:bodyPr/>
                    <a:lstStyle/>
                    <a:p>
                      <a:r>
                        <a:rPr lang="en-GB" dirty="0" smtClean="0"/>
                        <a:t>FY-2015</a:t>
                      </a:r>
                      <a:endParaRPr lang="en-GB" dirty="0"/>
                    </a:p>
                  </a:txBody>
                  <a:tcPr/>
                </a:tc>
              </a:tr>
              <a:tr h="220428">
                <a:tc>
                  <a:txBody>
                    <a:bodyPr/>
                    <a:lstStyle/>
                    <a:p>
                      <a:pPr algn="l" fontAlgn="b"/>
                      <a:r>
                        <a:rPr lang="en-GB" sz="1600" b="0" i="0" u="none" strike="noStrike" dirty="0">
                          <a:solidFill>
                            <a:srgbClr val="000000"/>
                          </a:solidFill>
                          <a:latin typeface="Calibri"/>
                        </a:rPr>
                        <a:t>assets turnover ratio </a:t>
                      </a:r>
                    </a:p>
                  </a:txBody>
                  <a:tcPr marL="0" marR="0" marT="0" marB="0" anchor="b"/>
                </a:tc>
                <a:tc>
                  <a:txBody>
                    <a:bodyPr/>
                    <a:lstStyle/>
                    <a:p>
                      <a:pPr algn="r" fontAlgn="b"/>
                      <a:r>
                        <a:rPr lang="en-GB" sz="1600" b="0" i="0" u="none" strike="noStrike" dirty="0">
                          <a:solidFill>
                            <a:srgbClr val="000000"/>
                          </a:solidFill>
                          <a:latin typeface="Calibri"/>
                        </a:rPr>
                        <a:t>1.359864615</a:t>
                      </a:r>
                    </a:p>
                  </a:txBody>
                  <a:tcPr marL="0" marR="0" marT="0" marB="0" anchor="b"/>
                </a:tc>
                <a:tc>
                  <a:txBody>
                    <a:bodyPr/>
                    <a:lstStyle/>
                    <a:p>
                      <a:pPr algn="r" fontAlgn="b"/>
                      <a:r>
                        <a:rPr lang="en-GB" sz="1600" b="0" i="0" u="none" strike="noStrike">
                          <a:solidFill>
                            <a:srgbClr val="000000"/>
                          </a:solidFill>
                          <a:latin typeface="Calibri"/>
                        </a:rPr>
                        <a:t>1.773918963</a:t>
                      </a:r>
                    </a:p>
                  </a:txBody>
                  <a:tcPr marL="0" marR="0" marT="0" marB="0" anchor="b"/>
                </a:tc>
                <a:tc>
                  <a:txBody>
                    <a:bodyPr/>
                    <a:lstStyle/>
                    <a:p>
                      <a:pPr algn="r" fontAlgn="b"/>
                      <a:r>
                        <a:rPr lang="en-GB" sz="1600" b="0" i="0" u="none" strike="noStrike" dirty="0">
                          <a:solidFill>
                            <a:srgbClr val="000000"/>
                          </a:solidFill>
                          <a:latin typeface="Calibri"/>
                        </a:rPr>
                        <a:t>1.34108523</a:t>
                      </a:r>
                    </a:p>
                  </a:txBody>
                  <a:tcPr marL="0" marR="0" marT="0" marB="0" anchor="b"/>
                </a:tc>
                <a:tc>
                  <a:txBody>
                    <a:bodyPr/>
                    <a:lstStyle/>
                    <a:p>
                      <a:pPr algn="r" fontAlgn="b"/>
                      <a:r>
                        <a:rPr lang="en-GB" sz="1600" b="0" i="0" u="none" strike="noStrike" dirty="0">
                          <a:solidFill>
                            <a:srgbClr val="000000"/>
                          </a:solidFill>
                          <a:latin typeface="Calibri"/>
                        </a:rPr>
                        <a:t>1.018378755</a:t>
                      </a:r>
                    </a:p>
                  </a:txBody>
                  <a:tcPr marL="0" marR="0" marT="0" marB="0" anchor="b"/>
                </a:tc>
                <a:tc>
                  <a:txBody>
                    <a:bodyPr/>
                    <a:lstStyle/>
                    <a:p>
                      <a:pPr algn="r" fontAlgn="b"/>
                      <a:r>
                        <a:rPr lang="en-GB" sz="1600" b="0" i="0" u="none" strike="noStrike" dirty="0">
                          <a:solidFill>
                            <a:srgbClr val="000000"/>
                          </a:solidFill>
                          <a:latin typeface="Calibri"/>
                        </a:rPr>
                        <a:t>1.039347733</a:t>
                      </a:r>
                    </a:p>
                  </a:txBody>
                  <a:tcPr marL="0" marR="0" marT="0" marB="0" anchor="b"/>
                </a:tc>
              </a:tr>
            </a:tbl>
          </a:graphicData>
        </a:graphic>
      </p:graphicFrame>
      <p:graphicFrame>
        <p:nvGraphicFramePr>
          <p:cNvPr id="5" name="Table 4"/>
          <p:cNvGraphicFramePr>
            <a:graphicFrameLocks noGrp="1"/>
          </p:cNvGraphicFramePr>
          <p:nvPr/>
        </p:nvGraphicFramePr>
        <p:xfrm>
          <a:off x="689316" y="4754881"/>
          <a:ext cx="7723164" cy="787790"/>
        </p:xfrm>
        <a:graphic>
          <a:graphicData uri="http://schemas.openxmlformats.org/drawingml/2006/table">
            <a:tbl>
              <a:tblPr firstRow="1" bandRow="1">
                <a:tableStyleId>{5C22544A-7EE6-4342-B048-85BDC9FD1C3A}</a:tableStyleId>
              </a:tblPr>
              <a:tblGrid>
                <a:gridCol w="1930791"/>
                <a:gridCol w="1930791"/>
                <a:gridCol w="1930791"/>
                <a:gridCol w="1930791"/>
              </a:tblGrid>
              <a:tr h="393895">
                <a:tc>
                  <a:txBody>
                    <a:bodyPr/>
                    <a:lstStyle/>
                    <a:p>
                      <a:r>
                        <a:rPr lang="en-GB" dirty="0" smtClean="0"/>
                        <a:t>TATA MOTORS</a:t>
                      </a:r>
                      <a:endParaRPr lang="en-GB" dirty="0"/>
                    </a:p>
                  </a:txBody>
                  <a:tcPr/>
                </a:tc>
                <a:tc>
                  <a:txBody>
                    <a:bodyPr/>
                    <a:lstStyle/>
                    <a:p>
                      <a:r>
                        <a:rPr lang="en-GB" dirty="0" smtClean="0"/>
                        <a:t>MAHINDRA</a:t>
                      </a:r>
                      <a:endParaRPr lang="en-GB" dirty="0"/>
                    </a:p>
                  </a:txBody>
                  <a:tcPr/>
                </a:tc>
                <a:tc>
                  <a:txBody>
                    <a:bodyPr/>
                    <a:lstStyle/>
                    <a:p>
                      <a:r>
                        <a:rPr lang="en-GB" dirty="0" smtClean="0"/>
                        <a:t>FORD</a:t>
                      </a:r>
                      <a:endParaRPr lang="en-GB" dirty="0"/>
                    </a:p>
                  </a:txBody>
                  <a:tcPr/>
                </a:tc>
                <a:tc>
                  <a:txBody>
                    <a:bodyPr/>
                    <a:lstStyle/>
                    <a:p>
                      <a:r>
                        <a:rPr lang="en-GB" dirty="0" smtClean="0"/>
                        <a:t>GM</a:t>
                      </a:r>
                      <a:endParaRPr lang="en-GB" dirty="0"/>
                    </a:p>
                  </a:txBody>
                  <a:tcPr/>
                </a:tc>
              </a:tr>
              <a:tr h="393895">
                <a:tc>
                  <a:txBody>
                    <a:bodyPr/>
                    <a:lstStyle/>
                    <a:p>
                      <a:r>
                        <a:rPr lang="en-GB" dirty="0" smtClean="0"/>
                        <a:t>1.03</a:t>
                      </a:r>
                      <a:endParaRPr lang="en-GB" dirty="0"/>
                    </a:p>
                  </a:txBody>
                  <a:tcPr/>
                </a:tc>
                <a:tc>
                  <a:txBody>
                    <a:bodyPr/>
                    <a:lstStyle/>
                    <a:p>
                      <a:r>
                        <a:rPr lang="en-GB" dirty="0" smtClean="0"/>
                        <a:t>0.9</a:t>
                      </a:r>
                      <a:endParaRPr lang="en-GB" dirty="0"/>
                    </a:p>
                  </a:txBody>
                  <a:tcPr/>
                </a:tc>
                <a:tc>
                  <a:txBody>
                    <a:bodyPr/>
                    <a:lstStyle/>
                    <a:p>
                      <a:r>
                        <a:rPr lang="en-GB" dirty="0" smtClean="0"/>
                        <a:t>0.66</a:t>
                      </a:r>
                      <a:endParaRPr lang="en-GB" dirty="0"/>
                    </a:p>
                  </a:txBody>
                  <a:tcPr/>
                </a:tc>
                <a:tc>
                  <a:txBody>
                    <a:bodyPr/>
                    <a:lstStyle/>
                    <a:p>
                      <a:r>
                        <a:rPr lang="en-GB" dirty="0" smtClean="0"/>
                        <a:t>0.84</a:t>
                      </a:r>
                      <a:endParaRPr lang="en-GB" dirty="0"/>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719070"/>
            <a:ext cx="9143999" cy="5138929"/>
          </a:xfrm>
        </p:spPr>
        <p:txBody>
          <a:bodyPr/>
          <a:lstStyle/>
          <a:p>
            <a:pPr>
              <a:buNone/>
            </a:pPr>
            <a:r>
              <a:rPr lang="en-GB" u="sng" dirty="0" smtClean="0"/>
              <a:t>CURRENT RATIO:</a:t>
            </a:r>
            <a:r>
              <a:rPr lang="en-GB" dirty="0" smtClean="0"/>
              <a:t> It is the financial ratio that measures whether or not a firm has enough resources to pay its debts over the next twelve months.</a:t>
            </a:r>
          </a:p>
          <a:p>
            <a:pPr algn="ctr">
              <a:buNone/>
            </a:pPr>
            <a:r>
              <a:rPr lang="en-GB" b="1" dirty="0" smtClean="0"/>
              <a:t>Current ration= Current assets/current liabilities</a:t>
            </a:r>
          </a:p>
          <a:p>
            <a:pPr>
              <a:buNone/>
            </a:pPr>
            <a:endParaRPr lang="en-GB" dirty="0" smtClean="0"/>
          </a:p>
          <a:p>
            <a:pPr>
              <a:buNone/>
            </a:pPr>
            <a:endParaRPr lang="en-GB" dirty="0" smtClean="0"/>
          </a:p>
          <a:p>
            <a:pPr>
              <a:buNone/>
            </a:pPr>
            <a:endParaRPr lang="en-GB" dirty="0" smtClean="0"/>
          </a:p>
          <a:p>
            <a:pPr>
              <a:buNone/>
            </a:pPr>
            <a:endParaRPr lang="en-GB" dirty="0" smtClean="0"/>
          </a:p>
          <a:p>
            <a:r>
              <a:rPr lang="en-GB" dirty="0" smtClean="0"/>
              <a:t>Since the current ratio is less than 1, the company is not in good financial health.</a:t>
            </a:r>
          </a:p>
          <a:p>
            <a:endParaRPr lang="en-GB" dirty="0" smtClean="0"/>
          </a:p>
          <a:p>
            <a:endParaRPr lang="en-GB" dirty="0" smtClean="0"/>
          </a:p>
          <a:p>
            <a:r>
              <a:rPr lang="en-GB" dirty="0" smtClean="0"/>
              <a:t>Mahindra, Ford and GM are in better financial well being than Tata Motors.</a:t>
            </a:r>
          </a:p>
        </p:txBody>
      </p:sp>
      <p:sp>
        <p:nvSpPr>
          <p:cNvPr id="3" name="Title 2"/>
          <p:cNvSpPr>
            <a:spLocks noGrp="1"/>
          </p:cNvSpPr>
          <p:nvPr>
            <p:ph type="title"/>
          </p:nvPr>
        </p:nvSpPr>
        <p:spPr/>
        <p:txBody>
          <a:bodyPr/>
          <a:lstStyle/>
          <a:p>
            <a:r>
              <a:rPr lang="en-GB" dirty="0" smtClean="0"/>
              <a:t>RATIO ANALYSIS</a:t>
            </a:r>
            <a:endParaRPr lang="en-GB" dirty="0"/>
          </a:p>
        </p:txBody>
      </p:sp>
      <p:graphicFrame>
        <p:nvGraphicFramePr>
          <p:cNvPr id="4" name="Table 3"/>
          <p:cNvGraphicFramePr>
            <a:graphicFrameLocks noGrp="1"/>
          </p:cNvGraphicFramePr>
          <p:nvPr/>
        </p:nvGraphicFramePr>
        <p:xfrm>
          <a:off x="351691" y="3352799"/>
          <a:ext cx="8410568" cy="840042"/>
        </p:xfrm>
        <a:graphic>
          <a:graphicData uri="http://schemas.openxmlformats.org/drawingml/2006/table">
            <a:tbl>
              <a:tblPr firstRow="1" bandRow="1">
                <a:tableStyleId>{5C22544A-7EE6-4342-B048-85BDC9FD1C3A}</a:tableStyleId>
              </a:tblPr>
              <a:tblGrid>
                <a:gridCol w="1427114"/>
                <a:gridCol w="1396691"/>
                <a:gridCol w="1396463"/>
                <a:gridCol w="1396918"/>
                <a:gridCol w="1396691"/>
                <a:gridCol w="1396691"/>
              </a:tblGrid>
              <a:tr h="355711">
                <a:tc>
                  <a:txBody>
                    <a:bodyPr/>
                    <a:lstStyle/>
                    <a:p>
                      <a:r>
                        <a:rPr lang="en-GB" dirty="0" smtClean="0"/>
                        <a:t>YEARS</a:t>
                      </a:r>
                      <a:endParaRPr lang="en-GB" dirty="0"/>
                    </a:p>
                  </a:txBody>
                  <a:tcPr/>
                </a:tc>
                <a:tc>
                  <a:txBody>
                    <a:bodyPr/>
                    <a:lstStyle/>
                    <a:p>
                      <a:r>
                        <a:rPr lang="en-GB" dirty="0" smtClean="0"/>
                        <a:t>FY-2011</a:t>
                      </a:r>
                      <a:endParaRPr lang="en-GB" dirty="0"/>
                    </a:p>
                  </a:txBody>
                  <a:tcPr/>
                </a:tc>
                <a:tc>
                  <a:txBody>
                    <a:bodyPr/>
                    <a:lstStyle/>
                    <a:p>
                      <a:r>
                        <a:rPr lang="en-GB" dirty="0" smtClean="0"/>
                        <a:t>FY-2012</a:t>
                      </a:r>
                      <a:endParaRPr lang="en-GB" dirty="0"/>
                    </a:p>
                  </a:txBody>
                  <a:tcPr/>
                </a:tc>
                <a:tc>
                  <a:txBody>
                    <a:bodyPr/>
                    <a:lstStyle/>
                    <a:p>
                      <a:r>
                        <a:rPr lang="en-GB" dirty="0" smtClean="0"/>
                        <a:t>FY-2013</a:t>
                      </a:r>
                      <a:endParaRPr lang="en-GB" dirty="0"/>
                    </a:p>
                  </a:txBody>
                  <a:tcPr/>
                </a:tc>
                <a:tc>
                  <a:txBody>
                    <a:bodyPr/>
                    <a:lstStyle/>
                    <a:p>
                      <a:r>
                        <a:rPr lang="en-GB" dirty="0" smtClean="0"/>
                        <a:t>FY-2014</a:t>
                      </a:r>
                      <a:endParaRPr lang="en-GB" dirty="0"/>
                    </a:p>
                  </a:txBody>
                  <a:tcPr/>
                </a:tc>
                <a:tc>
                  <a:txBody>
                    <a:bodyPr/>
                    <a:lstStyle/>
                    <a:p>
                      <a:r>
                        <a:rPr lang="en-GB" dirty="0" smtClean="0"/>
                        <a:t>FY-2015</a:t>
                      </a:r>
                      <a:endParaRPr lang="en-GB" dirty="0"/>
                    </a:p>
                  </a:txBody>
                  <a:tcPr/>
                </a:tc>
              </a:tr>
              <a:tr h="474282">
                <a:tc>
                  <a:txBody>
                    <a:bodyPr/>
                    <a:lstStyle/>
                    <a:p>
                      <a:pPr algn="l" fontAlgn="b"/>
                      <a:r>
                        <a:rPr lang="en-GB" sz="2000" b="0" i="0" u="none" strike="noStrike" dirty="0" smtClean="0">
                          <a:solidFill>
                            <a:srgbClr val="000000"/>
                          </a:solidFill>
                          <a:latin typeface="Calibri"/>
                        </a:rPr>
                        <a:t>Current Ratio</a:t>
                      </a:r>
                      <a:endParaRPr lang="en-GB" sz="2000" b="0" i="0" u="none" strike="noStrike" dirty="0">
                        <a:solidFill>
                          <a:srgbClr val="000000"/>
                        </a:solidFill>
                        <a:latin typeface="Calibri"/>
                      </a:endParaRPr>
                    </a:p>
                  </a:txBody>
                  <a:tcPr marL="0" marR="0" marT="0" marB="0" anchor="b"/>
                </a:tc>
                <a:tc>
                  <a:txBody>
                    <a:bodyPr/>
                    <a:lstStyle/>
                    <a:p>
                      <a:pPr algn="r" fontAlgn="b"/>
                      <a:r>
                        <a:rPr lang="en-GB" sz="2000" b="0" i="0" u="none" strike="noStrike" dirty="0" smtClean="0">
                          <a:solidFill>
                            <a:srgbClr val="000000"/>
                          </a:solidFill>
                          <a:latin typeface="Calibri"/>
                        </a:rPr>
                        <a:t>0.55</a:t>
                      </a:r>
                      <a:endParaRPr lang="en-GB" sz="2000" b="0" i="0" u="none" strike="noStrike" dirty="0">
                        <a:solidFill>
                          <a:srgbClr val="000000"/>
                        </a:solidFill>
                        <a:latin typeface="Calibri"/>
                      </a:endParaRPr>
                    </a:p>
                  </a:txBody>
                  <a:tcPr marL="0" marR="0" marT="0" marB="0" anchor="b"/>
                </a:tc>
                <a:tc>
                  <a:txBody>
                    <a:bodyPr/>
                    <a:lstStyle/>
                    <a:p>
                      <a:pPr algn="r" fontAlgn="b"/>
                      <a:r>
                        <a:rPr lang="en-GB" sz="2000" b="0" i="0" u="none" strike="noStrike" dirty="0" smtClean="0">
                          <a:solidFill>
                            <a:srgbClr val="000000"/>
                          </a:solidFill>
                          <a:latin typeface="Calibri"/>
                        </a:rPr>
                        <a:t>0.45</a:t>
                      </a:r>
                      <a:endParaRPr lang="en-GB" sz="2000" b="0" i="0" u="none" strike="noStrike" dirty="0">
                        <a:solidFill>
                          <a:srgbClr val="000000"/>
                        </a:solidFill>
                        <a:latin typeface="Calibri"/>
                      </a:endParaRPr>
                    </a:p>
                  </a:txBody>
                  <a:tcPr marL="0" marR="0" marT="0" marB="0" anchor="b"/>
                </a:tc>
                <a:tc>
                  <a:txBody>
                    <a:bodyPr/>
                    <a:lstStyle/>
                    <a:p>
                      <a:pPr algn="r" fontAlgn="b"/>
                      <a:r>
                        <a:rPr lang="en-GB" sz="2000" b="0" i="0" u="none" strike="noStrike" dirty="0" smtClean="0">
                          <a:solidFill>
                            <a:srgbClr val="000000"/>
                          </a:solidFill>
                          <a:latin typeface="Calibri"/>
                        </a:rPr>
                        <a:t>0.41</a:t>
                      </a:r>
                      <a:endParaRPr lang="en-GB" sz="2000" b="0" i="0" u="none" strike="noStrike" dirty="0">
                        <a:solidFill>
                          <a:srgbClr val="000000"/>
                        </a:solidFill>
                        <a:latin typeface="Calibri"/>
                      </a:endParaRPr>
                    </a:p>
                  </a:txBody>
                  <a:tcPr marL="0" marR="0" marT="0" marB="0" anchor="b"/>
                </a:tc>
                <a:tc>
                  <a:txBody>
                    <a:bodyPr/>
                    <a:lstStyle/>
                    <a:p>
                      <a:pPr algn="r" fontAlgn="b"/>
                      <a:r>
                        <a:rPr lang="en-GB" sz="2000" b="0" i="0" u="none" strike="noStrike" dirty="0" smtClean="0">
                          <a:solidFill>
                            <a:srgbClr val="000000"/>
                          </a:solidFill>
                          <a:latin typeface="Calibri"/>
                        </a:rPr>
                        <a:t>0.39</a:t>
                      </a:r>
                      <a:endParaRPr lang="en-GB" sz="2000" b="0" i="0" u="none" strike="noStrike" dirty="0">
                        <a:solidFill>
                          <a:srgbClr val="000000"/>
                        </a:solidFill>
                        <a:latin typeface="Calibri"/>
                      </a:endParaRPr>
                    </a:p>
                  </a:txBody>
                  <a:tcPr marL="0" marR="0" marT="0" marB="0" anchor="b"/>
                </a:tc>
                <a:tc>
                  <a:txBody>
                    <a:bodyPr/>
                    <a:lstStyle/>
                    <a:p>
                      <a:pPr algn="r" fontAlgn="b"/>
                      <a:r>
                        <a:rPr lang="en-GB" sz="2000" b="0" i="0" u="none" strike="noStrike" dirty="0" smtClean="0">
                          <a:solidFill>
                            <a:srgbClr val="000000"/>
                          </a:solidFill>
                          <a:latin typeface="Calibri"/>
                        </a:rPr>
                        <a:t>0.56</a:t>
                      </a:r>
                      <a:endParaRPr lang="en-GB" sz="2000" b="0" i="0" u="none" strike="noStrike" dirty="0">
                        <a:solidFill>
                          <a:srgbClr val="000000"/>
                        </a:solidFill>
                        <a:latin typeface="Calibri"/>
                      </a:endParaRPr>
                    </a:p>
                  </a:txBody>
                  <a:tcPr marL="0" marR="0" marT="0" marB="0" anchor="b"/>
                </a:tc>
              </a:tr>
            </a:tbl>
          </a:graphicData>
        </a:graphic>
      </p:graphicFrame>
      <p:graphicFrame>
        <p:nvGraphicFramePr>
          <p:cNvPr id="5" name="Table 4"/>
          <p:cNvGraphicFramePr>
            <a:graphicFrameLocks noGrp="1"/>
          </p:cNvGraphicFramePr>
          <p:nvPr/>
        </p:nvGraphicFramePr>
        <p:xfrm>
          <a:off x="689316" y="5190978"/>
          <a:ext cx="7723164" cy="759655"/>
        </p:xfrm>
        <a:graphic>
          <a:graphicData uri="http://schemas.openxmlformats.org/drawingml/2006/table">
            <a:tbl>
              <a:tblPr firstRow="1" bandRow="1">
                <a:tableStyleId>{5C22544A-7EE6-4342-B048-85BDC9FD1C3A}</a:tableStyleId>
              </a:tblPr>
              <a:tblGrid>
                <a:gridCol w="1930791"/>
                <a:gridCol w="1930791"/>
                <a:gridCol w="1930791"/>
                <a:gridCol w="1930791"/>
              </a:tblGrid>
              <a:tr h="0">
                <a:tc>
                  <a:txBody>
                    <a:bodyPr/>
                    <a:lstStyle/>
                    <a:p>
                      <a:r>
                        <a:rPr lang="en-GB" dirty="0" smtClean="0"/>
                        <a:t>TATA MOTORS</a:t>
                      </a:r>
                      <a:endParaRPr lang="en-GB" dirty="0"/>
                    </a:p>
                  </a:txBody>
                  <a:tcPr/>
                </a:tc>
                <a:tc>
                  <a:txBody>
                    <a:bodyPr/>
                    <a:lstStyle/>
                    <a:p>
                      <a:r>
                        <a:rPr lang="en-GB" dirty="0" smtClean="0"/>
                        <a:t>MAHINDRA</a:t>
                      </a:r>
                      <a:endParaRPr lang="en-GB" dirty="0"/>
                    </a:p>
                  </a:txBody>
                  <a:tcPr/>
                </a:tc>
                <a:tc>
                  <a:txBody>
                    <a:bodyPr/>
                    <a:lstStyle/>
                    <a:p>
                      <a:r>
                        <a:rPr lang="en-GB" dirty="0" smtClean="0"/>
                        <a:t>FORD</a:t>
                      </a:r>
                      <a:endParaRPr lang="en-GB" dirty="0"/>
                    </a:p>
                  </a:txBody>
                  <a:tcPr/>
                </a:tc>
                <a:tc>
                  <a:txBody>
                    <a:bodyPr/>
                    <a:lstStyle/>
                    <a:p>
                      <a:r>
                        <a:rPr lang="en-GB" dirty="0" smtClean="0"/>
                        <a:t>GM</a:t>
                      </a:r>
                      <a:endParaRPr lang="en-GB" dirty="0"/>
                    </a:p>
                  </a:txBody>
                  <a:tcPr/>
                </a:tc>
              </a:tr>
              <a:tr h="393895">
                <a:tc>
                  <a:txBody>
                    <a:bodyPr/>
                    <a:lstStyle/>
                    <a:p>
                      <a:r>
                        <a:rPr lang="en-GB" dirty="0" smtClean="0"/>
                        <a:t>0.56</a:t>
                      </a:r>
                      <a:endParaRPr lang="en-GB" dirty="0"/>
                    </a:p>
                  </a:txBody>
                  <a:tcPr/>
                </a:tc>
                <a:tc>
                  <a:txBody>
                    <a:bodyPr/>
                    <a:lstStyle/>
                    <a:p>
                      <a:r>
                        <a:rPr lang="en-GB" dirty="0" smtClean="0"/>
                        <a:t>1.44</a:t>
                      </a:r>
                      <a:endParaRPr lang="en-GB" dirty="0"/>
                    </a:p>
                  </a:txBody>
                  <a:tcPr/>
                </a:tc>
                <a:tc>
                  <a:txBody>
                    <a:bodyPr/>
                    <a:lstStyle/>
                    <a:p>
                      <a:r>
                        <a:rPr lang="en-GB" dirty="0" smtClean="0"/>
                        <a:t>3.03</a:t>
                      </a:r>
                      <a:endParaRPr lang="en-GB" dirty="0"/>
                    </a:p>
                  </a:txBody>
                  <a:tcPr/>
                </a:tc>
                <a:tc>
                  <a:txBody>
                    <a:bodyPr/>
                    <a:lstStyle/>
                    <a:p>
                      <a:r>
                        <a:rPr lang="en-GB" dirty="0" smtClean="0"/>
                        <a:t>1.22</a:t>
                      </a:r>
                      <a:endParaRPr lang="en-GB" dirty="0"/>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719070"/>
            <a:ext cx="9143999" cy="5138929"/>
          </a:xfrm>
        </p:spPr>
        <p:txBody>
          <a:bodyPr>
            <a:normAutofit lnSpcReduction="10000"/>
          </a:bodyPr>
          <a:lstStyle/>
          <a:p>
            <a:pPr>
              <a:buNone/>
            </a:pPr>
            <a:r>
              <a:rPr lang="en-GB" u="sng" dirty="0" smtClean="0"/>
              <a:t>DEBT TO EQUITY</a:t>
            </a:r>
            <a:r>
              <a:rPr lang="en-GB" dirty="0" smtClean="0"/>
              <a:t>: It is a financial ratio indicating the relative proportion of shareholders equity and debt used to finance a company’s assets. </a:t>
            </a:r>
          </a:p>
          <a:p>
            <a:pPr algn="ctr">
              <a:buNone/>
            </a:pPr>
            <a:r>
              <a:rPr lang="en-GB" b="1" dirty="0" smtClean="0"/>
              <a:t>  Debt equity ratio= total liabilities/ shareholders’ equity</a:t>
            </a:r>
          </a:p>
          <a:p>
            <a:pPr>
              <a:buNone/>
            </a:pPr>
            <a:endParaRPr lang="en-GB" dirty="0" smtClean="0"/>
          </a:p>
          <a:p>
            <a:pPr>
              <a:buNone/>
            </a:pPr>
            <a:endParaRPr lang="en-GB" dirty="0" smtClean="0"/>
          </a:p>
          <a:p>
            <a:pPr>
              <a:buNone/>
            </a:pPr>
            <a:endParaRPr lang="en-GB" dirty="0" smtClean="0"/>
          </a:p>
          <a:p>
            <a:r>
              <a:rPr lang="en-GB" dirty="0" smtClean="0"/>
              <a:t> Increasing D/E ratio is indicating that the amount of debt the company is using to finance its assets relative to the amount of value represented in shareholders’ equity is rising. </a:t>
            </a:r>
          </a:p>
          <a:p>
            <a:endParaRPr lang="en-GB" dirty="0" smtClean="0"/>
          </a:p>
          <a:p>
            <a:endParaRPr lang="en-GB" dirty="0" smtClean="0"/>
          </a:p>
          <a:p>
            <a:endParaRPr lang="en-GB" dirty="0" smtClean="0"/>
          </a:p>
          <a:p>
            <a:r>
              <a:rPr lang="en-GB" dirty="0" smtClean="0"/>
              <a:t>Tata motors, Mahindra and GM are more or less in the same position while in case of Ford more outsiders loan has been taken to finance the assets </a:t>
            </a:r>
          </a:p>
        </p:txBody>
      </p:sp>
      <p:sp>
        <p:nvSpPr>
          <p:cNvPr id="3" name="Title 2"/>
          <p:cNvSpPr>
            <a:spLocks noGrp="1"/>
          </p:cNvSpPr>
          <p:nvPr>
            <p:ph type="title"/>
          </p:nvPr>
        </p:nvSpPr>
        <p:spPr/>
        <p:txBody>
          <a:bodyPr/>
          <a:lstStyle/>
          <a:p>
            <a:r>
              <a:rPr lang="en-GB" dirty="0" smtClean="0"/>
              <a:t>RATIO ANALYSIS</a:t>
            </a:r>
            <a:endParaRPr lang="en-GB" dirty="0"/>
          </a:p>
        </p:txBody>
      </p:sp>
      <p:graphicFrame>
        <p:nvGraphicFramePr>
          <p:cNvPr id="4" name="Table 3"/>
          <p:cNvGraphicFramePr>
            <a:graphicFrameLocks noGrp="1"/>
          </p:cNvGraphicFramePr>
          <p:nvPr/>
        </p:nvGraphicFramePr>
        <p:xfrm>
          <a:off x="281355" y="2968283"/>
          <a:ext cx="8480905" cy="914400"/>
        </p:xfrm>
        <a:graphic>
          <a:graphicData uri="http://schemas.openxmlformats.org/drawingml/2006/table">
            <a:tbl>
              <a:tblPr firstRow="1" bandRow="1">
                <a:tableStyleId>{5C22544A-7EE6-4342-B048-85BDC9FD1C3A}</a:tableStyleId>
              </a:tblPr>
              <a:tblGrid>
                <a:gridCol w="1497451"/>
                <a:gridCol w="1396691"/>
                <a:gridCol w="1396463"/>
                <a:gridCol w="1396918"/>
                <a:gridCol w="1396691"/>
                <a:gridCol w="1396691"/>
              </a:tblGrid>
              <a:tr h="323557">
                <a:tc>
                  <a:txBody>
                    <a:bodyPr/>
                    <a:lstStyle/>
                    <a:p>
                      <a:r>
                        <a:rPr lang="en-GB" dirty="0" smtClean="0"/>
                        <a:t>YEARS</a:t>
                      </a:r>
                      <a:endParaRPr lang="en-GB" dirty="0"/>
                    </a:p>
                  </a:txBody>
                  <a:tcPr/>
                </a:tc>
                <a:tc>
                  <a:txBody>
                    <a:bodyPr/>
                    <a:lstStyle/>
                    <a:p>
                      <a:r>
                        <a:rPr lang="en-GB" dirty="0" smtClean="0"/>
                        <a:t>FY-2011</a:t>
                      </a:r>
                      <a:endParaRPr lang="en-GB" dirty="0"/>
                    </a:p>
                  </a:txBody>
                  <a:tcPr/>
                </a:tc>
                <a:tc>
                  <a:txBody>
                    <a:bodyPr/>
                    <a:lstStyle/>
                    <a:p>
                      <a:r>
                        <a:rPr lang="en-GB" dirty="0" smtClean="0"/>
                        <a:t>FY-2012</a:t>
                      </a:r>
                      <a:endParaRPr lang="en-GB" dirty="0"/>
                    </a:p>
                  </a:txBody>
                  <a:tcPr/>
                </a:tc>
                <a:tc>
                  <a:txBody>
                    <a:bodyPr/>
                    <a:lstStyle/>
                    <a:p>
                      <a:r>
                        <a:rPr lang="en-GB" dirty="0" smtClean="0"/>
                        <a:t>FY-2013</a:t>
                      </a:r>
                      <a:endParaRPr lang="en-GB" dirty="0"/>
                    </a:p>
                  </a:txBody>
                  <a:tcPr/>
                </a:tc>
                <a:tc>
                  <a:txBody>
                    <a:bodyPr/>
                    <a:lstStyle/>
                    <a:p>
                      <a:r>
                        <a:rPr lang="en-GB" dirty="0" smtClean="0"/>
                        <a:t>FY-2014</a:t>
                      </a:r>
                      <a:endParaRPr lang="en-GB" dirty="0"/>
                    </a:p>
                  </a:txBody>
                  <a:tcPr/>
                </a:tc>
                <a:tc>
                  <a:txBody>
                    <a:bodyPr/>
                    <a:lstStyle/>
                    <a:p>
                      <a:r>
                        <a:rPr lang="en-GB" dirty="0" smtClean="0"/>
                        <a:t>FY-2015</a:t>
                      </a:r>
                      <a:endParaRPr lang="en-GB" dirty="0"/>
                    </a:p>
                  </a:txBody>
                  <a:tcPr/>
                </a:tc>
              </a:tr>
              <a:tr h="323557">
                <a:tc>
                  <a:txBody>
                    <a:bodyPr/>
                    <a:lstStyle/>
                    <a:p>
                      <a:pPr algn="l" fontAlgn="b"/>
                      <a:r>
                        <a:rPr lang="en-GB" sz="1800" b="0" i="0" u="none" strike="noStrike" dirty="0">
                          <a:solidFill>
                            <a:srgbClr val="000000"/>
                          </a:solidFill>
                          <a:latin typeface="Calibri"/>
                        </a:rPr>
                        <a:t>DEBT TO EQUITY RATIO</a:t>
                      </a:r>
                    </a:p>
                  </a:txBody>
                  <a:tcPr marL="0" marR="0" marT="0" marB="0" anchor="b"/>
                </a:tc>
                <a:tc>
                  <a:txBody>
                    <a:bodyPr/>
                    <a:lstStyle/>
                    <a:p>
                      <a:pPr algn="r" fontAlgn="b"/>
                      <a:r>
                        <a:rPr lang="en-GB" sz="1800" b="0" i="0" u="none" strike="noStrike">
                          <a:solidFill>
                            <a:srgbClr val="000000"/>
                          </a:solidFill>
                          <a:latin typeface="Calibri"/>
                        </a:rPr>
                        <a:t>0.732308242</a:t>
                      </a:r>
                    </a:p>
                  </a:txBody>
                  <a:tcPr marL="0" marR="0" marT="0" marB="0" anchor="b"/>
                </a:tc>
                <a:tc>
                  <a:txBody>
                    <a:bodyPr/>
                    <a:lstStyle/>
                    <a:p>
                      <a:pPr algn="r" fontAlgn="b"/>
                      <a:r>
                        <a:rPr lang="en-GB" sz="1800" b="0" i="0" u="none" strike="noStrike">
                          <a:solidFill>
                            <a:srgbClr val="000000"/>
                          </a:solidFill>
                          <a:latin typeface="Calibri"/>
                        </a:rPr>
                        <a:t>0.561753084</a:t>
                      </a:r>
                    </a:p>
                  </a:txBody>
                  <a:tcPr marL="0" marR="0" marT="0" marB="0" anchor="b"/>
                </a:tc>
                <a:tc>
                  <a:txBody>
                    <a:bodyPr/>
                    <a:lstStyle/>
                    <a:p>
                      <a:pPr algn="r" fontAlgn="b"/>
                      <a:r>
                        <a:rPr lang="en-GB" sz="1800" b="0" i="0" u="none" strike="noStrike" dirty="0">
                          <a:solidFill>
                            <a:srgbClr val="000000"/>
                          </a:solidFill>
                          <a:latin typeface="Calibri"/>
                        </a:rPr>
                        <a:t>0.746601136</a:t>
                      </a:r>
                    </a:p>
                  </a:txBody>
                  <a:tcPr marL="0" marR="0" marT="0" marB="0" anchor="b"/>
                </a:tc>
                <a:tc>
                  <a:txBody>
                    <a:bodyPr/>
                    <a:lstStyle/>
                    <a:p>
                      <a:pPr algn="r" fontAlgn="b"/>
                      <a:r>
                        <a:rPr lang="en-GB" sz="1800" b="0" i="0" u="none" strike="noStrike" dirty="0">
                          <a:solidFill>
                            <a:srgbClr val="000000"/>
                          </a:solidFill>
                          <a:latin typeface="Calibri"/>
                        </a:rPr>
                        <a:t>0.757841533</a:t>
                      </a:r>
                    </a:p>
                  </a:txBody>
                  <a:tcPr marL="0" marR="0" marT="0" marB="0" anchor="b"/>
                </a:tc>
                <a:tc>
                  <a:txBody>
                    <a:bodyPr/>
                    <a:lstStyle/>
                    <a:p>
                      <a:pPr algn="r" fontAlgn="b"/>
                      <a:r>
                        <a:rPr lang="en-GB" sz="1800" b="0" i="0" u="none" strike="noStrike" dirty="0">
                          <a:solidFill>
                            <a:srgbClr val="000000"/>
                          </a:solidFill>
                          <a:latin typeface="Calibri"/>
                        </a:rPr>
                        <a:t>1.353190626</a:t>
                      </a:r>
                    </a:p>
                  </a:txBody>
                  <a:tcPr marL="0" marR="0" marT="0" marB="0" anchor="b"/>
                </a:tc>
              </a:tr>
            </a:tbl>
          </a:graphicData>
        </a:graphic>
      </p:graphicFrame>
      <p:graphicFrame>
        <p:nvGraphicFramePr>
          <p:cNvPr id="5" name="Table 4"/>
          <p:cNvGraphicFramePr>
            <a:graphicFrameLocks noGrp="1"/>
          </p:cNvGraphicFramePr>
          <p:nvPr/>
        </p:nvGraphicFramePr>
        <p:xfrm>
          <a:off x="689316" y="5036234"/>
          <a:ext cx="7723164" cy="759655"/>
        </p:xfrm>
        <a:graphic>
          <a:graphicData uri="http://schemas.openxmlformats.org/drawingml/2006/table">
            <a:tbl>
              <a:tblPr firstRow="1" bandRow="1">
                <a:tableStyleId>{5C22544A-7EE6-4342-B048-85BDC9FD1C3A}</a:tableStyleId>
              </a:tblPr>
              <a:tblGrid>
                <a:gridCol w="1930791"/>
                <a:gridCol w="1930791"/>
                <a:gridCol w="1930791"/>
                <a:gridCol w="1930791"/>
              </a:tblGrid>
              <a:tr h="365760">
                <a:tc>
                  <a:txBody>
                    <a:bodyPr/>
                    <a:lstStyle/>
                    <a:p>
                      <a:r>
                        <a:rPr lang="en-GB" dirty="0" smtClean="0"/>
                        <a:t>TATA MOTORS</a:t>
                      </a:r>
                      <a:endParaRPr lang="en-GB" dirty="0"/>
                    </a:p>
                  </a:txBody>
                  <a:tcPr/>
                </a:tc>
                <a:tc>
                  <a:txBody>
                    <a:bodyPr/>
                    <a:lstStyle/>
                    <a:p>
                      <a:r>
                        <a:rPr lang="en-GB" dirty="0" smtClean="0"/>
                        <a:t>MAHINDRA</a:t>
                      </a:r>
                      <a:endParaRPr lang="en-GB" dirty="0"/>
                    </a:p>
                  </a:txBody>
                  <a:tcPr/>
                </a:tc>
                <a:tc>
                  <a:txBody>
                    <a:bodyPr/>
                    <a:lstStyle/>
                    <a:p>
                      <a:r>
                        <a:rPr lang="en-GB" dirty="0" smtClean="0"/>
                        <a:t>FORD</a:t>
                      </a:r>
                      <a:endParaRPr lang="en-GB" dirty="0"/>
                    </a:p>
                  </a:txBody>
                  <a:tcPr/>
                </a:tc>
                <a:tc>
                  <a:txBody>
                    <a:bodyPr/>
                    <a:lstStyle/>
                    <a:p>
                      <a:r>
                        <a:rPr lang="en-GB" dirty="0" smtClean="0"/>
                        <a:t>GM</a:t>
                      </a:r>
                      <a:endParaRPr lang="en-GB" dirty="0"/>
                    </a:p>
                  </a:txBody>
                  <a:tcPr/>
                </a:tc>
              </a:tr>
              <a:tr h="393895">
                <a:tc>
                  <a:txBody>
                    <a:bodyPr/>
                    <a:lstStyle/>
                    <a:p>
                      <a:r>
                        <a:rPr lang="en-GB" dirty="0" smtClean="0"/>
                        <a:t>1.35</a:t>
                      </a:r>
                      <a:endParaRPr lang="en-GB" dirty="0"/>
                    </a:p>
                  </a:txBody>
                  <a:tcPr/>
                </a:tc>
                <a:tc>
                  <a:txBody>
                    <a:bodyPr/>
                    <a:lstStyle/>
                    <a:p>
                      <a:r>
                        <a:rPr lang="en-GB" dirty="0" smtClean="0"/>
                        <a:t>1.09</a:t>
                      </a:r>
                      <a:endParaRPr lang="en-GB" dirty="0"/>
                    </a:p>
                  </a:txBody>
                  <a:tcPr/>
                </a:tc>
                <a:tc>
                  <a:txBody>
                    <a:bodyPr/>
                    <a:lstStyle/>
                    <a:p>
                      <a:r>
                        <a:rPr lang="en-GB" dirty="0" smtClean="0"/>
                        <a:t>4.18</a:t>
                      </a:r>
                      <a:endParaRPr lang="en-GB" dirty="0"/>
                    </a:p>
                  </a:txBody>
                  <a:tcPr/>
                </a:tc>
                <a:tc>
                  <a:txBody>
                    <a:bodyPr/>
                    <a:lstStyle/>
                    <a:p>
                      <a:r>
                        <a:rPr lang="en-GB" dirty="0" smtClean="0"/>
                        <a:t>1.11</a:t>
                      </a:r>
                      <a:endParaRPr lang="en-GB" dirty="0"/>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TM_chart.png"/>
          <p:cNvPicPr>
            <a:picLocks noGrp="1" noChangeAspect="1"/>
          </p:cNvPicPr>
          <p:nvPr>
            <p:ph idx="1"/>
          </p:nvPr>
        </p:nvPicPr>
        <p:blipFill>
          <a:blip r:embed="rId2"/>
          <a:stretch>
            <a:fillRect/>
          </a:stretch>
        </p:blipFill>
        <p:spPr>
          <a:xfrm>
            <a:off x="381000" y="1716259"/>
            <a:ext cx="8381260" cy="4768948"/>
          </a:xfrm>
        </p:spPr>
      </p:pic>
      <p:sp>
        <p:nvSpPr>
          <p:cNvPr id="3" name="Title 2"/>
          <p:cNvSpPr>
            <a:spLocks noGrp="1"/>
          </p:cNvSpPr>
          <p:nvPr>
            <p:ph type="title"/>
          </p:nvPr>
        </p:nvSpPr>
        <p:spPr/>
        <p:txBody>
          <a:bodyPr/>
          <a:lstStyle/>
          <a:p>
            <a:r>
              <a:rPr lang="en-GB" dirty="0" smtClean="0"/>
              <a:t>HISTORICAL STOCK PERFORMANCE</a:t>
            </a:r>
            <a:br>
              <a:rPr lang="en-GB" dirty="0" smtClean="0"/>
            </a:br>
            <a:r>
              <a:rPr lang="en-GB" cap="none" dirty="0" smtClean="0"/>
              <a:t>(year-to-date)</a:t>
            </a:r>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68813" y="2166425"/>
          <a:ext cx="8778239" cy="3880386"/>
        </p:xfrm>
        <a:graphic>
          <a:graphicData uri="http://schemas.openxmlformats.org/drawingml/2006/table">
            <a:tbl>
              <a:tblPr firstRow="1" bandRow="1">
                <a:tableStyleId>{5C22544A-7EE6-4342-B048-85BDC9FD1C3A}</a:tableStyleId>
              </a:tblPr>
              <a:tblGrid>
                <a:gridCol w="2082018"/>
                <a:gridCol w="1195754"/>
                <a:gridCol w="1547446"/>
                <a:gridCol w="1491175"/>
                <a:gridCol w="1350499"/>
                <a:gridCol w="1111347"/>
              </a:tblGrid>
              <a:tr h="803206">
                <a:tc>
                  <a:txBody>
                    <a:bodyPr/>
                    <a:lstStyle/>
                    <a:p>
                      <a:pPr algn="l" fontAlgn="b"/>
                      <a:r>
                        <a:rPr lang="en-GB" sz="1800" u="none" strike="noStrike" dirty="0"/>
                        <a:t>Linear Scale(1-5)</a:t>
                      </a:r>
                      <a:endParaRPr lang="en-GB" sz="1800" b="0" i="0" u="none" strike="noStrike" dirty="0">
                        <a:solidFill>
                          <a:srgbClr val="000000"/>
                        </a:solidFill>
                        <a:latin typeface="Calibri"/>
                      </a:endParaRPr>
                    </a:p>
                  </a:txBody>
                  <a:tcPr marL="9525" marR="9525" marT="9525" marB="0" anchor="b"/>
                </a:tc>
                <a:tc>
                  <a:txBody>
                    <a:bodyPr/>
                    <a:lstStyle/>
                    <a:p>
                      <a:pPr algn="l" fontAlgn="b"/>
                      <a:r>
                        <a:rPr lang="en-GB" sz="1800" u="none" strike="noStrike"/>
                        <a:t>Last Year</a:t>
                      </a:r>
                      <a:endParaRPr lang="en-GB" sz="1800" b="0" i="0" u="none" strike="noStrike">
                        <a:solidFill>
                          <a:srgbClr val="000000"/>
                        </a:solidFill>
                        <a:latin typeface="Calibri"/>
                      </a:endParaRPr>
                    </a:p>
                  </a:txBody>
                  <a:tcPr marL="9525" marR="9525" marT="9525" marB="0" anchor="b"/>
                </a:tc>
                <a:tc>
                  <a:txBody>
                    <a:bodyPr/>
                    <a:lstStyle/>
                    <a:p>
                      <a:pPr algn="l" fontAlgn="b"/>
                      <a:r>
                        <a:rPr lang="en-GB" sz="1800" u="none" strike="noStrike"/>
                        <a:t>3 months ago</a:t>
                      </a:r>
                      <a:endParaRPr lang="en-GB" sz="1800" b="0" i="0" u="none" strike="noStrike">
                        <a:solidFill>
                          <a:srgbClr val="000000"/>
                        </a:solidFill>
                        <a:latin typeface="Calibri"/>
                      </a:endParaRPr>
                    </a:p>
                  </a:txBody>
                  <a:tcPr marL="9525" marR="9525" marT="9525" marB="0" anchor="b"/>
                </a:tc>
                <a:tc>
                  <a:txBody>
                    <a:bodyPr/>
                    <a:lstStyle/>
                    <a:p>
                      <a:pPr algn="l" fontAlgn="b"/>
                      <a:r>
                        <a:rPr lang="en-GB" sz="1800" u="none" strike="noStrike"/>
                        <a:t>2 months ago</a:t>
                      </a:r>
                      <a:endParaRPr lang="en-GB" sz="1800" b="0" i="0" u="none" strike="noStrike">
                        <a:solidFill>
                          <a:srgbClr val="000000"/>
                        </a:solidFill>
                        <a:latin typeface="Calibri"/>
                      </a:endParaRPr>
                    </a:p>
                  </a:txBody>
                  <a:tcPr marL="9525" marR="9525" marT="9525" marB="0" anchor="b"/>
                </a:tc>
                <a:tc>
                  <a:txBody>
                    <a:bodyPr/>
                    <a:lstStyle/>
                    <a:p>
                      <a:pPr algn="l" fontAlgn="b"/>
                      <a:r>
                        <a:rPr lang="en-GB" sz="1800" u="none" strike="noStrike"/>
                        <a:t>4 weeks ago</a:t>
                      </a:r>
                      <a:endParaRPr lang="en-GB" sz="1800" b="0" i="0" u="none" strike="noStrike">
                        <a:solidFill>
                          <a:srgbClr val="000000"/>
                        </a:solidFill>
                        <a:latin typeface="Calibri"/>
                      </a:endParaRPr>
                    </a:p>
                  </a:txBody>
                  <a:tcPr marL="9525" marR="9525" marT="9525" marB="0" anchor="b"/>
                </a:tc>
                <a:tc>
                  <a:txBody>
                    <a:bodyPr/>
                    <a:lstStyle/>
                    <a:p>
                      <a:pPr algn="l" fontAlgn="b"/>
                      <a:r>
                        <a:rPr lang="en-GB" sz="1800" u="none" strike="noStrike" dirty="0"/>
                        <a:t>Latest</a:t>
                      </a:r>
                      <a:endParaRPr lang="en-GB" sz="1800" b="0" i="0" u="none" strike="noStrike" dirty="0">
                        <a:solidFill>
                          <a:srgbClr val="000000"/>
                        </a:solidFill>
                        <a:latin typeface="Calibri"/>
                      </a:endParaRPr>
                    </a:p>
                  </a:txBody>
                  <a:tcPr marL="9525" marR="9525" marT="9525" marB="0" anchor="b"/>
                </a:tc>
              </a:tr>
              <a:tr h="498829">
                <a:tc>
                  <a:txBody>
                    <a:bodyPr/>
                    <a:lstStyle/>
                    <a:p>
                      <a:pPr algn="l" fontAlgn="b"/>
                      <a:r>
                        <a:rPr lang="en-GB" sz="1800" u="none" strike="noStrike"/>
                        <a:t>1) BUY</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a:t>24</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a:t>18</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a:t>18</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a:t>18</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a:t>17</a:t>
                      </a:r>
                      <a:endParaRPr lang="en-GB" sz="1800" b="0" i="0" u="none" strike="noStrike">
                        <a:solidFill>
                          <a:srgbClr val="000000"/>
                        </a:solidFill>
                        <a:latin typeface="Calibri"/>
                      </a:endParaRPr>
                    </a:p>
                  </a:txBody>
                  <a:tcPr marL="9525" marR="9525" marT="9525" marB="0" anchor="b"/>
                </a:tc>
              </a:tr>
              <a:tr h="583035">
                <a:tc>
                  <a:txBody>
                    <a:bodyPr/>
                    <a:lstStyle/>
                    <a:p>
                      <a:pPr algn="l" fontAlgn="b"/>
                      <a:r>
                        <a:rPr lang="en-GB" sz="1800" u="none" strike="noStrike"/>
                        <a:t>2) OUTPERFORM</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dirty="0"/>
                        <a:t>30</a:t>
                      </a:r>
                      <a:endParaRPr lang="en-GB" sz="1800" b="0" i="0" u="none" strike="noStrike" dirty="0">
                        <a:solidFill>
                          <a:srgbClr val="000000"/>
                        </a:solidFill>
                        <a:latin typeface="Calibri"/>
                      </a:endParaRPr>
                    </a:p>
                  </a:txBody>
                  <a:tcPr marL="9525" marR="9525" marT="9525" marB="0" anchor="b"/>
                </a:tc>
                <a:tc>
                  <a:txBody>
                    <a:bodyPr/>
                    <a:lstStyle/>
                    <a:p>
                      <a:pPr algn="r" fontAlgn="b"/>
                      <a:r>
                        <a:rPr lang="en-GB" sz="1800" u="none" strike="noStrike"/>
                        <a:t>24</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a:t>25</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a:t>24</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a:t>25</a:t>
                      </a:r>
                      <a:endParaRPr lang="en-GB" sz="1800" b="0" i="0" u="none" strike="noStrike">
                        <a:solidFill>
                          <a:srgbClr val="000000"/>
                        </a:solidFill>
                        <a:latin typeface="Calibri"/>
                      </a:endParaRPr>
                    </a:p>
                  </a:txBody>
                  <a:tcPr marL="9525" marR="9525" marT="9525" marB="0" anchor="b"/>
                </a:tc>
              </a:tr>
              <a:tr h="498829">
                <a:tc>
                  <a:txBody>
                    <a:bodyPr/>
                    <a:lstStyle/>
                    <a:p>
                      <a:pPr algn="l" fontAlgn="b"/>
                      <a:r>
                        <a:rPr lang="en-GB" sz="1800" u="none" strike="noStrike"/>
                        <a:t>3) HOLD</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a:t>11</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a:t>4</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a:t>5</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a:t>6</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a:t>6</a:t>
                      </a:r>
                      <a:endParaRPr lang="en-GB" sz="1800" b="0" i="0" u="none" strike="noStrike">
                        <a:solidFill>
                          <a:srgbClr val="000000"/>
                        </a:solidFill>
                        <a:latin typeface="Calibri"/>
                      </a:endParaRPr>
                    </a:p>
                  </a:txBody>
                  <a:tcPr marL="9525" marR="9525" marT="9525" marB="0" anchor="b"/>
                </a:tc>
              </a:tr>
              <a:tr h="498829">
                <a:tc>
                  <a:txBody>
                    <a:bodyPr/>
                    <a:lstStyle/>
                    <a:p>
                      <a:pPr algn="l" fontAlgn="b"/>
                      <a:r>
                        <a:rPr lang="en-GB" sz="1800" u="none" strike="noStrike"/>
                        <a:t>4) UNDER PERFORM</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a:t>4</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a:t>1</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a:t>1</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a:t>2</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a:t>2</a:t>
                      </a:r>
                      <a:endParaRPr lang="en-GB" sz="1800" b="0" i="0" u="none" strike="noStrike">
                        <a:solidFill>
                          <a:srgbClr val="000000"/>
                        </a:solidFill>
                        <a:latin typeface="Calibri"/>
                      </a:endParaRPr>
                    </a:p>
                  </a:txBody>
                  <a:tcPr marL="9525" marR="9525" marT="9525" marB="0" anchor="b"/>
                </a:tc>
              </a:tr>
              <a:tr h="498829">
                <a:tc>
                  <a:txBody>
                    <a:bodyPr/>
                    <a:lstStyle/>
                    <a:p>
                      <a:pPr algn="l" fontAlgn="b"/>
                      <a:r>
                        <a:rPr lang="en-GB" sz="1800" u="none" strike="noStrike"/>
                        <a:t>5) SELL </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a:t>1</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a:t>1</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a:t>1</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a:t>0</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a:t>0</a:t>
                      </a:r>
                      <a:endParaRPr lang="en-GB" sz="1800" b="0" i="0" u="none" strike="noStrike">
                        <a:solidFill>
                          <a:srgbClr val="000000"/>
                        </a:solidFill>
                        <a:latin typeface="Calibri"/>
                      </a:endParaRPr>
                    </a:p>
                  </a:txBody>
                  <a:tcPr marL="9525" marR="9525" marT="9525" marB="0" anchor="b"/>
                </a:tc>
              </a:tr>
              <a:tr h="498829">
                <a:tc>
                  <a:txBody>
                    <a:bodyPr/>
                    <a:lstStyle/>
                    <a:p>
                      <a:pPr algn="l" fontAlgn="b"/>
                      <a:r>
                        <a:rPr lang="en-GB" sz="1800" u="none" strike="noStrike"/>
                        <a:t>NO OPINION</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a:t>0</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a:t>0</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a:t>0</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a:t>0</a:t>
                      </a:r>
                      <a:endParaRPr lang="en-GB" sz="1800" b="0" i="0" u="none" strike="noStrike">
                        <a:solidFill>
                          <a:srgbClr val="000000"/>
                        </a:solidFill>
                        <a:latin typeface="Calibri"/>
                      </a:endParaRPr>
                    </a:p>
                  </a:txBody>
                  <a:tcPr marL="9525" marR="9525" marT="9525" marB="0" anchor="b"/>
                </a:tc>
                <a:tc>
                  <a:txBody>
                    <a:bodyPr/>
                    <a:lstStyle/>
                    <a:p>
                      <a:pPr algn="r" fontAlgn="b"/>
                      <a:r>
                        <a:rPr lang="en-GB" sz="1800" u="none" strike="noStrike" dirty="0"/>
                        <a:t>0</a:t>
                      </a:r>
                      <a:endParaRPr lang="en-GB" sz="1800" b="0" i="0" u="none" strike="noStrike" dirty="0">
                        <a:solidFill>
                          <a:srgbClr val="000000"/>
                        </a:solidFill>
                        <a:latin typeface="Calibri"/>
                      </a:endParaRPr>
                    </a:p>
                  </a:txBody>
                  <a:tcPr marL="9525" marR="9525" marT="9525" marB="0" anchor="b"/>
                </a:tc>
              </a:tr>
            </a:tbl>
          </a:graphicData>
        </a:graphic>
      </p:graphicFrame>
      <p:sp>
        <p:nvSpPr>
          <p:cNvPr id="3" name="Title 2"/>
          <p:cNvSpPr>
            <a:spLocks noGrp="1"/>
          </p:cNvSpPr>
          <p:nvPr>
            <p:ph type="title"/>
          </p:nvPr>
        </p:nvSpPr>
        <p:spPr>
          <a:xfrm>
            <a:off x="0" y="0"/>
            <a:ext cx="9144000" cy="1645919"/>
          </a:xfrm>
        </p:spPr>
        <p:txBody>
          <a:bodyPr/>
          <a:lstStyle/>
          <a:p>
            <a:r>
              <a:rPr lang="en-IN" sz="2800" dirty="0" smtClean="0"/>
              <a:t>ANALYST RECOMMENDATIONS AND REVISIONs</a:t>
            </a:r>
            <a:endParaRPr lang="en-GB"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991643" y="4538197"/>
            <a:ext cx="2152357" cy="2143958"/>
          </a:xfrm>
        </p:spPr>
        <p:txBody>
          <a:bodyPr>
            <a:normAutofit fontScale="85000" lnSpcReduction="10000"/>
          </a:bodyPr>
          <a:lstStyle/>
          <a:p>
            <a:r>
              <a:rPr lang="en-GB" dirty="0" smtClean="0">
                <a:solidFill>
                  <a:schemeClr val="tx1"/>
                </a:solidFill>
              </a:rPr>
              <a:t>-</a:t>
            </a:r>
            <a:r>
              <a:rPr lang="en-GB" sz="1900" dirty="0" smtClean="0">
                <a:solidFill>
                  <a:schemeClr val="tx1"/>
                </a:solidFill>
              </a:rPr>
              <a:t>RAKMA MEHRA </a:t>
            </a:r>
          </a:p>
          <a:p>
            <a:pPr algn="ctr"/>
            <a:r>
              <a:rPr lang="en-GB" sz="1900" dirty="0" smtClean="0">
                <a:solidFill>
                  <a:schemeClr val="tx1"/>
                </a:solidFill>
              </a:rPr>
              <a:t>and </a:t>
            </a:r>
          </a:p>
          <a:p>
            <a:r>
              <a:rPr lang="en-GB" sz="1900" dirty="0" smtClean="0">
                <a:solidFill>
                  <a:schemeClr val="tx1"/>
                </a:solidFill>
              </a:rPr>
              <a:t>RUMAANI UDGATA</a:t>
            </a:r>
          </a:p>
          <a:p>
            <a:endParaRPr lang="en-GB" dirty="0" smtClean="0">
              <a:solidFill>
                <a:schemeClr val="tx1"/>
              </a:solidFill>
            </a:endParaRPr>
          </a:p>
          <a:p>
            <a:r>
              <a:rPr lang="en-GB" dirty="0" smtClean="0">
                <a:solidFill>
                  <a:schemeClr val="tx1"/>
                </a:solidFill>
              </a:rPr>
              <a:t>-Mentees,</a:t>
            </a:r>
          </a:p>
          <a:p>
            <a:r>
              <a:rPr lang="en-GB" dirty="0" smtClean="0">
                <a:solidFill>
                  <a:schemeClr val="tx1"/>
                </a:solidFill>
              </a:rPr>
              <a:t>Mentored Research(ERI)</a:t>
            </a:r>
            <a:endParaRPr lang="en-GB" dirty="0">
              <a:solidFill>
                <a:schemeClr val="tx1"/>
              </a:solidFill>
            </a:endParaRPr>
          </a:p>
        </p:txBody>
      </p:sp>
      <p:sp>
        <p:nvSpPr>
          <p:cNvPr id="4" name="Title 3"/>
          <p:cNvSpPr>
            <a:spLocks noGrp="1"/>
          </p:cNvSpPr>
          <p:nvPr>
            <p:ph type="title"/>
          </p:nvPr>
        </p:nvSpPr>
        <p:spPr>
          <a:xfrm>
            <a:off x="381000" y="1378634"/>
            <a:ext cx="6324600" cy="4107766"/>
          </a:xfrm>
        </p:spPr>
        <p:txBody>
          <a:bodyPr/>
          <a:lstStyle/>
          <a:p>
            <a:pPr algn="ctr"/>
            <a:r>
              <a:rPr lang="en-GB" sz="4800" dirty="0" smtClean="0"/>
              <a:t>THANK YOU</a:t>
            </a:r>
            <a:br>
              <a:rPr lang="en-GB" sz="4800" dirty="0" smtClean="0"/>
            </a:br>
            <a:r>
              <a:rPr lang="en-GB" sz="4800" dirty="0" smtClean="0"/>
              <a:t/>
            </a:r>
            <a:br>
              <a:rPr lang="en-GB" sz="4800" dirty="0" smtClean="0"/>
            </a:br>
            <a:r>
              <a:rPr lang="en-GB" sz="2400" dirty="0" smtClean="0"/>
              <a:t/>
            </a:r>
            <a:br>
              <a:rPr lang="en-GB" sz="2400" dirty="0" smtClean="0"/>
            </a:br>
            <a:r>
              <a:rPr lang="en-GB" sz="2400" dirty="0" smtClean="0"/>
              <a:t>for humble beginnings.......</a:t>
            </a:r>
            <a:r>
              <a:rPr lang="en-GB" sz="5400" dirty="0" smtClean="0"/>
              <a:t/>
            </a:r>
            <a:br>
              <a:rPr lang="en-GB" sz="5400" dirty="0" smtClean="0"/>
            </a:br>
            <a:endParaRPr lang="en-GB" sz="5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631852"/>
            <a:ext cx="9143999" cy="5226148"/>
          </a:xfrm>
        </p:spPr>
        <p:txBody>
          <a:bodyPr>
            <a:normAutofit lnSpcReduction="10000"/>
          </a:bodyPr>
          <a:lstStyle/>
          <a:p>
            <a:r>
              <a:rPr lang="en-US" sz="1800" dirty="0" smtClean="0"/>
              <a:t>Tata motors is the leader in commercial vehicles in each segment, and among the </a:t>
            </a:r>
            <a:r>
              <a:rPr lang="en-US" sz="1800" b="1" dirty="0" smtClean="0"/>
              <a:t>top three in passenger vehicles </a:t>
            </a:r>
            <a:r>
              <a:rPr lang="en-US" sz="1800" dirty="0" smtClean="0"/>
              <a:t>with winning products in the compact, midsize car and utility vehicle segments. It is the worlds </a:t>
            </a:r>
            <a:r>
              <a:rPr lang="en-US" sz="1800" b="1" dirty="0" smtClean="0"/>
              <a:t>fourth largest truck manufacturer</a:t>
            </a:r>
            <a:r>
              <a:rPr lang="en-US" sz="1800" dirty="0" smtClean="0"/>
              <a:t> and the worlds </a:t>
            </a:r>
            <a:r>
              <a:rPr lang="en-US" sz="1800" b="1" dirty="0" smtClean="0"/>
              <a:t>second largest bus manufacturer. </a:t>
            </a:r>
            <a:endParaRPr lang="en-US" sz="1800" b="1" dirty="0" smtClean="0"/>
          </a:p>
          <a:p>
            <a:r>
              <a:rPr lang="en-GB" sz="1800" dirty="0" smtClean="0"/>
              <a:t>It has </a:t>
            </a:r>
            <a:r>
              <a:rPr lang="en-GB" sz="1800" dirty="0" smtClean="0"/>
              <a:t>played a key role in the automobile industry with a contribution of </a:t>
            </a:r>
            <a:r>
              <a:rPr lang="en-GB" sz="1800" b="1" dirty="0" smtClean="0"/>
              <a:t>17.19%</a:t>
            </a:r>
            <a:r>
              <a:rPr lang="en-GB" sz="1800" dirty="0" smtClean="0"/>
              <a:t> in both commercial as well as passenger </a:t>
            </a:r>
            <a:r>
              <a:rPr lang="en-GB" sz="1800" dirty="0" smtClean="0"/>
              <a:t>vehicles. They </a:t>
            </a:r>
            <a:r>
              <a:rPr lang="en-GB" sz="1800" dirty="0" smtClean="0"/>
              <a:t>have improved the quality of life of the communities that they serve globally, through long-term stakeholder value creation based on Leadership with Trust</a:t>
            </a:r>
            <a:r>
              <a:rPr lang="en-GB" sz="1800" dirty="0" smtClean="0"/>
              <a:t>.</a:t>
            </a:r>
          </a:p>
          <a:p>
            <a:r>
              <a:rPr lang="en-GB" sz="1800" dirty="0" smtClean="0"/>
              <a:t>Tata company or enterprise operates independently under the guidance and supervision of its own board of directors and shareholders. There are </a:t>
            </a:r>
            <a:r>
              <a:rPr lang="en-GB" sz="1800" b="1" dirty="0" smtClean="0"/>
              <a:t>30 publicly-listed Tata enterprises </a:t>
            </a:r>
            <a:r>
              <a:rPr lang="en-GB" sz="1800" dirty="0" smtClean="0"/>
              <a:t>with a combined market capitalisation of about $113.09 billion (as on 16 September 2015</a:t>
            </a:r>
            <a:r>
              <a:rPr lang="en-GB" sz="1800" dirty="0" smtClean="0"/>
              <a:t>). </a:t>
            </a:r>
          </a:p>
          <a:p>
            <a:r>
              <a:rPr lang="en-GB" sz="1800" dirty="0" smtClean="0"/>
              <a:t>Tata </a:t>
            </a:r>
            <a:r>
              <a:rPr lang="en-GB" sz="1800" dirty="0" smtClean="0"/>
              <a:t>Motors is also expanding its international footprint, established through exports since 1961. The company's commercial and passenger vehicles are already being marketed in several countries in Europe, Africa, the Middle East, South East Asia, South Asia, South America, Australia, CIS and Russia. It has franchisee/joint venture assembly operations in Bangladesh, Ukraine, and Senegal.</a:t>
            </a:r>
            <a:endParaRPr lang="en-US" sz="1800" dirty="0"/>
          </a:p>
        </p:txBody>
      </p:sp>
      <p:sp>
        <p:nvSpPr>
          <p:cNvPr id="3" name="Title 2"/>
          <p:cNvSpPr>
            <a:spLocks noGrp="1"/>
          </p:cNvSpPr>
          <p:nvPr>
            <p:ph type="title"/>
          </p:nvPr>
        </p:nvSpPr>
        <p:spPr/>
        <p:txBody>
          <a:bodyPr/>
          <a:lstStyle/>
          <a:p>
            <a:r>
              <a:rPr lang="en-US" dirty="0" smtClean="0"/>
              <a:t>INDUSTRY OVERVIEW</a:t>
            </a:r>
            <a:br>
              <a:rPr lang="en-US" dirty="0" smtClean="0"/>
            </a:br>
            <a:r>
              <a:rPr lang="en-US" sz="1400" dirty="0" smtClean="0"/>
              <a:t>MACROECONOMIC FACTORS</a:t>
            </a:r>
            <a:endParaRPr lang="en-US" dirty="0"/>
          </a:p>
        </p:txBody>
      </p:sp>
    </p:spTree>
    <p:extLst>
      <p:ext uri="{BB962C8B-B14F-4D97-AF65-F5344CB8AC3E}">
        <p14:creationId xmlns="" xmlns:p14="http://schemas.microsoft.com/office/powerpoint/2010/main" val="34493883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86529"/>
          </a:xfrm>
        </p:spPr>
        <p:txBody>
          <a:bodyPr>
            <a:normAutofit fontScale="77500" lnSpcReduction="20000"/>
          </a:bodyPr>
          <a:lstStyle/>
          <a:p>
            <a:r>
              <a:rPr lang="en-US" sz="3200" dirty="0"/>
              <a:t>A </a:t>
            </a:r>
            <a:r>
              <a:rPr lang="en-US" sz="3200" b="1" dirty="0"/>
              <a:t>PEST analysis</a:t>
            </a:r>
            <a:r>
              <a:rPr lang="en-US" sz="3200" dirty="0"/>
              <a:t> is a business measurement </a:t>
            </a:r>
            <a:r>
              <a:rPr lang="en-US" sz="3200" dirty="0" smtClean="0"/>
              <a:t>tool which is </a:t>
            </a:r>
            <a:r>
              <a:rPr lang="en-US" sz="3200" dirty="0"/>
              <a:t>used to assess the market for a business or organizational unit</a:t>
            </a:r>
            <a:r>
              <a:rPr lang="en-US" sz="3200" dirty="0" smtClean="0"/>
              <a:t>.</a:t>
            </a:r>
          </a:p>
          <a:p>
            <a:endParaRPr lang="en-US" sz="3200" dirty="0" smtClean="0"/>
          </a:p>
          <a:p>
            <a:r>
              <a:rPr lang="en-US" sz="3200" b="1" dirty="0" smtClean="0"/>
              <a:t>PEST</a:t>
            </a:r>
            <a:r>
              <a:rPr lang="en-US" sz="3200" dirty="0" smtClean="0"/>
              <a:t> </a:t>
            </a:r>
            <a:r>
              <a:rPr lang="en-US" sz="3200" dirty="0"/>
              <a:t>is an acronym for Political, Economic, Social and Technological </a:t>
            </a:r>
            <a:r>
              <a:rPr lang="en-US" sz="3200" dirty="0" smtClean="0"/>
              <a:t>factors.</a:t>
            </a:r>
          </a:p>
          <a:p>
            <a:endParaRPr lang="en-US" sz="3200" dirty="0" smtClean="0"/>
          </a:p>
          <a:p>
            <a:r>
              <a:rPr lang="en-US" sz="3200" dirty="0" smtClean="0"/>
              <a:t>PEST analysis describes a framework of macro-environmental factors used in the environmental scanning component of strategic management.</a:t>
            </a:r>
          </a:p>
          <a:p>
            <a:r>
              <a:rPr lang="en-US" sz="3200" dirty="0" smtClean="0"/>
              <a:t>P-Political</a:t>
            </a:r>
          </a:p>
          <a:p>
            <a:r>
              <a:rPr lang="en-US" sz="3200" dirty="0" smtClean="0"/>
              <a:t>E-Economic</a:t>
            </a:r>
          </a:p>
          <a:p>
            <a:r>
              <a:rPr lang="en-US" sz="3200" dirty="0" smtClean="0"/>
              <a:t>S-Social</a:t>
            </a:r>
          </a:p>
          <a:p>
            <a:r>
              <a:rPr lang="en-US" sz="3200" dirty="0" smtClean="0"/>
              <a:t>T-Technological</a:t>
            </a:r>
          </a:p>
          <a:p>
            <a:endParaRPr lang="en-US" dirty="0"/>
          </a:p>
        </p:txBody>
      </p:sp>
      <p:sp>
        <p:nvSpPr>
          <p:cNvPr id="3" name="Title 2"/>
          <p:cNvSpPr>
            <a:spLocks noGrp="1"/>
          </p:cNvSpPr>
          <p:nvPr>
            <p:ph type="title"/>
          </p:nvPr>
        </p:nvSpPr>
        <p:spPr/>
        <p:txBody>
          <a:bodyPr/>
          <a:lstStyle/>
          <a:p>
            <a:r>
              <a:rPr lang="en-US" dirty="0" smtClean="0"/>
              <a:t>PEST ANALYSIS</a:t>
            </a:r>
            <a:endParaRPr lang="en-US" dirty="0"/>
          </a:p>
        </p:txBody>
      </p:sp>
    </p:spTree>
    <p:extLst>
      <p:ext uri="{BB962C8B-B14F-4D97-AF65-F5344CB8AC3E}">
        <p14:creationId xmlns="" xmlns:p14="http://schemas.microsoft.com/office/powerpoint/2010/main" val="244397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1719070"/>
            <a:ext cx="9144000" cy="5138929"/>
          </a:xfrm>
        </p:spPr>
        <p:txBody>
          <a:bodyPr>
            <a:normAutofit lnSpcReduction="10000"/>
          </a:bodyPr>
          <a:lstStyle/>
          <a:p>
            <a:r>
              <a:rPr lang="en-US" sz="2400" dirty="0" smtClean="0"/>
              <a:t>Current legislation, future legislation and international legislation</a:t>
            </a:r>
          </a:p>
          <a:p>
            <a:r>
              <a:rPr lang="en-US" sz="2400" dirty="0" smtClean="0"/>
              <a:t>Ecological or environmental issues</a:t>
            </a:r>
          </a:p>
          <a:p>
            <a:r>
              <a:rPr lang="en-US" sz="2400" dirty="0" smtClean="0"/>
              <a:t>Government policies</a:t>
            </a:r>
          </a:p>
          <a:p>
            <a:r>
              <a:rPr lang="en-US" sz="2400" dirty="0" smtClean="0"/>
              <a:t>Regulatory bodies and processes</a:t>
            </a:r>
          </a:p>
          <a:p>
            <a:r>
              <a:rPr lang="en-US" sz="2400" dirty="0" smtClean="0"/>
              <a:t>Trading policies</a:t>
            </a:r>
          </a:p>
          <a:p>
            <a:r>
              <a:rPr lang="en-US" sz="2400" dirty="0" smtClean="0"/>
              <a:t>Pressure groups</a:t>
            </a:r>
          </a:p>
          <a:p>
            <a:r>
              <a:rPr lang="en-US" sz="2400" dirty="0" smtClean="0"/>
              <a:t>Wars, conflicts, threats of military invasions</a:t>
            </a:r>
          </a:p>
          <a:p>
            <a:r>
              <a:rPr lang="en-US" sz="2400" dirty="0" smtClean="0"/>
              <a:t>Funding, grants and initiatives</a:t>
            </a:r>
          </a:p>
          <a:p>
            <a:r>
              <a:rPr lang="en-US" sz="2400" dirty="0" smtClean="0"/>
              <a:t>Pricing regulations</a:t>
            </a:r>
          </a:p>
          <a:p>
            <a:r>
              <a:rPr lang="en-US" sz="2400" dirty="0" smtClean="0"/>
              <a:t>Taxation policies </a:t>
            </a:r>
          </a:p>
          <a:p>
            <a:r>
              <a:rPr lang="en-US" sz="2400" dirty="0" smtClean="0"/>
              <a:t>Trade regulations and tariffs</a:t>
            </a:r>
          </a:p>
          <a:p>
            <a:endParaRPr lang="en-US" dirty="0"/>
          </a:p>
        </p:txBody>
      </p:sp>
      <p:sp>
        <p:nvSpPr>
          <p:cNvPr id="3" name="Title 2"/>
          <p:cNvSpPr>
            <a:spLocks noGrp="1"/>
          </p:cNvSpPr>
          <p:nvPr>
            <p:ph type="title"/>
          </p:nvPr>
        </p:nvSpPr>
        <p:spPr/>
        <p:txBody>
          <a:bodyPr/>
          <a:lstStyle/>
          <a:p>
            <a:r>
              <a:rPr lang="en-US" dirty="0" smtClean="0"/>
              <a:t>POLITICAL</a:t>
            </a:r>
            <a:endParaRPr lang="en-US" dirty="0"/>
          </a:p>
        </p:txBody>
      </p:sp>
    </p:spTree>
    <p:extLst>
      <p:ext uri="{BB962C8B-B14F-4D97-AF65-F5344CB8AC3E}">
        <p14:creationId xmlns="" xmlns:p14="http://schemas.microsoft.com/office/powerpoint/2010/main" val="1844250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Home economy situation &amp; overseas economies and trends </a:t>
            </a:r>
          </a:p>
          <a:p>
            <a:r>
              <a:rPr lang="en-US" sz="2400" dirty="0" smtClean="0"/>
              <a:t>General taxation issues</a:t>
            </a:r>
          </a:p>
          <a:p>
            <a:r>
              <a:rPr lang="en-US" sz="2400" dirty="0" smtClean="0"/>
              <a:t>Seasonality or weather issues</a:t>
            </a:r>
          </a:p>
          <a:p>
            <a:r>
              <a:rPr lang="en-US" sz="2400" dirty="0" smtClean="0"/>
              <a:t>Market and trade cycles</a:t>
            </a:r>
          </a:p>
          <a:p>
            <a:r>
              <a:rPr lang="en-US" sz="2400" dirty="0" smtClean="0"/>
              <a:t>Specific industry factors</a:t>
            </a:r>
          </a:p>
          <a:p>
            <a:r>
              <a:rPr lang="en-US" sz="2400" dirty="0" smtClean="0"/>
              <a:t>End user drivers </a:t>
            </a:r>
          </a:p>
          <a:p>
            <a:r>
              <a:rPr lang="en-US" sz="2400" dirty="0" smtClean="0"/>
              <a:t>Interest and exchange rate</a:t>
            </a:r>
          </a:p>
          <a:p>
            <a:r>
              <a:rPr lang="en-US" sz="2400" dirty="0" smtClean="0"/>
              <a:t>International trade/ monetary issues</a:t>
            </a:r>
          </a:p>
          <a:p>
            <a:pPr marL="45720" indent="0">
              <a:buNone/>
            </a:pPr>
            <a:endParaRPr lang="en-US" dirty="0"/>
          </a:p>
        </p:txBody>
      </p:sp>
      <p:sp>
        <p:nvSpPr>
          <p:cNvPr id="3" name="Title 2"/>
          <p:cNvSpPr>
            <a:spLocks noGrp="1"/>
          </p:cNvSpPr>
          <p:nvPr>
            <p:ph type="title"/>
          </p:nvPr>
        </p:nvSpPr>
        <p:spPr/>
        <p:txBody>
          <a:bodyPr/>
          <a:lstStyle/>
          <a:p>
            <a:r>
              <a:rPr lang="en-US" dirty="0" smtClean="0"/>
              <a:t>ECONOMIC</a:t>
            </a:r>
            <a:endParaRPr lang="en-US" dirty="0"/>
          </a:p>
        </p:txBody>
      </p:sp>
    </p:spTree>
    <p:extLst>
      <p:ext uri="{BB962C8B-B14F-4D97-AF65-F5344CB8AC3E}">
        <p14:creationId xmlns="" xmlns:p14="http://schemas.microsoft.com/office/powerpoint/2010/main" val="824101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952662"/>
          </a:xfrm>
        </p:spPr>
        <p:txBody>
          <a:bodyPr>
            <a:normAutofit fontScale="92500" lnSpcReduction="20000"/>
          </a:bodyPr>
          <a:lstStyle/>
          <a:p>
            <a:r>
              <a:rPr lang="en-US" sz="2800" dirty="0" smtClean="0"/>
              <a:t>Lifestyle trends</a:t>
            </a:r>
          </a:p>
          <a:p>
            <a:r>
              <a:rPr lang="en-US" sz="2800" dirty="0" smtClean="0"/>
              <a:t>Demographics</a:t>
            </a:r>
          </a:p>
          <a:p>
            <a:r>
              <a:rPr lang="en-US" sz="2800" dirty="0" smtClean="0"/>
              <a:t>Consumer attitudes and opinions</a:t>
            </a:r>
          </a:p>
          <a:p>
            <a:r>
              <a:rPr lang="en-US" sz="2800" dirty="0" smtClean="0"/>
              <a:t>Media views</a:t>
            </a:r>
          </a:p>
          <a:p>
            <a:r>
              <a:rPr lang="en-US" sz="2800" dirty="0" smtClean="0"/>
              <a:t>Law changes affecting social factors </a:t>
            </a:r>
          </a:p>
          <a:p>
            <a:r>
              <a:rPr lang="en-US" sz="2800" dirty="0" smtClean="0"/>
              <a:t>Brand, company, technology image </a:t>
            </a:r>
          </a:p>
          <a:p>
            <a:r>
              <a:rPr lang="en-US" sz="2800" dirty="0" smtClean="0"/>
              <a:t>Consumer buying patters</a:t>
            </a:r>
          </a:p>
          <a:p>
            <a:r>
              <a:rPr lang="en-US" sz="2800" dirty="0" smtClean="0"/>
              <a:t>Fashion and role models</a:t>
            </a:r>
          </a:p>
          <a:p>
            <a:r>
              <a:rPr lang="en-US" sz="2800" dirty="0" smtClean="0"/>
              <a:t>Major events and influences </a:t>
            </a:r>
          </a:p>
          <a:p>
            <a:r>
              <a:rPr lang="en-US" sz="2800" dirty="0" smtClean="0"/>
              <a:t>Buying access and trends</a:t>
            </a:r>
          </a:p>
          <a:p>
            <a:r>
              <a:rPr lang="en-US" sz="2800" dirty="0" smtClean="0"/>
              <a:t>Religious factors</a:t>
            </a:r>
          </a:p>
          <a:p>
            <a:r>
              <a:rPr lang="en-US" sz="2800" dirty="0" smtClean="0"/>
              <a:t>Advertising and publicity </a:t>
            </a:r>
          </a:p>
          <a:p>
            <a:pPr marL="45720" indent="0">
              <a:buNone/>
            </a:pPr>
            <a:endParaRPr lang="en-US" dirty="0"/>
          </a:p>
        </p:txBody>
      </p:sp>
      <p:sp>
        <p:nvSpPr>
          <p:cNvPr id="3" name="Title 2"/>
          <p:cNvSpPr>
            <a:spLocks noGrp="1"/>
          </p:cNvSpPr>
          <p:nvPr>
            <p:ph type="title"/>
          </p:nvPr>
        </p:nvSpPr>
        <p:spPr/>
        <p:txBody>
          <a:bodyPr/>
          <a:lstStyle/>
          <a:p>
            <a:r>
              <a:rPr lang="en-US" dirty="0" smtClean="0"/>
              <a:t>SOCIAL </a:t>
            </a:r>
            <a:endParaRPr lang="en-US" dirty="0"/>
          </a:p>
        </p:txBody>
      </p:sp>
    </p:spTree>
    <p:extLst>
      <p:ext uri="{BB962C8B-B14F-4D97-AF65-F5344CB8AC3E}">
        <p14:creationId xmlns="" xmlns:p14="http://schemas.microsoft.com/office/powerpoint/2010/main" val="2572488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5731597"/>
          </a:xfrm>
        </p:spPr>
        <p:txBody>
          <a:bodyPr>
            <a:noAutofit/>
          </a:bodyPr>
          <a:lstStyle/>
          <a:p>
            <a:r>
              <a:rPr lang="en-US" dirty="0" smtClean="0"/>
              <a:t>Competing technology development </a:t>
            </a:r>
          </a:p>
          <a:p>
            <a:r>
              <a:rPr lang="en-US" dirty="0" smtClean="0"/>
              <a:t>Research funding</a:t>
            </a:r>
          </a:p>
          <a:p>
            <a:r>
              <a:rPr lang="en-US" dirty="0" smtClean="0"/>
              <a:t>Associated/dependent technologies</a:t>
            </a:r>
          </a:p>
          <a:p>
            <a:r>
              <a:rPr lang="en-US" dirty="0" smtClean="0"/>
              <a:t>Replacement technologies/ solutions</a:t>
            </a:r>
          </a:p>
          <a:p>
            <a:r>
              <a:rPr lang="en-US" dirty="0" smtClean="0"/>
              <a:t>Maturity of technology</a:t>
            </a:r>
          </a:p>
          <a:p>
            <a:r>
              <a:rPr lang="en-US" dirty="0" smtClean="0"/>
              <a:t>Manufacturing maturity and capacity</a:t>
            </a:r>
          </a:p>
          <a:p>
            <a:r>
              <a:rPr lang="en-US" dirty="0" smtClean="0"/>
              <a:t>Information and communications</a:t>
            </a:r>
          </a:p>
          <a:p>
            <a:r>
              <a:rPr lang="en-US" dirty="0" smtClean="0"/>
              <a:t>Consumer buying mechanisms </a:t>
            </a:r>
          </a:p>
          <a:p>
            <a:r>
              <a:rPr lang="en-US" dirty="0" smtClean="0"/>
              <a:t>Technology legislation</a:t>
            </a:r>
          </a:p>
          <a:p>
            <a:r>
              <a:rPr lang="en-US" dirty="0" smtClean="0"/>
              <a:t>Innovation potential</a:t>
            </a:r>
          </a:p>
          <a:p>
            <a:r>
              <a:rPr lang="en-US" dirty="0" smtClean="0"/>
              <a:t>Technology access, licensing, patents</a:t>
            </a:r>
          </a:p>
          <a:p>
            <a:r>
              <a:rPr lang="en-US" dirty="0" smtClean="0"/>
              <a:t>Intellectual property issues</a:t>
            </a:r>
          </a:p>
          <a:p>
            <a:r>
              <a:rPr lang="en-US" dirty="0" smtClean="0"/>
              <a:t>Global communications</a:t>
            </a:r>
            <a:endParaRPr lang="en-US" dirty="0"/>
          </a:p>
        </p:txBody>
      </p:sp>
      <p:sp>
        <p:nvSpPr>
          <p:cNvPr id="3" name="Title 2"/>
          <p:cNvSpPr>
            <a:spLocks noGrp="1"/>
          </p:cNvSpPr>
          <p:nvPr>
            <p:ph type="title"/>
          </p:nvPr>
        </p:nvSpPr>
        <p:spPr/>
        <p:txBody>
          <a:bodyPr/>
          <a:lstStyle/>
          <a:p>
            <a:r>
              <a:rPr lang="en-US" dirty="0" smtClean="0"/>
              <a:t>TECHNOLOGICAL</a:t>
            </a:r>
            <a:endParaRPr lang="en-US" dirty="0"/>
          </a:p>
        </p:txBody>
      </p:sp>
    </p:spTree>
    <p:extLst>
      <p:ext uri="{BB962C8B-B14F-4D97-AF65-F5344CB8AC3E}">
        <p14:creationId xmlns="" xmlns:p14="http://schemas.microsoft.com/office/powerpoint/2010/main" val="17911394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PORTER’S FIVE FORCES MODEL</a:t>
            </a:r>
            <a:endParaRPr lang="en-US" dirty="0"/>
          </a:p>
        </p:txBody>
      </p:sp>
      <p:pic>
        <p:nvPicPr>
          <p:cNvPr id="6" name="Content Placeholder 5" descr="Porters-5-forces-Model-2.jpg"/>
          <p:cNvPicPr>
            <a:picLocks noGrp="1" noChangeAspect="1"/>
          </p:cNvPicPr>
          <p:nvPr>
            <p:ph idx="1"/>
          </p:nvPr>
        </p:nvPicPr>
        <p:blipFill>
          <a:blip r:embed="rId2">
            <a:extLst>
              <a:ext uri="{28A0092B-C50C-407E-A947-70E740481C1C}">
                <a14:useLocalDpi xmlns="" xmlns:a14="http://schemas.microsoft.com/office/drawing/2010/main" val="0"/>
              </a:ext>
            </a:extLst>
          </a:blip>
          <a:srcRect l="-39808" r="-39808"/>
          <a:stretch>
            <a:fillRect/>
          </a:stretch>
        </p:blipFill>
        <p:spPr>
          <a:xfrm>
            <a:off x="-1168400" y="1719071"/>
            <a:ext cx="11785600" cy="4901862"/>
          </a:xfrm>
        </p:spPr>
      </p:pic>
    </p:spTree>
    <p:extLst>
      <p:ext uri="{BB962C8B-B14F-4D97-AF65-F5344CB8AC3E}">
        <p14:creationId xmlns="" xmlns:p14="http://schemas.microsoft.com/office/powerpoint/2010/main" val="33700445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Grid.thmx</Template>
  <TotalTime>290</TotalTime>
  <Words>1714</Words>
  <Application>Microsoft Macintosh PowerPoint</Application>
  <PresentationFormat>On-screen Show (4:3)</PresentationFormat>
  <Paragraphs>410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Grid</vt:lpstr>
      <vt:lpstr>Slide 1</vt:lpstr>
      <vt:lpstr> DETAILS ON THE COMPANY</vt:lpstr>
      <vt:lpstr>INDUSTRY OVERVIEW MACROECONOMIC FACTORS</vt:lpstr>
      <vt:lpstr>PEST ANALYSIS</vt:lpstr>
      <vt:lpstr>POLITICAL</vt:lpstr>
      <vt:lpstr>ECONOMIC</vt:lpstr>
      <vt:lpstr>SOCIAL </vt:lpstr>
      <vt:lpstr>TECHNOLOGICAL</vt:lpstr>
      <vt:lpstr>PORTER’S FIVE FORCES MODEL</vt:lpstr>
      <vt:lpstr>THREAT OF NEW ENTRANTS</vt:lpstr>
      <vt:lpstr>THREAT OF SUBSTITUTE PRODUCTS/SERVICES</vt:lpstr>
      <vt:lpstr>BARGAINING POWER OF CUSTOMERS</vt:lpstr>
      <vt:lpstr>BARGAINING POWER OF SUPPLIERS</vt:lpstr>
      <vt:lpstr>DEGREE OF RIVALRY</vt:lpstr>
      <vt:lpstr>Swot analysis</vt:lpstr>
      <vt:lpstr>TATA MOTORS SWOT ANALYSIS</vt:lpstr>
      <vt:lpstr>RATIO ANALYSIS</vt:lpstr>
      <vt:lpstr>Ratio analysis</vt:lpstr>
      <vt:lpstr>RATIO ANALYSIS</vt:lpstr>
      <vt:lpstr>RATIO ANALYSIS</vt:lpstr>
      <vt:lpstr>RATIO ANALYSIS</vt:lpstr>
      <vt:lpstr>RATIO ANALYSIS</vt:lpstr>
      <vt:lpstr>HISTORICAL STOCK PERFORMANCE (year-to-date)</vt:lpstr>
      <vt:lpstr>ANALYST RECOMMENDATIONS AND REVISIONs</vt:lpstr>
      <vt:lpstr>THANK YOU   for humble beginnings.......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rubita1</cp:lastModifiedBy>
  <cp:revision>34</cp:revision>
  <dcterms:created xsi:type="dcterms:W3CDTF">2015-09-22T09:20:40Z</dcterms:created>
  <dcterms:modified xsi:type="dcterms:W3CDTF">2015-09-23T23:58:50Z</dcterms:modified>
</cp:coreProperties>
</file>