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png" ContentType="image/png"/>
  <Override PartName="/ppt/slides/slide14.xml" ContentType="application/vnd.openxmlformats-officedocument.presentationml.slide+xml"/>
  <Default Extension="jpg" ContentType="image/jp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1023619"/>
            <a:ext cx="5911850" cy="2122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75"/>
              </a:lnSpc>
              <a:spcBef>
                <a:spcPts val="100"/>
              </a:spcBef>
            </a:pP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Lea</a:t>
            </a:r>
            <a:r>
              <a:rPr dirty="0" sz="1400" b="1">
                <a:solidFill>
                  <a:srgbClr val="4E80BC"/>
                </a:solidFill>
                <a:latin typeface="Calibri"/>
                <a:cs typeface="Calibri"/>
              </a:rPr>
              <a:t>d Ass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ignm</a:t>
            </a:r>
            <a:r>
              <a:rPr dirty="0" sz="1400" spc="-10" b="1">
                <a:solidFill>
                  <a:srgbClr val="4E80BC"/>
                </a:solidFill>
                <a:latin typeface="Calibri"/>
                <a:cs typeface="Calibri"/>
              </a:rPr>
              <a:t>e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nt</a:t>
            </a:r>
            <a:endParaRPr sz="1400">
              <a:latin typeface="Calibri"/>
              <a:cs typeface="Calibri"/>
            </a:endParaRPr>
          </a:p>
          <a:p>
            <a:pPr marL="12700" marR="4292600">
              <a:lnSpc>
                <a:spcPts val="1280"/>
              </a:lnSpc>
              <a:spcBef>
                <a:spcPts val="70"/>
              </a:spcBef>
            </a:pP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dirty="0" sz="1100" spc="-5">
                <a:latin typeface="Courier New"/>
                <a:cs typeface="Courier New"/>
              </a:rPr>
              <a:t>pandas </a:t>
            </a: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as </a:t>
            </a:r>
            <a:r>
              <a:rPr dirty="0" sz="1100" spc="-5">
                <a:latin typeface="Courier New"/>
                <a:cs typeface="Courier New"/>
              </a:rPr>
              <a:t>pd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110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numpy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as</a:t>
            </a:r>
            <a:r>
              <a:rPr dirty="0" sz="1100" spc="-2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np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1100" spc="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warnings</a:t>
            </a:r>
            <a:endParaRPr sz="1100">
              <a:latin typeface="Courier New"/>
              <a:cs typeface="Courier New"/>
            </a:endParaRPr>
          </a:p>
          <a:p>
            <a:pPr marL="12700" marR="311404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warnings.filterwarnings(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'ignore'</a:t>
            </a:r>
            <a:r>
              <a:rPr dirty="0" sz="1100" spc="-5">
                <a:latin typeface="Courier New"/>
                <a:cs typeface="Courier New"/>
              </a:rPr>
              <a:t>)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1100" spc="1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matplotlib.pyplot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as</a:t>
            </a:r>
            <a:r>
              <a:rPr dirty="0" sz="110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1100" spc="1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seaborn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as</a:t>
            </a:r>
            <a:r>
              <a:rPr dirty="0" sz="1100" spc="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sns</a:t>
            </a:r>
            <a:endParaRPr sz="1100">
              <a:latin typeface="Courier New"/>
              <a:cs typeface="Courier New"/>
            </a:endParaRPr>
          </a:p>
          <a:p>
            <a:pPr marL="12700" marR="251460">
              <a:lnSpc>
                <a:spcPts val="1280"/>
              </a:lnSpc>
              <a:spcBef>
                <a:spcPts val="1000"/>
              </a:spcBef>
            </a:pPr>
            <a:r>
              <a:rPr dirty="0" sz="1100" spc="-5">
                <a:latin typeface="Courier New"/>
                <a:cs typeface="Courier New"/>
              </a:rPr>
              <a:t>Lead_data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>
                <a:latin typeface="Courier New"/>
                <a:cs typeface="Courier New"/>
              </a:rPr>
              <a:t>pd.read_csv(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"C:\\Users\\Sagar.bhattacharya\\Downloads\\ </a:t>
            </a:r>
            <a:r>
              <a:rPr dirty="0" sz="1100" spc="-65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Leads.csv"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Lead_data.head()</a:t>
            </a:r>
            <a:endParaRPr sz="1100">
              <a:latin typeface="Courier New"/>
              <a:cs typeface="Courier New"/>
            </a:endParaRPr>
          </a:p>
          <a:p>
            <a:pPr marL="2367280">
              <a:lnSpc>
                <a:spcPct val="100000"/>
              </a:lnSpc>
              <a:spcBef>
                <a:spcPts val="960"/>
              </a:spcBef>
              <a:tabLst>
                <a:tab pos="3460115" algn="l"/>
                <a:tab pos="5562600" algn="l"/>
              </a:tabLst>
            </a:pPr>
            <a:r>
              <a:rPr dirty="0" sz="1100" spc="-5">
                <a:latin typeface="Courier New"/>
                <a:cs typeface="Courier New"/>
              </a:rPr>
              <a:t>Prospec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Lea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Numbe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Lea</a:t>
            </a:r>
            <a:r>
              <a:rPr dirty="0" sz="1100">
                <a:latin typeface="Courier New"/>
                <a:cs typeface="Courier New"/>
              </a:rPr>
              <a:t>d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3919" y="3138037"/>
          <a:ext cx="5894705" cy="5250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25"/>
                <a:gridCol w="504190"/>
                <a:gridCol w="462279"/>
                <a:gridCol w="505459"/>
                <a:gridCol w="252730"/>
                <a:gridCol w="167639"/>
                <a:gridCol w="294639"/>
                <a:gridCol w="210819"/>
                <a:gridCol w="1051560"/>
                <a:gridCol w="850900"/>
                <a:gridCol w="681354"/>
                <a:gridCol w="462279"/>
                <a:gridCol w="253364"/>
              </a:tblGrid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Origin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11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7709">
                <a:tc gridSpan="9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  <a:tabLst>
                          <a:tab pos="28384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7927b2df-8bba-4d29-b9a2-b6e0beafe620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API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28384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2a272436-5132-4136-86fa-dcc88c88f482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095" marR="317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660737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52095" marR="317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660728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5120">
                <a:tc gridSpan="9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API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28384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8cc8c611-a219-4f35-ad23-fdfd2656bd8a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2095" marR="317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660727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Landing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5119">
                <a:tc gridSpan="9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Submission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28384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0cc2df48-7cf4-4e39-9de9-19797f9b38cc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2095" marR="317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660719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Landing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5120">
                <a:tc gridSpan="9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Submission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28384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3256f628-e534-4826-9d63-4a8b88782852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2095" marR="317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660681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Landing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 gridSpan="9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Submission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160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3530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Source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Email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7747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1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38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Converted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TotalVisits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ts val="126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</a:tr>
              <a:tr h="162559">
                <a:tc gridSpan="6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  <a:tabLst>
                          <a:tab pos="62039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Olark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Chat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94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349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6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  <a:tabLst>
                          <a:tab pos="28384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Organic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Search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94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349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6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  <a:tabLst>
                          <a:tab pos="28384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Direct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Traffic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94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349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6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  <a:tabLst>
                          <a:tab pos="28384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Direct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Traffic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94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349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 gridSpan="6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  <a:tabLst>
                          <a:tab pos="956944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Google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946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349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0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Time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Spent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7747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Page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Views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Per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Visit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185">
                        <a:lnSpc>
                          <a:spcPts val="1260"/>
                        </a:lnSpc>
                        <a:tabLst>
                          <a:tab pos="50482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419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3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3784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674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419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3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2933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419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3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37846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305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419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3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2933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419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3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16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993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Get</a:t>
                      </a:r>
                      <a:r>
                        <a:rPr dirty="0" sz="11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updates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DM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Content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52729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Profile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36550" marR="317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City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622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569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Selec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764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Select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622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569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Selec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764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Select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622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Potential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764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Mumbai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622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569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Selec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764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Mumbai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622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569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Selec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764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Mumbai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70610" y="8543290"/>
            <a:ext cx="48196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1860" algn="l"/>
              </a:tabLst>
            </a:pPr>
            <a:r>
              <a:rPr dirty="0" sz="1100" spc="-5">
                <a:latin typeface="Courier New"/>
                <a:cs typeface="Courier New"/>
              </a:rPr>
              <a:t>Asymm</a:t>
            </a:r>
            <a:r>
              <a:rPr dirty="0" sz="1100" spc="5">
                <a:latin typeface="Courier New"/>
                <a:cs typeface="Courier New"/>
              </a:rPr>
              <a:t>e</a:t>
            </a:r>
            <a:r>
              <a:rPr dirty="0" sz="1100" spc="-5">
                <a:latin typeface="Courier New"/>
                <a:cs typeface="Courier New"/>
              </a:rPr>
              <a:t>tri</a:t>
            </a:r>
            <a:r>
              <a:rPr dirty="0" sz="1100" spc="5">
                <a:latin typeface="Courier New"/>
                <a:cs typeface="Courier New"/>
              </a:rPr>
              <a:t>q</a:t>
            </a:r>
            <a:r>
              <a:rPr dirty="0" sz="1100" spc="-5">
                <a:latin typeface="Courier New"/>
                <a:cs typeface="Courier New"/>
              </a:rPr>
              <a:t>u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Inde</a:t>
            </a:r>
            <a:r>
              <a:rPr dirty="0" sz="1100">
                <a:latin typeface="Courier New"/>
                <a:cs typeface="Courier New"/>
              </a:rPr>
              <a:t>x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Asymm</a:t>
            </a:r>
            <a:r>
              <a:rPr dirty="0" sz="1100" spc="5">
                <a:latin typeface="Courier New"/>
                <a:cs typeface="Courier New"/>
              </a:rPr>
              <a:t>e</a:t>
            </a:r>
            <a:r>
              <a:rPr dirty="0" sz="1100" spc="-5">
                <a:latin typeface="Courier New"/>
                <a:cs typeface="Courier New"/>
              </a:rPr>
              <a:t>tri</a:t>
            </a:r>
            <a:r>
              <a:rPr dirty="0" sz="1100" spc="5">
                <a:latin typeface="Courier New"/>
                <a:cs typeface="Courier New"/>
              </a:rPr>
              <a:t>q</a:t>
            </a:r>
            <a:r>
              <a:rPr dirty="0" sz="1100" spc="-5">
                <a:latin typeface="Courier New"/>
                <a:cs typeface="Courier New"/>
              </a:rPr>
              <a:t>u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Profil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Inde</a:t>
            </a:r>
            <a:r>
              <a:rPr dirty="0" sz="1100">
                <a:latin typeface="Courier New"/>
                <a:cs typeface="Courier New"/>
              </a:rPr>
              <a:t>x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8705850"/>
            <a:ext cx="10985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4958" y="8705850"/>
            <a:ext cx="78168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02.Medi</a:t>
            </a:r>
            <a:r>
              <a:rPr dirty="0" sz="1100" spc="5">
                <a:latin typeface="Courier New"/>
                <a:cs typeface="Courier New"/>
              </a:rPr>
              <a:t>u</a:t>
            </a:r>
            <a:r>
              <a:rPr dirty="0" sz="1100">
                <a:latin typeface="Courier New"/>
                <a:cs typeface="Courier New"/>
              </a:rPr>
              <a:t>m  </a:t>
            </a:r>
            <a:r>
              <a:rPr dirty="0" sz="1100" spc="-5">
                <a:latin typeface="Courier New"/>
                <a:cs typeface="Courier New"/>
              </a:rPr>
              <a:t>02.Medi</a:t>
            </a:r>
            <a:r>
              <a:rPr dirty="0" sz="1100" spc="5">
                <a:latin typeface="Courier New"/>
                <a:cs typeface="Courier New"/>
              </a:rPr>
              <a:t>u</a:t>
            </a:r>
            <a:r>
              <a:rPr dirty="0" sz="1100">
                <a:latin typeface="Courier New"/>
                <a:cs typeface="Courier New"/>
              </a:rPr>
              <a:t>m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5921" y="8705850"/>
            <a:ext cx="78041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02.Mediu</a:t>
            </a:r>
            <a:r>
              <a:rPr dirty="0" sz="1100">
                <a:latin typeface="Courier New"/>
                <a:cs typeface="Courier New"/>
              </a:rPr>
              <a:t>m  </a:t>
            </a:r>
            <a:r>
              <a:rPr dirty="0" sz="1100" spc="-5">
                <a:latin typeface="Courier New"/>
                <a:cs typeface="Courier New"/>
              </a:rPr>
              <a:t>02.Mediu</a:t>
            </a:r>
            <a:r>
              <a:rPr dirty="0" sz="1100">
                <a:latin typeface="Courier New"/>
                <a:cs typeface="Courier New"/>
              </a:rPr>
              <a:t>m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6789" y="891540"/>
            <a:ext cx="6978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 spc="-5"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Cit</a:t>
            </a:r>
            <a:r>
              <a:rPr dirty="0" sz="1100">
                <a:latin typeface="Courier New"/>
                <a:cs typeface="Courier New"/>
              </a:rPr>
              <a:t>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6139" y="89154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105410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6789" y="1216659"/>
            <a:ext cx="35566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 spc="-5">
                <a:latin typeface="Courier New"/>
                <a:cs typeface="Courier New"/>
              </a:rPr>
              <a:t>21	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free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copy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Mastering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Interview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6278" y="121665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1379219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6789" y="1541780"/>
            <a:ext cx="21272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 spc="-5">
                <a:latin typeface="Courier New"/>
                <a:cs typeface="Courier New"/>
              </a:rPr>
              <a:t>22	Last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 Activity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6139" y="154178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69" y="1704340"/>
            <a:ext cx="5160645" cy="114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1777364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dtypes: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float64(2),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int64(2),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object(19)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memory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usage: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1.6+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MB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#checking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null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values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percentage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round</a:t>
            </a:r>
            <a:r>
              <a:rPr dirty="0" sz="1100" spc="-5"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100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dirty="0" sz="1100" spc="-5">
                <a:latin typeface="Courier New"/>
                <a:cs typeface="Courier New"/>
              </a:rPr>
              <a:t>(Lead_data.isnull().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sum</a:t>
            </a:r>
            <a:r>
              <a:rPr dirty="0" sz="1100" spc="-5">
                <a:latin typeface="Courier New"/>
                <a:cs typeface="Courier New"/>
              </a:rPr>
              <a:t>()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len</a:t>
            </a:r>
            <a:r>
              <a:rPr dirty="0" sz="1100" spc="-5">
                <a:latin typeface="Courier New"/>
                <a:cs typeface="Courier New"/>
              </a:rPr>
              <a:t>(Lead_data.index)),</a:t>
            </a:r>
            <a:r>
              <a:rPr dirty="0" sz="1100" spc="160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83919" y="2972937"/>
          <a:ext cx="4520565" cy="4481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9615"/>
                <a:gridCol w="713739"/>
                <a:gridCol w="535939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Origin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Source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Email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Converted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TotalVisits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1.48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 Time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Spent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Page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Views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Visit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1.48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Country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Specialization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What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occupation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What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matters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most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choosing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course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Search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Newspaper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Article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X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Education Forums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Newspaper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Digital Advertisement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Through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Recommendations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Tags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City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 free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copy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Mastering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Interview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741709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dtype: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float64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1970405">
                        <a:lnSpc>
                          <a:spcPct val="1727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Lead_da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t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a.s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ap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 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(9240,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23)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902969" y="7562850"/>
            <a:ext cx="2967990" cy="373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Categorical</a:t>
            </a:r>
            <a:r>
              <a:rPr dirty="0" sz="1200" spc="-2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4E80BC"/>
                </a:solidFill>
                <a:latin typeface="Calibri"/>
                <a:cs typeface="Calibri"/>
              </a:rPr>
              <a:t>Attributes</a:t>
            </a:r>
            <a:r>
              <a:rPr dirty="0" sz="120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Analysis: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310"/>
              </a:lnSpc>
            </a:pPr>
            <a:r>
              <a:rPr dirty="0" sz="1100" spc="-5">
                <a:latin typeface="Courier New"/>
                <a:cs typeface="Courier New"/>
              </a:rPr>
              <a:t>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'Country'</a:t>
            </a:r>
            <a:r>
              <a:rPr dirty="0" sz="1100" spc="-5"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969" y="8032750"/>
            <a:ext cx="1705610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India</a:t>
            </a:r>
            <a:endParaRPr sz="1100">
              <a:latin typeface="Courier New"/>
              <a:cs typeface="Courier New"/>
            </a:endParaRPr>
          </a:p>
          <a:p>
            <a:pPr marL="12700" marR="59245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not provided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United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States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United Arab Emirates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Singapore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Saudi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Arabia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21355" y="8032750"/>
            <a:ext cx="361315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649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246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69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53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24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21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2419350" cy="5979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8960"/>
                <a:gridCol w="579755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United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Kingdom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Australia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Qatar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Bahrain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Hong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Kong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France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Oman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unknown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Canada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South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Africa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Nigeria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Kuwait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Germany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Sweden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Ghana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Uganda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Italy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Bangladesh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Philippines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China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Netherlands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Belgium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Asia/Pacific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Region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Russia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Kenya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Liberia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Denmark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Sri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Lanka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Switzerland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Vietnam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Tanzania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Malaysia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Indonesia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26059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Name: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Country,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dtype: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88649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  <a:spcBef>
                          <a:spcPts val="420"/>
                        </a:spcBef>
                      </a:pPr>
                      <a:r>
                        <a:rPr dirty="0" sz="1100" spc="-5" b="1">
                          <a:solidFill>
                            <a:srgbClr val="006F1F"/>
                          </a:solidFill>
                          <a:latin typeface="Courier New"/>
                          <a:cs typeface="Courier New"/>
                        </a:rPr>
                        <a:t>def</a:t>
                      </a:r>
                      <a:r>
                        <a:rPr dirty="0" sz="1100" spc="-30" b="1">
                          <a:solidFill>
                            <a:srgbClr val="006F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slots(x):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6766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category </a:t>
                      </a:r>
                      <a:r>
                        <a:rPr dirty="0" sz="110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100" spc="-2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solidFill>
                            <a:srgbClr val="3F6F9F"/>
                          </a:solidFill>
                          <a:latin typeface="Courier New"/>
                          <a:cs typeface="Courier New"/>
                        </a:rPr>
                        <a:t>""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533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969" y="6870700"/>
            <a:ext cx="5748655" cy="183515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685165" marR="3541395" indent="-336550">
              <a:lnSpc>
                <a:spcPts val="1280"/>
              </a:lnSpc>
              <a:spcBef>
                <a:spcPts val="175"/>
              </a:spcBef>
            </a:pP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if </a:t>
            </a:r>
            <a:r>
              <a:rPr dirty="0" sz="1100">
                <a:latin typeface="Courier New"/>
                <a:cs typeface="Courier New"/>
              </a:rPr>
              <a:t>x 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==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"India"</a:t>
            </a:r>
            <a:r>
              <a:rPr dirty="0" sz="1100">
                <a:latin typeface="Courier New"/>
                <a:cs typeface="Courier New"/>
              </a:rPr>
              <a:t>: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category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2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"India"</a:t>
            </a:r>
            <a:endParaRPr sz="1100">
              <a:latin typeface="Courier New"/>
              <a:cs typeface="Courier New"/>
            </a:endParaRPr>
          </a:p>
          <a:p>
            <a:pPr marL="685165" marR="2951480" indent="-336550">
              <a:lnSpc>
                <a:spcPts val="1280"/>
              </a:lnSpc>
            </a:pP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elif </a:t>
            </a:r>
            <a:r>
              <a:rPr dirty="0" sz="1100">
                <a:latin typeface="Courier New"/>
                <a:cs typeface="Courier New"/>
              </a:rPr>
              <a:t>x 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==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"not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provided"</a:t>
            </a:r>
            <a:r>
              <a:rPr dirty="0" sz="1100">
                <a:latin typeface="Courier New"/>
                <a:cs typeface="Courier New"/>
              </a:rPr>
              <a:t>: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category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"not provided"</a:t>
            </a:r>
            <a:endParaRPr sz="1100">
              <a:latin typeface="Courier New"/>
              <a:cs typeface="Courier New"/>
            </a:endParaRPr>
          </a:p>
          <a:p>
            <a:pPr marL="349250">
              <a:lnSpc>
                <a:spcPts val="1225"/>
              </a:lnSpc>
            </a:pPr>
            <a:r>
              <a:rPr dirty="0" sz="1100" b="1">
                <a:solidFill>
                  <a:srgbClr val="006F1F"/>
                </a:solidFill>
                <a:latin typeface="Courier New"/>
                <a:cs typeface="Courier New"/>
              </a:rPr>
              <a:t>else</a:t>
            </a:r>
            <a:r>
              <a:rPr dirty="0" sz="1100"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  <a:p>
            <a:pPr marL="68516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category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"outside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india"</a:t>
            </a:r>
            <a:endParaRPr sz="1100">
              <a:latin typeface="Courier New"/>
              <a:cs typeface="Courier New"/>
            </a:endParaRPr>
          </a:p>
          <a:p>
            <a:pPr marL="349250">
              <a:lnSpc>
                <a:spcPts val="1300"/>
              </a:lnSpc>
            </a:pP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return</a:t>
            </a:r>
            <a:r>
              <a:rPr dirty="0" sz="1100" spc="-20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category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'Country'</a:t>
            </a:r>
            <a:r>
              <a:rPr dirty="0" sz="1100" spc="-5">
                <a:latin typeface="Courier New"/>
                <a:cs typeface="Courier New"/>
              </a:rPr>
              <a:t>]</a:t>
            </a:r>
            <a:r>
              <a:rPr dirty="0" sz="1100" spc="6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5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Lead_data.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apply</a:t>
            </a:r>
            <a:r>
              <a:rPr dirty="0" sz="1100" spc="-5">
                <a:latin typeface="Courier New"/>
                <a:cs typeface="Courier New"/>
              </a:rPr>
              <a:t>(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lambda</a:t>
            </a:r>
            <a:r>
              <a:rPr dirty="0" sz="1100" spc="80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x:slots(x[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'Country'</a:t>
            </a:r>
            <a:r>
              <a:rPr dirty="0" sz="1100" spc="-5">
                <a:latin typeface="Courier New"/>
                <a:cs typeface="Courier New"/>
              </a:rPr>
              <a:t>]),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axis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'Country'</a:t>
            </a:r>
            <a:r>
              <a:rPr dirty="0" sz="1100" spc="-5"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1033144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India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provided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2380" y="891540"/>
            <a:ext cx="36131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649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246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1216659"/>
            <a:ext cx="5406390" cy="1474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  <a:tabLst>
                <a:tab pos="1525905" algn="l"/>
              </a:tabLst>
            </a:pPr>
            <a:r>
              <a:rPr dirty="0" sz="1100" spc="-5">
                <a:latin typeface="Courier New"/>
                <a:cs typeface="Courier New"/>
              </a:rPr>
              <a:t>outside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india	287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Name: Country,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1035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Since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India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is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most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common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occurence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among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non-missing </a:t>
            </a:r>
            <a:r>
              <a:rPr dirty="0" sz="1100" spc="-64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values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we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can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impute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all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not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provided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values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with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India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67373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'Country'</a:t>
            </a:r>
            <a:r>
              <a:rPr dirty="0" sz="1100" spc="-5">
                <a:latin typeface="Courier New"/>
                <a:cs typeface="Courier New"/>
              </a:rPr>
              <a:t>]</a:t>
            </a:r>
            <a:r>
              <a:rPr dirty="0" sz="1100" spc="7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6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'Country'</a:t>
            </a:r>
            <a:r>
              <a:rPr dirty="0" sz="1100" spc="-5">
                <a:latin typeface="Courier New"/>
                <a:cs typeface="Courier New"/>
              </a:rPr>
              <a:t>].replace(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'not </a:t>
            </a:r>
            <a:r>
              <a:rPr dirty="0" sz="1100" spc="-64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provided'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'India'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'Country'</a:t>
            </a:r>
            <a:r>
              <a:rPr dirty="0" sz="1100" spc="-5"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2787650"/>
            <a:ext cx="111823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India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outside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india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2380" y="2787650"/>
            <a:ext cx="36131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895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287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3112769"/>
            <a:ext cx="5160645" cy="1838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Name: Country,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 marL="12700" marR="10795">
              <a:lnSpc>
                <a:spcPts val="1280"/>
              </a:lnSpc>
              <a:spcBef>
                <a:spcPts val="1035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Checking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percent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lose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if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null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values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are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removed </a:t>
            </a:r>
            <a:r>
              <a:rPr dirty="0" sz="1100" spc="-64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round</a:t>
            </a:r>
            <a:r>
              <a:rPr dirty="0" sz="1100"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100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dirty="0" sz="1100"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sum</a:t>
            </a:r>
            <a:r>
              <a:rPr dirty="0" sz="1100">
                <a:latin typeface="Courier New"/>
                <a:cs typeface="Courier New"/>
              </a:rPr>
              <a:t>(Lead_data.isnull().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sum</a:t>
            </a:r>
            <a:r>
              <a:rPr dirty="0" sz="1100">
                <a:latin typeface="Courier New"/>
                <a:cs typeface="Courier New"/>
              </a:rPr>
              <a:t>(axis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&gt; </a:t>
            </a:r>
            <a:r>
              <a:rPr dirty="0" sz="1100" spc="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)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dirty="0" sz="1100">
                <a:latin typeface="Courier New"/>
                <a:cs typeface="Courier New"/>
              </a:rPr>
              <a:t>Lead_data.shape[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]),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5">
                <a:latin typeface="Courier New"/>
                <a:cs typeface="Courier New"/>
              </a:rPr>
              <a:t>1.48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latin typeface="Courier New"/>
                <a:cs typeface="Courier New"/>
              </a:rPr>
              <a:t>Lead_data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2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Lead_data[Lead_data.isnull().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sum</a:t>
            </a:r>
            <a:r>
              <a:rPr dirty="0" sz="1100">
                <a:latin typeface="Courier New"/>
                <a:cs typeface="Courier New"/>
              </a:rPr>
              <a:t>(axis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)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&lt;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Rechecking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percentage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missing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round</a:t>
            </a:r>
            <a:r>
              <a:rPr dirty="0" sz="1100" spc="-5"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100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dirty="0" sz="1100" spc="-5">
                <a:latin typeface="Courier New"/>
                <a:cs typeface="Courier New"/>
              </a:rPr>
              <a:t>(Lead_data.isnull().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sum</a:t>
            </a:r>
            <a:r>
              <a:rPr dirty="0" sz="1100" spc="-5">
                <a:latin typeface="Courier New"/>
                <a:cs typeface="Courier New"/>
              </a:rPr>
              <a:t>()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len</a:t>
            </a:r>
            <a:r>
              <a:rPr dirty="0" sz="1100" spc="-5">
                <a:latin typeface="Courier New"/>
                <a:cs typeface="Courier New"/>
              </a:rPr>
              <a:t>(Lead_data.index)),</a:t>
            </a:r>
            <a:r>
              <a:rPr dirty="0" sz="1100" spc="160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83919" y="5070977"/>
          <a:ext cx="4436745" cy="3902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9615"/>
                <a:gridCol w="713739"/>
                <a:gridCol w="452120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Origin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Source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Email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Converted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TotalVisits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 Time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Spent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Page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Views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Visit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Country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Specialization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What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occupation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What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matters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most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choosing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course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Search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Newspaper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Article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X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Education Forums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Newspaper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Digital Advertisement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Through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Recommendations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Tags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City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 free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copy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Mastering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Interview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dtype: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float64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5238750" cy="160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Lead_data.shape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latin typeface="Courier New"/>
                <a:cs typeface="Courier New"/>
              </a:rPr>
              <a:t>(9074,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23)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#plotting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spread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Country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columnn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after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replacing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NaN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values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ourier New"/>
              <a:cs typeface="Courier New"/>
            </a:endParaRPr>
          </a:p>
          <a:p>
            <a:pPr marL="12700" marR="17145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plt.figure(figsize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15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5</a:t>
            </a:r>
            <a:r>
              <a:rPr dirty="0" sz="1100">
                <a:latin typeface="Courier New"/>
                <a:cs typeface="Courier New"/>
              </a:rPr>
              <a:t>))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s1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latin typeface="Courier New"/>
                <a:cs typeface="Courier New"/>
              </a:rPr>
              <a:t>sns.countplot(Lead_data.Country,</a:t>
            </a:r>
            <a:r>
              <a:rPr dirty="0" sz="1100" spc="1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hue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latin typeface="Courier New"/>
                <a:cs typeface="Courier New"/>
              </a:rPr>
              <a:t>Lead_data.Converted)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s1.set_xticklabels(s1.get_xticklabels(),rotation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90</a:t>
            </a:r>
            <a:r>
              <a:rPr dirty="0" sz="1100" spc="-5">
                <a:latin typeface="Courier New"/>
                <a:cs typeface="Courier New"/>
              </a:rPr>
              <a:t>)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168" y="2646615"/>
            <a:ext cx="5268583" cy="21887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969" y="4942840"/>
            <a:ext cx="5828665" cy="163322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ts val="1410"/>
              </a:lnSpc>
              <a:spcBef>
                <a:spcPts val="170"/>
              </a:spcBef>
            </a:pPr>
            <a:r>
              <a:rPr dirty="0" sz="1200" spc="-5">
                <a:latin typeface="Cambria"/>
                <a:cs typeface="Cambria"/>
              </a:rPr>
              <a:t>As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we</a:t>
            </a:r>
            <a:r>
              <a:rPr dirty="0" sz="1200" spc="-5">
                <a:latin typeface="Cambria"/>
                <a:cs typeface="Cambria"/>
              </a:rPr>
              <a:t> can see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the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Number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of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Values for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India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are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quite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high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(nearly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97%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of </a:t>
            </a:r>
            <a:r>
              <a:rPr dirty="0" sz="1200" spc="-5">
                <a:latin typeface="Cambria"/>
                <a:cs typeface="Cambria"/>
              </a:rPr>
              <a:t>the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Data),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this </a:t>
            </a:r>
            <a:r>
              <a:rPr dirty="0" sz="1200" spc="-24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column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can be dropped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#creating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a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list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columns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to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be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droppped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ourier New"/>
                <a:cs typeface="Courier New"/>
              </a:rPr>
              <a:t>cols_to_drop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latin typeface="Courier New"/>
                <a:cs typeface="Courier New"/>
              </a:rPr>
              <a:t>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'Country'</a:t>
            </a:r>
            <a:r>
              <a:rPr dirty="0" sz="110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#checking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counts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 "City"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column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ourier New"/>
                <a:cs typeface="Courier New"/>
              </a:rPr>
              <a:t>Lead_data[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'City'</a:t>
            </a:r>
            <a:r>
              <a:rPr dirty="0" sz="1100">
                <a:latin typeface="Courier New"/>
                <a:cs typeface="Courier New"/>
              </a:rPr>
              <a:t>].value_counts(dropna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18167B"/>
                </a:solidFill>
                <a:latin typeface="Courier New"/>
                <a:cs typeface="Courier New"/>
              </a:rPr>
              <a:t>False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3919" y="6695307"/>
          <a:ext cx="3006725" cy="1301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0150"/>
                <a:gridCol w="536575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provided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3575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Mumbai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3177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Thane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&amp;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Outskirts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745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Other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Cities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680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Other Cities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Maharashtra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446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Other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Metro Cities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377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Tier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II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Cities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Name: City,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dtype: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969" y="8100059"/>
            <a:ext cx="4819650" cy="1022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#plotting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spread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City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columnn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plt.figure(figsize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5</a:t>
            </a:r>
            <a:r>
              <a:rPr dirty="0" sz="1100">
                <a:latin typeface="Courier New"/>
                <a:cs typeface="Courier New"/>
              </a:rPr>
              <a:t>))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s1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latin typeface="Courier New"/>
                <a:cs typeface="Courier New"/>
              </a:rPr>
              <a:t>sns.countplot(Lead_data.City,</a:t>
            </a:r>
            <a:r>
              <a:rPr dirty="0" sz="1100" spc="1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hue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latin typeface="Courier New"/>
                <a:cs typeface="Courier New"/>
              </a:rPr>
              <a:t>Lead_data.Converted)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s1.set_xticklabels(s1.get_xticklabels(),rotation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90</a:t>
            </a:r>
            <a:r>
              <a:rPr dirty="0" sz="1100" spc="-5">
                <a:latin typeface="Courier New"/>
                <a:cs typeface="Courier New"/>
              </a:rPr>
              <a:t>)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621" y="964071"/>
            <a:ext cx="5264441" cy="38246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969" y="4918709"/>
            <a:ext cx="3811904" cy="401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plt.figure(figsize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40</a:t>
            </a:r>
            <a:r>
              <a:rPr dirty="0" sz="1100"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12700" marR="509905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6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sns.countplot(Lead_data[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'Lead</a:t>
            </a:r>
            <a:r>
              <a:rPr dirty="0" sz="1100" spc="4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Origin'</a:t>
            </a:r>
            <a:r>
              <a:rPr dirty="0" sz="1100">
                <a:latin typeface="Courier New"/>
                <a:cs typeface="Courier New"/>
              </a:rPr>
              <a:t>])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'Lead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Origin'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42545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6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sns.countplot(Lead_data[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'Do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Not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Email'</a:t>
            </a:r>
            <a:r>
              <a:rPr dirty="0" sz="1100">
                <a:latin typeface="Courier New"/>
                <a:cs typeface="Courier New"/>
              </a:rPr>
              <a:t>])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'Do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Not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Email'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509905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6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3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sns.countplot(Lead_data[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'Do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Not</a:t>
            </a:r>
            <a:r>
              <a:rPr dirty="0" sz="1100" spc="3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Call'</a:t>
            </a:r>
            <a:r>
              <a:rPr dirty="0" sz="1100">
                <a:latin typeface="Courier New"/>
                <a:cs typeface="Courier New"/>
              </a:rPr>
              <a:t>])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'Do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Not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Call'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846455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6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4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sns.cou</a:t>
            </a:r>
            <a:r>
              <a:rPr dirty="0" sz="1100" spc="5">
                <a:latin typeface="Courier New"/>
                <a:cs typeface="Courier New"/>
              </a:rPr>
              <a:t>n</a:t>
            </a:r>
            <a:r>
              <a:rPr dirty="0" sz="1100" spc="-5">
                <a:latin typeface="Courier New"/>
                <a:cs typeface="Courier New"/>
              </a:rPr>
              <a:t>tpl</a:t>
            </a:r>
            <a:r>
              <a:rPr dirty="0" sz="1100" spc="5">
                <a:latin typeface="Courier New"/>
                <a:cs typeface="Courier New"/>
              </a:rPr>
              <a:t>o</a:t>
            </a:r>
            <a:r>
              <a:rPr dirty="0" sz="1100" spc="-5">
                <a:latin typeface="Courier New"/>
                <a:cs typeface="Courier New"/>
              </a:rPr>
              <a:t>t(L</a:t>
            </a:r>
            <a:r>
              <a:rPr dirty="0" sz="1100" spc="5">
                <a:latin typeface="Courier New"/>
                <a:cs typeface="Courier New"/>
              </a:rPr>
              <a:t>e</a:t>
            </a:r>
            <a:r>
              <a:rPr dirty="0" sz="1100" spc="-5">
                <a:latin typeface="Courier New"/>
                <a:cs typeface="Courier New"/>
              </a:rPr>
              <a:t>ad_</a:t>
            </a:r>
            <a:r>
              <a:rPr dirty="0" sz="1100" spc="5">
                <a:latin typeface="Courier New"/>
                <a:cs typeface="Courier New"/>
              </a:rPr>
              <a:t>d</a:t>
            </a:r>
            <a:r>
              <a:rPr dirty="0" sz="1100" spc="-5">
                <a:latin typeface="Courier New"/>
                <a:cs typeface="Courier New"/>
              </a:rPr>
              <a:t>ata</a:t>
            </a:r>
            <a:r>
              <a:rPr dirty="0" sz="1100" spc="20">
                <a:latin typeface="Courier New"/>
                <a:cs typeface="Courier New"/>
              </a:rPr>
              <a:t>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'Countr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y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'</a:t>
            </a:r>
            <a:r>
              <a:rPr dirty="0" sz="1100" spc="-5">
                <a:latin typeface="Courier New"/>
                <a:cs typeface="Courier New"/>
              </a:rPr>
              <a:t>]</a:t>
            </a:r>
            <a:r>
              <a:rPr dirty="0" sz="1100">
                <a:latin typeface="Courier New"/>
                <a:cs typeface="Courier New"/>
              </a:rPr>
              <a:t>)  </a:t>
            </a: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'Country'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931544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6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5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sns.countplot(Lead_data[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'Search'</a:t>
            </a:r>
            <a:r>
              <a:rPr dirty="0" sz="1100" spc="-5">
                <a:latin typeface="Courier New"/>
                <a:cs typeface="Courier New"/>
              </a:rPr>
              <a:t>])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plt.title(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'Search'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6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6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sns.countplot(Lead_data[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'Newspaper</a:t>
            </a:r>
            <a:r>
              <a:rPr dirty="0" sz="1100" spc="6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Article'</a:t>
            </a:r>
            <a:r>
              <a:rPr dirty="0" sz="1100">
                <a:latin typeface="Courier New"/>
                <a:cs typeface="Courier New"/>
              </a:rPr>
              <a:t>])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'Newspaper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Article'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5578475" cy="4352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6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7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168783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sns.countplot(Lead_data[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'X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Education</a:t>
            </a:r>
            <a:r>
              <a:rPr dirty="0" sz="1100" spc="4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Forums'</a:t>
            </a:r>
            <a:r>
              <a:rPr dirty="0" sz="1100">
                <a:latin typeface="Courier New"/>
                <a:cs typeface="Courier New"/>
              </a:rPr>
              <a:t>])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plt.title(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'X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Education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Forums'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244475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6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8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sns.countplot(Lead_data[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'Newspaper'</a:t>
            </a:r>
            <a:r>
              <a:rPr dirty="0" sz="1100" spc="-5">
                <a:latin typeface="Courier New"/>
                <a:cs typeface="Courier New"/>
              </a:rPr>
              <a:t>])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plt.title(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'Newspaper'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14351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6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9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sns.countplot(Lead_data[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'Digital</a:t>
            </a:r>
            <a:r>
              <a:rPr dirty="0" sz="1100" spc="5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Advertisement'</a:t>
            </a:r>
            <a:r>
              <a:rPr dirty="0" sz="1100">
                <a:latin typeface="Courier New"/>
                <a:cs typeface="Courier New"/>
              </a:rPr>
              <a:t>])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'Digital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Advertisement'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126619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6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sns.countplot(Lead_data[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'Through</a:t>
            </a:r>
            <a:r>
              <a:rPr dirty="0" sz="1100" spc="5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Recommendations'</a:t>
            </a:r>
            <a:r>
              <a:rPr dirty="0" sz="1100">
                <a:latin typeface="Courier New"/>
                <a:cs typeface="Courier New"/>
              </a:rPr>
              <a:t>])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'Through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Recommendations'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5"/>
              </a:spcBef>
            </a:pP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6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11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sns.countplot(Lead_data[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'A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free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copy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of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Mastering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The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Interview'</a:t>
            </a:r>
            <a:r>
              <a:rPr dirty="0" sz="1100">
                <a:latin typeface="Courier New"/>
                <a:cs typeface="Courier New"/>
              </a:rPr>
              <a:t>])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plt.title(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'A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free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copy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of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Mastering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The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Interview'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6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12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15163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sns.countplot(Lead_data[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'Last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Notable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Activity'</a:t>
            </a:r>
            <a:r>
              <a:rPr dirty="0" sz="1100">
                <a:latin typeface="Courier New"/>
                <a:cs typeface="Courier New"/>
              </a:rPr>
              <a:t>]).tick_params(axis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'x'</a:t>
            </a:r>
            <a:r>
              <a:rPr dirty="0" sz="1100">
                <a:latin typeface="Courier New"/>
                <a:cs typeface="Courier New"/>
              </a:rPr>
              <a:t>, </a:t>
            </a:r>
            <a:r>
              <a:rPr dirty="0" sz="1100" spc="-5">
                <a:latin typeface="Courier New"/>
                <a:cs typeface="Courier New"/>
              </a:rPr>
              <a:t>rotation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90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'Last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Notable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Activity'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066" y="940515"/>
            <a:ext cx="5300093" cy="820348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5915025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sns.countplot(Lead_data[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'Lead</a:t>
            </a:r>
            <a:r>
              <a:rPr dirty="0" sz="1100" spc="3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Source'</a:t>
            </a:r>
            <a:r>
              <a:rPr dirty="0" sz="1100">
                <a:latin typeface="Courier New"/>
                <a:cs typeface="Courier New"/>
              </a:rPr>
              <a:t>]).tick_params(axis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'x'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rotation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90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387413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'Lead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Source'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1095" y="1783605"/>
            <a:ext cx="5167231" cy="5048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969" y="7043419"/>
            <a:ext cx="5412105" cy="19812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2950845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plt.figure(figsize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30</a:t>
            </a:r>
            <a:r>
              <a:rPr dirty="0" sz="1100">
                <a:latin typeface="Courier New"/>
                <a:cs typeface="Courier New"/>
              </a:rPr>
              <a:t>))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sns.countplot(Lead_data[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'Specialization'</a:t>
            </a:r>
            <a:r>
              <a:rPr dirty="0" sz="1100">
                <a:latin typeface="Courier New"/>
                <a:cs typeface="Courier New"/>
              </a:rPr>
              <a:t>]).tick_params(axis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'x'</a:t>
            </a:r>
            <a:r>
              <a:rPr dirty="0" sz="1100">
                <a:latin typeface="Courier New"/>
                <a:cs typeface="Courier New"/>
              </a:rPr>
              <a:t>,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rotation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90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160655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plt.title(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'Specialization'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sns.countplot(Lead_data[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'What</a:t>
            </a:r>
            <a:r>
              <a:rPr dirty="0" sz="1100" spc="3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is</a:t>
            </a:r>
            <a:r>
              <a:rPr dirty="0" sz="1100" spc="3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your</a:t>
            </a:r>
            <a:r>
              <a:rPr dirty="0" sz="1100" spc="3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current</a:t>
            </a:r>
            <a:endParaRPr sz="1100">
              <a:latin typeface="Courier New"/>
              <a:cs typeface="Courier New"/>
            </a:endParaRPr>
          </a:p>
          <a:p>
            <a:pPr marL="12700" marR="1182370">
              <a:lnSpc>
                <a:spcPts val="1280"/>
              </a:lnSpc>
            </a:pP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occupation'</a:t>
            </a:r>
            <a:r>
              <a:rPr dirty="0" sz="1100">
                <a:latin typeface="Courier New"/>
                <a:cs typeface="Courier New"/>
              </a:rPr>
              <a:t>]).tick_params(axis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'x'</a:t>
            </a:r>
            <a:r>
              <a:rPr dirty="0" sz="1100">
                <a:latin typeface="Courier New"/>
                <a:cs typeface="Courier New"/>
              </a:rPr>
              <a:t>, </a:t>
            </a:r>
            <a:r>
              <a:rPr dirty="0" sz="1100" spc="-5">
                <a:latin typeface="Courier New"/>
                <a:cs typeface="Courier New"/>
              </a:rPr>
              <a:t>rotation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90</a:t>
            </a:r>
            <a:r>
              <a:rPr dirty="0" sz="1100" spc="-5">
                <a:latin typeface="Courier New"/>
                <a:cs typeface="Courier New"/>
              </a:rPr>
              <a:t>)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'Current</a:t>
            </a:r>
            <a:r>
              <a:rPr dirty="0" sz="1100" spc="130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Occupation'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3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9271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sns.countplot(Lead_data[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'What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matters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most</a:t>
            </a:r>
            <a:r>
              <a:rPr dirty="0" sz="1100" spc="3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to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you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in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choosing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a </a:t>
            </a:r>
            <a:r>
              <a:rPr dirty="0" sz="1100" spc="-64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course'</a:t>
            </a:r>
            <a:r>
              <a:rPr dirty="0" sz="1100">
                <a:latin typeface="Courier New"/>
                <a:cs typeface="Courier New"/>
              </a:rPr>
              <a:t>]).tick_params(axis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'x'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rotation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90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5328285" cy="10058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427355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'What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matters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most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to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you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in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choosing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a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course'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4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sns.countplot(Lead_data[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'Last</a:t>
            </a:r>
            <a:r>
              <a:rPr dirty="0" sz="1100" spc="4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Activity'</a:t>
            </a:r>
            <a:r>
              <a:rPr dirty="0" sz="1100">
                <a:latin typeface="Courier New"/>
                <a:cs typeface="Courier New"/>
              </a:rPr>
              <a:t>]).tick_params(axis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'x'</a:t>
            </a:r>
            <a:r>
              <a:rPr dirty="0" sz="1100">
                <a:latin typeface="Courier New"/>
                <a:cs typeface="Courier New"/>
              </a:rPr>
              <a:t>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rotation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90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31191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'Last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Activity'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066" y="940515"/>
            <a:ext cx="5300093" cy="82034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4772660" cy="1642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035"/>
                <a:gridCol w="2396490"/>
                <a:gridCol w="1461770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37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02.Medium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01.High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37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02.Medium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01.High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37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02.Medium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01.High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4163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993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Asymmetrique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</a:t>
                      </a:r>
                      <a:r>
                        <a:rPr dirty="0" sz="1100" spc="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Score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Asymmetrique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Profile</a:t>
                      </a:r>
                      <a:r>
                        <a:rPr dirty="0" sz="1100" spc="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Score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3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37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37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37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37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13.0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17.0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37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18.0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780316" y="15582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0610" y="2711450"/>
            <a:ext cx="3642995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  <a:tabLst>
                <a:tab pos="3545204" algn="l"/>
              </a:tabLst>
            </a:pPr>
            <a:r>
              <a:rPr dirty="0" sz="1100">
                <a:latin typeface="Courier New"/>
                <a:cs typeface="Courier New"/>
              </a:rPr>
              <a:t>I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agre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pa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amoun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throug</a:t>
            </a:r>
            <a:r>
              <a:rPr dirty="0" sz="1100">
                <a:latin typeface="Courier New"/>
                <a:cs typeface="Courier New"/>
              </a:rPr>
              <a:t>h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chequ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algn="just" marL="3208655" marR="25781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o  </a:t>
            </a: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o  </a:t>
            </a: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o  </a:t>
            </a: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o  </a:t>
            </a: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2874009"/>
            <a:ext cx="109855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0610" y="3865879"/>
            <a:ext cx="50711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free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copy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Mastering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Interview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Last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4028440"/>
            <a:ext cx="109855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4368" y="4028440"/>
            <a:ext cx="277495" cy="8432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r" marL="12700" marR="5080" indent="8382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o  </a:t>
            </a:r>
            <a:r>
              <a:rPr dirty="0" sz="1100" spc="-5">
                <a:latin typeface="Courier New"/>
                <a:cs typeface="Courier New"/>
              </a:rPr>
              <a:t>No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Ye</a:t>
            </a:r>
            <a:r>
              <a:rPr dirty="0" sz="1100">
                <a:latin typeface="Courier New"/>
                <a:cs typeface="Courier New"/>
              </a:rPr>
              <a:t>s  </a:t>
            </a:r>
            <a:r>
              <a:rPr dirty="0" sz="1100" spc="-5">
                <a:latin typeface="Courier New"/>
                <a:cs typeface="Courier New"/>
              </a:rPr>
              <a:t>No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7381" y="4028440"/>
            <a:ext cx="1034415" cy="8432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just" marL="12700" marR="5080" indent="335915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Modif</a:t>
            </a:r>
            <a:r>
              <a:rPr dirty="0" sz="1100" spc="5">
                <a:latin typeface="Courier New"/>
                <a:cs typeface="Courier New"/>
              </a:rPr>
              <a:t>i</a:t>
            </a:r>
            <a:r>
              <a:rPr dirty="0" sz="1100" spc="-5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d  </a:t>
            </a:r>
            <a:r>
              <a:rPr dirty="0" sz="1100" spc="-5">
                <a:latin typeface="Courier New"/>
                <a:cs typeface="Courier New"/>
              </a:rPr>
              <a:t>Email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Opened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Email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Opened</a:t>
            </a:r>
            <a:endParaRPr sz="1100">
              <a:latin typeface="Courier New"/>
              <a:cs typeface="Courier New"/>
            </a:endParaRPr>
          </a:p>
          <a:p>
            <a:pPr marL="348615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Modif</a:t>
            </a:r>
            <a:r>
              <a:rPr dirty="0" sz="1100" spc="5">
                <a:latin typeface="Courier New"/>
                <a:cs typeface="Courier New"/>
              </a:rPr>
              <a:t>i</a:t>
            </a:r>
            <a:r>
              <a:rPr dirty="0" sz="1100" spc="-5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d  </a:t>
            </a:r>
            <a:r>
              <a:rPr dirty="0" sz="1100" spc="-5">
                <a:latin typeface="Courier New"/>
                <a:cs typeface="Courier New"/>
              </a:rPr>
              <a:t>Modif</a:t>
            </a:r>
            <a:r>
              <a:rPr dirty="0" sz="1100" spc="5">
                <a:latin typeface="Courier New"/>
                <a:cs typeface="Courier New"/>
              </a:rPr>
              <a:t>i</a:t>
            </a:r>
            <a:r>
              <a:rPr dirty="0" sz="1100" spc="-5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69" y="5019040"/>
            <a:ext cx="1790700" cy="772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[5 rows </a:t>
            </a:r>
            <a:r>
              <a:rPr dirty="0" sz="1100">
                <a:latin typeface="Courier New"/>
                <a:cs typeface="Courier New"/>
              </a:rPr>
              <a:t>x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37 columns]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latin typeface="Courier New"/>
                <a:cs typeface="Courier New"/>
              </a:rPr>
              <a:t>Lead_data.describe()</a:t>
            </a:r>
            <a:endParaRPr sz="1100">
              <a:latin typeface="Courier New"/>
              <a:cs typeface="Courier New"/>
            </a:endParaRPr>
          </a:p>
          <a:p>
            <a:pPr marL="768985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latin typeface="Courier New"/>
                <a:cs typeface="Courier New"/>
              </a:rPr>
              <a:t>Lead</a:t>
            </a:r>
            <a:r>
              <a:rPr dirty="0" sz="1100" spc="-6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Number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1495" y="5598159"/>
            <a:ext cx="7816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Converted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6868" y="5598159"/>
            <a:ext cx="9493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TotalVisits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39881" y="5598159"/>
            <a:ext cx="16230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Total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Time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Spent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969" y="5760720"/>
            <a:ext cx="61277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Websit</a:t>
            </a:r>
            <a:r>
              <a:rPr dirty="0" sz="1100">
                <a:latin typeface="Courier New"/>
                <a:cs typeface="Courier New"/>
              </a:rPr>
              <a:t>e  </a:t>
            </a:r>
            <a:r>
              <a:rPr dirty="0" sz="1100" spc="-5">
                <a:latin typeface="Courier New"/>
                <a:cs typeface="Courier New"/>
              </a:rPr>
              <a:t>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59585" y="5760720"/>
            <a:ext cx="313626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tabLst>
                <a:tab pos="1105535" algn="l"/>
                <a:tab pos="2199640" algn="l"/>
              </a:tabLst>
            </a:pPr>
            <a:r>
              <a:rPr dirty="0" sz="1100" spc="-5">
                <a:latin typeface="Courier New"/>
                <a:cs typeface="Courier New"/>
              </a:rPr>
              <a:t>9240.000000	9240.000000	9103.000000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969" y="6085840"/>
            <a:ext cx="9493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9240.000000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969" y="6248400"/>
            <a:ext cx="170561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  <a:tabLst>
                <a:tab pos="601345" algn="l"/>
              </a:tabLst>
            </a:pPr>
            <a:r>
              <a:rPr dirty="0" sz="1100" spc="-5">
                <a:latin typeface="Courier New"/>
                <a:cs typeface="Courier New"/>
              </a:rPr>
              <a:t>mean	617188.435606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487.698268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05315" y="6248400"/>
            <a:ext cx="6978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0.385390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98328" y="6248400"/>
            <a:ext cx="6978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3.445238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2969" y="6573519"/>
            <a:ext cx="17056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5165" algn="l"/>
              </a:tabLst>
            </a:pPr>
            <a:r>
              <a:rPr dirty="0" sz="1100" spc="-5">
                <a:latin typeface="Courier New"/>
                <a:cs typeface="Courier New"/>
              </a:rPr>
              <a:t>std	23405.995698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05315" y="6573519"/>
            <a:ext cx="6978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0.486714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98328" y="6573519"/>
            <a:ext cx="6978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4.854853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2969" y="6736080"/>
            <a:ext cx="865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548.021466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2969" y="6898640"/>
            <a:ext cx="17056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1345" algn="l"/>
              </a:tabLst>
            </a:pPr>
            <a:r>
              <a:rPr dirty="0" sz="1100" spc="-5">
                <a:latin typeface="Courier New"/>
                <a:cs typeface="Courier New"/>
              </a:rPr>
              <a:t>min	579533.000000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05315" y="6898640"/>
            <a:ext cx="6978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0.000000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98328" y="6898640"/>
            <a:ext cx="6978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0.000000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2969" y="7061200"/>
            <a:ext cx="6965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0.000000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2969" y="7223759"/>
            <a:ext cx="17056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1345" algn="l"/>
              </a:tabLst>
            </a:pPr>
            <a:r>
              <a:rPr dirty="0" sz="1100" spc="-5">
                <a:latin typeface="Courier New"/>
                <a:cs typeface="Courier New"/>
              </a:rPr>
              <a:t>25%	596484.500000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05315" y="7223759"/>
            <a:ext cx="6978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0.000000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98328" y="7223759"/>
            <a:ext cx="6978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1.000000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2969" y="7386319"/>
            <a:ext cx="7816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12.000000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2969" y="7548880"/>
            <a:ext cx="17056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1345" algn="l"/>
              </a:tabLst>
            </a:pPr>
            <a:r>
              <a:rPr dirty="0" sz="1100" spc="-5">
                <a:latin typeface="Courier New"/>
                <a:cs typeface="Courier New"/>
              </a:rPr>
              <a:t>50%	615479.000000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05315" y="7548880"/>
            <a:ext cx="6978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0.000000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98328" y="7548880"/>
            <a:ext cx="6978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3.000000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2969" y="7711440"/>
            <a:ext cx="865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248.000000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2969" y="7874000"/>
            <a:ext cx="17056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1345" algn="l"/>
              </a:tabLst>
            </a:pPr>
            <a:r>
              <a:rPr dirty="0" sz="1100" spc="-5">
                <a:latin typeface="Courier New"/>
                <a:cs typeface="Courier New"/>
              </a:rPr>
              <a:t>75%	637387.250000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05315" y="7874000"/>
            <a:ext cx="6978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1.000000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98328" y="7874000"/>
            <a:ext cx="6978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5.000000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2969" y="8036559"/>
            <a:ext cx="865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936.000000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02969" y="8199119"/>
            <a:ext cx="17056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1345" algn="l"/>
              </a:tabLst>
            </a:pPr>
            <a:r>
              <a:rPr dirty="0" sz="1100" spc="-5">
                <a:latin typeface="Courier New"/>
                <a:cs typeface="Courier New"/>
              </a:rPr>
              <a:t>max	660737.000000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05315" y="8199119"/>
            <a:ext cx="17907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7894" algn="l"/>
              </a:tabLst>
            </a:pPr>
            <a:r>
              <a:rPr dirty="0" sz="1100" spc="-5">
                <a:latin typeface="Courier New"/>
                <a:cs typeface="Courier New"/>
              </a:rPr>
              <a:t>1.000000	251.000000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02969" y="8361680"/>
            <a:ext cx="9493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2272.000000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91945" y="8703309"/>
            <a:ext cx="439801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768985" marR="5080" indent="-756920">
              <a:lnSpc>
                <a:spcPts val="1280"/>
              </a:lnSpc>
              <a:spcBef>
                <a:spcPts val="175"/>
              </a:spcBef>
              <a:tabLst>
                <a:tab pos="1861820" algn="l"/>
                <a:tab pos="3207385" algn="l"/>
                <a:tab pos="4300855" algn="l"/>
              </a:tabLst>
            </a:pPr>
            <a:r>
              <a:rPr dirty="0" sz="1100" spc="-5">
                <a:latin typeface="Courier New"/>
                <a:cs typeface="Courier New"/>
              </a:rPr>
              <a:t>Pag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View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Visi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Asymme</a:t>
            </a:r>
            <a:r>
              <a:rPr dirty="0" sz="1100" spc="5">
                <a:latin typeface="Courier New"/>
                <a:cs typeface="Courier New"/>
              </a:rPr>
              <a:t>t</a:t>
            </a:r>
            <a:r>
              <a:rPr dirty="0" sz="1100" spc="-5">
                <a:latin typeface="Courier New"/>
                <a:cs typeface="Courier New"/>
              </a:rPr>
              <a:t>riq</a:t>
            </a:r>
            <a:r>
              <a:rPr dirty="0" sz="1100" spc="5">
                <a:latin typeface="Courier New"/>
                <a:cs typeface="Courier New"/>
              </a:rPr>
              <a:t>u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</a:t>
            </a:r>
            <a:r>
              <a:rPr dirty="0" sz="1100" spc="5">
                <a:latin typeface="Courier New"/>
                <a:cs typeface="Courier New"/>
              </a:rPr>
              <a:t>i</a:t>
            </a:r>
            <a:r>
              <a:rPr dirty="0" sz="1100" spc="-5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Scor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  </a:t>
            </a:r>
            <a:r>
              <a:rPr dirty="0" sz="1100" spc="-5">
                <a:latin typeface="Courier New"/>
                <a:cs typeface="Courier New"/>
              </a:rPr>
              <a:t>9103.000000		5022.000000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02969" y="8865869"/>
            <a:ext cx="4451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coun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3138805" cy="518159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sns.countplot(Lead_data[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'Converted'</a:t>
            </a:r>
            <a:r>
              <a:rPr dirty="0" sz="1100" spc="-5">
                <a:latin typeface="Courier New"/>
                <a:cs typeface="Courier New"/>
              </a:rPr>
              <a:t>])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'Converted("Y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variable")'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512" y="1602644"/>
            <a:ext cx="5222397" cy="39724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969" y="5805170"/>
            <a:ext cx="5159375" cy="2890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Num</a:t>
            </a:r>
            <a:r>
              <a:rPr dirty="0" sz="1400" spc="-10" b="1">
                <a:solidFill>
                  <a:srgbClr val="4E80BC"/>
                </a:solidFill>
                <a:latin typeface="Calibri"/>
                <a:cs typeface="Calibri"/>
              </a:rPr>
              <a:t>e</a:t>
            </a:r>
            <a:r>
              <a:rPr dirty="0" sz="1400" b="1">
                <a:solidFill>
                  <a:srgbClr val="4E80BC"/>
                </a:solidFill>
                <a:latin typeface="Calibri"/>
                <a:cs typeface="Calibri"/>
              </a:rPr>
              <a:t>r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i</a:t>
            </a:r>
            <a:r>
              <a:rPr dirty="0" sz="1400" b="1">
                <a:solidFill>
                  <a:srgbClr val="4E80BC"/>
                </a:solidFill>
                <a:latin typeface="Calibri"/>
                <a:cs typeface="Calibri"/>
              </a:rPr>
              <a:t>c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a</a:t>
            </a:r>
            <a:r>
              <a:rPr dirty="0" sz="1400" b="1">
                <a:solidFill>
                  <a:srgbClr val="4E80BC"/>
                </a:solidFill>
                <a:latin typeface="Calibri"/>
                <a:cs typeface="Calibri"/>
              </a:rPr>
              <a:t>l</a:t>
            </a:r>
            <a:r>
              <a:rPr dirty="0" sz="1400" spc="5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4E80BC"/>
                </a:solidFill>
                <a:latin typeface="Calibri"/>
                <a:cs typeface="Calibri"/>
              </a:rPr>
              <a:t>V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a</a:t>
            </a:r>
            <a:r>
              <a:rPr dirty="0" sz="1400" b="1">
                <a:solidFill>
                  <a:srgbClr val="4E80BC"/>
                </a:solidFill>
                <a:latin typeface="Calibri"/>
                <a:cs typeface="Calibri"/>
              </a:rPr>
              <a:t>r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iable</a:t>
            </a:r>
            <a:r>
              <a:rPr dirty="0" sz="1400" b="1">
                <a:solidFill>
                  <a:srgbClr val="4E80BC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12700" marR="26981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plt.figure(figsize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latin typeface="Courier New"/>
                <a:cs typeface="Courier New"/>
              </a:rPr>
              <a:t>))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221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126619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plt.hist(Lead_data[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'TotalVisits'</a:t>
            </a:r>
            <a:r>
              <a:rPr dirty="0" sz="1100">
                <a:latin typeface="Courier New"/>
                <a:cs typeface="Courier New"/>
              </a:rPr>
              <a:t>], </a:t>
            </a:r>
            <a:r>
              <a:rPr dirty="0" sz="1100" spc="-5">
                <a:latin typeface="Courier New"/>
                <a:cs typeface="Courier New"/>
              </a:rPr>
              <a:t>bins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200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'Total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Visits'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>
                <a:latin typeface="Courier New"/>
                <a:cs typeface="Courier New"/>
              </a:rPr>
              <a:t>plt.xlim(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25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222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plt.hist(Lead_data[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'Total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Time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Spent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on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Website'</a:t>
            </a:r>
            <a:r>
              <a:rPr dirty="0" sz="1100">
                <a:latin typeface="Courier New"/>
                <a:cs typeface="Courier New"/>
              </a:rPr>
              <a:t>],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bins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10</a:t>
            </a:r>
            <a:r>
              <a:rPr dirty="0" sz="1100" spc="-5">
                <a:latin typeface="Courier New"/>
                <a:cs typeface="Courier New"/>
              </a:rPr>
              <a:t>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'Total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Time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Spent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on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Website'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5"/>
              </a:spcBef>
            </a:pP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223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59499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plt.hist(Lead_data[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'Page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Views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Per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Visit'</a:t>
            </a:r>
            <a:r>
              <a:rPr dirty="0" sz="1100">
                <a:latin typeface="Courier New"/>
                <a:cs typeface="Courier New"/>
              </a:rPr>
              <a:t>],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bins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2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20</a:t>
            </a:r>
            <a:r>
              <a:rPr dirty="0" sz="1100" spc="-5">
                <a:latin typeface="Courier New"/>
                <a:cs typeface="Courier New"/>
              </a:rPr>
              <a:t>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'Page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Views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Per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Visit'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395986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plt.xli</a:t>
            </a:r>
            <a:r>
              <a:rPr dirty="0" sz="1100" spc="5">
                <a:latin typeface="Courier New"/>
                <a:cs typeface="Courier New"/>
              </a:rPr>
              <a:t>m</a:t>
            </a:r>
            <a:r>
              <a:rPr dirty="0" sz="1100" spc="15"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 spc="5">
                <a:latin typeface="Courier New"/>
                <a:cs typeface="Courier New"/>
              </a:rPr>
              <a:t>,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20</a:t>
            </a:r>
            <a:r>
              <a:rPr dirty="0" sz="1100">
                <a:latin typeface="Courier New"/>
                <a:cs typeface="Courier New"/>
              </a:rPr>
              <a:t>)  </a:t>
            </a:r>
            <a:r>
              <a:rPr dirty="0" sz="1100" spc="-5">
                <a:latin typeface="Courier New"/>
                <a:cs typeface="Courier New"/>
              </a:rPr>
              <a:t>plt.show(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790" y="977892"/>
            <a:ext cx="5212108" cy="51492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969" y="6319520"/>
            <a:ext cx="4487545" cy="2225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75"/>
              </a:lnSpc>
              <a:spcBef>
                <a:spcPts val="100"/>
              </a:spcBef>
            </a:pP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Relating all</a:t>
            </a:r>
            <a:r>
              <a:rPr dirty="0" sz="1400" spc="-1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the</a:t>
            </a:r>
            <a:r>
              <a:rPr dirty="0" sz="1400" spc="-15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categorical</a:t>
            </a:r>
            <a:r>
              <a:rPr dirty="0" sz="1400" spc="1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variables</a:t>
            </a:r>
            <a:r>
              <a:rPr dirty="0" sz="140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to Converted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dirty="0" sz="1100" spc="-5">
                <a:latin typeface="Courier New"/>
                <a:cs typeface="Courier New"/>
              </a:rPr>
              <a:t>plt.figure(figsize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>
                <a:latin typeface="Courier New"/>
                <a:cs typeface="Courier New"/>
              </a:rPr>
              <a:t>sns.countplot(x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'Lead Origin'</a:t>
            </a:r>
            <a:r>
              <a:rPr dirty="0" sz="1100">
                <a:latin typeface="Courier New"/>
                <a:cs typeface="Courier New"/>
              </a:rPr>
              <a:t>, hue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'Converted'</a:t>
            </a:r>
            <a:r>
              <a:rPr dirty="0" sz="1100">
                <a:latin typeface="Courier New"/>
                <a:cs typeface="Courier New"/>
              </a:rPr>
              <a:t>, data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65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Lead_data).tick_params(axis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'x'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rotation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90</a:t>
            </a:r>
            <a:r>
              <a:rPr dirty="0" sz="1100" spc="-5">
                <a:latin typeface="Courier New"/>
                <a:cs typeface="Courier New"/>
              </a:rPr>
              <a:t>)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'Lead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Origin'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>
                <a:latin typeface="Courier New"/>
                <a:cs typeface="Courier New"/>
              </a:rPr>
              <a:t>sns.countplot(x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'Lead Source'</a:t>
            </a:r>
            <a:r>
              <a:rPr dirty="0" sz="1100">
                <a:latin typeface="Courier New"/>
                <a:cs typeface="Courier New"/>
              </a:rPr>
              <a:t>, hue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'Converted'</a:t>
            </a:r>
            <a:r>
              <a:rPr dirty="0" sz="1100">
                <a:latin typeface="Courier New"/>
                <a:cs typeface="Courier New"/>
              </a:rPr>
              <a:t>, data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65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Lead_data).tick_params(axis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'x'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rotation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90</a:t>
            </a:r>
            <a:r>
              <a:rPr dirty="0" sz="1100" spc="-5">
                <a:latin typeface="Courier New"/>
                <a:cs typeface="Courier New"/>
              </a:rPr>
              <a:t>)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'Lead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Source'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246" y="976482"/>
            <a:ext cx="5220984" cy="358218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969" y="4706620"/>
            <a:ext cx="4571365" cy="183515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2279015">
              <a:lnSpc>
                <a:spcPts val="1280"/>
              </a:lnSpc>
              <a:spcBef>
                <a:spcPts val="175"/>
              </a:spcBef>
            </a:pPr>
            <a:r>
              <a:rPr dirty="0" sz="1100">
                <a:latin typeface="Courier New"/>
                <a:cs typeface="Courier New"/>
              </a:rPr>
              <a:t>plt.figure(figsize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10</a:t>
            </a:r>
            <a:r>
              <a:rPr dirty="0" sz="1100" spc="-90">
                <a:solidFill>
                  <a:srgbClr val="3F9F6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5</a:t>
            </a:r>
            <a:r>
              <a:rPr dirty="0" sz="1100">
                <a:latin typeface="Courier New"/>
                <a:cs typeface="Courier New"/>
              </a:rPr>
              <a:t>))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sns.countplot(x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'Do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Not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Email'</a:t>
            </a:r>
            <a:r>
              <a:rPr dirty="0" sz="1100">
                <a:latin typeface="Courier New"/>
                <a:cs typeface="Courier New"/>
              </a:rPr>
              <a:t>, hue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'Converted'</a:t>
            </a:r>
            <a:r>
              <a:rPr dirty="0" sz="1100">
                <a:latin typeface="Courier New"/>
                <a:cs typeface="Courier New"/>
              </a:rPr>
              <a:t>, data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65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Lead_data).tick_params(axis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'x'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rotation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90</a:t>
            </a:r>
            <a:r>
              <a:rPr dirty="0" sz="1100" spc="-5">
                <a:latin typeface="Courier New"/>
                <a:cs typeface="Courier New"/>
              </a:rPr>
              <a:t>)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'Do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Not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Email'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89535">
              <a:lnSpc>
                <a:spcPts val="1280"/>
              </a:lnSpc>
              <a:spcBef>
                <a:spcPts val="55"/>
              </a:spcBef>
            </a:pPr>
            <a:r>
              <a:rPr dirty="0" sz="1100">
                <a:latin typeface="Courier New"/>
                <a:cs typeface="Courier New"/>
              </a:rPr>
              <a:t>sns.countplot(x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'Do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Not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Call'</a:t>
            </a:r>
            <a:r>
              <a:rPr dirty="0" sz="1100">
                <a:latin typeface="Courier New"/>
                <a:cs typeface="Courier New"/>
              </a:rPr>
              <a:t>, hue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'Converted'</a:t>
            </a:r>
            <a:r>
              <a:rPr dirty="0" sz="1100">
                <a:latin typeface="Courier New"/>
                <a:cs typeface="Courier New"/>
              </a:rPr>
              <a:t>, data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65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Lead_data).tick_params(axis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'x'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rotation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90</a:t>
            </a:r>
            <a:r>
              <a:rPr dirty="0" sz="1100" spc="-5">
                <a:latin typeface="Courier New"/>
                <a:cs typeface="Courier New"/>
              </a:rPr>
              <a:t>)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'Do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Not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Call'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360" y="974837"/>
            <a:ext cx="5220552" cy="27962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969" y="3940809"/>
            <a:ext cx="4655185" cy="2012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plt.figure(figsize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5</a:t>
            </a:r>
            <a:r>
              <a:rPr dirty="0" sz="1100"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>
                <a:latin typeface="Courier New"/>
                <a:cs typeface="Courier New"/>
              </a:rPr>
              <a:t>sns.countplot(x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'Last Activity'</a:t>
            </a:r>
            <a:r>
              <a:rPr dirty="0" sz="1100">
                <a:latin typeface="Courier New"/>
                <a:cs typeface="Courier New"/>
              </a:rPr>
              <a:t>, hue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'Converted'</a:t>
            </a:r>
            <a:r>
              <a:rPr dirty="0" sz="1100">
                <a:latin typeface="Courier New"/>
                <a:cs typeface="Courier New"/>
              </a:rPr>
              <a:t>, data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65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Lead_data).tick_params(axis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'x'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rotation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90</a:t>
            </a:r>
            <a:r>
              <a:rPr dirty="0" sz="1100" spc="-5">
                <a:latin typeface="Courier New"/>
                <a:cs typeface="Courier New"/>
              </a:rPr>
              <a:t>)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'Last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Activity'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509905">
              <a:lnSpc>
                <a:spcPts val="1280"/>
              </a:lnSpc>
              <a:spcBef>
                <a:spcPts val="55"/>
              </a:spcBef>
            </a:pPr>
            <a:r>
              <a:rPr dirty="0" sz="1100">
                <a:latin typeface="Courier New"/>
                <a:cs typeface="Courier New"/>
              </a:rPr>
              <a:t>sns.countplot(x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'Country'</a:t>
            </a:r>
            <a:r>
              <a:rPr dirty="0" sz="1100">
                <a:latin typeface="Courier New"/>
                <a:cs typeface="Courier New"/>
              </a:rPr>
              <a:t>, hue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'Converted'</a:t>
            </a:r>
            <a:r>
              <a:rPr dirty="0" sz="1100">
                <a:latin typeface="Courier New"/>
                <a:cs typeface="Courier New"/>
              </a:rPr>
              <a:t>, data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65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Lead_data).tick_params(axis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'x'</a:t>
            </a:r>
            <a:r>
              <a:rPr dirty="0" sz="1100">
                <a:latin typeface="Courier New"/>
                <a:cs typeface="Courier New"/>
              </a:rPr>
              <a:t>, </a:t>
            </a:r>
            <a:r>
              <a:rPr dirty="0" sz="1100" spc="-5">
                <a:latin typeface="Courier New"/>
                <a:cs typeface="Courier New"/>
              </a:rPr>
              <a:t>rotation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90</a:t>
            </a:r>
            <a:r>
              <a:rPr dirty="0" sz="1100" spc="-5">
                <a:latin typeface="Courier New"/>
                <a:cs typeface="Courier New"/>
              </a:rPr>
              <a:t>)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'Country'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246" y="976501"/>
            <a:ext cx="5220984" cy="389916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969" y="5030470"/>
            <a:ext cx="5664835" cy="2012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plt.figure(figsize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5</a:t>
            </a:r>
            <a:r>
              <a:rPr dirty="0" sz="1100"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931544">
              <a:lnSpc>
                <a:spcPts val="1280"/>
              </a:lnSpc>
              <a:spcBef>
                <a:spcPts val="55"/>
              </a:spcBef>
            </a:pPr>
            <a:r>
              <a:rPr dirty="0" sz="1100">
                <a:latin typeface="Courier New"/>
                <a:cs typeface="Courier New"/>
              </a:rPr>
              <a:t>sns.countplot(x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'Specialization'</a:t>
            </a:r>
            <a:r>
              <a:rPr dirty="0" sz="1100">
                <a:latin typeface="Courier New"/>
                <a:cs typeface="Courier New"/>
              </a:rPr>
              <a:t>, hue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'Converted'</a:t>
            </a:r>
            <a:r>
              <a:rPr dirty="0" sz="1100">
                <a:latin typeface="Courier New"/>
                <a:cs typeface="Courier New"/>
              </a:rPr>
              <a:t>, data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65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Lead_data).tick_params(axis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'x'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rotation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90</a:t>
            </a:r>
            <a:r>
              <a:rPr dirty="0" sz="1100" spc="-5">
                <a:latin typeface="Courier New"/>
                <a:cs typeface="Courier New"/>
              </a:rPr>
              <a:t>) </a:t>
            </a:r>
            <a:r>
              <a:rPr dirty="0" sz="1100">
                <a:latin typeface="Courier New"/>
                <a:cs typeface="Courier New"/>
              </a:rPr>
              <a:t> plt.title(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'Specialization'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>
                <a:latin typeface="Courier New"/>
                <a:cs typeface="Courier New"/>
              </a:rPr>
              <a:t>sns.countplot(x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'What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 is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your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current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occupation'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hue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'Converted'</a:t>
            </a:r>
            <a:r>
              <a:rPr dirty="0" sz="1100">
                <a:latin typeface="Courier New"/>
                <a:cs typeface="Courier New"/>
              </a:rPr>
              <a:t>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data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>
                <a:latin typeface="Courier New"/>
                <a:cs typeface="Courier New"/>
              </a:rPr>
              <a:t>Lead_data).tick_params(axis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'x'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rotation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90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'What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is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your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current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occupation'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360" y="974811"/>
            <a:ext cx="5220552" cy="420289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969" y="5330190"/>
            <a:ext cx="5918835" cy="2012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plt.figure(figsize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5</a:t>
            </a:r>
            <a:r>
              <a:rPr dirty="0" sz="1100"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>
                <a:latin typeface="Courier New"/>
                <a:cs typeface="Courier New"/>
              </a:rPr>
              <a:t>sns.countplot(x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'What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matters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most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to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you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in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choosing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a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course'</a:t>
            </a:r>
            <a:r>
              <a:rPr dirty="0" sz="1100">
                <a:latin typeface="Courier New"/>
                <a:cs typeface="Courier New"/>
              </a:rPr>
              <a:t>,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hue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'Converted'</a:t>
            </a:r>
            <a:r>
              <a:rPr dirty="0" sz="1100">
                <a:latin typeface="Courier New"/>
                <a:cs typeface="Courier New"/>
              </a:rPr>
              <a:t>, data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>
                <a:latin typeface="Courier New"/>
                <a:cs typeface="Courier New"/>
              </a:rPr>
              <a:t>Lead_data).tick_params(axis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'x'</a:t>
            </a:r>
            <a:r>
              <a:rPr dirty="0" sz="1100">
                <a:latin typeface="Courier New"/>
                <a:cs typeface="Courier New"/>
              </a:rPr>
              <a:t>, </a:t>
            </a:r>
            <a:r>
              <a:rPr dirty="0" sz="1100" spc="-5">
                <a:latin typeface="Courier New"/>
                <a:cs typeface="Courier New"/>
              </a:rPr>
              <a:t>rotation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90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'What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matters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most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to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you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in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choosing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a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course'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1858645">
              <a:lnSpc>
                <a:spcPts val="1280"/>
              </a:lnSpc>
              <a:spcBef>
                <a:spcPts val="55"/>
              </a:spcBef>
            </a:pPr>
            <a:r>
              <a:rPr dirty="0" sz="1100">
                <a:latin typeface="Courier New"/>
                <a:cs typeface="Courier New"/>
              </a:rPr>
              <a:t>sns.countplot(x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'Search'</a:t>
            </a:r>
            <a:r>
              <a:rPr dirty="0" sz="1100">
                <a:latin typeface="Courier New"/>
                <a:cs typeface="Courier New"/>
              </a:rPr>
              <a:t>, hue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'Converted'</a:t>
            </a:r>
            <a:r>
              <a:rPr dirty="0" sz="1100">
                <a:latin typeface="Courier New"/>
                <a:cs typeface="Courier New"/>
              </a:rPr>
              <a:t>, data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65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Lead_data).tick_params(axis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'x'</a:t>
            </a:r>
            <a:r>
              <a:rPr dirty="0" sz="1100">
                <a:latin typeface="Courier New"/>
                <a:cs typeface="Courier New"/>
              </a:rPr>
              <a:t>, </a:t>
            </a:r>
            <a:r>
              <a:rPr dirty="0" sz="1100" spc="-5">
                <a:latin typeface="Courier New"/>
                <a:cs typeface="Courier New"/>
              </a:rPr>
              <a:t>rotation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90</a:t>
            </a:r>
            <a:r>
              <a:rPr dirty="0" sz="1100" spc="-5">
                <a:latin typeface="Courier New"/>
                <a:cs typeface="Courier New"/>
              </a:rPr>
              <a:t>) </a:t>
            </a:r>
            <a:r>
              <a:rPr dirty="0" sz="1100">
                <a:latin typeface="Courier New"/>
                <a:cs typeface="Courier New"/>
              </a:rPr>
              <a:t> plt.title(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'Search'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621" y="964071"/>
            <a:ext cx="5264441" cy="38246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969" y="4918709"/>
            <a:ext cx="5075555" cy="2012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plt.figure(figsize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5</a:t>
            </a:r>
            <a:r>
              <a:rPr dirty="0" sz="1100"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8890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sns.countplot(x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'Newspaper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Article'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hue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'Converted'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data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64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Lead_data).tick_params(axis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'x'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rotation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90</a:t>
            </a:r>
            <a:r>
              <a:rPr dirty="0" sz="1100" spc="-5">
                <a:latin typeface="Courier New"/>
                <a:cs typeface="Courier New"/>
              </a:rPr>
              <a:t>)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'Newspaper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Article'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>
                <a:latin typeface="Courier New"/>
                <a:cs typeface="Courier New"/>
              </a:rPr>
              <a:t>sns.countplot(x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'X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Education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Forums'</a:t>
            </a:r>
            <a:r>
              <a:rPr dirty="0" sz="1100">
                <a:latin typeface="Courier New"/>
                <a:cs typeface="Courier New"/>
              </a:rPr>
              <a:t>, hue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'Converted'</a:t>
            </a:r>
            <a:r>
              <a:rPr dirty="0" sz="1100">
                <a:latin typeface="Courier New"/>
                <a:cs typeface="Courier New"/>
              </a:rPr>
              <a:t>, data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65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Lead_data).tick_params(axis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'x'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rotation</a:t>
            </a:r>
            <a:r>
              <a:rPr dirty="0" sz="1100" spc="65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66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90</a:t>
            </a:r>
            <a:r>
              <a:rPr dirty="0" sz="1100" spc="-5">
                <a:latin typeface="Courier New"/>
                <a:cs typeface="Courier New"/>
              </a:rPr>
              <a:t>) </a:t>
            </a:r>
            <a:r>
              <a:rPr dirty="0" sz="1100">
                <a:latin typeface="Courier New"/>
                <a:cs typeface="Courier New"/>
              </a:rPr>
              <a:t> plt.title(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'X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Education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Forums'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246" y="976472"/>
            <a:ext cx="5220984" cy="283671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969" y="3961129"/>
            <a:ext cx="5328285" cy="2012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plt.figure(figsize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5</a:t>
            </a:r>
            <a:r>
              <a:rPr dirty="0" sz="1100"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1014730">
              <a:lnSpc>
                <a:spcPts val="1280"/>
              </a:lnSpc>
              <a:spcBef>
                <a:spcPts val="55"/>
              </a:spcBef>
            </a:pPr>
            <a:r>
              <a:rPr dirty="0" sz="1100">
                <a:latin typeface="Courier New"/>
                <a:cs typeface="Courier New"/>
              </a:rPr>
              <a:t>sns.countplot(x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'Newspaper'</a:t>
            </a:r>
            <a:r>
              <a:rPr dirty="0" sz="1100">
                <a:latin typeface="Courier New"/>
                <a:cs typeface="Courier New"/>
              </a:rPr>
              <a:t>, hue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'Converted'</a:t>
            </a:r>
            <a:r>
              <a:rPr dirty="0" sz="1100">
                <a:latin typeface="Courier New"/>
                <a:cs typeface="Courier New"/>
              </a:rPr>
              <a:t>, data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65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Lead_data).tick_params(axis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'x'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rotation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90</a:t>
            </a:r>
            <a:r>
              <a:rPr dirty="0" sz="1100" spc="-5">
                <a:latin typeface="Courier New"/>
                <a:cs typeface="Courier New"/>
              </a:rPr>
              <a:t>) </a:t>
            </a:r>
            <a:r>
              <a:rPr dirty="0" sz="1100">
                <a:latin typeface="Courier New"/>
                <a:cs typeface="Courier New"/>
              </a:rPr>
              <a:t> plt.title(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'Newspaper'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sns.countplot(x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'Digital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Advertisement'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hue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'Converted'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data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64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Lead_data).tick_params(axis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'x'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rotation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90</a:t>
            </a:r>
            <a:r>
              <a:rPr dirty="0" sz="1100" spc="-5">
                <a:latin typeface="Courier New"/>
                <a:cs typeface="Courier New"/>
              </a:rPr>
              <a:t>)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'Digital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Advertisement'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8246" y="6155532"/>
            <a:ext cx="5220984" cy="283671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5918835" cy="2012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plt.figure(figsize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5</a:t>
            </a:r>
            <a:r>
              <a:rPr dirty="0" sz="1100"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42735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sns.countplot(x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'Through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Recommendations'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hue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'Converted'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data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64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Lead_data).tick_params(axis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'x'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8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rotation</a:t>
            </a:r>
            <a:r>
              <a:rPr dirty="0" sz="1100" spc="10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9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90</a:t>
            </a:r>
            <a:r>
              <a:rPr dirty="0" sz="1100" spc="-5">
                <a:latin typeface="Courier New"/>
                <a:cs typeface="Courier New"/>
              </a:rPr>
              <a:t>)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'Through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Recommendations'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plt.subplot(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>
                <a:latin typeface="Courier New"/>
                <a:cs typeface="Courier New"/>
              </a:rPr>
              <a:t>sns.countplot(x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'A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free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copy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of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Mastering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The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Interview'</a:t>
            </a:r>
            <a:r>
              <a:rPr dirty="0" sz="1100">
                <a:latin typeface="Courier New"/>
                <a:cs typeface="Courier New"/>
              </a:rPr>
              <a:t>,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hue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'Converted'</a:t>
            </a:r>
            <a:r>
              <a:rPr dirty="0" sz="1100">
                <a:latin typeface="Courier New"/>
                <a:cs typeface="Courier New"/>
              </a:rPr>
              <a:t>, data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>
                <a:latin typeface="Courier New"/>
                <a:cs typeface="Courier New"/>
              </a:rPr>
              <a:t>Lead_data).tick_params(axis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'x'</a:t>
            </a:r>
            <a:r>
              <a:rPr dirty="0" sz="1100">
                <a:latin typeface="Courier New"/>
                <a:cs typeface="Courier New"/>
              </a:rPr>
              <a:t>, </a:t>
            </a:r>
            <a:r>
              <a:rPr dirty="0" sz="1100" spc="-5">
                <a:latin typeface="Courier New"/>
                <a:cs typeface="Courier New"/>
              </a:rPr>
              <a:t>rotation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90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plt.title(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'A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free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copy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of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Mastering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The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Interview'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246" y="3085955"/>
            <a:ext cx="5220984" cy="28367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969" y="6070600"/>
            <a:ext cx="5328285" cy="68072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>
                <a:latin typeface="Courier New"/>
                <a:cs typeface="Courier New"/>
              </a:rPr>
              <a:t>sns.countplot(x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'Last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Notable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Activity'</a:t>
            </a:r>
            <a:r>
              <a:rPr dirty="0" sz="1100">
                <a:latin typeface="Courier New"/>
                <a:cs typeface="Courier New"/>
              </a:rPr>
              <a:t>, hue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'Converted'</a:t>
            </a:r>
            <a:r>
              <a:rPr dirty="0" sz="1100">
                <a:latin typeface="Courier New"/>
                <a:cs typeface="Courier New"/>
              </a:rPr>
              <a:t>, data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65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Lead_data).tick_params(axis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'x'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rotation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90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24460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'Last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Notable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Activity'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1095" y="1006366"/>
            <a:ext cx="5167231" cy="563679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969" y="6818630"/>
            <a:ext cx="3472815" cy="68072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To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check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correlation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among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varibles </a:t>
            </a:r>
            <a:r>
              <a:rPr dirty="0" sz="1100" spc="-64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plt.figure(figsize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5</a:t>
            </a:r>
            <a:r>
              <a:rPr dirty="0" sz="1100">
                <a:latin typeface="Courier New"/>
                <a:cs typeface="Courier New"/>
              </a:rPr>
              <a:t>))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sns.heatmap(Lead_data.corr())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4771390" cy="2780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940"/>
                <a:gridCol w="1807845"/>
                <a:gridCol w="494030"/>
                <a:gridCol w="1933575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mean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2.362820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14.306252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2.161418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1.386694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min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25%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50%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75%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52095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max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55.000000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18.000000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52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Asymmetrique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Profile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Score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count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3449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5022.000000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mean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4432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16.344883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3594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1.811395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min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4432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11.000000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25%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4432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50%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4432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16.000000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75%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4432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18.000000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max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4432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969" y="3798570"/>
            <a:ext cx="3136265" cy="1132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Lead_data.info()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1035"/>
              </a:spcBef>
            </a:pPr>
            <a:r>
              <a:rPr dirty="0" sz="1100" spc="-5">
                <a:latin typeface="Courier New"/>
                <a:cs typeface="Courier New"/>
              </a:rPr>
              <a:t>&lt;class</a:t>
            </a:r>
            <a:r>
              <a:rPr dirty="0" sz="1100" spc="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'pandas.core.frame.DataFrame'&gt;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RangeIndex: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entries,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9239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Data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columns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(total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37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columns):</a:t>
            </a:r>
            <a:endParaRPr sz="1100">
              <a:latin typeface="Courier New"/>
              <a:cs typeface="Courier New"/>
            </a:endParaRPr>
          </a:p>
          <a:p>
            <a:pPr marL="12700" marR="2192020" indent="83820">
              <a:lnSpc>
                <a:spcPts val="1280"/>
              </a:lnSpc>
              <a:tabLst>
                <a:tab pos="432434" algn="l"/>
              </a:tabLst>
            </a:pPr>
            <a:r>
              <a:rPr dirty="0" sz="1100">
                <a:latin typeface="Courier New"/>
                <a:cs typeface="Courier New"/>
              </a:rPr>
              <a:t>#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Colum</a:t>
            </a:r>
            <a:r>
              <a:rPr dirty="0" sz="1100">
                <a:latin typeface="Courier New"/>
                <a:cs typeface="Courier New"/>
              </a:rPr>
              <a:t>n  </a:t>
            </a:r>
            <a:r>
              <a:rPr dirty="0" sz="1100" spc="-5">
                <a:latin typeface="Courier New"/>
                <a:cs typeface="Courier New"/>
              </a:rPr>
              <a:t>Dtype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6278" y="4575809"/>
            <a:ext cx="12014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Non-Null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5669" y="5015052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 h="0">
                <a:moveTo>
                  <a:pt x="0" y="0"/>
                </a:moveTo>
                <a:lnTo>
                  <a:pt x="251746" y="0"/>
                </a:lnTo>
              </a:path>
            </a:pathLst>
          </a:custGeom>
          <a:ln w="1117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35887" y="5015052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324" y="0"/>
                </a:lnTo>
              </a:path>
            </a:pathLst>
          </a:custGeom>
          <a:ln w="1117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88839" y="5015052"/>
            <a:ext cx="1177290" cy="0"/>
          </a:xfrm>
          <a:custGeom>
            <a:avLst/>
            <a:gdLst/>
            <a:ahLst/>
            <a:cxnLst/>
            <a:rect l="l" t="t" r="r" b="b"/>
            <a:pathLst>
              <a:path w="1177289" h="0">
                <a:moveTo>
                  <a:pt x="0" y="0"/>
                </a:moveTo>
                <a:lnTo>
                  <a:pt x="1177119" y="0"/>
                </a:lnTo>
              </a:path>
            </a:pathLst>
          </a:custGeom>
          <a:ln w="1117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5669" y="5177612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5" h="0">
                <a:moveTo>
                  <a:pt x="0" y="0"/>
                </a:moveTo>
                <a:lnTo>
                  <a:pt x="420504" y="0"/>
                </a:lnTo>
              </a:path>
            </a:pathLst>
          </a:custGeom>
          <a:ln w="1117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86789" y="5226050"/>
            <a:ext cx="12865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>
                <a:latin typeface="Courier New"/>
                <a:cs typeface="Courier New"/>
              </a:rPr>
              <a:t>0	</a:t>
            </a:r>
            <a:r>
              <a:rPr dirty="0" sz="1100" spc="-5">
                <a:latin typeface="Courier New"/>
                <a:cs typeface="Courier New"/>
              </a:rPr>
              <a:t>Prospect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6139" y="522605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69" y="5388609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6789" y="5551170"/>
            <a:ext cx="12852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>
                <a:latin typeface="Courier New"/>
                <a:cs typeface="Courier New"/>
              </a:rPr>
              <a:t>1	</a:t>
            </a:r>
            <a:r>
              <a:rPr dirty="0" sz="1100" spc="-5">
                <a:latin typeface="Courier New"/>
                <a:cs typeface="Courier New"/>
              </a:rPr>
              <a:t>Lead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Number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76278" y="555117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969" y="5713729"/>
            <a:ext cx="4451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int6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6789" y="5876290"/>
            <a:ext cx="12852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>
                <a:latin typeface="Courier New"/>
                <a:cs typeface="Courier New"/>
              </a:rPr>
              <a:t>2	</a:t>
            </a:r>
            <a:r>
              <a:rPr dirty="0" sz="1100" spc="-5">
                <a:latin typeface="Courier New"/>
                <a:cs typeface="Courier New"/>
              </a:rPr>
              <a:t>Lead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Origin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76278" y="587629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969" y="603885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6789" y="6201409"/>
            <a:ext cx="12852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>
                <a:latin typeface="Courier New"/>
                <a:cs typeface="Courier New"/>
              </a:rPr>
              <a:t>3	</a:t>
            </a:r>
            <a:r>
              <a:rPr dirty="0" sz="1100" spc="-5">
                <a:latin typeface="Courier New"/>
                <a:cs typeface="Courier New"/>
              </a:rPr>
              <a:t>Lead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Source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76278" y="620140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9204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2969" y="636397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86789" y="6526530"/>
            <a:ext cx="13703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>
                <a:latin typeface="Courier New"/>
                <a:cs typeface="Courier New"/>
              </a:rPr>
              <a:t>4	</a:t>
            </a:r>
            <a:r>
              <a:rPr dirty="0" sz="1100" spc="-5">
                <a:latin typeface="Courier New"/>
                <a:cs typeface="Courier New"/>
              </a:rPr>
              <a:t>Do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Email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76139" y="652653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2969" y="668909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6789" y="6851650"/>
            <a:ext cx="12865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>
                <a:latin typeface="Courier New"/>
                <a:cs typeface="Courier New"/>
              </a:rPr>
              <a:t>5	</a:t>
            </a:r>
            <a:r>
              <a:rPr dirty="0" sz="1100" spc="-5">
                <a:latin typeface="Courier New"/>
                <a:cs typeface="Courier New"/>
              </a:rPr>
              <a:t>Do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76139" y="685165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2969" y="7014209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6789" y="717676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>
                <a:latin typeface="Courier New"/>
                <a:cs typeface="Courier New"/>
              </a:rPr>
              <a:t>6	</a:t>
            </a:r>
            <a:r>
              <a:rPr dirty="0" sz="1100" spc="-5">
                <a:latin typeface="Courier New"/>
                <a:cs typeface="Courier New"/>
              </a:rPr>
              <a:t>Converted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76139" y="717676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2969" y="7339330"/>
            <a:ext cx="4451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int6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86789" y="7501890"/>
            <a:ext cx="12852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>
                <a:latin typeface="Courier New"/>
                <a:cs typeface="Courier New"/>
              </a:rPr>
              <a:t>7	</a:t>
            </a:r>
            <a:r>
              <a:rPr dirty="0" sz="1100" spc="-5">
                <a:latin typeface="Courier New"/>
                <a:cs typeface="Courier New"/>
              </a:rPr>
              <a:t>TotalVisits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76278" y="750189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9103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2969" y="7664450"/>
            <a:ext cx="612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float6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86789" y="7827009"/>
            <a:ext cx="26314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>
                <a:latin typeface="Courier New"/>
                <a:cs typeface="Courier New"/>
              </a:rPr>
              <a:t>8	</a:t>
            </a:r>
            <a:r>
              <a:rPr dirty="0" sz="1100" spc="-5">
                <a:latin typeface="Courier New"/>
                <a:cs typeface="Courier New"/>
              </a:rPr>
              <a:t>Total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Time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Spent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Website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76278" y="782700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2969" y="7989569"/>
            <a:ext cx="4451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int6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86789" y="8152130"/>
            <a:ext cx="20434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>
                <a:latin typeface="Courier New"/>
                <a:cs typeface="Courier New"/>
              </a:rPr>
              <a:t>9	</a:t>
            </a:r>
            <a:r>
              <a:rPr dirty="0" sz="1100" spc="-5">
                <a:latin typeface="Courier New"/>
                <a:cs typeface="Courier New"/>
              </a:rPr>
              <a:t>Page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Views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Visit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76278" y="815213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9103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02969" y="8314690"/>
            <a:ext cx="612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float6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86789" y="8477250"/>
            <a:ext cx="14541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 spc="-5">
                <a:latin typeface="Courier New"/>
                <a:cs typeface="Courier New"/>
              </a:rPr>
              <a:t>10	Last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276139" y="847725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9137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02969" y="8639809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86789" y="8802369"/>
            <a:ext cx="9493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 spc="-5">
                <a:latin typeface="Courier New"/>
                <a:cs typeface="Courier New"/>
              </a:rPr>
              <a:t>11	Country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76278" y="880236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6779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259" y="969712"/>
            <a:ext cx="5222125" cy="338117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969" y="4485640"/>
            <a:ext cx="5916295" cy="121666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21590">
              <a:lnSpc>
                <a:spcPts val="1400"/>
              </a:lnSpc>
              <a:spcBef>
                <a:spcPts val="180"/>
              </a:spcBef>
            </a:pPr>
            <a:r>
              <a:rPr dirty="0" sz="1200" spc="-10">
                <a:latin typeface="Cambria"/>
                <a:cs typeface="Cambria"/>
              </a:rPr>
              <a:t>It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is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understandable from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the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above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EDA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that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there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are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many elements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that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have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very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little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data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and </a:t>
            </a:r>
            <a:r>
              <a:rPr dirty="0" sz="1200">
                <a:latin typeface="Cambria"/>
                <a:cs typeface="Cambria"/>
              </a:rPr>
              <a:t>so</a:t>
            </a:r>
            <a:r>
              <a:rPr dirty="0" sz="1200" spc="-5">
                <a:latin typeface="Cambria"/>
                <a:cs typeface="Cambria"/>
              </a:rPr>
              <a:t> will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be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of </a:t>
            </a:r>
            <a:r>
              <a:rPr dirty="0" sz="1200" spc="-5">
                <a:latin typeface="Cambria"/>
                <a:cs typeface="Cambria"/>
              </a:rPr>
              <a:t>less relevance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to</a:t>
            </a:r>
            <a:r>
              <a:rPr dirty="0" sz="1200" spc="-5">
                <a:latin typeface="Cambria"/>
                <a:cs typeface="Cambria"/>
              </a:rPr>
              <a:t> our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analysis.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ts val="1675"/>
              </a:lnSpc>
              <a:spcBef>
                <a:spcPts val="950"/>
              </a:spcBef>
            </a:pP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Outlier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ts val="1280"/>
              </a:lnSpc>
              <a:spcBef>
                <a:spcPts val="70"/>
              </a:spcBef>
            </a:pPr>
            <a:r>
              <a:rPr dirty="0" sz="1100" spc="-5">
                <a:latin typeface="Courier New"/>
                <a:cs typeface="Courier New"/>
              </a:rPr>
              <a:t>numeric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2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Lead_data[[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'TotalVisits'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'Total</a:t>
            </a:r>
            <a:r>
              <a:rPr dirty="0" sz="1100" spc="3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Time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Spent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on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Website'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'Page </a:t>
            </a:r>
            <a:r>
              <a:rPr dirty="0" sz="1100" spc="-64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Views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Per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Visit'</a:t>
            </a:r>
            <a:r>
              <a:rPr dirty="0" sz="1100">
                <a:latin typeface="Courier New"/>
                <a:cs typeface="Courier New"/>
              </a:rPr>
              <a:t>]]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numeric.describe(percentiles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latin typeface="Courier New"/>
                <a:cs typeface="Courier New"/>
              </a:rPr>
              <a:t>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0.25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0.5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0.75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0.9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0.99</a:t>
            </a:r>
            <a:r>
              <a:rPr dirty="0" sz="1100"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3919" y="5821547"/>
          <a:ext cx="5866130" cy="1788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940"/>
                <a:gridCol w="1092835"/>
                <a:gridCol w="546100"/>
                <a:gridCol w="420369"/>
                <a:gridCol w="1471295"/>
                <a:gridCol w="1797685"/>
              </a:tblGrid>
              <a:tr h="16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TotalVisits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Time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Spent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Page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Views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Visit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count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9074.000000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9074.000000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9074.000000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mean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3.456028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482.887481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2.370151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std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4.858802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545.256560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2.160871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min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25%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11.000000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50%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246.000000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75%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922.750000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3.200000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90%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1373.000000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99%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17.000000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1839.000000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max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251.000000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2272.000000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55.000000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2969" y="7713980"/>
            <a:ext cx="3307715" cy="518159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plt.figure(figsize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5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5</a:t>
            </a:r>
            <a:r>
              <a:rPr dirty="0" sz="1100">
                <a:latin typeface="Courier New"/>
                <a:cs typeface="Courier New"/>
              </a:rPr>
              <a:t>))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sns.box</a:t>
            </a:r>
            <a:r>
              <a:rPr dirty="0" sz="1100" spc="5">
                <a:latin typeface="Courier New"/>
                <a:cs typeface="Courier New"/>
              </a:rPr>
              <a:t>p</a:t>
            </a:r>
            <a:r>
              <a:rPr dirty="0" sz="1100" spc="-5">
                <a:latin typeface="Courier New"/>
                <a:cs typeface="Courier New"/>
              </a:rPr>
              <a:t>lot</a:t>
            </a:r>
            <a:r>
              <a:rPr dirty="0" sz="1100" spc="5">
                <a:latin typeface="Courier New"/>
                <a:cs typeface="Courier New"/>
              </a:rPr>
              <a:t>(</a:t>
            </a:r>
            <a:r>
              <a:rPr dirty="0" sz="1100" spc="20">
                <a:latin typeface="Courier New"/>
                <a:cs typeface="Courier New"/>
              </a:rPr>
              <a:t>y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latin typeface="Courier New"/>
                <a:cs typeface="Courier New"/>
              </a:rPr>
              <a:t>Lead_da</a:t>
            </a:r>
            <a:r>
              <a:rPr dirty="0" sz="1100" spc="5">
                <a:latin typeface="Courier New"/>
                <a:cs typeface="Courier New"/>
              </a:rPr>
              <a:t>t</a:t>
            </a:r>
            <a:r>
              <a:rPr dirty="0" sz="1100" spc="-5">
                <a:latin typeface="Courier New"/>
                <a:cs typeface="Courier New"/>
              </a:rPr>
              <a:t>a</a:t>
            </a:r>
            <a:r>
              <a:rPr dirty="0" sz="1100" spc="15">
                <a:latin typeface="Courier New"/>
                <a:cs typeface="Courier New"/>
              </a:rPr>
              <a:t>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'TotalV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i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sit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s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'</a:t>
            </a:r>
            <a:r>
              <a:rPr dirty="0" sz="1100" spc="-5">
                <a:latin typeface="Courier New"/>
                <a:cs typeface="Courier New"/>
              </a:rPr>
              <a:t>]</a:t>
            </a:r>
            <a:r>
              <a:rPr dirty="0" sz="1100">
                <a:latin typeface="Courier New"/>
                <a:cs typeface="Courier New"/>
              </a:rPr>
              <a:t>)  </a:t>
            </a:r>
            <a:r>
              <a:rPr dirty="0" sz="1100" spc="-5"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842" y="988277"/>
            <a:ext cx="4137543" cy="361999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969" y="4784090"/>
            <a:ext cx="465391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sns.boxplot(y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latin typeface="Courier New"/>
                <a:cs typeface="Courier New"/>
              </a:rPr>
              <a:t>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'Total</a:t>
            </a:r>
            <a:r>
              <a:rPr dirty="0" sz="1100" spc="3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Time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Spent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on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Website'</a:t>
            </a:r>
            <a:r>
              <a:rPr dirty="0" sz="1100">
                <a:latin typeface="Courier New"/>
                <a:cs typeface="Courier New"/>
              </a:rPr>
              <a:t>])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3512" y="5332626"/>
            <a:ext cx="5222397" cy="353009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406463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sns.boxplot(y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latin typeface="Courier New"/>
                <a:cs typeface="Courier New"/>
              </a:rPr>
              <a:t>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'Page</a:t>
            </a:r>
            <a:r>
              <a:rPr dirty="0" sz="1100" spc="3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Views</a:t>
            </a:r>
            <a:r>
              <a:rPr dirty="0" sz="1100" spc="5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Per</a:t>
            </a:r>
            <a:r>
              <a:rPr dirty="0" sz="1100" spc="4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Visit'</a:t>
            </a:r>
            <a:r>
              <a:rPr dirty="0" sz="1100" spc="-5">
                <a:latin typeface="Courier New"/>
                <a:cs typeface="Courier New"/>
              </a:rPr>
              <a:t>])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838" y="1440411"/>
            <a:ext cx="5097793" cy="35461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969" y="5100320"/>
            <a:ext cx="5406390" cy="17995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mbria"/>
                <a:cs typeface="Cambria"/>
              </a:rPr>
              <a:t>We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can see presence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of </a:t>
            </a:r>
            <a:r>
              <a:rPr dirty="0" sz="1200" spc="-5">
                <a:latin typeface="Cambria"/>
                <a:cs typeface="Cambria"/>
              </a:rPr>
              <a:t>outliers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in TotalVisits</a:t>
            </a:r>
            <a:endParaRPr sz="1200">
              <a:latin typeface="Cambria"/>
              <a:cs typeface="Cambria"/>
            </a:endParaRPr>
          </a:p>
          <a:p>
            <a:pPr marL="12700" marR="5080">
              <a:lnSpc>
                <a:spcPts val="1280"/>
              </a:lnSpc>
              <a:spcBef>
                <a:spcPts val="915"/>
              </a:spcBef>
            </a:pP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#Outlier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Treatment: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Remove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top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&amp;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bottom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1%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Column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Outlier </a:t>
            </a:r>
            <a:r>
              <a:rPr dirty="0" sz="1100" spc="-64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values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Q3</a:t>
            </a:r>
            <a:r>
              <a:rPr dirty="0" sz="1100" spc="4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5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Lead_data.TotalVisits.quantile(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0.99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101155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Lead_data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2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Lead_data[(Lead_data.TotalVisits</a:t>
            </a:r>
            <a:r>
              <a:rPr dirty="0" sz="1100" spc="50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&lt;=</a:t>
            </a:r>
            <a:r>
              <a:rPr dirty="0" sz="1100" spc="2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Q3)]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Q1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Lead_data.TotalVisits.quantile(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0.01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101155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Lead_data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2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Lead_data[(Lead_data.TotalVisits</a:t>
            </a:r>
            <a:r>
              <a:rPr dirty="0" sz="1100" spc="50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&gt;=</a:t>
            </a:r>
            <a:r>
              <a:rPr dirty="0" sz="1100" spc="2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Q1)]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sns.boxplot(y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latin typeface="Courier New"/>
                <a:cs typeface="Courier New"/>
              </a:rPr>
              <a:t>Lead_data[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'TotalVisits'</a:t>
            </a:r>
            <a:r>
              <a:rPr dirty="0" sz="1100"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062" y="997514"/>
            <a:ext cx="5161782" cy="347232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969" y="4663440"/>
            <a:ext cx="5575300" cy="289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Dumm</a:t>
            </a:r>
            <a:r>
              <a:rPr dirty="0" sz="1400" b="1">
                <a:solidFill>
                  <a:srgbClr val="4E80BC"/>
                </a:solidFill>
                <a:latin typeface="Calibri"/>
                <a:cs typeface="Calibri"/>
              </a:rPr>
              <a:t>y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4E80BC"/>
                </a:solidFill>
                <a:latin typeface="Calibri"/>
                <a:cs typeface="Calibri"/>
              </a:rPr>
              <a:t>V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a</a:t>
            </a:r>
            <a:r>
              <a:rPr dirty="0" sz="1400" b="1">
                <a:solidFill>
                  <a:srgbClr val="4E80BC"/>
                </a:solidFill>
                <a:latin typeface="Calibri"/>
                <a:cs typeface="Calibri"/>
              </a:rPr>
              <a:t>r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iable</a:t>
            </a:r>
            <a:r>
              <a:rPr dirty="0" sz="1400" b="1">
                <a:solidFill>
                  <a:srgbClr val="4E80BC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5"/>
              </a:spcBef>
            </a:pP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#list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columns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to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be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dropped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cols_to_drop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latin typeface="Courier New"/>
                <a:cs typeface="Courier New"/>
              </a:rPr>
              <a:t>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'Country'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'Tags'</a:t>
            </a:r>
            <a:r>
              <a:rPr dirty="0" sz="110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 marR="264160">
              <a:lnSpc>
                <a:spcPts val="1410"/>
              </a:lnSpc>
              <a:spcBef>
                <a:spcPts val="1050"/>
              </a:spcBef>
            </a:pPr>
            <a:r>
              <a:rPr dirty="0" sz="1200" spc="-5">
                <a:latin typeface="Cambria"/>
                <a:cs typeface="Cambria"/>
              </a:rPr>
              <a:t>We can drop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"Tags"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,As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tags variable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is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generated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by the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sales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sales team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after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the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disscussion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with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student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otherwise it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will increase the model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accuracy .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ts val="1300"/>
              </a:lnSpc>
              <a:spcBef>
                <a:spcPts val="800"/>
              </a:spcBef>
            </a:pP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#dropping</a:t>
            </a:r>
            <a:r>
              <a:rPr dirty="0" sz="1100" spc="-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columns</a:t>
            </a:r>
            <a:endParaRPr sz="1100">
              <a:latin typeface="Courier New"/>
              <a:cs typeface="Courier New"/>
            </a:endParaRPr>
          </a:p>
          <a:p>
            <a:pPr marL="12700" marR="201930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Lead_data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>
                <a:latin typeface="Courier New"/>
                <a:cs typeface="Courier New"/>
              </a:rPr>
              <a:t>Lead_data.drop(cols_to_drop,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Lead_data.info()</a:t>
            </a:r>
            <a:endParaRPr sz="1100">
              <a:latin typeface="Courier New"/>
              <a:cs typeface="Courier New"/>
            </a:endParaRPr>
          </a:p>
          <a:p>
            <a:pPr marL="12700" marR="2443480">
              <a:lnSpc>
                <a:spcPts val="1280"/>
              </a:lnSpc>
              <a:spcBef>
                <a:spcPts val="1000"/>
              </a:spcBef>
            </a:pPr>
            <a:r>
              <a:rPr dirty="0" sz="1100" spc="-5">
                <a:latin typeface="Courier New"/>
                <a:cs typeface="Courier New"/>
              </a:rPr>
              <a:t>&lt;class</a:t>
            </a:r>
            <a:r>
              <a:rPr dirty="0" sz="1100" spc="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'pandas.core.frame.DataFrame'&gt;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Int64Index: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8991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entries,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9239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Data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columns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(total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21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columns):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25"/>
              </a:lnSpc>
              <a:tabLst>
                <a:tab pos="432434" algn="l"/>
                <a:tab pos="4385945" algn="l"/>
              </a:tabLst>
            </a:pPr>
            <a:r>
              <a:rPr dirty="0" sz="1100">
                <a:latin typeface="Courier New"/>
                <a:cs typeface="Courier New"/>
              </a:rPr>
              <a:t>#	</a:t>
            </a:r>
            <a:r>
              <a:rPr dirty="0" sz="1100" spc="-5">
                <a:latin typeface="Courier New"/>
                <a:cs typeface="Courier New"/>
              </a:rPr>
              <a:t>Column	Non-Null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Count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Dtype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5669" y="7645222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 h="0">
                <a:moveTo>
                  <a:pt x="0" y="0"/>
                </a:moveTo>
                <a:lnTo>
                  <a:pt x="251746" y="0"/>
                </a:lnTo>
              </a:path>
            </a:pathLst>
          </a:custGeom>
          <a:ln w="1117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35887" y="7645222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324" y="0"/>
                </a:lnTo>
              </a:path>
            </a:pathLst>
          </a:custGeom>
          <a:ln w="1117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88839" y="7645222"/>
            <a:ext cx="1177290" cy="0"/>
          </a:xfrm>
          <a:custGeom>
            <a:avLst/>
            <a:gdLst/>
            <a:ahLst/>
            <a:cxnLst/>
            <a:rect l="l" t="t" r="r" b="b"/>
            <a:pathLst>
              <a:path w="1177289" h="0">
                <a:moveTo>
                  <a:pt x="0" y="0"/>
                </a:moveTo>
                <a:lnTo>
                  <a:pt x="1177119" y="0"/>
                </a:lnTo>
              </a:path>
            </a:pathLst>
          </a:custGeom>
          <a:ln w="1117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5669" y="7807782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5" h="0">
                <a:moveTo>
                  <a:pt x="0" y="0"/>
                </a:moveTo>
                <a:lnTo>
                  <a:pt x="420504" y="0"/>
                </a:lnTo>
              </a:path>
            </a:pathLst>
          </a:custGeom>
          <a:ln w="1117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86789" y="7856219"/>
            <a:ext cx="12852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>
                <a:latin typeface="Courier New"/>
                <a:cs typeface="Courier New"/>
              </a:rPr>
              <a:t>0	</a:t>
            </a:r>
            <a:r>
              <a:rPr dirty="0" sz="1100" spc="-5">
                <a:latin typeface="Courier New"/>
                <a:cs typeface="Courier New"/>
              </a:rPr>
              <a:t>Lead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Origin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6278" y="785621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8991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69" y="801878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6789" y="8181340"/>
            <a:ext cx="12852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>
                <a:latin typeface="Courier New"/>
                <a:cs typeface="Courier New"/>
              </a:rPr>
              <a:t>1	</a:t>
            </a:r>
            <a:r>
              <a:rPr dirty="0" sz="1100" spc="-5">
                <a:latin typeface="Courier New"/>
                <a:cs typeface="Courier New"/>
              </a:rPr>
              <a:t>Lead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Source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76278" y="818134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8991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969" y="834390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6789" y="8506459"/>
            <a:ext cx="13703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>
                <a:latin typeface="Courier New"/>
                <a:cs typeface="Courier New"/>
              </a:rPr>
              <a:t>2	</a:t>
            </a:r>
            <a:r>
              <a:rPr dirty="0" sz="1100" spc="-5">
                <a:latin typeface="Courier New"/>
                <a:cs typeface="Courier New"/>
              </a:rPr>
              <a:t>Do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Email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76139" y="850645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8991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969" y="8669019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6789" y="8831580"/>
            <a:ext cx="12865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>
                <a:latin typeface="Courier New"/>
                <a:cs typeface="Courier New"/>
              </a:rPr>
              <a:t>3	</a:t>
            </a:r>
            <a:r>
              <a:rPr dirty="0" sz="1100" spc="-5">
                <a:latin typeface="Courier New"/>
                <a:cs typeface="Courier New"/>
              </a:rPr>
              <a:t>Do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76139" y="883158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8991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4229100" cy="6334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3032125" indent="83820">
              <a:lnSpc>
                <a:spcPts val="1280"/>
              </a:lnSpc>
              <a:spcBef>
                <a:spcPts val="55"/>
              </a:spcBef>
              <a:buAutoNum type="arabicPlain" startAt="4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Conver</a:t>
            </a:r>
            <a:r>
              <a:rPr dirty="0" sz="1100" spc="5">
                <a:latin typeface="Courier New"/>
                <a:cs typeface="Courier New"/>
              </a:rPr>
              <a:t>t</a:t>
            </a:r>
            <a:r>
              <a:rPr dirty="0" sz="1100" spc="-5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d 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 marL="12700" marR="2864485" indent="83820">
              <a:lnSpc>
                <a:spcPts val="1280"/>
              </a:lnSpc>
              <a:buAutoNum type="arabicPlain" startAt="4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TotalV</a:t>
            </a:r>
            <a:r>
              <a:rPr dirty="0" sz="1100" spc="5">
                <a:latin typeface="Courier New"/>
                <a:cs typeface="Courier New"/>
              </a:rPr>
              <a:t>i</a:t>
            </a:r>
            <a:r>
              <a:rPr dirty="0" sz="1100" spc="-5">
                <a:latin typeface="Courier New"/>
                <a:cs typeface="Courier New"/>
              </a:rPr>
              <a:t>sit</a:t>
            </a:r>
            <a:r>
              <a:rPr dirty="0" sz="1100">
                <a:latin typeface="Courier New"/>
                <a:cs typeface="Courier New"/>
              </a:rPr>
              <a:t>s  </a:t>
            </a:r>
            <a:r>
              <a:rPr dirty="0" sz="1100" spc="-5">
                <a:latin typeface="Courier New"/>
                <a:cs typeface="Courier New"/>
              </a:rPr>
              <a:t>float64</a:t>
            </a:r>
            <a:endParaRPr sz="1100">
              <a:latin typeface="Courier New"/>
              <a:cs typeface="Courier New"/>
            </a:endParaRPr>
          </a:p>
          <a:p>
            <a:pPr marL="12700" marR="1518920" indent="83820">
              <a:lnSpc>
                <a:spcPts val="1280"/>
              </a:lnSpc>
              <a:buAutoNum type="arabicPlain" startAt="4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Total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Time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Spent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Website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 marL="12700" marR="2106930" indent="83820">
              <a:lnSpc>
                <a:spcPts val="1280"/>
              </a:lnSpc>
              <a:buAutoNum type="arabicPlain" startAt="4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Page Views Per Visit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float64</a:t>
            </a:r>
            <a:endParaRPr sz="1100">
              <a:latin typeface="Courier New"/>
              <a:cs typeface="Courier New"/>
            </a:endParaRPr>
          </a:p>
          <a:p>
            <a:pPr marL="12700" marR="2696210" indent="83820">
              <a:lnSpc>
                <a:spcPts val="1280"/>
              </a:lnSpc>
              <a:buAutoNum type="arabicPlain" startAt="4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Last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2612390" indent="83820">
              <a:lnSpc>
                <a:spcPts val="1280"/>
              </a:lnSpc>
              <a:buAutoNum type="arabicPlain" startAt="4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Specia</a:t>
            </a:r>
            <a:r>
              <a:rPr dirty="0" sz="1100" spc="5">
                <a:latin typeface="Courier New"/>
                <a:cs typeface="Courier New"/>
              </a:rPr>
              <a:t>l</a:t>
            </a:r>
            <a:r>
              <a:rPr dirty="0" sz="1100" spc="-5">
                <a:latin typeface="Courier New"/>
                <a:cs typeface="Courier New"/>
              </a:rPr>
              <a:t>iza</a:t>
            </a:r>
            <a:r>
              <a:rPr dirty="0" sz="1100" spc="5">
                <a:latin typeface="Courier New"/>
                <a:cs typeface="Courier New"/>
              </a:rPr>
              <a:t>t</a:t>
            </a:r>
            <a:r>
              <a:rPr dirty="0" sz="1100" spc="-5">
                <a:latin typeface="Courier New"/>
                <a:cs typeface="Courier New"/>
              </a:rPr>
              <a:t>io</a:t>
            </a:r>
            <a:r>
              <a:rPr dirty="0" sz="1100">
                <a:latin typeface="Courier New"/>
                <a:cs typeface="Courier New"/>
              </a:rPr>
              <a:t>n 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1183005" indent="83820">
              <a:lnSpc>
                <a:spcPts val="1280"/>
              </a:lnSpc>
              <a:buAutoNum type="arabicPlain" startAt="4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What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occupation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5080" indent="83820">
              <a:lnSpc>
                <a:spcPts val="1280"/>
              </a:lnSpc>
              <a:buAutoNum type="arabicPlain" startAt="4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What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matters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most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choosing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course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3284854" indent="83820">
              <a:lnSpc>
                <a:spcPts val="1280"/>
              </a:lnSpc>
              <a:buAutoNum type="arabicPlain" startAt="4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Searc</a:t>
            </a:r>
            <a:r>
              <a:rPr dirty="0" sz="1100">
                <a:latin typeface="Courier New"/>
                <a:cs typeface="Courier New"/>
              </a:rPr>
              <a:t>h 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2359660" indent="83820">
              <a:lnSpc>
                <a:spcPts val="1280"/>
              </a:lnSpc>
              <a:buAutoNum type="arabicPlain" startAt="4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Newspaper Article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2275840" indent="83820">
              <a:lnSpc>
                <a:spcPts val="1280"/>
              </a:lnSpc>
              <a:buAutoNum type="arabicPlain" startAt="4"/>
              <a:tabLst>
                <a:tab pos="432434" algn="l"/>
                <a:tab pos="433070" algn="l"/>
              </a:tabLst>
            </a:pPr>
            <a:r>
              <a:rPr dirty="0" sz="1100">
                <a:latin typeface="Courier New"/>
                <a:cs typeface="Courier New"/>
              </a:rPr>
              <a:t>X </a:t>
            </a:r>
            <a:r>
              <a:rPr dirty="0" sz="1100" spc="-5">
                <a:latin typeface="Courier New"/>
                <a:cs typeface="Courier New"/>
              </a:rPr>
              <a:t>Education Forums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3032125" indent="83820">
              <a:lnSpc>
                <a:spcPts val="1280"/>
              </a:lnSpc>
              <a:buAutoNum type="arabicPlain" startAt="4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Newspa</a:t>
            </a:r>
            <a:r>
              <a:rPr dirty="0" sz="1100" spc="5">
                <a:latin typeface="Courier New"/>
                <a:cs typeface="Courier New"/>
              </a:rPr>
              <a:t>p</a:t>
            </a:r>
            <a:r>
              <a:rPr dirty="0" sz="1100" spc="-5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r 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2023110" indent="83820">
              <a:lnSpc>
                <a:spcPts val="1280"/>
              </a:lnSpc>
              <a:buAutoNum type="arabicPlain" startAt="4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Digital Advertisement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1855470" indent="83820">
              <a:lnSpc>
                <a:spcPts val="1280"/>
              </a:lnSpc>
              <a:buAutoNum type="arabicPlain" startAt="4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Through Recommendations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3452495" indent="83820">
              <a:lnSpc>
                <a:spcPts val="1280"/>
              </a:lnSpc>
              <a:buAutoNum type="arabicPlain" startAt="4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Cit</a:t>
            </a:r>
            <a:r>
              <a:rPr dirty="0" sz="1100">
                <a:latin typeface="Courier New"/>
                <a:cs typeface="Courier New"/>
              </a:rPr>
              <a:t>y 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593725" indent="83820">
              <a:lnSpc>
                <a:spcPts val="1280"/>
              </a:lnSpc>
              <a:buAutoNum type="arabicPlain" startAt="4"/>
              <a:tabLst>
                <a:tab pos="432434" algn="l"/>
                <a:tab pos="433070" algn="l"/>
              </a:tabLst>
            </a:pP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free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copy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Mastering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Interview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2023110" indent="83820">
              <a:lnSpc>
                <a:spcPts val="1280"/>
              </a:lnSpc>
              <a:buAutoNum type="arabicPlain" startAt="4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Last Notable Activity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845819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dtypes: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float64(2),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int64(2),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object(17)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memory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usage: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1.5+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MB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#getting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a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list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categorical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columns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6139" y="105410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8991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6278" y="137921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8991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6278" y="170434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8991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6278" y="202945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8991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6139" y="235458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8991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6278" y="267970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8991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6278" y="300481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8991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6139" y="332994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8991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76278" y="365505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8991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76139" y="398017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8991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76418" y="430530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8991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76139" y="463042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8991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76278" y="495554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8991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76418" y="528065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8991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76139" y="560577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8991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76278" y="593090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8991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76139" y="625602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8991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2969" y="7374890"/>
            <a:ext cx="5659120" cy="162052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6095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cat_cols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5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Lead_data.select_dtypes(include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latin typeface="Courier New"/>
                <a:cs typeface="Courier New"/>
              </a:rPr>
              <a:t>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'object'</a:t>
            </a:r>
            <a:r>
              <a:rPr dirty="0" sz="1100" spc="-5">
                <a:latin typeface="Courier New"/>
                <a:cs typeface="Courier New"/>
              </a:rPr>
              <a:t>]).columns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cat_cols</a:t>
            </a:r>
            <a:endParaRPr sz="1100">
              <a:latin typeface="Courier New"/>
              <a:cs typeface="Courier New"/>
            </a:endParaRPr>
          </a:p>
          <a:p>
            <a:pPr marL="601345" marR="5080" indent="-589280">
              <a:lnSpc>
                <a:spcPts val="1280"/>
              </a:lnSpc>
              <a:spcBef>
                <a:spcPts val="1000"/>
              </a:spcBef>
            </a:pPr>
            <a:r>
              <a:rPr dirty="0" sz="1100" spc="-5">
                <a:latin typeface="Courier New"/>
                <a:cs typeface="Courier New"/>
              </a:rPr>
              <a:t>Index(['Lead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Origin',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'Lead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Source',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'Do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Email',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'Do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Call',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'Last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'Specialization',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'What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occupation',</a:t>
            </a:r>
            <a:endParaRPr sz="1100">
              <a:latin typeface="Courier New"/>
              <a:cs typeface="Courier New"/>
            </a:endParaRPr>
          </a:p>
          <a:p>
            <a:pPr marL="601345" marR="8890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'What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matters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most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choosing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course',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'Search',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'Newspaper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Article',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'X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Education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Forums',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'Newspaper',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'Digital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Advertisement',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'Through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Recommendations',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'City',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'A free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copy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Mastering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Interview',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'Last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5914390" cy="178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Activity'],</a:t>
            </a:r>
            <a:endParaRPr sz="1100">
              <a:latin typeface="Courier New"/>
              <a:cs typeface="Courier New"/>
            </a:endParaRPr>
          </a:p>
          <a:p>
            <a:pPr marL="516255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dtype='object')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Create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dummy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variables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using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'get_dummies'</a:t>
            </a:r>
            <a:endParaRPr sz="1100">
              <a:latin typeface="Courier New"/>
              <a:cs typeface="Courier New"/>
            </a:endParaRPr>
          </a:p>
          <a:p>
            <a:pPr marL="12700" marR="67691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dummy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latin typeface="Courier New"/>
                <a:cs typeface="Courier New"/>
              </a:rPr>
              <a:t>pd.get_dummies(Lead_data[[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'Lead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Origin'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'Specialization'</a:t>
            </a:r>
            <a:r>
              <a:rPr dirty="0" sz="1100" spc="3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'Lead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Source'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'Do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Not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Email'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'Last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Activity'</a:t>
            </a:r>
            <a:r>
              <a:rPr dirty="0" sz="1100"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'What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is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your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current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occupation'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'A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free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copy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of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Mastering </a:t>
            </a:r>
            <a:r>
              <a:rPr dirty="0" sz="1100" spc="-64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The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Interview'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'Last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Notable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Activity'</a:t>
            </a:r>
            <a:r>
              <a:rPr dirty="0" sz="1100">
                <a:latin typeface="Courier New"/>
                <a:cs typeface="Courier New"/>
              </a:rPr>
              <a:t>]],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drop_first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18167B"/>
                </a:solidFill>
                <a:latin typeface="Courier New"/>
                <a:cs typeface="Courier New"/>
              </a:rPr>
              <a:t>True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1432560">
              <a:lnSpc>
                <a:spcPts val="1280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Add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results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to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master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dataframe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Lead_data_dum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pd.concat([Lead_data,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dummy],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Lead_data_dum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6200" y="2771140"/>
            <a:ext cx="4399280" cy="859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7630" algn="l"/>
              </a:tabLst>
            </a:pPr>
            <a:r>
              <a:rPr dirty="0" sz="1100" spc="-5">
                <a:latin typeface="Courier New"/>
                <a:cs typeface="Courier New"/>
              </a:rPr>
              <a:t>Lead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Origin	Lead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Source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Email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Do Not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Call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  <a:tabLst>
                <a:tab pos="1442720" algn="l"/>
                <a:tab pos="3208655" algn="l"/>
                <a:tab pos="4217670" algn="l"/>
              </a:tabLst>
            </a:pPr>
            <a:r>
              <a:rPr dirty="0" sz="1100" spc="-5">
                <a:latin typeface="Courier New"/>
                <a:cs typeface="Courier New"/>
              </a:rPr>
              <a:t>AP</a:t>
            </a:r>
            <a:r>
              <a:rPr dirty="0" sz="1100">
                <a:latin typeface="Courier New"/>
                <a:cs typeface="Courier New"/>
              </a:rPr>
              <a:t>I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Olar</a:t>
            </a:r>
            <a:r>
              <a:rPr dirty="0" sz="1100">
                <a:latin typeface="Courier New"/>
                <a:cs typeface="Courier New"/>
              </a:rPr>
              <a:t>k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o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  <a:tabLst>
                <a:tab pos="1106170" algn="l"/>
                <a:tab pos="3208655" algn="l"/>
                <a:tab pos="4217670" algn="l"/>
              </a:tabLst>
            </a:pPr>
            <a:r>
              <a:rPr dirty="0" sz="1100" spc="-5">
                <a:latin typeface="Courier New"/>
                <a:cs typeface="Courier New"/>
              </a:rPr>
              <a:t>AP</a:t>
            </a:r>
            <a:r>
              <a:rPr dirty="0" sz="1100">
                <a:latin typeface="Courier New"/>
                <a:cs typeface="Courier New"/>
              </a:rPr>
              <a:t>I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Organi</a:t>
            </a:r>
            <a:r>
              <a:rPr dirty="0" sz="1100">
                <a:latin typeface="Courier New"/>
                <a:cs typeface="Courier New"/>
              </a:rPr>
              <a:t>c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Searc</a:t>
            </a:r>
            <a:r>
              <a:rPr dirty="0" sz="1100">
                <a:latin typeface="Courier New"/>
                <a:cs typeface="Courier New"/>
              </a:rPr>
              <a:t>h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2933700"/>
            <a:ext cx="10985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>
                <a:latin typeface="Courier New"/>
                <a:cs typeface="Courier New"/>
              </a:rPr>
              <a:t>\  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34378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83919" y="3800977"/>
          <a:ext cx="5950585" cy="5198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/>
                <a:gridCol w="714375"/>
                <a:gridCol w="210184"/>
                <a:gridCol w="209550"/>
                <a:gridCol w="924559"/>
                <a:gridCol w="504189"/>
                <a:gridCol w="167005"/>
                <a:gridCol w="252094"/>
                <a:gridCol w="503554"/>
                <a:gridCol w="251460"/>
                <a:gridCol w="755650"/>
                <a:gridCol w="995045"/>
              </a:tblGrid>
              <a:tr h="252124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Landing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Submission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700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Direct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Traffic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429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Landing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Submission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Direct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Traffic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Landing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Submission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Google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Landing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Submission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Direct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Traffic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Yes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Landing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Submission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Direct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Traffic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Landing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Submission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Direct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Traffic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Yes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Landing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Submission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Google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</a:tr>
              <a:tr h="251489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Landing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Submission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 marL="12700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Direct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Traffic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429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</a:tr>
              <a:tr h="51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Converted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TotalVisits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Time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Spent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11938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674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305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923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7620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7620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11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L="756920" marR="11811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. 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8.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L="293370" marR="119380" indent="8382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. 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184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199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499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1279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1093337"/>
          <a:ext cx="4605020" cy="4079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/>
                <a:gridCol w="967105"/>
                <a:gridCol w="883285"/>
                <a:gridCol w="461644"/>
                <a:gridCol w="1639570"/>
                <a:gridCol w="199389"/>
              </a:tblGrid>
              <a:tr h="3251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26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Page</a:t>
                      </a:r>
                      <a:r>
                        <a:rPr dirty="0" sz="11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Views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Per</a:t>
                      </a:r>
                      <a:r>
                        <a:rPr dirty="0" sz="1100" spc="-7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Visit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7747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7747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Visited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2.50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Email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Opened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Email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Opened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Unreachable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923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L="462280" marR="76200" indent="8445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. 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2.6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Converted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7620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7620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Email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Marked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Spam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SMS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SMS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SMS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SMS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0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00901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Specialization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  <a:tabLst>
                          <a:tab pos="46228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177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provided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177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provided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25272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Business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Administration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203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Advertising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177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provided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3365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IT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Projects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Management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203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Advertising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25272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Business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Administration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Human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Resource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Management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25272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Supply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Chain Management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23187" y="5328920"/>
            <a:ext cx="4231005" cy="198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  <a:tabLst>
                <a:tab pos="4133215" algn="l"/>
              </a:tabLst>
            </a:pPr>
            <a:r>
              <a:rPr dirty="0" sz="1100" spc="-5">
                <a:latin typeface="Courier New"/>
                <a:cs typeface="Courier New"/>
              </a:rPr>
              <a:t>Las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</a:t>
            </a:r>
            <a:r>
              <a:rPr dirty="0" sz="1100" spc="5">
                <a:latin typeface="Courier New"/>
                <a:cs typeface="Courier New"/>
              </a:rPr>
              <a:t>l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</a:t>
            </a:r>
            <a:r>
              <a:rPr dirty="0" sz="1100" spc="5">
                <a:latin typeface="Courier New"/>
                <a:cs typeface="Courier New"/>
              </a:rPr>
              <a:t>i</a:t>
            </a:r>
            <a:r>
              <a:rPr dirty="0" sz="1100" spc="-5">
                <a:latin typeface="Courier New"/>
                <a:cs typeface="Courier New"/>
              </a:rPr>
              <a:t>ty_</a:t>
            </a:r>
            <a:r>
              <a:rPr dirty="0" sz="1100" spc="5">
                <a:latin typeface="Courier New"/>
                <a:cs typeface="Courier New"/>
              </a:rPr>
              <a:t>F</a:t>
            </a:r>
            <a:r>
              <a:rPr dirty="0" sz="1100" spc="-5">
                <a:latin typeface="Courier New"/>
                <a:cs typeface="Courier New"/>
              </a:rPr>
              <a:t>or</a:t>
            </a:r>
            <a:r>
              <a:rPr dirty="0" sz="1100">
                <a:latin typeface="Courier New"/>
                <a:cs typeface="Courier New"/>
              </a:rPr>
              <a:t>m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Submitt</a:t>
            </a:r>
            <a:r>
              <a:rPr dirty="0" sz="1100" spc="5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Websit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algn="r" marR="25654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25654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25654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25654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25654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25781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algn="r" marR="25654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25654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25654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25654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25654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5491479"/>
            <a:ext cx="361315" cy="1818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...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923</a:t>
            </a: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923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923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923</a:t>
            </a: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923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3919" y="7480167"/>
          <a:ext cx="4605020" cy="1626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575"/>
                <a:gridCol w="420369"/>
                <a:gridCol w="673100"/>
                <a:gridCol w="2901950"/>
                <a:gridCol w="200025"/>
              </a:tblGrid>
              <a:tr h="16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Activity_Had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a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Phone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Conversation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4521200" cy="8192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575"/>
                <a:gridCol w="420369"/>
                <a:gridCol w="673100"/>
                <a:gridCol w="2818130"/>
                <a:gridCol w="200025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52095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146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26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ctr" marR="1043305">
                        <a:lnSpc>
                          <a:spcPts val="1300"/>
                        </a:lnSpc>
                        <a:spcBef>
                          <a:spcPts val="625"/>
                        </a:spcBef>
                        <a:tabLst>
                          <a:tab pos="159766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Activity_Modified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ctr" marL="41275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747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747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747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3429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923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37945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33794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337945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747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747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747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51460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7475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14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26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3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Activity_Olark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Chat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Conversation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7620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3429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923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7620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7620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52095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146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26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3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Activity_Page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Visited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7620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8768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3429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923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7620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7620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51460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140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26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161290">
                        <a:lnSpc>
                          <a:spcPts val="13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Activity_Resubscribed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emails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6002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002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002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002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8770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3429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923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002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6129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6002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866765" cy="8188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575"/>
                <a:gridCol w="420369"/>
                <a:gridCol w="673100"/>
                <a:gridCol w="1094105"/>
                <a:gridCol w="421005"/>
                <a:gridCol w="420369"/>
                <a:gridCol w="630554"/>
                <a:gridCol w="1798954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52094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14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26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Activity_SMS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Notabl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Activity_Unreachable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</a:tr>
              <a:tr h="251459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</a:tr>
              <a:tr h="252124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</a:tr>
              <a:tr h="681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260"/>
                        </a:lnSpc>
                        <a:spcBef>
                          <a:spcPts val="1019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119380">
                        <a:lnSpc>
                          <a:spcPts val="13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Activity_Unsubscribed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1811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768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3429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923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11811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1811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1811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0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260"/>
                        </a:lnSpc>
                        <a:spcBef>
                          <a:spcPts val="110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1202690">
                        <a:lnSpc>
                          <a:spcPts val="13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Activity_View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browser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link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Clicked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202055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 marR="120205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 marR="120205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 marR="120205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 marR="120205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4688840" cy="975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6330"/>
                <a:gridCol w="2302510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969" y="2045969"/>
            <a:ext cx="5916295" cy="178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[8991 rows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x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101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columns]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1035"/>
              </a:spcBef>
            </a:pPr>
            <a:r>
              <a:rPr dirty="0" sz="1100" spc="-5">
                <a:latin typeface="Courier New"/>
                <a:cs typeface="Courier New"/>
              </a:rPr>
              <a:t>Lead_data_dum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Lead_data_dum.drop([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'City'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'What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is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your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current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occupation_not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provided'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'Lead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Origin'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'Lead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Source'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'Do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Not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Email'</a:t>
            </a:r>
            <a:r>
              <a:rPr dirty="0" sz="1100">
                <a:latin typeface="Courier New"/>
                <a:cs typeface="Courier New"/>
              </a:rPr>
              <a:t>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'Do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Not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Call'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'Last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Activity'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'Specialization'</a:t>
            </a:r>
            <a:r>
              <a:rPr dirty="0" sz="1100"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'Specialization_not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provided'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'What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is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your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current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occupation'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'What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matters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most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to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you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in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choosing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a course'</a:t>
            </a:r>
            <a:r>
              <a:rPr dirty="0" sz="1100"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'Search'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'Newspaper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Article'</a:t>
            </a:r>
            <a:r>
              <a:rPr dirty="0" sz="1100"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'X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Education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Forums'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'Newspaper'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'Digital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Advertisement'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'Through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Recommendations'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'A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free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copy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of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Mastering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The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Interview'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'Last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Notable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Activity'</a:t>
            </a:r>
            <a:r>
              <a:rPr dirty="0" sz="1100">
                <a:latin typeface="Courier New"/>
                <a:cs typeface="Courier New"/>
              </a:rPr>
              <a:t>],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Lead_data_dum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3919" y="3948297"/>
          <a:ext cx="5614670" cy="5071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/>
                <a:gridCol w="462915"/>
                <a:gridCol w="504825"/>
                <a:gridCol w="842010"/>
                <a:gridCol w="126364"/>
                <a:gridCol w="379094"/>
                <a:gridCol w="253364"/>
                <a:gridCol w="421640"/>
                <a:gridCol w="505460"/>
                <a:gridCol w="253364"/>
                <a:gridCol w="673100"/>
                <a:gridCol w="547370"/>
                <a:gridCol w="200660"/>
              </a:tblGrid>
              <a:tr h="16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Converted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TotalV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sit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682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Time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Spent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70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674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305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923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11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1811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1811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L="71501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. 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8.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L="293370" marR="34925" indent="8382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. 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184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199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499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1279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0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3492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Views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Per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Visit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Origin_Landing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Page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Submission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622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622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2.50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622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622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923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6129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L="462280" marR="160020" indent="8445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. 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2.6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r" marR="7620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7620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7620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622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622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622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622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3492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Origin_Lead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Add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Form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 Origin_Lead Import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ts val="126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933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 marR="11747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933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 marR="11747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933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 marR="11747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933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 marR="11747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4229100" cy="8158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2612390" indent="83820">
              <a:lnSpc>
                <a:spcPts val="1280"/>
              </a:lnSpc>
              <a:spcBef>
                <a:spcPts val="55"/>
              </a:spcBef>
              <a:buAutoNum type="arabicPlain" startAt="12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Specia</a:t>
            </a:r>
            <a:r>
              <a:rPr dirty="0" sz="1100" spc="5">
                <a:latin typeface="Courier New"/>
                <a:cs typeface="Courier New"/>
              </a:rPr>
              <a:t>l</a:t>
            </a:r>
            <a:r>
              <a:rPr dirty="0" sz="1100" spc="-5">
                <a:latin typeface="Courier New"/>
                <a:cs typeface="Courier New"/>
              </a:rPr>
              <a:t>iza</a:t>
            </a:r>
            <a:r>
              <a:rPr dirty="0" sz="1100" spc="5">
                <a:latin typeface="Courier New"/>
                <a:cs typeface="Courier New"/>
              </a:rPr>
              <a:t>t</a:t>
            </a:r>
            <a:r>
              <a:rPr dirty="0" sz="1100" spc="-5">
                <a:latin typeface="Courier New"/>
                <a:cs typeface="Courier New"/>
              </a:rPr>
              <a:t>io</a:t>
            </a:r>
            <a:r>
              <a:rPr dirty="0" sz="1100">
                <a:latin typeface="Courier New"/>
                <a:cs typeface="Courier New"/>
              </a:rPr>
              <a:t>n 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930275" indent="83820">
              <a:lnSpc>
                <a:spcPts val="1280"/>
              </a:lnSpc>
              <a:buAutoNum type="arabicPlain" startAt="12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How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hear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about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X</a:t>
            </a:r>
            <a:r>
              <a:rPr dirty="0" sz="1100" spc="-5">
                <a:latin typeface="Courier New"/>
                <a:cs typeface="Courier New"/>
              </a:rPr>
              <a:t> Education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1183005" indent="83820">
              <a:lnSpc>
                <a:spcPts val="1280"/>
              </a:lnSpc>
              <a:buAutoNum type="arabicPlain" startAt="12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What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occupation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5080" indent="83820">
              <a:lnSpc>
                <a:spcPts val="1280"/>
              </a:lnSpc>
              <a:buAutoNum type="arabicPlain" startAt="12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What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matters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most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choosing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course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3284854" indent="83820">
              <a:lnSpc>
                <a:spcPts val="1280"/>
              </a:lnSpc>
              <a:buAutoNum type="arabicPlain" startAt="12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Searc</a:t>
            </a:r>
            <a:r>
              <a:rPr dirty="0" sz="1100">
                <a:latin typeface="Courier New"/>
                <a:cs typeface="Courier New"/>
              </a:rPr>
              <a:t>h 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3115945" indent="83820">
              <a:lnSpc>
                <a:spcPts val="1280"/>
              </a:lnSpc>
              <a:buAutoNum type="arabicPlain" startAt="12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Magazi</a:t>
            </a:r>
            <a:r>
              <a:rPr dirty="0" sz="1100" spc="5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e 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2359660" indent="83820">
              <a:lnSpc>
                <a:spcPts val="1280"/>
              </a:lnSpc>
              <a:buAutoNum type="arabicPlain" startAt="12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Newspaper Article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2275840" indent="83820">
              <a:lnSpc>
                <a:spcPts val="1280"/>
              </a:lnSpc>
              <a:buAutoNum type="arabicPlain" startAt="12"/>
              <a:tabLst>
                <a:tab pos="432434" algn="l"/>
                <a:tab pos="433070" algn="l"/>
              </a:tabLst>
            </a:pPr>
            <a:r>
              <a:rPr dirty="0" sz="1100">
                <a:latin typeface="Courier New"/>
                <a:cs typeface="Courier New"/>
              </a:rPr>
              <a:t>X </a:t>
            </a:r>
            <a:r>
              <a:rPr dirty="0" sz="1100" spc="-5">
                <a:latin typeface="Courier New"/>
                <a:cs typeface="Courier New"/>
              </a:rPr>
              <a:t>Education Forums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3032125" indent="83820">
              <a:lnSpc>
                <a:spcPts val="1280"/>
              </a:lnSpc>
              <a:buAutoNum type="arabicPlain" startAt="12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Newspa</a:t>
            </a:r>
            <a:r>
              <a:rPr dirty="0" sz="1100" spc="5">
                <a:latin typeface="Courier New"/>
                <a:cs typeface="Courier New"/>
              </a:rPr>
              <a:t>p</a:t>
            </a:r>
            <a:r>
              <a:rPr dirty="0" sz="1100" spc="-5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r 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2023110" indent="83820">
              <a:lnSpc>
                <a:spcPts val="1280"/>
              </a:lnSpc>
              <a:buAutoNum type="arabicPlain" startAt="12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Digital Advertisement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1855470" indent="83820">
              <a:lnSpc>
                <a:spcPts val="1280"/>
              </a:lnSpc>
              <a:buAutoNum type="arabicPlain" startAt="12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Through Recommendations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593725" indent="83820">
              <a:lnSpc>
                <a:spcPts val="1280"/>
              </a:lnSpc>
              <a:buAutoNum type="arabicPlain" startAt="12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Receive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Updates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About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Our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Courses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3452495" indent="83820">
              <a:lnSpc>
                <a:spcPts val="1280"/>
              </a:lnSpc>
              <a:buAutoNum type="arabicPlain" startAt="12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Tag</a:t>
            </a:r>
            <a:r>
              <a:rPr dirty="0" sz="1100">
                <a:latin typeface="Courier New"/>
                <a:cs typeface="Courier New"/>
              </a:rPr>
              <a:t>s 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2780030" indent="83820">
              <a:lnSpc>
                <a:spcPts val="1280"/>
              </a:lnSpc>
              <a:buAutoNum type="arabicPlain" startAt="12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Lead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Quality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1013460" indent="83820">
              <a:lnSpc>
                <a:spcPts val="1280"/>
              </a:lnSpc>
              <a:buAutoNum type="arabicPlain" startAt="12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Update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Supply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Chain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Content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1686560" indent="83820">
              <a:lnSpc>
                <a:spcPts val="1280"/>
              </a:lnSpc>
              <a:buAutoNum type="arabicPlain" startAt="12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Get updates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 DM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Content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2780030" indent="83820">
              <a:lnSpc>
                <a:spcPts val="1280"/>
              </a:lnSpc>
              <a:buAutoNum type="arabicPlain" startAt="12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Lead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Profile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3452495" indent="83820">
              <a:lnSpc>
                <a:spcPts val="1280"/>
              </a:lnSpc>
              <a:buAutoNum type="arabicPlain" startAt="12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Cit</a:t>
            </a:r>
            <a:r>
              <a:rPr dirty="0" sz="1100">
                <a:latin typeface="Courier New"/>
                <a:cs typeface="Courier New"/>
              </a:rPr>
              <a:t>y 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1518285" indent="83820">
              <a:lnSpc>
                <a:spcPts val="1280"/>
              </a:lnSpc>
              <a:buAutoNum type="arabicPlain" startAt="12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Asymmetrique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Index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1602740" indent="83820">
              <a:lnSpc>
                <a:spcPts val="1280"/>
              </a:lnSpc>
              <a:buAutoNum type="arabicPlain" startAt="12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Asymmetrique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Profile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Index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1518285" indent="83820">
              <a:lnSpc>
                <a:spcPts val="1280"/>
              </a:lnSpc>
              <a:buAutoNum type="arabicPlain" startAt="12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Asymmetrique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Score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float64</a:t>
            </a:r>
            <a:endParaRPr sz="1100">
              <a:latin typeface="Courier New"/>
              <a:cs typeface="Courier New"/>
            </a:endParaRPr>
          </a:p>
          <a:p>
            <a:pPr marL="12700" marR="1602740" indent="83820">
              <a:lnSpc>
                <a:spcPts val="1280"/>
              </a:lnSpc>
              <a:buAutoNum type="arabicPlain" startAt="12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Asymmetrique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Profile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Score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float64</a:t>
            </a:r>
            <a:endParaRPr sz="1100">
              <a:latin typeface="Courier New"/>
              <a:cs typeface="Courier New"/>
            </a:endParaRPr>
          </a:p>
          <a:p>
            <a:pPr marL="12700" marR="424815" indent="83820">
              <a:lnSpc>
                <a:spcPts val="1280"/>
              </a:lnSpc>
              <a:buAutoNum type="arabicPlain" startAt="12"/>
              <a:tabLst>
                <a:tab pos="432434" algn="l"/>
                <a:tab pos="433070" algn="l"/>
              </a:tabLst>
            </a:pPr>
            <a:r>
              <a:rPr dirty="0" sz="1100">
                <a:latin typeface="Courier New"/>
                <a:cs typeface="Courier New"/>
              </a:rPr>
              <a:t>I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agree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pay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amount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through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cheque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593725" indent="83820">
              <a:lnSpc>
                <a:spcPts val="1280"/>
              </a:lnSpc>
              <a:buAutoNum type="arabicPlain" startAt="12"/>
              <a:tabLst>
                <a:tab pos="432434" algn="l"/>
                <a:tab pos="433070" algn="l"/>
              </a:tabLst>
            </a:pP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free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copy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Mastering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Interview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432434" indent="-336550">
              <a:lnSpc>
                <a:spcPts val="1245"/>
              </a:lnSpc>
              <a:buAutoNum type="arabicPlain" startAt="12"/>
              <a:tabLst>
                <a:tab pos="432434" algn="l"/>
                <a:tab pos="433070" algn="l"/>
              </a:tabLst>
            </a:pPr>
            <a:r>
              <a:rPr dirty="0" sz="1100" spc="-5">
                <a:latin typeface="Courier New"/>
                <a:cs typeface="Courier New"/>
              </a:rPr>
              <a:t>Last Notable Activity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6278" y="105410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7802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6418" y="137921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7033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6278" y="170434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6550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6139" y="202945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6531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6278" y="235458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6139" y="267970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6139" y="300481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6418" y="332994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76139" y="365505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76278" y="398017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76418" y="430530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76558" y="463042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76139" y="495554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5887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76139" y="528065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4473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76418" y="560577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76278" y="593090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76139" y="625602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6531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76139" y="658114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7820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76139" y="690625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5022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76278" y="723138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5022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76139" y="755650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5022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76278" y="788161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5022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76139" y="820674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76278" y="853185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76139" y="885698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950585" cy="8176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/>
                <a:gridCol w="2059939"/>
                <a:gridCol w="251460"/>
                <a:gridCol w="1093469"/>
                <a:gridCol w="714375"/>
                <a:gridCol w="965200"/>
                <a:gridCol w="409575"/>
              </a:tblGrid>
              <a:tr h="32514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1212215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21221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1200785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20205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8826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40132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8826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40132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8826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40132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8826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40132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8826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40132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667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 marR="34290" indent="503555">
                        <a:lnSpc>
                          <a:spcPts val="1280"/>
                        </a:lnSpc>
                        <a:tabLst>
                          <a:tab pos="87185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Specialization_Business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Business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18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31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Administration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118745">
                        <a:lnSpc>
                          <a:spcPts val="126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Specialization_E-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74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74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74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74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65024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2136775">
                        <a:lnSpc>
                          <a:spcPts val="12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. 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923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1874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118745">
                        <a:lnSpc>
                          <a:spcPts val="126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74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74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74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1874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0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260"/>
                        </a:lnSpc>
                        <a:spcBef>
                          <a:spcPts val="110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300"/>
                        </a:lnSpc>
                        <a:tabLst>
                          <a:tab pos="2355215" algn="l"/>
                          <a:tab pos="277558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Specialization_E-COMMERCE	...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ctr" marR="781050">
                        <a:lnSpc>
                          <a:spcPts val="1240"/>
                        </a:lnSpc>
                        <a:tabLst>
                          <a:tab pos="25209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ctr" marR="781050">
                        <a:lnSpc>
                          <a:spcPts val="1180"/>
                        </a:lnSpc>
                        <a:tabLst>
                          <a:tab pos="25209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ctr" marR="781050">
                        <a:lnSpc>
                          <a:spcPts val="1180"/>
                        </a:lnSpc>
                        <a:tabLst>
                          <a:tab pos="25209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ctr" marR="781050">
                        <a:lnSpc>
                          <a:spcPts val="1180"/>
                        </a:lnSpc>
                        <a:tabLst>
                          <a:tab pos="25209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ctr" marR="781050">
                        <a:lnSpc>
                          <a:spcPts val="1180"/>
                        </a:lnSpc>
                        <a:tabLst>
                          <a:tab pos="25209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ctr" marR="948690">
                        <a:lnSpc>
                          <a:spcPts val="1180"/>
                        </a:lnSpc>
                        <a:tabLst>
                          <a:tab pos="419734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	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ctr" marR="781050">
                        <a:lnSpc>
                          <a:spcPts val="1180"/>
                        </a:lnSpc>
                        <a:tabLst>
                          <a:tab pos="25209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ctr" marR="781050">
                        <a:lnSpc>
                          <a:spcPts val="1180"/>
                        </a:lnSpc>
                        <a:tabLst>
                          <a:tab pos="25209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ctr" marR="781050">
                        <a:lnSpc>
                          <a:spcPts val="1180"/>
                        </a:lnSpc>
                        <a:tabLst>
                          <a:tab pos="25209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ctr" marR="781050">
                        <a:lnSpc>
                          <a:spcPts val="1180"/>
                        </a:lnSpc>
                        <a:tabLst>
                          <a:tab pos="25209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ctr" marR="781050">
                        <a:lnSpc>
                          <a:spcPts val="1180"/>
                        </a:lnSpc>
                        <a:tabLst>
                          <a:tab pos="25209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0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260"/>
                        </a:lnSpc>
                        <a:spcBef>
                          <a:spcPts val="111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Activity_Form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Submitted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77470">
                        <a:lnSpc>
                          <a:spcPts val="13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7620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4521200" cy="1301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1875"/>
                <a:gridCol w="2219325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07007" y="2371090"/>
            <a:ext cx="41471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49395" algn="l"/>
              </a:tabLst>
            </a:pPr>
            <a:r>
              <a:rPr dirty="0" sz="1100" spc="-5">
                <a:latin typeface="Courier New"/>
                <a:cs typeface="Courier New"/>
              </a:rPr>
              <a:t>Las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</a:t>
            </a:r>
            <a:r>
              <a:rPr dirty="0" sz="1100" spc="5">
                <a:latin typeface="Courier New"/>
                <a:cs typeface="Courier New"/>
              </a:rPr>
              <a:t>_</a:t>
            </a:r>
            <a:r>
              <a:rPr dirty="0" sz="1100" spc="-5">
                <a:latin typeface="Courier New"/>
                <a:cs typeface="Courier New"/>
              </a:rPr>
              <a:t>Ha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Phon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Convers</a:t>
            </a:r>
            <a:r>
              <a:rPr dirty="0" sz="1100" spc="5">
                <a:latin typeface="Courier New"/>
                <a:cs typeface="Courier New"/>
              </a:rPr>
              <a:t>a</a:t>
            </a:r>
            <a:r>
              <a:rPr dirty="0" sz="1100" spc="-5">
                <a:latin typeface="Courier New"/>
                <a:cs typeface="Courier New"/>
              </a:rPr>
              <a:t>tio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3919" y="2556377"/>
          <a:ext cx="4605020" cy="6550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/>
                <a:gridCol w="462915"/>
                <a:gridCol w="673100"/>
                <a:gridCol w="1640205"/>
                <a:gridCol w="85724"/>
                <a:gridCol w="1136014"/>
                <a:gridCol w="158750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rowSpan="1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768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923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3492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33655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1459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4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26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161290">
                        <a:lnSpc>
                          <a:spcPts val="13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Activity_Modified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59385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93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93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93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923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9385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6002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59385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93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93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93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2094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9385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46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26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Activity_Olark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Chat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0014">
                        <a:lnSpc>
                          <a:spcPts val="13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Conversa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t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io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18745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456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456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456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8768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923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1874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18745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456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456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456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456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260"/>
                        </a:lnSpc>
                        <a:spcBef>
                          <a:spcPts val="110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3492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119380">
                        <a:lnSpc>
                          <a:spcPts val="13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Activity_Page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Visited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18745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0160">
                        <a:lnSpc>
                          <a:spcPct val="10000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4521200" cy="4096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/>
                <a:gridCol w="462915"/>
                <a:gridCol w="673100"/>
                <a:gridCol w="2765425"/>
                <a:gridCol w="169545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9240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9240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9240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9240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9240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9240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9240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9240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9240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9240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0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260"/>
                        </a:lnSpc>
                        <a:spcBef>
                          <a:spcPts val="111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3492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108585">
                        <a:lnSpc>
                          <a:spcPts val="13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Activity_Resubscribed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emails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0795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923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0795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0795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0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3492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108585">
                        <a:lnSpc>
                          <a:spcPts val="1260"/>
                        </a:lnSpc>
                        <a:tabLst>
                          <a:tab pos="159702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Activity_SMS</a:t>
                      </a:r>
                      <a:r>
                        <a:rPr dirty="0" sz="1100" spc="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Sent	Last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3919" y="5010017"/>
          <a:ext cx="3091815" cy="3739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6330"/>
                <a:gridCol w="705484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  <a:tabLst>
                          <a:tab pos="188087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Activity_Unreachable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621729" y="6775450"/>
            <a:ext cx="193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.</a:t>
            </a: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7007" y="8905240"/>
            <a:ext cx="31375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39745" algn="l"/>
              </a:tabLst>
            </a:pPr>
            <a:r>
              <a:rPr dirty="0" sz="1100" spc="-5">
                <a:latin typeface="Courier New"/>
                <a:cs typeface="Courier New"/>
              </a:rPr>
              <a:t>Las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</a:t>
            </a:r>
            <a:r>
              <a:rPr dirty="0" sz="1100" spc="5">
                <a:latin typeface="Courier New"/>
                <a:cs typeface="Courier New"/>
              </a:rPr>
              <a:t>_</a:t>
            </a:r>
            <a:r>
              <a:rPr dirty="0" sz="1100" spc="-5">
                <a:latin typeface="Courier New"/>
                <a:cs typeface="Courier New"/>
              </a:rPr>
              <a:t>Uns</a:t>
            </a:r>
            <a:r>
              <a:rPr dirty="0" sz="1100" spc="5">
                <a:latin typeface="Courier New"/>
                <a:cs typeface="Courier New"/>
              </a:rPr>
              <a:t>u</a:t>
            </a:r>
            <a:r>
              <a:rPr dirty="0" sz="1100" spc="-5">
                <a:latin typeface="Courier New"/>
                <a:cs typeface="Courier New"/>
              </a:rPr>
              <a:t>bsc</a:t>
            </a:r>
            <a:r>
              <a:rPr dirty="0" sz="1100" spc="5">
                <a:latin typeface="Courier New"/>
                <a:cs typeface="Courier New"/>
              </a:rPr>
              <a:t>r</a:t>
            </a:r>
            <a:r>
              <a:rPr dirty="0" sz="1100" spc="-5">
                <a:latin typeface="Courier New"/>
                <a:cs typeface="Courier New"/>
              </a:rPr>
              <a:t>ibe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4772025" cy="4258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395"/>
                <a:gridCol w="421005"/>
                <a:gridCol w="2103120"/>
                <a:gridCol w="672465"/>
                <a:gridCol w="1082039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11811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923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28638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28575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2095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46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26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Activity_View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browser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link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Clicked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88265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668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668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668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11811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923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668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0668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0668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668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668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668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51459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668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51489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[8991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rows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x</a:t>
                      </a:r>
                      <a:r>
                        <a:rPr dirty="0" sz="11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82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columns]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969" y="5281929"/>
            <a:ext cx="4399280" cy="1019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75"/>
              </a:lnSpc>
              <a:spcBef>
                <a:spcPts val="100"/>
              </a:spcBef>
            </a:pP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Te</a:t>
            </a:r>
            <a:r>
              <a:rPr dirty="0" sz="1400" b="1">
                <a:solidFill>
                  <a:srgbClr val="4E80BC"/>
                </a:solidFill>
                <a:latin typeface="Calibri"/>
                <a:cs typeface="Calibri"/>
              </a:rPr>
              <a:t>st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-T</a:t>
            </a:r>
            <a:r>
              <a:rPr dirty="0" sz="1400" b="1">
                <a:solidFill>
                  <a:srgbClr val="4E80BC"/>
                </a:solidFill>
                <a:latin typeface="Calibri"/>
                <a:cs typeface="Calibri"/>
              </a:rPr>
              <a:t>r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ai</a:t>
            </a:r>
            <a:r>
              <a:rPr dirty="0" sz="1400" b="1">
                <a:solidFill>
                  <a:srgbClr val="4E80BC"/>
                </a:solidFill>
                <a:latin typeface="Calibri"/>
                <a:cs typeface="Calibri"/>
              </a:rPr>
              <a:t>n 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Spli</a:t>
            </a:r>
            <a:r>
              <a:rPr dirty="0" sz="1400" b="1">
                <a:solidFill>
                  <a:srgbClr val="4E80BC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  <a:p>
            <a:pPr marL="97790">
              <a:lnSpc>
                <a:spcPts val="1295"/>
              </a:lnSpc>
            </a:pP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#Import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required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library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dirty="0" sz="1100" spc="3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sklearn.model_selection</a:t>
            </a:r>
            <a:r>
              <a:rPr dirty="0" sz="1100" spc="60"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1100" spc="3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train_test_split</a:t>
            </a:r>
            <a:endParaRPr sz="1100">
              <a:latin typeface="Courier New"/>
              <a:cs typeface="Courier New"/>
            </a:endParaRPr>
          </a:p>
          <a:p>
            <a:pPr marL="12700" marR="1011555">
              <a:lnSpc>
                <a:spcPts val="1280"/>
              </a:lnSpc>
              <a:spcBef>
                <a:spcPts val="1035"/>
              </a:spcBef>
            </a:pPr>
            <a:r>
              <a:rPr dirty="0" sz="1100">
                <a:latin typeface="Courier New"/>
                <a:cs typeface="Courier New"/>
              </a:rPr>
              <a:t>X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>
                <a:latin typeface="Courier New"/>
                <a:cs typeface="Courier New"/>
              </a:rPr>
              <a:t>Lead_data_dum.drop([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'Converted'</a:t>
            </a:r>
            <a:r>
              <a:rPr dirty="0" sz="1100">
                <a:latin typeface="Courier New"/>
                <a:cs typeface="Courier New"/>
              </a:rPr>
              <a:t>],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 spc="-5">
                <a:latin typeface="Courier New"/>
                <a:cs typeface="Courier New"/>
              </a:rPr>
              <a:t>)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X.head()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547" y="6398259"/>
            <a:ext cx="949960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715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TotalVisits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0.0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5.0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2.0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2.0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8560" y="6398259"/>
            <a:ext cx="2296160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715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Total Time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Spent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 Website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674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1532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305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1428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7303" y="6398259"/>
            <a:ext cx="1960880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  <a:tabLst>
                <a:tab pos="1863089" algn="l"/>
              </a:tabLst>
            </a:pPr>
            <a:r>
              <a:rPr dirty="0" sz="1100" spc="-5">
                <a:latin typeface="Courier New"/>
                <a:cs typeface="Courier New"/>
              </a:rPr>
              <a:t>Pag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View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</a:t>
            </a:r>
            <a:r>
              <a:rPr dirty="0" sz="1100">
                <a:latin typeface="Courier New"/>
                <a:cs typeface="Courier New"/>
              </a:rPr>
              <a:t>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Visi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algn="r" marR="25844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0.0</a:t>
            </a:r>
            <a:endParaRPr sz="1100">
              <a:latin typeface="Courier New"/>
              <a:cs typeface="Courier New"/>
            </a:endParaRPr>
          </a:p>
          <a:p>
            <a:pPr algn="r" marR="25844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2.5</a:t>
            </a:r>
            <a:endParaRPr sz="1100">
              <a:latin typeface="Courier New"/>
              <a:cs typeface="Courier New"/>
            </a:endParaRPr>
          </a:p>
          <a:p>
            <a:pPr algn="r" marR="25844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2.0</a:t>
            </a:r>
            <a:endParaRPr sz="1100">
              <a:latin typeface="Courier New"/>
              <a:cs typeface="Courier New"/>
            </a:endParaRPr>
          </a:p>
          <a:p>
            <a:pPr algn="r" marR="25844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1.0</a:t>
            </a:r>
            <a:endParaRPr sz="1100">
              <a:latin typeface="Courier New"/>
              <a:cs typeface="Courier New"/>
            </a:endParaRPr>
          </a:p>
          <a:p>
            <a:pPr algn="r" marR="258445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1.0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6560819"/>
            <a:ext cx="109855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547" y="7552690"/>
            <a:ext cx="2968625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715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Lead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Origin_Landing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Page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Submission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6946" y="7552690"/>
            <a:ext cx="2380615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  <a:tabLst>
                <a:tab pos="2283460" algn="l"/>
              </a:tabLst>
            </a:pPr>
            <a:r>
              <a:rPr dirty="0" sz="1100" spc="-5">
                <a:latin typeface="Courier New"/>
                <a:cs typeface="Courier New"/>
              </a:rPr>
              <a:t>Lea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Origin</a:t>
            </a:r>
            <a:r>
              <a:rPr dirty="0" sz="1100" spc="5">
                <a:latin typeface="Courier New"/>
                <a:cs typeface="Courier New"/>
              </a:rPr>
              <a:t>_</a:t>
            </a:r>
            <a:r>
              <a:rPr dirty="0" sz="1100" spc="-5">
                <a:latin typeface="Courier New"/>
                <a:cs typeface="Courier New"/>
              </a:rPr>
              <a:t>Lea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Ad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>
                <a:latin typeface="Courier New"/>
                <a:cs typeface="Courier New"/>
              </a:rPr>
              <a:t>m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algn="r" marR="257175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257175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257175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257175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257175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69" y="7715250"/>
            <a:ext cx="109855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5547" y="8705850"/>
            <a:ext cx="557657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  <a:tabLst>
                <a:tab pos="2114550" algn="l"/>
                <a:tab pos="5478780" algn="l"/>
              </a:tabLst>
            </a:pPr>
            <a:r>
              <a:rPr dirty="0" sz="1100" spc="-5">
                <a:latin typeface="Courier New"/>
                <a:cs typeface="Courier New"/>
              </a:rPr>
              <a:t>Lea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Origin_</a:t>
            </a:r>
            <a:r>
              <a:rPr dirty="0" sz="1100" spc="5">
                <a:latin typeface="Courier New"/>
                <a:cs typeface="Courier New"/>
              </a:rPr>
              <a:t>L</a:t>
            </a:r>
            <a:r>
              <a:rPr dirty="0" sz="1100" spc="-5">
                <a:latin typeface="Courier New"/>
                <a:cs typeface="Courier New"/>
              </a:rPr>
              <a:t>ea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Impor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Special</a:t>
            </a:r>
            <a:r>
              <a:rPr dirty="0" sz="1100" spc="5">
                <a:latin typeface="Courier New"/>
                <a:cs typeface="Courier New"/>
              </a:rPr>
              <a:t>i</a:t>
            </a:r>
            <a:r>
              <a:rPr dirty="0" sz="1100" spc="-5">
                <a:latin typeface="Courier New"/>
                <a:cs typeface="Courier New"/>
              </a:rPr>
              <a:t>zat</a:t>
            </a:r>
            <a:r>
              <a:rPr dirty="0" sz="1100" spc="5">
                <a:latin typeface="Courier New"/>
                <a:cs typeface="Courier New"/>
              </a:rPr>
              <a:t>i</a:t>
            </a:r>
            <a:r>
              <a:rPr dirty="0" sz="1100" spc="-5">
                <a:latin typeface="Courier New"/>
                <a:cs typeface="Courier New"/>
              </a:rPr>
              <a:t>on_</a:t>
            </a:r>
            <a:r>
              <a:rPr dirty="0" sz="1100" spc="5">
                <a:latin typeface="Courier New"/>
                <a:cs typeface="Courier New"/>
              </a:rPr>
              <a:t>B</a:t>
            </a:r>
            <a:r>
              <a:rPr dirty="0" sz="1100" spc="-5">
                <a:latin typeface="Courier New"/>
                <a:cs typeface="Courier New"/>
              </a:rPr>
              <a:t>usi</a:t>
            </a:r>
            <a:r>
              <a:rPr dirty="0" sz="1100" spc="5">
                <a:latin typeface="Courier New"/>
                <a:cs typeface="Courier New"/>
              </a:rPr>
              <a:t>n</a:t>
            </a:r>
            <a:r>
              <a:rPr dirty="0" sz="1100" spc="-5">
                <a:latin typeface="Courier New"/>
                <a:cs typeface="Courier New"/>
              </a:rPr>
              <a:t>es</a:t>
            </a:r>
            <a:r>
              <a:rPr dirty="0" sz="1100">
                <a:latin typeface="Courier New"/>
                <a:cs typeface="Courier New"/>
              </a:rPr>
              <a:t>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Adminis</a:t>
            </a:r>
            <a:r>
              <a:rPr dirty="0" sz="1100" spc="5">
                <a:latin typeface="Courier New"/>
                <a:cs typeface="Courier New"/>
              </a:rPr>
              <a:t>t</a:t>
            </a:r>
            <a:r>
              <a:rPr dirty="0" sz="1100" spc="-5">
                <a:latin typeface="Courier New"/>
                <a:cs typeface="Courier New"/>
              </a:rPr>
              <a:t>rat</a:t>
            </a:r>
            <a:r>
              <a:rPr dirty="0" sz="1100" spc="5">
                <a:latin typeface="Courier New"/>
                <a:cs typeface="Courier New"/>
              </a:rPr>
              <a:t>i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1861820">
              <a:lnSpc>
                <a:spcPts val="1300"/>
              </a:lnSpc>
              <a:tabLst>
                <a:tab pos="5226050" algn="l"/>
              </a:tabLst>
            </a:pPr>
            <a:r>
              <a:rPr dirty="0" sz="1100">
                <a:latin typeface="Courier New"/>
                <a:cs typeface="Courier New"/>
              </a:rPr>
              <a:t>0	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969" y="88684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614035" cy="2958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25"/>
                <a:gridCol w="2270760"/>
                <a:gridCol w="673100"/>
                <a:gridCol w="1598294"/>
                <a:gridCol w="462914"/>
                <a:gridCol w="410210"/>
              </a:tblGrid>
              <a:tr h="16258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447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447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447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52094">
                <a:tc>
                  <a:txBody>
                    <a:bodyPr/>
                    <a:lstStyle/>
                    <a:p>
                      <a:pPr algn="ctr" marR="4445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4475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Specialization_E-Business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Specialization_E-COMMERCE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0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Specialization_Finance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Management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185">
                        <a:lnSpc>
                          <a:spcPts val="1260"/>
                        </a:lnSpc>
                        <a:tabLst>
                          <a:tab pos="50482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3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3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3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3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3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55547" y="4028440"/>
            <a:ext cx="4231005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  <a:tabLst>
                <a:tab pos="4133215" algn="l"/>
              </a:tabLst>
            </a:pPr>
            <a:r>
              <a:rPr dirty="0" sz="1100" spc="-5">
                <a:latin typeface="Courier New"/>
                <a:cs typeface="Courier New"/>
              </a:rPr>
              <a:t>Las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</a:t>
            </a:r>
            <a:r>
              <a:rPr dirty="0" sz="1100" spc="5">
                <a:latin typeface="Courier New"/>
                <a:cs typeface="Courier New"/>
              </a:rPr>
              <a:t>y</a:t>
            </a:r>
            <a:r>
              <a:rPr dirty="0" sz="1100" spc="-5">
                <a:latin typeface="Courier New"/>
                <a:cs typeface="Courier New"/>
              </a:rPr>
              <a:t>_Fo</a:t>
            </a:r>
            <a:r>
              <a:rPr dirty="0" sz="1100" spc="5">
                <a:latin typeface="Courier New"/>
                <a:cs typeface="Courier New"/>
              </a:rPr>
              <a:t>r</a:t>
            </a:r>
            <a:r>
              <a:rPr dirty="0" sz="1100">
                <a:latin typeface="Courier New"/>
                <a:cs typeface="Courier New"/>
              </a:rPr>
              <a:t>m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</a:t>
            </a:r>
            <a:r>
              <a:rPr dirty="0" sz="1100" spc="5">
                <a:latin typeface="Courier New"/>
                <a:cs typeface="Courier New"/>
              </a:rPr>
              <a:t>t</a:t>
            </a:r>
            <a:r>
              <a:rPr dirty="0" sz="1100" spc="-5">
                <a:latin typeface="Courier New"/>
                <a:cs typeface="Courier New"/>
              </a:rPr>
              <a:t>te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Websit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algn="r" marR="25781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25781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25781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25781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25781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4191000"/>
            <a:ext cx="109855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5547" y="5181600"/>
            <a:ext cx="4147185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  <a:tabLst>
                <a:tab pos="4049395" algn="l"/>
              </a:tabLst>
            </a:pPr>
            <a:r>
              <a:rPr dirty="0" sz="1100" spc="-5">
                <a:latin typeface="Courier New"/>
                <a:cs typeface="Courier New"/>
              </a:rPr>
              <a:t>Las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</a:t>
            </a:r>
            <a:r>
              <a:rPr dirty="0" sz="1100" spc="5">
                <a:latin typeface="Courier New"/>
                <a:cs typeface="Courier New"/>
              </a:rPr>
              <a:t>y</a:t>
            </a:r>
            <a:r>
              <a:rPr dirty="0" sz="1100" spc="-5">
                <a:latin typeface="Courier New"/>
                <a:cs typeface="Courier New"/>
              </a:rPr>
              <a:t>_Ha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Phon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Conver</a:t>
            </a:r>
            <a:r>
              <a:rPr dirty="0" sz="1100" spc="5">
                <a:latin typeface="Courier New"/>
                <a:cs typeface="Courier New"/>
              </a:rPr>
              <a:t>s</a:t>
            </a:r>
            <a:r>
              <a:rPr dirty="0" sz="1100" spc="-5">
                <a:latin typeface="Courier New"/>
                <a:cs typeface="Courier New"/>
              </a:rPr>
              <a:t>ati</a:t>
            </a:r>
            <a:r>
              <a:rPr dirty="0" sz="1100" spc="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algn="r" marR="25781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25781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25781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25781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25781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5344159"/>
            <a:ext cx="109855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547" y="6336029"/>
            <a:ext cx="2800985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  <a:tabLst>
                <a:tab pos="2703830" algn="l"/>
              </a:tabLst>
            </a:pPr>
            <a:r>
              <a:rPr dirty="0" sz="1100" spc="-5">
                <a:latin typeface="Courier New"/>
                <a:cs typeface="Courier New"/>
              </a:rPr>
              <a:t>Las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</a:t>
            </a:r>
            <a:r>
              <a:rPr dirty="0" sz="1100" spc="5">
                <a:latin typeface="Courier New"/>
                <a:cs typeface="Courier New"/>
              </a:rPr>
              <a:t>y</a:t>
            </a:r>
            <a:r>
              <a:rPr dirty="0" sz="1100" spc="-5">
                <a:latin typeface="Courier New"/>
                <a:cs typeface="Courier New"/>
              </a:rPr>
              <a:t>_Mo</a:t>
            </a:r>
            <a:r>
              <a:rPr dirty="0" sz="1100" spc="5">
                <a:latin typeface="Courier New"/>
                <a:cs typeface="Courier New"/>
              </a:rPr>
              <a:t>d</a:t>
            </a:r>
            <a:r>
              <a:rPr dirty="0" sz="1100" spc="-5">
                <a:latin typeface="Courier New"/>
                <a:cs typeface="Courier New"/>
              </a:rPr>
              <a:t>ifi</a:t>
            </a:r>
            <a:r>
              <a:rPr dirty="0" sz="1100" spc="5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algn="r" marR="257175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algn="r" marR="257175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257175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257175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algn="r" marR="257175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69" y="6498590"/>
            <a:ext cx="109855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5547" y="7489190"/>
            <a:ext cx="4062095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  <a:tabLst>
                <a:tab pos="3964304" algn="l"/>
              </a:tabLst>
            </a:pPr>
            <a:r>
              <a:rPr dirty="0" sz="1100" spc="-5">
                <a:latin typeface="Courier New"/>
                <a:cs typeface="Courier New"/>
              </a:rPr>
              <a:t>Las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</a:t>
            </a:r>
            <a:r>
              <a:rPr dirty="0" sz="1100" spc="5">
                <a:latin typeface="Courier New"/>
                <a:cs typeface="Courier New"/>
              </a:rPr>
              <a:t>y</a:t>
            </a:r>
            <a:r>
              <a:rPr dirty="0" sz="1100" spc="-5">
                <a:latin typeface="Courier New"/>
                <a:cs typeface="Courier New"/>
              </a:rPr>
              <a:t>_Ol</a:t>
            </a:r>
            <a:r>
              <a:rPr dirty="0" sz="1100" spc="5">
                <a:latin typeface="Courier New"/>
                <a:cs typeface="Courier New"/>
              </a:rPr>
              <a:t>a</a:t>
            </a:r>
            <a:r>
              <a:rPr dirty="0" sz="1100" spc="-5">
                <a:latin typeface="Courier New"/>
                <a:cs typeface="Courier New"/>
              </a:rPr>
              <a:t>r</a:t>
            </a:r>
            <a:r>
              <a:rPr dirty="0" sz="1100">
                <a:latin typeface="Courier New"/>
                <a:cs typeface="Courier New"/>
              </a:rPr>
              <a:t>k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Convers</a:t>
            </a:r>
            <a:r>
              <a:rPr dirty="0" sz="1100" spc="5">
                <a:latin typeface="Courier New"/>
                <a:cs typeface="Courier New"/>
              </a:rPr>
              <a:t>a</a:t>
            </a:r>
            <a:r>
              <a:rPr dirty="0" sz="1100" spc="-5">
                <a:latin typeface="Courier New"/>
                <a:cs typeface="Courier New"/>
              </a:rPr>
              <a:t>tio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algn="r" marR="25654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25654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25654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25654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25654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69" y="7651750"/>
            <a:ext cx="109855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5547" y="8643619"/>
            <a:ext cx="406209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  <a:tabLst>
                <a:tab pos="3964304" algn="l"/>
              </a:tabLst>
            </a:pPr>
            <a:r>
              <a:rPr dirty="0" sz="1100" spc="-5">
                <a:latin typeface="Courier New"/>
                <a:cs typeface="Courier New"/>
              </a:rPr>
              <a:t>Las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</a:t>
            </a:r>
            <a:r>
              <a:rPr dirty="0" sz="1100" spc="5">
                <a:latin typeface="Courier New"/>
                <a:cs typeface="Courier New"/>
              </a:rPr>
              <a:t>y</a:t>
            </a:r>
            <a:r>
              <a:rPr dirty="0" sz="1100" spc="-5">
                <a:latin typeface="Courier New"/>
                <a:cs typeface="Courier New"/>
              </a:rPr>
              <a:t>_Pa</a:t>
            </a:r>
            <a:r>
              <a:rPr dirty="0" sz="1100" spc="5">
                <a:latin typeface="Courier New"/>
                <a:cs typeface="Courier New"/>
              </a:rPr>
              <a:t>g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Visit</a:t>
            </a:r>
            <a:r>
              <a:rPr dirty="0" sz="1100" spc="5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Websit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3712845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969" y="880618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782945" cy="3834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3990"/>
                <a:gridCol w="126364"/>
                <a:gridCol w="840739"/>
                <a:gridCol w="830580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2094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4655">
                <a:tc>
                  <a:txBody>
                    <a:bodyPr/>
                    <a:lstStyle/>
                    <a:p>
                      <a:pPr marL="31750" indent="252095">
                        <a:lnSpc>
                          <a:spcPts val="1280"/>
                        </a:lnSpc>
                        <a:spcBef>
                          <a:spcPts val="605"/>
                        </a:spcBef>
                        <a:tabLst>
                          <a:tab pos="389953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Activity_Resubscribed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emails </a:t>
                      </a:r>
                      <a:r>
                        <a:rPr dirty="0" sz="1100" spc="-6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68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  <a:tabLst>
                          <a:tab pos="389953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  <a:tabLst>
                          <a:tab pos="389953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  <a:tabLst>
                          <a:tab pos="389953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1459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  <a:tabLst>
                          <a:tab pos="389953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66115">
                <a:tc>
                  <a:txBody>
                    <a:bodyPr/>
                    <a:lstStyle/>
                    <a:p>
                      <a:pPr marL="31750" indent="252095">
                        <a:lnSpc>
                          <a:spcPts val="1280"/>
                        </a:lnSpc>
                        <a:spcBef>
                          <a:spcPts val="695"/>
                        </a:spcBef>
                        <a:tabLst>
                          <a:tab pos="1880870" algn="l"/>
                          <a:tab pos="297561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Activity_SMS</a:t>
                      </a:r>
                      <a:r>
                        <a:rPr dirty="0" sz="1100" spc="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Sent	Last</a:t>
                      </a:r>
                      <a:r>
                        <a:rPr dirty="0" sz="110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 </a:t>
                      </a:r>
                      <a:r>
                        <a:rPr dirty="0" sz="1100" spc="-6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Activity_Unreachable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5"/>
                        </a:lnSpc>
                        <a:tabLst>
                          <a:tab pos="272224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	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882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ct val="10000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272224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	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272224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	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272224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	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</a:tr>
              <a:tr h="251489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0"/>
                        </a:spcBef>
                        <a:tabLst>
                          <a:tab pos="272224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	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3919" y="5105267"/>
          <a:ext cx="4520565" cy="2470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935"/>
                <a:gridCol w="420370"/>
                <a:gridCol w="2776220"/>
                <a:gridCol w="1082675"/>
              </a:tblGrid>
              <a:tr h="3251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26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220"/>
                        </a:lnSpc>
                        <a:tabLst>
                          <a:tab pos="264922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7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Activity_Unsubscribed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239649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63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63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63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2095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6385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46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26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Activity_View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browser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3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link</a:t>
                      </a:r>
                      <a:r>
                        <a:rPr dirty="0" sz="11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Clicked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88265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668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668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668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51460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668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51489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[5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rows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x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81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columns]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969" y="7679690"/>
            <a:ext cx="2884805" cy="518159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Putting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target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variable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in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y </a:t>
            </a:r>
            <a:r>
              <a:rPr dirty="0" sz="1100" spc="-65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y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>
                <a:latin typeface="Courier New"/>
                <a:cs typeface="Courier New"/>
              </a:rPr>
              <a:t>Lead_data_dum[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'Converted'</a:t>
            </a:r>
            <a:r>
              <a:rPr dirty="0" sz="1100">
                <a:latin typeface="Courier New"/>
                <a:cs typeface="Courier New"/>
              </a:rPr>
              <a:t>]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y.head()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3919" y="8317096"/>
          <a:ext cx="568325" cy="650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45"/>
                <a:gridCol w="283845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5831205" cy="2397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  <a:tabLst>
                <a:tab pos="432434" algn="l"/>
              </a:tabLst>
            </a:pPr>
            <a:r>
              <a:rPr dirty="0" sz="1100">
                <a:latin typeface="Courier New"/>
                <a:cs typeface="Courier New"/>
              </a:rPr>
              <a:t>4	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Name: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Converted,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 marL="12700" marR="92710">
              <a:lnSpc>
                <a:spcPts val="1280"/>
              </a:lnSpc>
              <a:spcBef>
                <a:spcPts val="1035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Split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dataset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into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70%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and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30%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for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train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and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test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respectively </a:t>
            </a:r>
            <a:r>
              <a:rPr dirty="0" sz="1100" spc="-64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X_train,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X_test,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y_train,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y_test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latin typeface="Courier New"/>
                <a:cs typeface="Courier New"/>
              </a:rPr>
              <a:t>train_test_split(X,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y, </a:t>
            </a:r>
            <a:r>
              <a:rPr dirty="0" sz="1100">
                <a:latin typeface="Courier New"/>
                <a:cs typeface="Courier New"/>
              </a:rPr>
              <a:t> train_size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0.7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test_size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0.3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random_state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25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Import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MinMax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scaler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dirty="0" sz="1100" spc="2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sklearn.preprocessing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1100" spc="3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MinMaxScaler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Scale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three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numeric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features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scaler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MinMaxScaler()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>
                <a:latin typeface="Courier New"/>
                <a:cs typeface="Courier New"/>
              </a:rPr>
              <a:t>X_train[[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'TotalVisits'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'Page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Views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Per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Visit'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'Total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Time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Spent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on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Website'</a:t>
            </a:r>
            <a:r>
              <a:rPr dirty="0" sz="1100" spc="-5">
                <a:latin typeface="Courier New"/>
                <a:cs typeface="Courier New"/>
              </a:rPr>
              <a:t>]]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>
                <a:latin typeface="Courier New"/>
                <a:cs typeface="Courier New"/>
              </a:rPr>
              <a:t>scaler.fit_transform(X_train[[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'TotalVisits'</a:t>
            </a:r>
            <a:r>
              <a:rPr dirty="0" sz="1100"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'Page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Views </a:t>
            </a:r>
            <a:r>
              <a:rPr dirty="0" sz="1100" spc="-64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Per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Visit'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'Total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Time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Spent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on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Website'</a:t>
            </a:r>
            <a:r>
              <a:rPr dirty="0" sz="1100"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X_train.head()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3919" y="3408547"/>
          <a:ext cx="5782945" cy="4060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395"/>
                <a:gridCol w="421005"/>
                <a:gridCol w="631189"/>
                <a:gridCol w="588644"/>
                <a:gridCol w="420369"/>
                <a:gridCol w="462914"/>
                <a:gridCol w="548005"/>
                <a:gridCol w="462279"/>
                <a:gridCol w="420370"/>
                <a:gridCol w="546735"/>
                <a:gridCol w="505460"/>
                <a:gridCol w="284479"/>
              </a:tblGrid>
              <a:tr h="3251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Visit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TotalVisits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2700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Time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Spent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Views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3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2095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3523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9464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0.117647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018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0.057218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209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0.0625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3267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5653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0.117647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0.404049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0.1250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5072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1489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3704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 marL="29464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0.235294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0185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0.043134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2095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0.2500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81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260"/>
                        </a:lnSpc>
                        <a:spcBef>
                          <a:spcPts val="1019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Form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3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4191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Origin_L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ndi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Submission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Origin_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L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ea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Add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52094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3523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3267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5653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5072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</a:tr>
              <a:tr h="251489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3704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07007" y="7802880"/>
            <a:ext cx="19596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Lead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Origin_Lead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Import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0331" y="7802880"/>
            <a:ext cx="32200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Specialization_Business</a:t>
            </a:r>
            <a:r>
              <a:rPr dirty="0" sz="1100" spc="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Administration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7965440"/>
            <a:ext cx="361315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>
                <a:latin typeface="Courier New"/>
                <a:cs typeface="Courier New"/>
              </a:rPr>
              <a:t>\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352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7753" y="812800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1729" y="812800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69" y="8469630"/>
            <a:ext cx="3613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326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7753" y="84696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1729" y="84696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969" y="8809990"/>
            <a:ext cx="3613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565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57753" y="88099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21729" y="88099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1093337"/>
          <a:ext cx="5876290" cy="7945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/>
                <a:gridCol w="2270760"/>
                <a:gridCol w="1775460"/>
                <a:gridCol w="168275"/>
                <a:gridCol w="335914"/>
                <a:gridCol w="872489"/>
              </a:tblGrid>
              <a:tr h="251489">
                <a:tc>
                  <a:txBody>
                    <a:bodyPr/>
                    <a:lstStyle/>
                    <a:p>
                      <a:pPr algn="ctr" marR="444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5072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384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2413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1489">
                <a:tc>
                  <a:txBody>
                    <a:bodyPr/>
                    <a:lstStyle/>
                    <a:p>
                      <a:pPr algn="ctr" marR="4445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3704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>
                  <a:txBody>
                    <a:bodyPr/>
                    <a:lstStyle/>
                    <a:p>
                      <a:pPr algn="r" marR="24384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gridSpan="4">
                  <a:txBody>
                    <a:bodyPr/>
                    <a:lstStyle/>
                    <a:p>
                      <a:pPr algn="r" marR="2413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1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7747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Specialization_E-Business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Specialization_E-COMMERCE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3523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3267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5653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5072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3704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0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R="44450">
                        <a:lnSpc>
                          <a:spcPts val="1260"/>
                        </a:lnSpc>
                        <a:spcBef>
                          <a:spcPts val="111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3523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3820" marR="3175">
                        <a:lnSpc>
                          <a:spcPts val="1300"/>
                        </a:lnSpc>
                        <a:tabLst>
                          <a:tab pos="3027680" algn="l"/>
                          <a:tab pos="344805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Specialization_Finance</a:t>
                      </a:r>
                      <a:r>
                        <a:rPr dirty="0" sz="1100" spc="8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Management	...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2774950" marR="3175">
                        <a:lnSpc>
                          <a:spcPts val="1240"/>
                        </a:lnSpc>
                        <a:tabLst>
                          <a:tab pos="3027680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3267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59460">
                        <a:lnSpc>
                          <a:spcPts val="1180"/>
                        </a:lnSpc>
                        <a:tabLst>
                          <a:tab pos="25209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5653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59460">
                        <a:lnSpc>
                          <a:spcPts val="1180"/>
                        </a:lnSpc>
                        <a:tabLst>
                          <a:tab pos="25209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5072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59460">
                        <a:lnSpc>
                          <a:spcPts val="1180"/>
                        </a:lnSpc>
                        <a:tabLst>
                          <a:tab pos="25209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1459">
                <a:tc>
                  <a:txBody>
                    <a:bodyPr/>
                    <a:lstStyle/>
                    <a:p>
                      <a:pPr algn="ctr" marR="444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3704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59460">
                        <a:lnSpc>
                          <a:spcPts val="1240"/>
                        </a:lnSpc>
                        <a:tabLst>
                          <a:tab pos="25209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4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R="4445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3523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810">
                        <a:lnSpc>
                          <a:spcPts val="130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Activity_Form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Submitted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3267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5653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5072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2095">
                <a:tc>
                  <a:txBody>
                    <a:bodyPr/>
                    <a:lstStyle/>
                    <a:p>
                      <a:pPr algn="ctr" marR="444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3704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46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R="4445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3523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algn="r" marR="86995">
                        <a:lnSpc>
                          <a:spcPts val="13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Activity_Had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a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Phone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Conversation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8509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3267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8509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5653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8509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5072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8509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1459">
                <a:tc>
                  <a:txBody>
                    <a:bodyPr/>
                    <a:lstStyle/>
                    <a:p>
                      <a:pPr algn="ctr" marR="444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3704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8509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40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R="4445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3523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1094740">
                        <a:lnSpc>
                          <a:spcPts val="1300"/>
                        </a:lnSpc>
                        <a:spcBef>
                          <a:spcPts val="620"/>
                        </a:spcBef>
                        <a:tabLst>
                          <a:tab pos="269113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Activity_Modified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ctr" marL="1094105" marR="3175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3267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094105" marR="317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5653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094105" marR="317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5072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094105" marR="317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2095">
                <a:tc>
                  <a:txBody>
                    <a:bodyPr/>
                    <a:lstStyle/>
                    <a:p>
                      <a:pPr algn="ctr" marR="444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3704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094105" marR="3175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46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R="4445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3523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algn="r" marR="171450">
                        <a:lnSpc>
                          <a:spcPts val="13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Activity_Olark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Chat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Conversation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7018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3267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7018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5653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7018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5072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7018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1459">
                <a:tc>
                  <a:txBody>
                    <a:bodyPr/>
                    <a:lstStyle/>
                    <a:p>
                      <a:pPr algn="ctr" marR="444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3704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7018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1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 marR="3175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Activity_Page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Visited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874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4521200" cy="5250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/>
                <a:gridCol w="2228215"/>
                <a:gridCol w="462914"/>
                <a:gridCol w="335914"/>
                <a:gridCol w="829310"/>
                <a:gridCol w="210820"/>
              </a:tblGrid>
              <a:tr h="16258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3523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 marR="19240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3267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 marR="19240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5653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 marR="19240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5072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 marR="19240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3704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 marR="19240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0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R="44450">
                        <a:lnSpc>
                          <a:spcPts val="1260"/>
                        </a:lnSpc>
                        <a:spcBef>
                          <a:spcPts val="111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3523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66040">
                        <a:lnSpc>
                          <a:spcPts val="13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Activity_Resubscribed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emails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65405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3267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6540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5653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6540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5072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6540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3704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6540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6654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 marR="34925" indent="503555">
                        <a:lnSpc>
                          <a:spcPts val="1280"/>
                        </a:lnSpc>
                        <a:tabLst>
                          <a:tab pos="188087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Activity_SMS </a:t>
                      </a:r>
                      <a:r>
                        <a:rPr dirty="0" sz="1100" spc="-6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Activity_Unreachable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18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3523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19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95275">
                        <a:lnSpc>
                          <a:spcPts val="126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3267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5653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5072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3704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0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R="44450">
                        <a:lnSpc>
                          <a:spcPts val="1260"/>
                        </a:lnSpc>
                        <a:spcBef>
                          <a:spcPts val="111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3523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78105">
                        <a:lnSpc>
                          <a:spcPts val="13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Activity_Unsubscribed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75565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3267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5653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5072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3704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07007" y="6319520"/>
            <a:ext cx="42297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Last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Activity_View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browser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link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Clicked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3919" y="6504807"/>
          <a:ext cx="4688840" cy="813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0150"/>
                <a:gridCol w="2218690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3523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3267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5653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5072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3704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2969" y="7473950"/>
            <a:ext cx="4314190" cy="1233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[5 rows</a:t>
            </a:r>
            <a:r>
              <a:rPr dirty="0" sz="1100">
                <a:latin typeface="Courier New"/>
                <a:cs typeface="Courier New"/>
              </a:rPr>
              <a:t> x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81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columns]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600" spc="-5" b="1">
                <a:solidFill>
                  <a:srgbClr val="4E80BC"/>
                </a:solidFill>
                <a:latin typeface="Calibri"/>
                <a:cs typeface="Calibri"/>
              </a:rPr>
              <a:t>Model</a:t>
            </a:r>
            <a:r>
              <a:rPr dirty="0" sz="1600" spc="-7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4E80BC"/>
                </a:solidFill>
                <a:latin typeface="Calibri"/>
                <a:cs typeface="Calibri"/>
              </a:rPr>
              <a:t>Building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Import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'LogisticRegression'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dirty="0" sz="1100" spc="3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sklearn.linear_model</a:t>
            </a:r>
            <a:r>
              <a:rPr dirty="0" sz="1100" spc="50"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1100" spc="3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LogisticRegression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LogisticRegression()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4818380" cy="8214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3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Import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RFE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dirty="0" sz="1100" spc="1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sklearn.feature_selection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1100" spc="3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RFE</a:t>
            </a:r>
            <a:endParaRPr sz="1100">
              <a:latin typeface="Courier New"/>
              <a:cs typeface="Courier New"/>
            </a:endParaRPr>
          </a:p>
          <a:p>
            <a:pPr marL="12700" marR="1350645">
              <a:lnSpc>
                <a:spcPts val="1280"/>
              </a:lnSpc>
              <a:spcBef>
                <a:spcPts val="1035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Running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RFE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with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15 variables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as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output </a:t>
            </a:r>
            <a:r>
              <a:rPr dirty="0" sz="1100" spc="-64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rfe</a:t>
            </a:r>
            <a:r>
              <a:rPr dirty="0" sz="1100" spc="4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4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RFE(lr,</a:t>
            </a:r>
            <a:r>
              <a:rPr dirty="0" sz="1100" spc="5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n_features_to_select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20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rfe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rfe.fit(X_train,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y_train)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25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Features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that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have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been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selected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by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RFE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list</a:t>
            </a:r>
            <a:r>
              <a:rPr dirty="0" sz="1100" spc="-5"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zip</a:t>
            </a:r>
            <a:r>
              <a:rPr dirty="0" sz="1100" spc="-5">
                <a:latin typeface="Courier New"/>
                <a:cs typeface="Courier New"/>
              </a:rPr>
              <a:t>(X_train.columns,</a:t>
            </a:r>
            <a:r>
              <a:rPr dirty="0" sz="1100" spc="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rfe.support_,</a:t>
            </a:r>
            <a:r>
              <a:rPr dirty="0" sz="1100" spc="6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rfe.ranking_))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spc="-5">
                <a:latin typeface="Courier New"/>
                <a:cs typeface="Courier New"/>
              </a:rPr>
              <a:t>[('TotalVisits',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True,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1),</a:t>
            </a:r>
            <a:endParaRPr sz="1100">
              <a:latin typeface="Courier New"/>
              <a:cs typeface="Courier New"/>
            </a:endParaRPr>
          </a:p>
          <a:p>
            <a:pPr marL="96520" marR="126555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('Total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Time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Spent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Website',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True,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1),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('Page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Views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Visit',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True,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1),</a:t>
            </a:r>
            <a:endParaRPr sz="1100">
              <a:latin typeface="Courier New"/>
              <a:cs typeface="Courier New"/>
            </a:endParaRPr>
          </a:p>
          <a:p>
            <a:pPr marL="96520" marR="4248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('Lead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Origin_Landing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Page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Submission',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22),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('Lead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Origin_Lead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Add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Form',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True,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1),</a:t>
            </a:r>
            <a:endParaRPr sz="1100">
              <a:latin typeface="Courier New"/>
              <a:cs typeface="Courier New"/>
            </a:endParaRPr>
          </a:p>
          <a:p>
            <a:pPr marL="96520" marR="1727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('Lead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Origin_Lead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Import',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34),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('Specialization_Business</a:t>
            </a:r>
            <a:r>
              <a:rPr dirty="0" sz="1100" spc="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Administration',</a:t>
            </a:r>
            <a:r>
              <a:rPr dirty="0" sz="1100" spc="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24),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('Specialization_E-Business',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18),</a:t>
            </a:r>
            <a:endParaRPr sz="1100">
              <a:latin typeface="Courier New"/>
              <a:cs typeface="Courier New"/>
            </a:endParaRPr>
          </a:p>
          <a:p>
            <a:pPr marL="9652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('Specialization_E-COMMERCE',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29),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('Specialization_Finance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Management',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21),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('Specialization_Healthcare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Management',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20),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('Specialization_Hospitality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Management',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51),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('Specialization_Human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Resource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Management',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23),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('Specialization_IT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Projects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Management',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27),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('Specialization_International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Business',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26),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('Specialization_Marketing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Management',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19),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('Specialization_Media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Advertising',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46),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('Specialization_Operations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Management',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30),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('Specialization_Retail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Management',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59),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('Specialization_Rural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Agribusiness',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25),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('Specialization_Services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Excellence',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43),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('Specialization_Supply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Chain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Management',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28),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('Specialization_Travel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Tourism',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31),</a:t>
            </a:r>
            <a:endParaRPr sz="1100">
              <a:latin typeface="Courier New"/>
              <a:cs typeface="Courier New"/>
            </a:endParaRPr>
          </a:p>
          <a:p>
            <a:pPr marL="96520" marR="135064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('Lead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Source_Direct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Traffic',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True,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1),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('Lead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Source_Facebook',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45),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('Lead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Source_Google',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True,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1),</a:t>
            </a:r>
            <a:endParaRPr sz="1100">
              <a:latin typeface="Courier New"/>
              <a:cs typeface="Courier New"/>
            </a:endParaRPr>
          </a:p>
          <a:p>
            <a:pPr marL="96520" marR="135064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('Lead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Source_Live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Chat',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56),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('Lead</a:t>
            </a:r>
            <a:r>
              <a:rPr dirty="0" sz="1100" spc="8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Source_NC_EDM',</a:t>
            </a:r>
            <a:r>
              <a:rPr dirty="0" sz="1100" spc="9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8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17),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('Lead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Source_Olark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Chat',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12),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('Lead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Source_Organic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Search',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True,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1),</a:t>
            </a:r>
            <a:endParaRPr sz="1100">
              <a:latin typeface="Courier New"/>
              <a:cs typeface="Courier New"/>
            </a:endParaRPr>
          </a:p>
          <a:p>
            <a:pPr marL="96520" marR="93027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('Lead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Source_Pay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Click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Ads',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42),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('Lead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Source_Press_Release',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55),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('Lead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Source_Reference',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11),</a:t>
            </a:r>
            <a:endParaRPr sz="1100">
              <a:latin typeface="Courier New"/>
              <a:cs typeface="Courier New"/>
            </a:endParaRPr>
          </a:p>
          <a:p>
            <a:pPr algn="just" marL="96520" marR="135064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('Lead Source_Referral Sites', True, 1),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('Lead Source_Social Media', False, 10),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('Lead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Source_WeLearn',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41),</a:t>
            </a:r>
            <a:endParaRPr sz="1100">
              <a:latin typeface="Courier New"/>
              <a:cs typeface="Courier New"/>
            </a:endParaRPr>
          </a:p>
          <a:p>
            <a:pPr marL="96520" marR="118173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('Lead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Source_Welingak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Website',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True,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1),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('Lead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Source_bing',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48),</a:t>
            </a:r>
            <a:endParaRPr sz="1100">
              <a:latin typeface="Courier New"/>
              <a:cs typeface="Courier New"/>
            </a:endParaRPr>
          </a:p>
          <a:p>
            <a:pPr marL="96520" marR="17703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('Lead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Source_blog',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36),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('Lead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Source_google',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32),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('Lead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Source_testone',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39),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5581015" cy="4808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219773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dtypes: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float64(4),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int64(3),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object(30)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memory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usage: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2.6+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MB</a:t>
            </a:r>
            <a:endParaRPr sz="1100">
              <a:latin typeface="Courier New"/>
              <a:cs typeface="Courier New"/>
            </a:endParaRPr>
          </a:p>
          <a:p>
            <a:pPr marL="12700" marR="4300220">
              <a:lnSpc>
                <a:spcPts val="2280"/>
              </a:lnSpc>
              <a:spcBef>
                <a:spcPts val="200"/>
              </a:spcBef>
            </a:pPr>
            <a:r>
              <a:rPr dirty="0" sz="1100" spc="-5">
                <a:latin typeface="Courier New"/>
                <a:cs typeface="Courier New"/>
              </a:rPr>
              <a:t>Lead_da</a:t>
            </a:r>
            <a:r>
              <a:rPr dirty="0" sz="1100" spc="5">
                <a:latin typeface="Courier New"/>
                <a:cs typeface="Courier New"/>
              </a:rPr>
              <a:t>t</a:t>
            </a:r>
            <a:r>
              <a:rPr dirty="0" sz="1100" spc="-5">
                <a:latin typeface="Courier New"/>
                <a:cs typeface="Courier New"/>
              </a:rPr>
              <a:t>a.s</a:t>
            </a:r>
            <a:r>
              <a:rPr dirty="0" sz="1100" spc="5">
                <a:latin typeface="Courier New"/>
                <a:cs typeface="Courier New"/>
              </a:rPr>
              <a:t>h</a:t>
            </a:r>
            <a:r>
              <a:rPr dirty="0" sz="1100" spc="-5">
                <a:latin typeface="Courier New"/>
                <a:cs typeface="Courier New"/>
              </a:rPr>
              <a:t>ap</a:t>
            </a:r>
            <a:r>
              <a:rPr dirty="0" sz="1100">
                <a:latin typeface="Courier New"/>
                <a:cs typeface="Courier New"/>
              </a:rPr>
              <a:t>e  </a:t>
            </a:r>
            <a:r>
              <a:rPr dirty="0" sz="1100" spc="-5">
                <a:latin typeface="Courier New"/>
                <a:cs typeface="Courier New"/>
              </a:rPr>
              <a:t>(9240,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37)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725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check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for duplicate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Lead_data.duplicated(subset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2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'Prospect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ID'</a:t>
            </a:r>
            <a:r>
              <a:rPr dirty="0" sz="1100">
                <a:latin typeface="Courier New"/>
                <a:cs typeface="Courier New"/>
              </a:rPr>
              <a:t>],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keep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8167B"/>
                </a:solidFill>
                <a:latin typeface="Courier New"/>
                <a:cs typeface="Courier New"/>
              </a:rPr>
              <a:t>False</a:t>
            </a:r>
            <a:r>
              <a:rPr dirty="0" sz="1100">
                <a:latin typeface="Courier New"/>
                <a:cs typeface="Courier New"/>
              </a:rPr>
              <a:t>).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sum</a:t>
            </a:r>
            <a:r>
              <a:rPr dirty="0" sz="1100"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ct val="172700"/>
              </a:lnSpc>
            </a:pPr>
            <a:r>
              <a:rPr dirty="0" sz="1100" spc="-5">
                <a:latin typeface="Courier New"/>
                <a:cs typeface="Courier New"/>
              </a:rPr>
              <a:t>Lead_data.duplicated(subset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'Lead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Number'</a:t>
            </a:r>
            <a:r>
              <a:rPr dirty="0" sz="1100">
                <a:latin typeface="Courier New"/>
                <a:cs typeface="Courier New"/>
              </a:rPr>
              <a:t>],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keep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8167B"/>
                </a:solidFill>
                <a:latin typeface="Courier New"/>
                <a:cs typeface="Courier New"/>
              </a:rPr>
              <a:t>False</a:t>
            </a:r>
            <a:r>
              <a:rPr dirty="0" sz="1100">
                <a:latin typeface="Courier New"/>
                <a:cs typeface="Courier New"/>
              </a:rPr>
              <a:t>).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sum</a:t>
            </a:r>
            <a:r>
              <a:rPr dirty="0" sz="1100">
                <a:latin typeface="Courier New"/>
                <a:cs typeface="Courier New"/>
              </a:rPr>
              <a:t>()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200" spc="-5">
                <a:latin typeface="Cambria"/>
                <a:cs typeface="Cambria"/>
              </a:rPr>
              <a:t>No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duplicate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values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in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Prospect</a:t>
            </a:r>
            <a:r>
              <a:rPr dirty="0" sz="1200">
                <a:latin typeface="Cambria"/>
                <a:cs typeface="Cambria"/>
              </a:rPr>
              <a:t> ID</a:t>
            </a:r>
            <a:r>
              <a:rPr dirty="0" sz="1200" spc="-5">
                <a:latin typeface="Cambria"/>
                <a:cs typeface="Cambria"/>
              </a:rPr>
              <a:t> and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Lead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Number</a:t>
            </a:r>
            <a:endParaRPr sz="1200">
              <a:latin typeface="Cambria"/>
              <a:cs typeface="Cambria"/>
            </a:endParaRPr>
          </a:p>
          <a:p>
            <a:pPr marL="12700" marR="24765">
              <a:lnSpc>
                <a:spcPts val="1400"/>
              </a:lnSpc>
              <a:spcBef>
                <a:spcPts val="950"/>
              </a:spcBef>
            </a:pPr>
            <a:r>
              <a:rPr dirty="0" sz="1200" spc="-5">
                <a:latin typeface="Cambria"/>
                <a:cs typeface="Cambria"/>
              </a:rPr>
              <a:t>Clearly Prospect </a:t>
            </a:r>
            <a:r>
              <a:rPr dirty="0" sz="1200">
                <a:latin typeface="Cambria"/>
                <a:cs typeface="Cambria"/>
              </a:rPr>
              <a:t>ID </a:t>
            </a:r>
            <a:r>
              <a:rPr dirty="0" sz="1200" spc="-5">
                <a:latin typeface="Cambria"/>
                <a:cs typeface="Cambria"/>
              </a:rPr>
              <a:t>&amp;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Lead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Number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are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two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variables that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are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just indicative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of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the </a:t>
            </a:r>
            <a:r>
              <a:rPr dirty="0" sz="1200">
                <a:latin typeface="Cambria"/>
                <a:cs typeface="Cambria"/>
              </a:rPr>
              <a:t>ID </a:t>
            </a:r>
            <a:r>
              <a:rPr dirty="0" sz="1200" spc="-24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number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of </a:t>
            </a:r>
            <a:r>
              <a:rPr dirty="0" sz="1200" spc="-5">
                <a:latin typeface="Cambria"/>
                <a:cs typeface="Cambria"/>
              </a:rPr>
              <a:t>the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Contacted People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&amp; can be dropped.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EXPLORATORY</a:t>
            </a:r>
            <a:r>
              <a:rPr dirty="0" sz="1400" spc="-35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DATA</a:t>
            </a:r>
            <a:r>
              <a:rPr dirty="0" sz="1400" spc="-2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430"/>
              </a:lnSpc>
              <a:spcBef>
                <a:spcPts val="1030"/>
              </a:spcBef>
            </a:pP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Data</a:t>
            </a:r>
            <a:r>
              <a:rPr dirty="0" sz="1200" spc="-2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Cleaning</a:t>
            </a:r>
            <a:r>
              <a:rPr dirty="0" sz="1200" spc="-1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4E80BC"/>
                </a:solidFill>
                <a:latin typeface="Calibri"/>
                <a:cs typeface="Calibri"/>
              </a:rPr>
              <a:t>&amp;</a:t>
            </a:r>
            <a:r>
              <a:rPr dirty="0" sz="1200" spc="-2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Treatment:</a:t>
            </a:r>
            <a:endParaRPr sz="1200">
              <a:latin typeface="Calibri"/>
              <a:cs typeface="Calibri"/>
            </a:endParaRPr>
          </a:p>
          <a:p>
            <a:pPr marL="12700" marR="179705">
              <a:lnSpc>
                <a:spcPts val="1280"/>
              </a:lnSpc>
              <a:spcBef>
                <a:spcPts val="65"/>
              </a:spcBef>
            </a:pP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#dropping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Lead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Number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and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Prospect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ID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since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they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have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all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unique </a:t>
            </a:r>
            <a:r>
              <a:rPr dirty="0" sz="1100" spc="-64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values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Courier New"/>
                <a:cs typeface="Courier New"/>
              </a:rPr>
              <a:t>Lead_data.drop([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'Prospect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ID'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'Lead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Number'</a:t>
            </a:r>
            <a:r>
              <a:rPr dirty="0" sz="1100">
                <a:latin typeface="Courier New"/>
                <a:cs typeface="Courier New"/>
              </a:rPr>
              <a:t>],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inplace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2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8167B"/>
                </a:solidFill>
                <a:latin typeface="Courier New"/>
                <a:cs typeface="Courier New"/>
              </a:rPr>
              <a:t>True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#Converting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'Select'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values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to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NaN.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3919" y="5869807"/>
          <a:ext cx="4521200" cy="3180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9079"/>
                <a:gridCol w="452120"/>
              </a:tblGrid>
              <a:tr h="226089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Lead_data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100" spc="-15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Lead_data.replace(</a:t>
                      </a:r>
                      <a:r>
                        <a:rPr dirty="0" sz="1100">
                          <a:solidFill>
                            <a:srgbClr val="3F6F9F"/>
                          </a:solidFill>
                          <a:latin typeface="Courier New"/>
                          <a:cs typeface="Courier New"/>
                        </a:rPr>
                        <a:t>'Select'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,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np.nan)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95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Lead_data.nunique()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5334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6059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4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Origin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5334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60"/>
                        </a:lnSpc>
                        <a:spcBef>
                          <a:spcPts val="4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5334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Source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Email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Converted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TotalVisits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 Time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Spent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1731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Page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Views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Visit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114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Country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Specialization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How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did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hear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about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X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 Education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What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occupation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What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matters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most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choosing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course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Search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Magazine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5660390" cy="8182609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96520" marR="1856105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('Lead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Source_welearnblog_Home',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61),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('Lead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Source_youtubechannel',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60),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('Do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Email_Yes',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True,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1),</a:t>
            </a:r>
            <a:endParaRPr sz="1100">
              <a:latin typeface="Courier New"/>
              <a:cs typeface="Courier New"/>
            </a:endParaRPr>
          </a:p>
          <a:p>
            <a:pPr marL="96520" marR="168719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Activity_Converted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Lead',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6),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Activity_Email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Bounced',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True,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1),</a:t>
            </a:r>
            <a:endParaRPr sz="1100">
              <a:latin typeface="Courier New"/>
              <a:cs typeface="Courier New"/>
            </a:endParaRPr>
          </a:p>
          <a:p>
            <a:pPr marL="96520" marR="151955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Activity_Email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Link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Clicked',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53),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Activity_Email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Marked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Spam',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33),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7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Activity_Email</a:t>
            </a:r>
            <a:r>
              <a:rPr dirty="0" sz="1100" spc="8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Opened',</a:t>
            </a:r>
            <a:r>
              <a:rPr dirty="0" sz="1100" spc="8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8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40),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Activity_Email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Received',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54),</a:t>
            </a:r>
            <a:endParaRPr sz="1100">
              <a:latin typeface="Courier New"/>
              <a:cs typeface="Courier New"/>
            </a:endParaRPr>
          </a:p>
          <a:p>
            <a:pPr marL="96520" marR="1014094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Activity_Form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Submitted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Website',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7),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Activity_Had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Phone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Conversation',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14),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Activity_Olark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Conversation',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True,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Activity_Page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Visited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Website',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8),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Activity_Resubscribed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emails',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16),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Activity_SMS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Sent',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15),</a:t>
            </a:r>
            <a:endParaRPr sz="1100">
              <a:latin typeface="Courier New"/>
              <a:cs typeface="Courier New"/>
            </a:endParaRPr>
          </a:p>
          <a:p>
            <a:pPr marL="96520" marR="202374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Activity_Unreachable',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Activity_Unsubscribed',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49),</a:t>
            </a:r>
            <a:endParaRPr sz="1100">
              <a:latin typeface="Courier New"/>
              <a:cs typeface="Courier New"/>
            </a:endParaRPr>
          </a:p>
          <a:p>
            <a:pPr marL="96520" marR="67754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Activity_View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browser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link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Clicked',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47),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Activity_Visited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Booth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Tradeshow',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50),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('What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occupation_Housewife',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True,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('What</a:t>
            </a:r>
            <a:r>
              <a:rPr dirty="0" sz="1100" spc="6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 spc="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current</a:t>
            </a:r>
            <a:r>
              <a:rPr dirty="0" sz="1100" spc="7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occupation_Other',</a:t>
            </a:r>
            <a:r>
              <a:rPr dirty="0" sz="1100" spc="7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('What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occupation_Student',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('What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occupation_Unemployed',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3),</a:t>
            </a:r>
            <a:endParaRPr sz="1100">
              <a:latin typeface="Courier New"/>
              <a:cs typeface="Courier New"/>
            </a:endParaRPr>
          </a:p>
          <a:p>
            <a:pPr marL="9652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('What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current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occupation_Working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Professional',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True,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1),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('A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free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copy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Mastering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Interview_Yes',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52),</a:t>
            </a:r>
            <a:endParaRPr sz="1100">
              <a:latin typeface="Courier New"/>
              <a:cs typeface="Courier New"/>
            </a:endParaRPr>
          </a:p>
          <a:p>
            <a:pPr marL="96520" marR="93027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Activity_Email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Bounced',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44),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Activity_Email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Link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Clicked',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True,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Activity_Email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Marked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Spam',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35),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Activity_Email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Opened',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True,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1),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Activity_Email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Received',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57),</a:t>
            </a:r>
            <a:endParaRPr sz="1100">
              <a:latin typeface="Courier New"/>
              <a:cs typeface="Courier New"/>
            </a:endParaRPr>
          </a:p>
          <a:p>
            <a:pPr marL="96520" marR="25717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Activity_Form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Submitted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Website',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58),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Activity_Had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Phone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Conversation',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True,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Activity_Modified',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True,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1),</a:t>
            </a:r>
            <a:endParaRPr sz="1100">
              <a:latin typeface="Courier New"/>
              <a:cs typeface="Courier New"/>
            </a:endParaRPr>
          </a:p>
          <a:p>
            <a:pPr marL="96520" marR="50990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Activity_Olark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Conversation',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True,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Activity_Page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Visited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Website',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True,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Activity_Resubscribed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emails',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13),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Activity_SMS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Sent',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37),</a:t>
            </a:r>
            <a:endParaRPr sz="1100">
              <a:latin typeface="Courier New"/>
              <a:cs typeface="Courier New"/>
            </a:endParaRPr>
          </a:p>
          <a:p>
            <a:pPr marL="96520" marR="135064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Activity_Unreachable',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9),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Activity_Unsubscribed',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38),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('Last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Activity_View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browser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link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Clicked',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False,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62)]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Put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all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columns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selected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by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RFE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in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variable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'col'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col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2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X_train.columns[rfe.support_]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200" spc="-5">
                <a:latin typeface="Cambria"/>
                <a:cs typeface="Cambria"/>
              </a:rPr>
              <a:t>All the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variables selected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by RFE, next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statistics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part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(p-values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and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the VIFs)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ts val="1300"/>
              </a:lnSpc>
              <a:spcBef>
                <a:spcPts val="85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Selecting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columns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selected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by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RFE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X_train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X_train[col]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Importing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statsmodels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1100" spc="1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statsmodels.api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as</a:t>
            </a:r>
            <a:r>
              <a:rPr dirty="0" sz="110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sm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5911215" cy="17995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X_train_sm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2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sm.add_constant(X_train)</a:t>
            </a:r>
            <a:endParaRPr sz="1100">
              <a:latin typeface="Courier New"/>
              <a:cs typeface="Courier New"/>
            </a:endParaRPr>
          </a:p>
          <a:p>
            <a:pPr marL="12700" marR="17081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logm1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sm.GLM(y_train,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X_train_sm,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family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2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sm.families.Binomial())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logm1.fit()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res.summary()</a:t>
            </a:r>
            <a:endParaRPr sz="1100">
              <a:latin typeface="Courier New"/>
              <a:cs typeface="Courier New"/>
            </a:endParaRPr>
          </a:p>
          <a:p>
            <a:pPr marL="12700" marR="2275840">
              <a:lnSpc>
                <a:spcPts val="1280"/>
              </a:lnSpc>
              <a:spcBef>
                <a:spcPts val="1035"/>
              </a:spcBef>
            </a:pPr>
            <a:r>
              <a:rPr dirty="0" sz="1100" spc="-5">
                <a:latin typeface="Courier New"/>
                <a:cs typeface="Courier New"/>
              </a:rPr>
              <a:t>&lt;class</a:t>
            </a:r>
            <a:r>
              <a:rPr dirty="0" sz="1100" spc="7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'statsmodels.iolib.summary.Summary'&gt;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"""</a:t>
            </a:r>
            <a:endParaRPr sz="1100">
              <a:latin typeface="Courier New"/>
              <a:cs typeface="Courier New"/>
            </a:endParaRPr>
          </a:p>
          <a:p>
            <a:pPr marL="1442085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Generalized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Linear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Model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Regression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Results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======================================================================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========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3919" y="2683377"/>
          <a:ext cx="5024120" cy="2764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6865"/>
                <a:gridCol w="588010"/>
                <a:gridCol w="210185"/>
                <a:gridCol w="883285"/>
                <a:gridCol w="1753870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Dep.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Variable: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No.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Observations: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6293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Model: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GLM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Df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Residuals: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6272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Model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Family: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Binomial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Df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Model: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Link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Function: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Logit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Scale: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Method: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IRLS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Log-Likelihood: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-2573.2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Date: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Tue,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Feb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2023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Deviance: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5146.4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Time: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21:54:27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Pearson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chi2: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6.52e+03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No.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Iterations: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Pseudo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R-squ.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(CS):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0.3984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Covariance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Type: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nonrobu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s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969" y="5601970"/>
            <a:ext cx="5912485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======================================================================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==================================================</a:t>
            </a:r>
            <a:endParaRPr sz="1100">
              <a:latin typeface="Courier New"/>
              <a:cs typeface="Courier New"/>
            </a:endParaRPr>
          </a:p>
          <a:p>
            <a:pPr marL="4974590">
              <a:lnSpc>
                <a:spcPts val="1280"/>
              </a:lnSpc>
              <a:tabLst>
                <a:tab pos="5647055" algn="l"/>
              </a:tabLst>
            </a:pPr>
            <a:r>
              <a:rPr dirty="0" sz="1100" spc="-5">
                <a:latin typeface="Courier New"/>
                <a:cs typeface="Courier New"/>
              </a:rPr>
              <a:t>coe</a:t>
            </a:r>
            <a:r>
              <a:rPr dirty="0" sz="1100">
                <a:latin typeface="Courier New"/>
                <a:cs typeface="Courier New"/>
              </a:rPr>
              <a:t>f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st</a:t>
            </a:r>
            <a:r>
              <a:rPr dirty="0" sz="1100">
                <a:latin typeface="Courier New"/>
                <a:cs typeface="Courier New"/>
              </a:rPr>
              <a:t>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tabLst>
                <a:tab pos="1105535" algn="l"/>
                <a:tab pos="1694180" algn="l"/>
                <a:tab pos="2619375" algn="l"/>
                <a:tab pos="3629025" algn="l"/>
              </a:tabLst>
            </a:pPr>
            <a:r>
              <a:rPr dirty="0" sz="1100" spc="-5">
                <a:latin typeface="Courier New"/>
                <a:cs typeface="Courier New"/>
              </a:rPr>
              <a:t>err	</a:t>
            </a:r>
            <a:r>
              <a:rPr dirty="0" sz="1100">
                <a:latin typeface="Courier New"/>
                <a:cs typeface="Courier New"/>
              </a:rPr>
              <a:t>z	</a:t>
            </a:r>
            <a:r>
              <a:rPr dirty="0" sz="1100" spc="-5">
                <a:latin typeface="Courier New"/>
                <a:cs typeface="Courier New"/>
              </a:rPr>
              <a:t>P&gt;|z|	[0.025	0.975]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5669" y="6366331"/>
            <a:ext cx="5887085" cy="0"/>
          </a:xfrm>
          <a:custGeom>
            <a:avLst/>
            <a:gdLst/>
            <a:ahLst/>
            <a:cxnLst/>
            <a:rect l="l" t="t" r="r" b="b"/>
            <a:pathLst>
              <a:path w="5887084" h="0">
                <a:moveTo>
                  <a:pt x="0" y="0"/>
                </a:moveTo>
                <a:lnTo>
                  <a:pt x="5886685" y="0"/>
                </a:lnTo>
              </a:path>
            </a:pathLst>
          </a:custGeom>
          <a:ln w="1117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83919" y="6528892"/>
          <a:ext cx="5918835" cy="2022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760"/>
                <a:gridCol w="336550"/>
                <a:gridCol w="589279"/>
                <a:gridCol w="925194"/>
                <a:gridCol w="1009649"/>
                <a:gridCol w="872489"/>
                <a:gridCol w="1567814"/>
              </a:tblGrid>
              <a:tr h="396314">
                <a:tc gridSpan="2">
                  <a:txBody>
                    <a:bodyPr/>
                    <a:lstStyle/>
                    <a:p>
                      <a:pPr marL="31750" marR="497205">
                        <a:lnSpc>
                          <a:spcPts val="1280"/>
                        </a:lnSpc>
                        <a:spcBef>
                          <a:spcPts val="459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cons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t 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0.10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5841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3.876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444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r" marR="161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444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r" marR="161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0.194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444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0.590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444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8229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0.3920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0960"/>
                </a:tc>
              </a:tr>
              <a:tr h="32509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TotalVi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s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6.405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61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61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1.339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2.520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algn="r" marR="58229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1.9299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514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 Time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Spent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 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871855" algn="l"/>
                          <a:tab pos="188087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0.170	27.617	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61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4.370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5.037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algn="r" marR="58229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4.7035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511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Page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Views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Visit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871855" algn="l"/>
                          <a:tab pos="188087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0.444	-4.558	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61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-2.895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-1.154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algn="r" marR="58229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-2.0243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511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 Origin_Lead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Add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Form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871855" algn="l"/>
                          <a:tab pos="188087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0.256	11.896	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61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2.543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3.547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algn="r" marR="58229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3.0451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3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 Source_Direct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Traffic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8229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-1.5377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61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682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-11.617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1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1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-1.797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65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-1.278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969" y="8528050"/>
            <a:ext cx="15379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Lead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Source_Google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2536" y="8528050"/>
            <a:ext cx="612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-1.112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69" y="8690609"/>
            <a:ext cx="22948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2805" algn="l"/>
                <a:tab pos="1861820" algn="l"/>
              </a:tabLst>
            </a:pPr>
            <a:r>
              <a:rPr dirty="0" sz="1100" spc="-5">
                <a:latin typeface="Courier New"/>
                <a:cs typeface="Courier New"/>
              </a:rPr>
              <a:t>0.12</a:t>
            </a:r>
            <a:r>
              <a:rPr dirty="0" sz="1100">
                <a:latin typeface="Courier New"/>
                <a:cs typeface="Courier New"/>
              </a:rPr>
              <a:t>9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8.59</a:t>
            </a:r>
            <a:r>
              <a:rPr dirty="0" sz="1100">
                <a:latin typeface="Courier New"/>
                <a:cs typeface="Courier New"/>
              </a:rPr>
              <a:t>8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0.00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8110" y="8690609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-1.36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7443" y="8690609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-0.85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969" y="8853169"/>
            <a:ext cx="22110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Lead Source_Organic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Search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12676" y="8853169"/>
            <a:ext cx="612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-1.428</a:t>
            </a: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360670" cy="1788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670"/>
                <a:gridCol w="1050925"/>
                <a:gridCol w="882650"/>
                <a:gridCol w="967105"/>
                <a:gridCol w="788035"/>
                <a:gridCol w="1009014"/>
              </a:tblGrid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-8.657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-1.752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272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-1.105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514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Source_Referral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87185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0.334	-4.049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Sites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6827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R="34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-2.005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-0.697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-1.3511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511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Source_Welingak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956944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1.039	2.373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1811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ctr" marR="11874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4127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0.429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4.503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2.4662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512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Email_Yes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87185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0.206	-6.916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R="34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-1.832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-1.023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-1.4273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509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Activity_Email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87185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0.396	-2.820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702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Bounce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28702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R="34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-1.891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-0.340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-1.1159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517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Activity_Olark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87185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0.193	-6.723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3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Chat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Conversation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68275">
                        <a:lnSpc>
                          <a:spcPts val="1240"/>
                        </a:lnSpc>
                        <a:tabLst>
                          <a:tab pos="109347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	-1.677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-0.920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-1.2987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969" y="2679700"/>
            <a:ext cx="34728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What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current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occupation_Housewife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2676" y="2679700"/>
            <a:ext cx="612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23.355</a:t>
            </a: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2842259"/>
            <a:ext cx="45662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9355" algn="l"/>
                <a:tab pos="2114550" algn="l"/>
                <a:tab pos="2787650" algn="l"/>
                <a:tab pos="3880485" algn="l"/>
              </a:tabLst>
            </a:pPr>
            <a:r>
              <a:rPr dirty="0" sz="1100" spc="-5">
                <a:latin typeface="Courier New"/>
                <a:cs typeface="Courier New"/>
              </a:rPr>
              <a:t>2.89e+04	0.001	0.999	-5.66e+04	5.66e+04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3004819"/>
            <a:ext cx="43973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What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current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occupation_Working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Professional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6775" y="3004819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2.779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83919" y="3190107"/>
          <a:ext cx="5360670" cy="81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760"/>
                <a:gridCol w="1009015"/>
                <a:gridCol w="715644"/>
                <a:gridCol w="1261745"/>
                <a:gridCol w="746760"/>
                <a:gridCol w="1009650"/>
              </a:tblGrid>
              <a:tr h="16258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  <a:tabLst>
                          <a:tab pos="871855" algn="l"/>
                          <a:tab pos="188087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0.191	14.523	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70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2.404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3.154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Activity_Email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3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Link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Clicked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-2.0672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509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  <a:tabLst>
                          <a:tab pos="871855" algn="l"/>
                          <a:tab pos="188087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0.266	-7.760	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 Notable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Activity_Email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-2.589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4254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Opened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-1.545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-1.4274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0.090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-15.864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70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-1.604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0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-1.251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02969" y="3980179"/>
            <a:ext cx="38931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Last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Activity_Had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Phone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Conversation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12676" y="3980179"/>
            <a:ext cx="612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22.327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69" y="4142740"/>
            <a:ext cx="35566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9355" algn="l"/>
                <a:tab pos="2114550" algn="l"/>
                <a:tab pos="2787650" algn="l"/>
              </a:tabLst>
            </a:pPr>
            <a:r>
              <a:rPr dirty="0" sz="1100" spc="-5">
                <a:latin typeface="Courier New"/>
                <a:cs typeface="Courier New"/>
              </a:rPr>
              <a:t>2.19e+04	0.001	0.999	-4.28e+04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1263" y="4142740"/>
            <a:ext cx="6978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4.29e+04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969" y="4305300"/>
            <a:ext cx="25476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Last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Activity_Modified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12676" y="4305300"/>
            <a:ext cx="612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-1.846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969" y="4467859"/>
            <a:ext cx="22948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  <a:tab pos="1861820" algn="l"/>
              </a:tabLst>
            </a:pPr>
            <a:r>
              <a:rPr dirty="0" sz="1100" spc="-5">
                <a:latin typeface="Courier New"/>
                <a:cs typeface="Courier New"/>
              </a:rPr>
              <a:t>0.09</a:t>
            </a:r>
            <a:r>
              <a:rPr dirty="0" sz="1100">
                <a:latin typeface="Courier New"/>
                <a:cs typeface="Courier New"/>
              </a:rPr>
              <a:t>9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-18.63</a:t>
            </a:r>
            <a:r>
              <a:rPr dirty="0" sz="1100"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0.00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78250" y="4467859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-2.04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7582" y="4467859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-1.65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2969" y="4630420"/>
            <a:ext cx="38093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Last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Activity_Olark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Conversation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12815" y="4630420"/>
            <a:ext cx="612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-1.618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2969" y="4792979"/>
            <a:ext cx="330390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2805" algn="l"/>
                <a:tab pos="1861820" algn="l"/>
                <a:tab pos="2787650" algn="l"/>
              </a:tabLst>
            </a:pPr>
            <a:r>
              <a:rPr dirty="0" sz="1100" spc="-5">
                <a:latin typeface="Courier New"/>
                <a:cs typeface="Courier New"/>
              </a:rPr>
              <a:t>0.37</a:t>
            </a:r>
            <a:r>
              <a:rPr dirty="0" sz="1100"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4.34</a:t>
            </a:r>
            <a:r>
              <a:rPr dirty="0" sz="1100">
                <a:latin typeface="Courier New"/>
                <a:cs typeface="Courier New"/>
              </a:rPr>
              <a:t>7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0.00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-2.34</a:t>
            </a: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87443" y="4792979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-0.88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2969" y="4955540"/>
            <a:ext cx="38093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Last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Activity_Page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Visited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Website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12676" y="4955540"/>
            <a:ext cx="612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-2.130</a:t>
            </a: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2969" y="5118100"/>
            <a:ext cx="5911215" cy="2722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  <a:tabLst>
                <a:tab pos="852805" algn="l"/>
                <a:tab pos="1861820" algn="l"/>
                <a:tab pos="2787650" algn="l"/>
                <a:tab pos="3796665" algn="l"/>
              </a:tabLst>
            </a:pPr>
            <a:r>
              <a:rPr dirty="0" sz="1100" spc="-5">
                <a:latin typeface="Courier New"/>
                <a:cs typeface="Courier New"/>
              </a:rPr>
              <a:t>0.216	-9.849	0.000	-2.554	-1.707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======================================================================</a:t>
            </a:r>
            <a:endParaRPr sz="1100">
              <a:latin typeface="Courier New"/>
              <a:cs typeface="Courier New"/>
            </a:endParaRPr>
          </a:p>
          <a:p>
            <a:pPr marL="12700" marR="168656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==================================================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"""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25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Importing</a:t>
            </a:r>
            <a:r>
              <a:rPr dirty="0" sz="1100" spc="3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'variance_inflation_factor'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dirty="0" sz="1100" spc="4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statsmodels.stats.outliers_influence</a:t>
            </a:r>
            <a:r>
              <a:rPr dirty="0" sz="1100" spc="60"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variance_inflation_factor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Make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a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VIF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dataframe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for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all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variables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present</a:t>
            </a:r>
            <a:endParaRPr sz="1100">
              <a:latin typeface="Courier New"/>
              <a:cs typeface="Courier New"/>
            </a:endParaRPr>
          </a:p>
          <a:p>
            <a:pPr marL="12700" marR="311531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vif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pd.DataFrame() </a:t>
            </a:r>
            <a:r>
              <a:rPr dirty="0" sz="1100">
                <a:latin typeface="Courier New"/>
                <a:cs typeface="Courier New"/>
              </a:rPr>
              <a:t> vif[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'Features'</a:t>
            </a:r>
            <a:r>
              <a:rPr dirty="0" sz="1100">
                <a:latin typeface="Courier New"/>
                <a:cs typeface="Courier New"/>
              </a:rPr>
              <a:t>]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1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X_train.columns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5"/>
              </a:lnSpc>
            </a:pPr>
            <a:r>
              <a:rPr dirty="0" sz="1100">
                <a:latin typeface="Courier New"/>
                <a:cs typeface="Courier New"/>
              </a:rPr>
              <a:t>vif[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'VIF'</a:t>
            </a:r>
            <a:r>
              <a:rPr dirty="0" sz="1100">
                <a:latin typeface="Courier New"/>
                <a:cs typeface="Courier New"/>
              </a:rPr>
              <a:t>]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2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[variance_inflation_factor(X_train.values,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i)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for</a:t>
            </a:r>
            <a:r>
              <a:rPr dirty="0" sz="1100" spc="25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i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in</a:t>
            </a:r>
            <a:endParaRPr sz="1100">
              <a:latin typeface="Courier New"/>
              <a:cs typeface="Courier New"/>
            </a:endParaRPr>
          </a:p>
          <a:p>
            <a:pPr marL="12700" marR="3111500">
              <a:lnSpc>
                <a:spcPts val="1280"/>
              </a:lnSpc>
              <a:spcBef>
                <a:spcPts val="55"/>
              </a:spcBef>
            </a:pP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range</a:t>
            </a:r>
            <a:r>
              <a:rPr dirty="0" sz="1100">
                <a:latin typeface="Courier New"/>
                <a:cs typeface="Courier New"/>
              </a:rPr>
              <a:t>(X_train.shape[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])]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vif[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'VIF'</a:t>
            </a:r>
            <a:r>
              <a:rPr dirty="0" sz="1100">
                <a:latin typeface="Courier New"/>
                <a:cs typeface="Courier New"/>
              </a:rPr>
              <a:t>]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2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round</a:t>
            </a:r>
            <a:r>
              <a:rPr dirty="0" sz="1100">
                <a:latin typeface="Courier New"/>
                <a:cs typeface="Courier New"/>
              </a:rPr>
              <a:t>(vif[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'VIF'</a:t>
            </a:r>
            <a:r>
              <a:rPr dirty="0" sz="1100">
                <a:latin typeface="Courier New"/>
                <a:cs typeface="Courier New"/>
              </a:rPr>
              <a:t>],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151257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vif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vif.sort_values(by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"VIF"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ascending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8167B"/>
                </a:solidFill>
                <a:latin typeface="Courier New"/>
                <a:cs typeface="Courier New"/>
              </a:rPr>
              <a:t>False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vif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83919" y="7960227"/>
          <a:ext cx="5025390" cy="1138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130"/>
                <a:gridCol w="3406140"/>
                <a:gridCol w="452120"/>
              </a:tblGrid>
              <a:tr h="16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Features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VIF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Page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Views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Visit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6.32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TotalVisits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5.50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Source_Google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3.56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Source_Direct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Traffic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 Source_Organic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Search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2.43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Time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Spent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 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2.35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025390" cy="2276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45"/>
                <a:gridCol w="4288790"/>
                <a:gridCol w="452120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Activity_Modified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2.34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Email_Yes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1.92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Activity_Email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Bounced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1.86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Activity_Olark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Chat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Conversation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1.77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Activity_Email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Opened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1.70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 Origin_Lead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Add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Form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1.53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Activity_Olark</a:t>
                      </a:r>
                      <a:r>
                        <a:rPr dirty="0" sz="1100" spc="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Chat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Conversation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Source_Welingak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1.34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Activity_Page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Visited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What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your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current</a:t>
                      </a:r>
                      <a:r>
                        <a:rPr dirty="0" sz="1100" spc="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occupation_Working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Profes...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1.17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 Source_Referral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Sites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Activity_Email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Link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Clicked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What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your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current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occupation_Housewife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Activity_Had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Phone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Conversation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969" y="3300730"/>
            <a:ext cx="5917565" cy="27800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300990">
              <a:lnSpc>
                <a:spcPct val="101400"/>
              </a:lnSpc>
              <a:spcBef>
                <a:spcPts val="80"/>
              </a:spcBef>
            </a:pP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The</a:t>
            </a:r>
            <a:r>
              <a:rPr dirty="0" sz="120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VIF values</a:t>
            </a:r>
            <a:r>
              <a:rPr dirty="0" sz="1200" spc="2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seem</a:t>
            </a:r>
            <a:r>
              <a:rPr dirty="0" sz="120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fine</a:t>
            </a:r>
            <a:r>
              <a:rPr dirty="0" sz="1200" spc="5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but</a:t>
            </a:r>
            <a:r>
              <a:rPr dirty="0" sz="120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some</a:t>
            </a:r>
            <a:r>
              <a:rPr dirty="0" sz="1200" spc="5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p-values</a:t>
            </a:r>
            <a:r>
              <a:rPr dirty="0" sz="1200" spc="5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are</a:t>
            </a:r>
            <a:r>
              <a:rPr dirty="0" sz="1200" spc="5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99</a:t>
            </a:r>
            <a:r>
              <a:rPr dirty="0" sz="1200" spc="5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%.</a:t>
            </a:r>
            <a:r>
              <a:rPr dirty="0" sz="1200" b="1">
                <a:solidFill>
                  <a:srgbClr val="4E80BC"/>
                </a:solidFill>
                <a:latin typeface="Calibri"/>
                <a:cs typeface="Calibri"/>
              </a:rPr>
              <a:t> So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removing</a:t>
            </a:r>
            <a:r>
              <a:rPr dirty="0" sz="1200" spc="1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4E80BC"/>
                </a:solidFill>
                <a:latin typeface="Calibri"/>
                <a:cs typeface="Calibri"/>
              </a:rPr>
              <a:t>'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 What</a:t>
            </a:r>
            <a:r>
              <a:rPr dirty="0" sz="120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is</a:t>
            </a:r>
            <a:r>
              <a:rPr dirty="0" sz="120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your</a:t>
            </a:r>
            <a:r>
              <a:rPr dirty="0" sz="120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current </a:t>
            </a:r>
            <a:r>
              <a:rPr dirty="0" sz="1200" spc="-254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occupation_Housewife','Last</a:t>
            </a:r>
            <a:r>
              <a:rPr dirty="0" sz="1200" spc="1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Notable</a:t>
            </a:r>
            <a:r>
              <a:rPr dirty="0" sz="120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Activity_Had</a:t>
            </a:r>
            <a:r>
              <a:rPr dirty="0" sz="1200" b="1">
                <a:solidFill>
                  <a:srgbClr val="4E80BC"/>
                </a:solidFill>
                <a:latin typeface="Calibri"/>
                <a:cs typeface="Calibri"/>
              </a:rPr>
              <a:t> a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 Phone</a:t>
            </a:r>
            <a:r>
              <a:rPr dirty="0" sz="120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Conversation'.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X_train.drop([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'What</a:t>
            </a:r>
            <a:r>
              <a:rPr dirty="0" sz="1100" spc="1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is</a:t>
            </a:r>
            <a:r>
              <a:rPr dirty="0" sz="1100" spc="13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your</a:t>
            </a:r>
            <a:r>
              <a:rPr dirty="0" sz="1100" spc="1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current</a:t>
            </a:r>
            <a:r>
              <a:rPr dirty="0" sz="1100" spc="13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occupation_Housewife'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'Last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Notable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Activity_Had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a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Phone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Conversation'</a:t>
            </a:r>
            <a:r>
              <a:rPr dirty="0" sz="1100">
                <a:latin typeface="Courier New"/>
                <a:cs typeface="Courier New"/>
              </a:rPr>
              <a:t>],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axis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inplace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8167B"/>
                </a:solidFill>
                <a:latin typeface="Courier New"/>
                <a:cs typeface="Courier New"/>
              </a:rPr>
              <a:t>True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25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Refit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model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with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new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set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features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X_train_sm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2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sm.add_constant(X_train)</a:t>
            </a:r>
            <a:endParaRPr sz="1100">
              <a:latin typeface="Courier New"/>
              <a:cs typeface="Courier New"/>
            </a:endParaRPr>
          </a:p>
          <a:p>
            <a:pPr marL="12700" marR="17653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logm3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sm.GLM(y_train,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X_train_sm,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family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2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sm.families.Binomial())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logm3.fit()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res.summary()</a:t>
            </a:r>
            <a:endParaRPr sz="1100">
              <a:latin typeface="Courier New"/>
              <a:cs typeface="Courier New"/>
            </a:endParaRPr>
          </a:p>
          <a:p>
            <a:pPr marL="12700" marR="2282190">
              <a:lnSpc>
                <a:spcPts val="1280"/>
              </a:lnSpc>
              <a:spcBef>
                <a:spcPts val="1035"/>
              </a:spcBef>
            </a:pPr>
            <a:r>
              <a:rPr dirty="0" sz="1100" spc="-5">
                <a:latin typeface="Courier New"/>
                <a:cs typeface="Courier New"/>
              </a:rPr>
              <a:t>&lt;class</a:t>
            </a:r>
            <a:r>
              <a:rPr dirty="0" sz="1100" spc="7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'statsmodels.iolib.summary.Summary'&gt;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"""</a:t>
            </a:r>
            <a:endParaRPr sz="1100">
              <a:latin typeface="Courier New"/>
              <a:cs typeface="Courier New"/>
            </a:endParaRPr>
          </a:p>
          <a:p>
            <a:pPr marL="1442085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Generalized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Linear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Model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Regression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Results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======================================================================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========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3919" y="6073007"/>
          <a:ext cx="5024120" cy="2764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6865"/>
                <a:gridCol w="588010"/>
                <a:gridCol w="210185"/>
                <a:gridCol w="883285"/>
                <a:gridCol w="1753870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Dep.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Variable: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No.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Observations: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6293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Model: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GLM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Df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Residuals: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6274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Model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Family: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Binomial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Df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Model: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Link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Function: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Logit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Scale: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Method: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IRLS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Log-Likelihood: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-2579.1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Date: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Tue,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Feb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2023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Deviance: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5158.3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Time: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21:54:37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Pearson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chi2: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6.55e+03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No.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Iterations: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Pseudo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R-squ.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(CS):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0.3973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Covariance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Type: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nonrobu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s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5912485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======================================================================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==================================================</a:t>
            </a:r>
            <a:endParaRPr sz="1100">
              <a:latin typeface="Courier New"/>
              <a:cs typeface="Courier New"/>
            </a:endParaRPr>
          </a:p>
          <a:p>
            <a:pPr marL="4974590">
              <a:lnSpc>
                <a:spcPts val="1280"/>
              </a:lnSpc>
              <a:tabLst>
                <a:tab pos="5647055" algn="l"/>
              </a:tabLst>
            </a:pPr>
            <a:r>
              <a:rPr dirty="0" sz="1100" spc="-5">
                <a:latin typeface="Courier New"/>
                <a:cs typeface="Courier New"/>
              </a:rPr>
              <a:t>coe</a:t>
            </a:r>
            <a:r>
              <a:rPr dirty="0" sz="1100">
                <a:latin typeface="Courier New"/>
                <a:cs typeface="Courier New"/>
              </a:rPr>
              <a:t>f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st</a:t>
            </a:r>
            <a:r>
              <a:rPr dirty="0" sz="1100">
                <a:latin typeface="Courier New"/>
                <a:cs typeface="Courier New"/>
              </a:rPr>
              <a:t>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tabLst>
                <a:tab pos="1105535" algn="l"/>
                <a:tab pos="1694180" algn="l"/>
                <a:tab pos="2619375" algn="l"/>
                <a:tab pos="3629025" algn="l"/>
              </a:tabLst>
            </a:pPr>
            <a:r>
              <a:rPr dirty="0" sz="1100" spc="-5">
                <a:latin typeface="Courier New"/>
                <a:cs typeface="Courier New"/>
              </a:rPr>
              <a:t>err	</a:t>
            </a:r>
            <a:r>
              <a:rPr dirty="0" sz="1100">
                <a:latin typeface="Courier New"/>
                <a:cs typeface="Courier New"/>
              </a:rPr>
              <a:t>z	</a:t>
            </a:r>
            <a:r>
              <a:rPr dirty="0" sz="1100" spc="-5">
                <a:latin typeface="Courier New"/>
                <a:cs typeface="Courier New"/>
              </a:rPr>
              <a:t>P&gt;|z|	[0.025	0.975]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5669" y="1655902"/>
            <a:ext cx="5887085" cy="0"/>
          </a:xfrm>
          <a:custGeom>
            <a:avLst/>
            <a:gdLst/>
            <a:ahLst/>
            <a:cxnLst/>
            <a:rect l="l" t="t" r="r" b="b"/>
            <a:pathLst>
              <a:path w="5887084" h="0">
                <a:moveTo>
                  <a:pt x="0" y="0"/>
                </a:moveTo>
                <a:lnTo>
                  <a:pt x="5886685" y="0"/>
                </a:lnTo>
              </a:path>
            </a:pathLst>
          </a:custGeom>
          <a:ln w="1117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3919" y="1818462"/>
          <a:ext cx="5918835" cy="4460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/>
                <a:gridCol w="504825"/>
                <a:gridCol w="757554"/>
                <a:gridCol w="798830"/>
                <a:gridCol w="967740"/>
                <a:gridCol w="1051560"/>
                <a:gridCol w="1388110"/>
              </a:tblGrid>
              <a:tr h="396314">
                <a:tc gridSpan="2">
                  <a:txBody>
                    <a:bodyPr/>
                    <a:lstStyle/>
                    <a:p>
                      <a:pPr marL="31750" marR="497205">
                        <a:lnSpc>
                          <a:spcPts val="1280"/>
                        </a:lnSpc>
                        <a:spcBef>
                          <a:spcPts val="459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cons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t 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0.10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5841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3.918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444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6764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444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r" marR="161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0.198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444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r" marR="20320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0.594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444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0.3960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0960"/>
                </a:tc>
              </a:tr>
              <a:tr h="32514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TotalVi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s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6.461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6764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61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1.351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0320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2.528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1.9392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 gridSpan="7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  <a:tabLst>
                          <a:tab pos="482473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Time</a:t>
                      </a:r>
                      <a:r>
                        <a:rPr dirty="0" sz="1100" spc="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Spent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Website	4.7007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762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0.17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Page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0.44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037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27.634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Views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 Visit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42037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-4.582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6764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129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4.367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161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-2.900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320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5.034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20320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-1.162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-2.0311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</a:tr>
              <a:tr h="32514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0.25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Origin_Lead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Add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Form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420370">
                        <a:lnSpc>
                          <a:spcPts val="1240"/>
                        </a:lnSpc>
                        <a:tabLst>
                          <a:tab pos="142938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12.020	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61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2.572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0320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3.574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3.0728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512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0.13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Source_Direct Traffic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36550">
                        <a:lnSpc>
                          <a:spcPts val="1240"/>
                        </a:lnSpc>
                        <a:tabLst>
                          <a:tab pos="142938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-11.589	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61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-1.792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0320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-1.273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-1.5326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511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0.12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Source_Google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420370">
                        <a:lnSpc>
                          <a:spcPts val="1240"/>
                        </a:lnSpc>
                        <a:tabLst>
                          <a:tab pos="142938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-8.544	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61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-1.357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0320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-0.851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-1.1040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3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Source_Organic Search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-1.4292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8770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0.16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0.33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037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-8.664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Source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_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Ref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rra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42037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-4.048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67640" marR="203200" indent="-8382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Sites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-1.753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9464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-2.004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-1.106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3655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-0.697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-1.3504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</a:tr>
              <a:tr h="32509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1.03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Source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_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Wel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nga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505459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2.348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492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ctr" marR="3492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0.019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61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0.403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0320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4.477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2.4399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514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Email_Yes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87185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0.206	-6.949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6764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61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-1.839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0320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-1.030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-1.4347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509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Activity_Email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87185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0.396	-2.816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320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Bounce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20320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61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-1.890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0320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-0.339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-1.1144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Activity_Olark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Chat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Conversation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-1.2999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0.19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03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-6.730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67640">
                        <a:lnSpc>
                          <a:spcPts val="1180"/>
                        </a:lnSpc>
                        <a:tabLst>
                          <a:tab pos="109347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	-1.678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3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-0.921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7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  <a:tabLst>
                          <a:tab pos="482536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What</a:t>
                      </a:r>
                      <a:r>
                        <a:rPr dirty="0" sz="1100" spc="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1100" spc="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your</a:t>
                      </a:r>
                      <a:r>
                        <a:rPr dirty="0" sz="1100" spc="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current</a:t>
                      </a:r>
                      <a:r>
                        <a:rPr dirty="0" sz="1100" spc="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occupation_Working</a:t>
                      </a:r>
                      <a:r>
                        <a:rPr dirty="0" sz="1100" spc="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Professional	2.7758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2969" y="6256020"/>
            <a:ext cx="13690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2805" algn="l"/>
              </a:tabLst>
            </a:pPr>
            <a:r>
              <a:rPr dirty="0" sz="1100" spc="-5">
                <a:latin typeface="Courier New"/>
                <a:cs typeface="Courier New"/>
              </a:rPr>
              <a:t>0.19</a:t>
            </a:r>
            <a:r>
              <a:rPr dirty="0" sz="1100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14.50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2737" y="6256020"/>
            <a:ext cx="14541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1715" algn="l"/>
              </a:tabLst>
            </a:pPr>
            <a:r>
              <a:rPr dirty="0" sz="1100" spc="-5">
                <a:latin typeface="Courier New"/>
                <a:cs typeface="Courier New"/>
              </a:rPr>
              <a:t>0.00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2.40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1402" y="6256020"/>
            <a:ext cx="4451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3.15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69" y="6418579"/>
            <a:ext cx="33877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Last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Activity_Email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Link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Clicked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12955" y="6418579"/>
            <a:ext cx="612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-2.062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69" y="6581140"/>
            <a:ext cx="330390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2805" algn="l"/>
                <a:tab pos="1861820" algn="l"/>
                <a:tab pos="2787650" algn="l"/>
              </a:tabLst>
            </a:pPr>
            <a:r>
              <a:rPr dirty="0" sz="1100" spc="-5">
                <a:latin typeface="Courier New"/>
                <a:cs typeface="Courier New"/>
              </a:rPr>
              <a:t>0.26</a:t>
            </a:r>
            <a:r>
              <a:rPr dirty="0" sz="1100">
                <a:latin typeface="Courier New"/>
                <a:cs typeface="Courier New"/>
              </a:rPr>
              <a:t>5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7.79</a:t>
            </a:r>
            <a:r>
              <a:rPr dirty="0" sz="1100">
                <a:latin typeface="Courier New"/>
                <a:cs typeface="Courier New"/>
              </a:rPr>
              <a:t>6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0.00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-2.58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7443" y="658114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-1.54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969" y="6743700"/>
            <a:ext cx="28841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Last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Activity_Email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Opened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12815" y="6743700"/>
            <a:ext cx="612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-1.432</a:t>
            </a:r>
            <a:r>
              <a:rPr dirty="0" sz="110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969" y="6906259"/>
            <a:ext cx="330390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  <a:tab pos="1861820" algn="l"/>
                <a:tab pos="2787650" algn="l"/>
              </a:tabLst>
            </a:pPr>
            <a:r>
              <a:rPr dirty="0" sz="1100" spc="-5">
                <a:latin typeface="Courier New"/>
                <a:cs typeface="Courier New"/>
              </a:rPr>
              <a:t>0.09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-15.94</a:t>
            </a:r>
            <a:r>
              <a:rPr dirty="0" sz="1100">
                <a:latin typeface="Courier New"/>
                <a:cs typeface="Courier New"/>
              </a:rPr>
              <a:t>5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0.00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-1.60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87582" y="6906259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-1.25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969" y="7068819"/>
            <a:ext cx="25476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Last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Activity_Modified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12676" y="7068819"/>
            <a:ext cx="612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-1.851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2969" y="7231380"/>
            <a:ext cx="330390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  <a:tab pos="1861820" algn="l"/>
                <a:tab pos="2787650" algn="l"/>
              </a:tabLst>
            </a:pPr>
            <a:r>
              <a:rPr dirty="0" sz="1100" spc="-5">
                <a:latin typeface="Courier New"/>
                <a:cs typeface="Courier New"/>
              </a:rPr>
              <a:t>0.09</a:t>
            </a:r>
            <a:r>
              <a:rPr dirty="0" sz="1100">
                <a:latin typeface="Courier New"/>
                <a:cs typeface="Courier New"/>
              </a:rPr>
              <a:t>9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-18.70</a:t>
            </a:r>
            <a:r>
              <a:rPr dirty="0" sz="1100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0.00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-2.04</a:t>
            </a: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87582" y="723138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-1.65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2969" y="7393940"/>
            <a:ext cx="38093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Last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Activity_Olark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Conversation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12815" y="7393940"/>
            <a:ext cx="612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-1.624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2969" y="7556500"/>
            <a:ext cx="330390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2805" algn="l"/>
                <a:tab pos="1861820" algn="l"/>
                <a:tab pos="2787650" algn="l"/>
              </a:tabLst>
            </a:pPr>
            <a:r>
              <a:rPr dirty="0" sz="1100" spc="-5">
                <a:latin typeface="Courier New"/>
                <a:cs typeface="Courier New"/>
              </a:rPr>
              <a:t>0.37</a:t>
            </a:r>
            <a:r>
              <a:rPr dirty="0" sz="1100"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4.36</a:t>
            </a:r>
            <a:r>
              <a:rPr dirty="0" sz="1100"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0.00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-2.35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87443" y="755650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-0.89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2969" y="7719059"/>
            <a:ext cx="38093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Last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Activity_Page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Visited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Website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12676" y="7719059"/>
            <a:ext cx="612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-2.141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2969" y="7881619"/>
            <a:ext cx="5911215" cy="1132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  <a:tabLst>
                <a:tab pos="852805" algn="l"/>
                <a:tab pos="1861820" algn="l"/>
                <a:tab pos="2787650" algn="l"/>
                <a:tab pos="3796665" algn="l"/>
              </a:tabLst>
            </a:pPr>
            <a:r>
              <a:rPr dirty="0" sz="1100" spc="-5">
                <a:latin typeface="Courier New"/>
                <a:cs typeface="Courier New"/>
              </a:rPr>
              <a:t>0.216	-9.903	0.000	-2.565	-1.717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======================================================================</a:t>
            </a:r>
            <a:endParaRPr sz="1100">
              <a:latin typeface="Courier New"/>
              <a:cs typeface="Courier New"/>
            </a:endParaRPr>
          </a:p>
          <a:p>
            <a:pPr marL="12700" marR="168656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==================================================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"""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25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Make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a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VIF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dataframe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for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all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variables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present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vif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pd.DataFrame()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5664835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vif[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'Features'</a:t>
            </a:r>
            <a:r>
              <a:rPr dirty="0" sz="1100">
                <a:latin typeface="Courier New"/>
                <a:cs typeface="Courier New"/>
              </a:rPr>
              <a:t>]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1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X_train.columns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vif[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'VIF'</a:t>
            </a:r>
            <a:r>
              <a:rPr dirty="0" sz="1100">
                <a:latin typeface="Courier New"/>
                <a:cs typeface="Courier New"/>
              </a:rPr>
              <a:t>]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2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[variance_inflation_factor(X_train.values,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i)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for</a:t>
            </a:r>
            <a:r>
              <a:rPr dirty="0" sz="1100" spc="25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i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in</a:t>
            </a:r>
            <a:endParaRPr sz="1100">
              <a:latin typeface="Courier New"/>
              <a:cs typeface="Courier New"/>
            </a:endParaRPr>
          </a:p>
          <a:p>
            <a:pPr marL="12700" marR="2865120">
              <a:lnSpc>
                <a:spcPts val="1280"/>
              </a:lnSpc>
              <a:spcBef>
                <a:spcPts val="55"/>
              </a:spcBef>
            </a:pP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range</a:t>
            </a:r>
            <a:r>
              <a:rPr dirty="0" sz="1100">
                <a:latin typeface="Courier New"/>
                <a:cs typeface="Courier New"/>
              </a:rPr>
              <a:t>(X_train.shape[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])]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vif[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'VIF'</a:t>
            </a:r>
            <a:r>
              <a:rPr dirty="0" sz="1100">
                <a:latin typeface="Courier New"/>
                <a:cs typeface="Courier New"/>
              </a:rPr>
              <a:t>]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2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round</a:t>
            </a:r>
            <a:r>
              <a:rPr dirty="0" sz="1100">
                <a:latin typeface="Courier New"/>
                <a:cs typeface="Courier New"/>
              </a:rPr>
              <a:t>(vif[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'VIF'</a:t>
            </a:r>
            <a:r>
              <a:rPr dirty="0" sz="1100">
                <a:latin typeface="Courier New"/>
                <a:cs typeface="Courier New"/>
              </a:rPr>
              <a:t>],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126619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vif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vif.sort_values(by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"VIF"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ascending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8167B"/>
                </a:solidFill>
                <a:latin typeface="Courier New"/>
                <a:cs typeface="Courier New"/>
              </a:rPr>
              <a:t>False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vif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3919" y="2016627"/>
          <a:ext cx="5025390" cy="3089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45"/>
                <a:gridCol w="4288790"/>
                <a:gridCol w="452120"/>
              </a:tblGrid>
              <a:tr h="16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Features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VIF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Page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Views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Visit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6.32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TotalVisits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5.50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Source_Google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3.56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Source_Direct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Traffic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 Source_Organic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Search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2.43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Time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Spent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 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2.34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Activity_Modified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2.34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Email_Yes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1.92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Activity_Email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Bounced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1.86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Activity_Olark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Chat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Conversation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1.77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Activity_Email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Opened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1.70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 Origin_Lead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Add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Form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1.53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Activity_Olark</a:t>
                      </a:r>
                      <a:r>
                        <a:rPr dirty="0" sz="1100" spc="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Chat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Conversation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Source_Welingak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1.34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Activity_Page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Visited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What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your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current</a:t>
                      </a:r>
                      <a:r>
                        <a:rPr dirty="0" sz="1100" spc="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occupation_Working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Profes...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1.17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 Source_Referral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Sites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Activity_Email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Link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Clicked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969" y="5209540"/>
            <a:ext cx="5911215" cy="2251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X_train.drop(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'Page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Views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Per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Visit'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axis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 </a:t>
            </a:r>
            <a:r>
              <a:rPr dirty="0" sz="1100" spc="-5">
                <a:latin typeface="Courier New"/>
                <a:cs typeface="Courier New"/>
              </a:rPr>
              <a:t>inplace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8167B"/>
                </a:solidFill>
                <a:latin typeface="Courier New"/>
                <a:cs typeface="Courier New"/>
              </a:rPr>
              <a:t>True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Refit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model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with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new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set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features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X_train_sm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2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sm.add_constant(X_train)</a:t>
            </a:r>
            <a:endParaRPr sz="1100">
              <a:latin typeface="Courier New"/>
              <a:cs typeface="Courier New"/>
            </a:endParaRPr>
          </a:p>
          <a:p>
            <a:pPr marL="12700" marR="17081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logm3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sm.GLM(y_train,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X_train_sm,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family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2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sm.families.Binomial())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logm3.fit()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res.summary()</a:t>
            </a:r>
            <a:endParaRPr sz="1100">
              <a:latin typeface="Courier New"/>
              <a:cs typeface="Courier New"/>
            </a:endParaRPr>
          </a:p>
          <a:p>
            <a:pPr marL="12700" marR="2275840">
              <a:lnSpc>
                <a:spcPts val="1280"/>
              </a:lnSpc>
              <a:spcBef>
                <a:spcPts val="1035"/>
              </a:spcBef>
            </a:pPr>
            <a:r>
              <a:rPr dirty="0" sz="1100" spc="-5">
                <a:latin typeface="Courier New"/>
                <a:cs typeface="Courier New"/>
              </a:rPr>
              <a:t>&lt;class</a:t>
            </a:r>
            <a:r>
              <a:rPr dirty="0" sz="1100" spc="7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'statsmodels.iolib.summary.Summary'&gt;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"""</a:t>
            </a:r>
            <a:endParaRPr sz="1100">
              <a:latin typeface="Courier New"/>
              <a:cs typeface="Courier New"/>
            </a:endParaRPr>
          </a:p>
          <a:p>
            <a:pPr marL="1442085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Generalized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Linear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Model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Regression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Results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======================================================================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========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3919" y="7453496"/>
          <a:ext cx="4856480" cy="1626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7050"/>
                <a:gridCol w="1471929"/>
                <a:gridCol w="1586864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Dep.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Variable: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Converted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No.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Observations: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6293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Model: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GLM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Df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Residuals: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6275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Model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Family: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Binomial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Df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Model: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Link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Function: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Logit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Scale: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Method: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IRLS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Log-Likelihood: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-2589.8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024120" cy="1138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6865"/>
                <a:gridCol w="588010"/>
                <a:gridCol w="210185"/>
                <a:gridCol w="883285"/>
                <a:gridCol w="1753870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Date: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Tue,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Feb</a:t>
                      </a:r>
                      <a:r>
                        <a:rPr dirty="0" sz="11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2023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Deviance: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5179.6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Time: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21:54:43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Pearson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chi2: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6.56e+03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No.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Iterations: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Pseudo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R-squ.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(CS):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0.3953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Covariance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Type: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nonrobu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s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969" y="2208530"/>
            <a:ext cx="5912485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======================================================================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==================================================</a:t>
            </a:r>
            <a:endParaRPr sz="1100">
              <a:latin typeface="Courier New"/>
              <a:cs typeface="Courier New"/>
            </a:endParaRPr>
          </a:p>
          <a:p>
            <a:pPr marL="4974590">
              <a:lnSpc>
                <a:spcPts val="1280"/>
              </a:lnSpc>
              <a:tabLst>
                <a:tab pos="5647055" algn="l"/>
              </a:tabLst>
            </a:pPr>
            <a:r>
              <a:rPr dirty="0" sz="1100" spc="-5">
                <a:latin typeface="Courier New"/>
                <a:cs typeface="Courier New"/>
              </a:rPr>
              <a:t>coe</a:t>
            </a:r>
            <a:r>
              <a:rPr dirty="0" sz="1100">
                <a:latin typeface="Courier New"/>
                <a:cs typeface="Courier New"/>
              </a:rPr>
              <a:t>f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st</a:t>
            </a:r>
            <a:r>
              <a:rPr dirty="0" sz="1100">
                <a:latin typeface="Courier New"/>
                <a:cs typeface="Courier New"/>
              </a:rPr>
              <a:t>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tabLst>
                <a:tab pos="1105535" algn="l"/>
                <a:tab pos="1694180" algn="l"/>
                <a:tab pos="2619375" algn="l"/>
                <a:tab pos="3629025" algn="l"/>
              </a:tabLst>
            </a:pPr>
            <a:r>
              <a:rPr dirty="0" sz="1100" spc="-5">
                <a:latin typeface="Courier New"/>
                <a:cs typeface="Courier New"/>
              </a:rPr>
              <a:t>err	</a:t>
            </a:r>
            <a:r>
              <a:rPr dirty="0" sz="1100">
                <a:latin typeface="Courier New"/>
                <a:cs typeface="Courier New"/>
              </a:rPr>
              <a:t>z	</a:t>
            </a:r>
            <a:r>
              <a:rPr dirty="0" sz="1100" spc="-5">
                <a:latin typeface="Courier New"/>
                <a:cs typeface="Courier New"/>
              </a:rPr>
              <a:t>P&gt;|z|	[0.025	0.975]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5669" y="2972891"/>
            <a:ext cx="5887085" cy="0"/>
          </a:xfrm>
          <a:custGeom>
            <a:avLst/>
            <a:gdLst/>
            <a:ahLst/>
            <a:cxnLst/>
            <a:rect l="l" t="t" r="r" b="b"/>
            <a:pathLst>
              <a:path w="5887084" h="0">
                <a:moveTo>
                  <a:pt x="0" y="0"/>
                </a:moveTo>
                <a:lnTo>
                  <a:pt x="5886685" y="0"/>
                </a:lnTo>
              </a:path>
            </a:pathLst>
          </a:custGeom>
          <a:ln w="1117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3919" y="3135452"/>
          <a:ext cx="5918835" cy="3973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/>
                <a:gridCol w="1261110"/>
                <a:gridCol w="798830"/>
                <a:gridCol w="967104"/>
                <a:gridCol w="1050925"/>
                <a:gridCol w="1387475"/>
              </a:tblGrid>
              <a:tr h="396314">
                <a:tc gridSpan="3"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  <a:spcBef>
                          <a:spcPts val="48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956944" algn="l"/>
                          <a:tab pos="188087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0.100	3.558	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096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r" marR="161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0.161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444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r" marR="20320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0.554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444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0.3575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0960"/>
                </a:tc>
              </a:tr>
              <a:tr h="32512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TotalVisits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956944" algn="l"/>
                          <a:tab pos="188087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0.249	4.688	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61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0.679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0320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1.655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1.1670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512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 Time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Spent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 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871855" algn="l"/>
                          <a:tab pos="188087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0.170	27.604	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61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4.351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0320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5.016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4.6833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512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 Origin_Lead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Add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Form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871855" algn="l"/>
                          <a:tab pos="188087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0.256	12.074	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61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2.585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0320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3.588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3.0865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511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 Source_Direct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Traffic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788035" algn="l"/>
                          <a:tab pos="188087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0.128	-13.325	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61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-1.949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0320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-1.450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-1.6995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512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Source_Google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788035" algn="l"/>
                          <a:tab pos="188087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0.124	-10.357	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61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-1.523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0320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-1.039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-1.2811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3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 Source_Organic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Search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-1.6653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8770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0.15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0.33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-10.607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ctr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Source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_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Ref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rra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ctr" marL="8382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-4.672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68275" marR="203200" indent="-8382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Sites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-1.973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9464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-2.205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-1.358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3655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-0.902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-1.5536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</a:tr>
              <a:tr h="32509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1.03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Source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_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Wel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nga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505459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2.348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429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ctr" marR="3556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0.019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61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0.403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0320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4.478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2.4405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514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Email_Yes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87185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0.205	-7.156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61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-1.871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0320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-1.066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-1.4683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509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Activity_Email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87185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0.393	-2.613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320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Bounce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20320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1612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-1.799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0320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-0.257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-1.0281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51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0.19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Activity_Olark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42037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-6.632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3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Chat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Conversation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68275">
                        <a:lnSpc>
                          <a:spcPts val="1240"/>
                        </a:lnSpc>
                        <a:tabLst>
                          <a:tab pos="109347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	-1.659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0320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-0.902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-1.2808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969" y="7085330"/>
            <a:ext cx="43973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What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current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occupation_Working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Professional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6775" y="708533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2.769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69" y="7247890"/>
            <a:ext cx="43135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2805" algn="l"/>
                <a:tab pos="1861820" algn="l"/>
                <a:tab pos="2871470" algn="l"/>
                <a:tab pos="3880485" algn="l"/>
              </a:tabLst>
            </a:pPr>
            <a:r>
              <a:rPr dirty="0" sz="1100" spc="-5">
                <a:latin typeface="Courier New"/>
                <a:cs typeface="Courier New"/>
              </a:rPr>
              <a:t>0.19</a:t>
            </a:r>
            <a:r>
              <a:rPr dirty="0" sz="1100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14.48</a:t>
            </a:r>
            <a:r>
              <a:rPr dirty="0" sz="1100">
                <a:latin typeface="Courier New"/>
                <a:cs typeface="Courier New"/>
              </a:rPr>
              <a:t>9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0.00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2.39</a:t>
            </a:r>
            <a:r>
              <a:rPr dirty="0" sz="1100">
                <a:latin typeface="Courier New"/>
                <a:cs typeface="Courier New"/>
              </a:rPr>
              <a:t>5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3.14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69" y="7410450"/>
            <a:ext cx="33877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Last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Activity_Email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Link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Clicked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12955" y="7410450"/>
            <a:ext cx="612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-2.015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69" y="7573009"/>
            <a:ext cx="43135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2805" algn="l"/>
                <a:tab pos="1861820" algn="l"/>
                <a:tab pos="2787650" algn="l"/>
                <a:tab pos="3796665" algn="l"/>
              </a:tabLst>
            </a:pPr>
            <a:r>
              <a:rPr dirty="0" sz="1100" spc="-5">
                <a:latin typeface="Courier New"/>
                <a:cs typeface="Courier New"/>
              </a:rPr>
              <a:t>0.26</a:t>
            </a:r>
            <a:r>
              <a:rPr dirty="0" sz="1100">
                <a:latin typeface="Courier New"/>
                <a:cs typeface="Courier New"/>
              </a:rPr>
              <a:t>3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7.66</a:t>
            </a:r>
            <a:r>
              <a:rPr dirty="0" sz="1100">
                <a:latin typeface="Courier New"/>
                <a:cs typeface="Courier New"/>
              </a:rPr>
              <a:t>8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0.00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-2.53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-1.50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969" y="7735569"/>
            <a:ext cx="28841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Last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Activity_Email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Opened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12815" y="7735569"/>
            <a:ext cx="612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-1.404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969" y="7898130"/>
            <a:ext cx="330390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  <a:tab pos="1861820" algn="l"/>
                <a:tab pos="2787650" algn="l"/>
              </a:tabLst>
            </a:pPr>
            <a:r>
              <a:rPr dirty="0" sz="1100" spc="-5">
                <a:latin typeface="Courier New"/>
                <a:cs typeface="Courier New"/>
              </a:rPr>
              <a:t>0.08</a:t>
            </a:r>
            <a:r>
              <a:rPr dirty="0" sz="1100">
                <a:latin typeface="Courier New"/>
                <a:cs typeface="Courier New"/>
              </a:rPr>
              <a:t>9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-15.72</a:t>
            </a:r>
            <a:r>
              <a:rPr dirty="0" sz="1100">
                <a:latin typeface="Courier New"/>
                <a:cs typeface="Courier New"/>
              </a:rPr>
              <a:t>7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0.00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-1.58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87582" y="789813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-1.23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969" y="8060690"/>
            <a:ext cx="25476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Last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Activity_Modified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12676" y="8060690"/>
            <a:ext cx="612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-1.822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2969" y="8223250"/>
            <a:ext cx="330390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  <a:tab pos="1861820" algn="l"/>
                <a:tab pos="2787650" algn="l"/>
              </a:tabLst>
            </a:pPr>
            <a:r>
              <a:rPr dirty="0" sz="1100" spc="-5">
                <a:latin typeface="Courier New"/>
                <a:cs typeface="Courier New"/>
              </a:rPr>
              <a:t>0.09</a:t>
            </a:r>
            <a:r>
              <a:rPr dirty="0" sz="1100">
                <a:latin typeface="Courier New"/>
                <a:cs typeface="Courier New"/>
              </a:rPr>
              <a:t>9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-18.49</a:t>
            </a:r>
            <a:r>
              <a:rPr dirty="0" sz="1100">
                <a:latin typeface="Courier New"/>
                <a:cs typeface="Courier New"/>
              </a:rPr>
              <a:t>3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0.00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-2.01</a:t>
            </a: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87582" y="822325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-1.62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2969" y="8385809"/>
            <a:ext cx="38093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Last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Activity_Olark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Conversation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12815" y="8385809"/>
            <a:ext cx="612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-1.538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2969" y="8548369"/>
            <a:ext cx="330390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2805" algn="l"/>
                <a:tab pos="1861820" algn="l"/>
                <a:tab pos="2787650" algn="l"/>
              </a:tabLst>
            </a:pPr>
            <a:r>
              <a:rPr dirty="0" sz="1100" spc="-5">
                <a:latin typeface="Courier New"/>
                <a:cs typeface="Courier New"/>
              </a:rPr>
              <a:t>0.36</a:t>
            </a:r>
            <a:r>
              <a:rPr dirty="0" sz="1100">
                <a:latin typeface="Courier New"/>
                <a:cs typeface="Courier New"/>
              </a:rPr>
              <a:t>8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4.17</a:t>
            </a:r>
            <a:r>
              <a:rPr dirty="0" sz="1100">
                <a:latin typeface="Courier New"/>
                <a:cs typeface="Courier New"/>
              </a:rPr>
              <a:t>7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0.00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-2.26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87443" y="8548369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-0.81</a:t>
            </a:r>
            <a:r>
              <a:rPr dirty="0" sz="1100">
                <a:latin typeface="Courier New"/>
                <a:cs typeface="Courier New"/>
              </a:rPr>
              <a:t>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2969" y="8710930"/>
            <a:ext cx="38093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Last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Activity_Page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Visited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Website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12676" y="8710930"/>
            <a:ext cx="612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-1.953</a:t>
            </a: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2969" y="8873490"/>
            <a:ext cx="330390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2805" algn="l"/>
                <a:tab pos="1861820" algn="l"/>
                <a:tab pos="2787650" algn="l"/>
              </a:tabLst>
            </a:pPr>
            <a:r>
              <a:rPr dirty="0" sz="1100" spc="-5">
                <a:latin typeface="Courier New"/>
                <a:cs typeface="Courier New"/>
              </a:rPr>
              <a:t>0.21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5">
                <a:latin typeface="Courier New"/>
                <a:cs typeface="Courier New"/>
              </a:rPr>
              <a:t>-</a:t>
            </a:r>
            <a:r>
              <a:rPr dirty="0" sz="1100" spc="-5">
                <a:latin typeface="Courier New"/>
                <a:cs typeface="Courier New"/>
              </a:rPr>
              <a:t>9.32</a:t>
            </a:r>
            <a:r>
              <a:rPr dirty="0" sz="1100">
                <a:latin typeface="Courier New"/>
                <a:cs typeface="Courier New"/>
              </a:rPr>
              <a:t>4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0.00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-2.36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87443" y="887349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-1.54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5911215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======================================================================</a:t>
            </a:r>
            <a:endParaRPr sz="1100">
              <a:latin typeface="Courier New"/>
              <a:cs typeface="Courier New"/>
            </a:endParaRPr>
          </a:p>
          <a:p>
            <a:pPr marL="12700" marR="168656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==================================================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"""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25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Make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a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VIF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dataframe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for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all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variables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present</a:t>
            </a:r>
            <a:endParaRPr sz="1100">
              <a:latin typeface="Courier New"/>
              <a:cs typeface="Courier New"/>
            </a:endParaRPr>
          </a:p>
          <a:p>
            <a:pPr marL="12700" marR="311531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vif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pd.DataFrame() </a:t>
            </a:r>
            <a:r>
              <a:rPr dirty="0" sz="1100">
                <a:latin typeface="Courier New"/>
                <a:cs typeface="Courier New"/>
              </a:rPr>
              <a:t> vif[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'Features'</a:t>
            </a:r>
            <a:r>
              <a:rPr dirty="0" sz="1100">
                <a:latin typeface="Courier New"/>
                <a:cs typeface="Courier New"/>
              </a:rPr>
              <a:t>]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1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X_train.columns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5"/>
              </a:lnSpc>
            </a:pPr>
            <a:r>
              <a:rPr dirty="0" sz="1100">
                <a:latin typeface="Courier New"/>
                <a:cs typeface="Courier New"/>
              </a:rPr>
              <a:t>vif[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'VIF'</a:t>
            </a:r>
            <a:r>
              <a:rPr dirty="0" sz="1100">
                <a:latin typeface="Courier New"/>
                <a:cs typeface="Courier New"/>
              </a:rPr>
              <a:t>]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2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[variance_inflation_factor(X_train.values,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i)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for</a:t>
            </a:r>
            <a:r>
              <a:rPr dirty="0" sz="1100" spc="25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i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in</a:t>
            </a:r>
            <a:endParaRPr sz="1100">
              <a:latin typeface="Courier New"/>
              <a:cs typeface="Courier New"/>
            </a:endParaRPr>
          </a:p>
          <a:p>
            <a:pPr marL="12700" marR="3111500">
              <a:lnSpc>
                <a:spcPts val="1280"/>
              </a:lnSpc>
              <a:spcBef>
                <a:spcPts val="55"/>
              </a:spcBef>
            </a:pP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range</a:t>
            </a:r>
            <a:r>
              <a:rPr dirty="0" sz="1100">
                <a:latin typeface="Courier New"/>
                <a:cs typeface="Courier New"/>
              </a:rPr>
              <a:t>(X_train.shape[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])]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vif[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'VIF'</a:t>
            </a:r>
            <a:r>
              <a:rPr dirty="0" sz="1100">
                <a:latin typeface="Courier New"/>
                <a:cs typeface="Courier New"/>
              </a:rPr>
              <a:t>]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2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round</a:t>
            </a:r>
            <a:r>
              <a:rPr dirty="0" sz="1100">
                <a:latin typeface="Courier New"/>
                <a:cs typeface="Courier New"/>
              </a:rPr>
              <a:t>(vif[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'VIF'</a:t>
            </a:r>
            <a:r>
              <a:rPr dirty="0" sz="1100">
                <a:latin typeface="Courier New"/>
                <a:cs typeface="Courier New"/>
              </a:rPr>
              <a:t>],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151257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vif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vif.sort_values(by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"VIF"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ascending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8167B"/>
                </a:solidFill>
                <a:latin typeface="Courier New"/>
                <a:cs typeface="Courier New"/>
              </a:rPr>
              <a:t>False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vif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3919" y="2956427"/>
          <a:ext cx="5025390" cy="2926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45"/>
                <a:gridCol w="4288790"/>
                <a:gridCol w="452120"/>
              </a:tblGrid>
              <a:tr h="16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Features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VIF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TotalVisits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3.68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Source_Google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3.09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Source_Direct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Traffic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2.77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Time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Spent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 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2.34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Activity_Modified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2.34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 Source_Organic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Search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Email_Yes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1.91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Activity_Email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Bounced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1.85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Activity_Olark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Chat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Conversation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1.77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Activity_Email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Opened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1.70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 Origin_Lead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Add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Form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1.53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Activity_Olark</a:t>
                      </a:r>
                      <a:r>
                        <a:rPr dirty="0" sz="1100" spc="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Chat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Conversation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Source_Welingak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1.34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What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your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current</a:t>
                      </a:r>
                      <a:r>
                        <a:rPr dirty="0" sz="1100" spc="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occupation_Working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Profes...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1.17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Activity_Page</a:t>
                      </a:r>
                      <a:r>
                        <a:rPr dirty="0" sz="110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Visited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1.14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 Source_Referral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Sites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Activity_Email</a:t>
                      </a:r>
                      <a:r>
                        <a:rPr dirty="0" sz="1100" spc="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Link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Clicked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969" y="6297929"/>
            <a:ext cx="5319395" cy="10426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All</a:t>
            </a:r>
            <a:r>
              <a:rPr dirty="0" sz="120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the</a:t>
            </a:r>
            <a:r>
              <a:rPr dirty="0" sz="1200" spc="-1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VIF</a:t>
            </a:r>
            <a:r>
              <a:rPr dirty="0" sz="120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values</a:t>
            </a:r>
            <a:r>
              <a:rPr dirty="0" sz="1200" spc="15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are good</a:t>
            </a:r>
            <a:r>
              <a:rPr dirty="0" sz="120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and</a:t>
            </a:r>
            <a:r>
              <a:rPr dirty="0" sz="1200" spc="5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all</a:t>
            </a:r>
            <a:r>
              <a:rPr dirty="0" sz="120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the</a:t>
            </a:r>
            <a:r>
              <a:rPr dirty="0" sz="120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p-values</a:t>
            </a:r>
            <a:r>
              <a:rPr dirty="0" sz="1200" spc="2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are</a:t>
            </a:r>
            <a:r>
              <a:rPr dirty="0" sz="120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below</a:t>
            </a:r>
            <a:r>
              <a:rPr dirty="0" sz="1200" spc="5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0.05. </a:t>
            </a:r>
            <a:r>
              <a:rPr dirty="0" sz="1200" b="1">
                <a:solidFill>
                  <a:srgbClr val="4E80BC"/>
                </a:solidFill>
                <a:latin typeface="Calibri"/>
                <a:cs typeface="Calibri"/>
              </a:rPr>
              <a:t>So</a:t>
            </a:r>
            <a:r>
              <a:rPr dirty="0" sz="1200" spc="5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we</a:t>
            </a:r>
            <a:r>
              <a:rPr dirty="0" sz="120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can</a:t>
            </a:r>
            <a:r>
              <a:rPr dirty="0" sz="120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fix</a:t>
            </a:r>
            <a:r>
              <a:rPr dirty="0" sz="1200" spc="1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model.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675"/>
              </a:lnSpc>
              <a:spcBef>
                <a:spcPts val="1019"/>
              </a:spcBef>
            </a:pP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C</a:t>
            </a:r>
            <a:r>
              <a:rPr dirty="0" sz="1400" b="1">
                <a:solidFill>
                  <a:srgbClr val="4E80BC"/>
                </a:solidFill>
                <a:latin typeface="Calibri"/>
                <a:cs typeface="Calibri"/>
              </a:rPr>
              <a:t>r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e</a:t>
            </a:r>
            <a:r>
              <a:rPr dirty="0" sz="1400" spc="-10" b="1">
                <a:solidFill>
                  <a:srgbClr val="4E80BC"/>
                </a:solidFill>
                <a:latin typeface="Calibri"/>
                <a:cs typeface="Calibri"/>
              </a:rPr>
              <a:t>atin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g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4E80BC"/>
                </a:solidFill>
                <a:latin typeface="Calibri"/>
                <a:cs typeface="Calibri"/>
              </a:rPr>
              <a:t>Pr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edi</a:t>
            </a:r>
            <a:r>
              <a:rPr dirty="0" sz="1400" b="1">
                <a:solidFill>
                  <a:srgbClr val="4E80BC"/>
                </a:solidFill>
                <a:latin typeface="Calibri"/>
                <a:cs typeface="Calibri"/>
              </a:rPr>
              <a:t>c</a:t>
            </a:r>
            <a:r>
              <a:rPr dirty="0" sz="1400" spc="-10" b="1">
                <a:solidFill>
                  <a:srgbClr val="4E80BC"/>
                </a:solidFill>
                <a:latin typeface="Calibri"/>
                <a:cs typeface="Calibri"/>
              </a:rPr>
              <a:t>tio</a:t>
            </a:r>
            <a:r>
              <a:rPr dirty="0" sz="1400" b="1">
                <a:solidFill>
                  <a:srgbClr val="4E80BC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  <a:p>
            <a:pPr marL="12700" marR="1346200">
              <a:lnSpc>
                <a:spcPts val="1280"/>
              </a:lnSpc>
              <a:spcBef>
                <a:spcPts val="7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Predicting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probabilities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on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train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set </a:t>
            </a:r>
            <a:r>
              <a:rPr dirty="0" sz="1100" spc="-64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y_train_pred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latin typeface="Courier New"/>
                <a:cs typeface="Courier New"/>
              </a:rPr>
              <a:t>res.predict(X_train_sm) </a:t>
            </a:r>
            <a:r>
              <a:rPr dirty="0" sz="1100">
                <a:latin typeface="Courier New"/>
                <a:cs typeface="Courier New"/>
              </a:rPr>
              <a:t> y_train_pred[: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3919" y="7459846"/>
          <a:ext cx="1407160" cy="1463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940"/>
                <a:gridCol w="871219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3523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0.257438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3267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0.997225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5653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0.327989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5072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0.259734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3704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0.135660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1790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0.116880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2482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0.180653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1694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0.187767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8768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0.119395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5659120" cy="236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  <a:tabLst>
                <a:tab pos="685165" algn="l"/>
              </a:tabLst>
            </a:pPr>
            <a:r>
              <a:rPr dirty="0" sz="1100" spc="-5">
                <a:latin typeface="Courier New"/>
                <a:cs typeface="Courier New"/>
              </a:rPr>
              <a:t>9225	0.004629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float64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Reshaping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to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an</a:t>
            </a:r>
            <a:r>
              <a:rPr dirty="0" sz="1100" spc="-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array</a:t>
            </a:r>
            <a:endParaRPr sz="1100">
              <a:latin typeface="Courier New"/>
              <a:cs typeface="Courier New"/>
            </a:endParaRPr>
          </a:p>
          <a:p>
            <a:pPr marL="12700" marR="176530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y_train_pred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>
                <a:latin typeface="Courier New"/>
                <a:cs typeface="Courier New"/>
              </a:rPr>
              <a:t>y_train_pred.values.reshape(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y_train_pred[: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25"/>
              </a:spcBef>
            </a:pPr>
            <a:r>
              <a:rPr dirty="0" sz="1100" spc="-5">
                <a:latin typeface="Courier New"/>
                <a:cs typeface="Courier New"/>
              </a:rPr>
              <a:t>array([0.25743824,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0.99722548,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0.32798883,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0.2597343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0.1356595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601345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0.11687958,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0.18065264,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0.1877671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0.11939502,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0.00462932])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1035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Data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frame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with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given</a:t>
            </a:r>
            <a:r>
              <a:rPr dirty="0" sz="1100" spc="3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convertion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rate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and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probablity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predicted </a:t>
            </a:r>
            <a:r>
              <a:rPr dirty="0" sz="1100" spc="-65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ones</a:t>
            </a:r>
            <a:endParaRPr sz="1100">
              <a:latin typeface="Courier New"/>
              <a:cs typeface="Courier New"/>
            </a:endParaRPr>
          </a:p>
          <a:p>
            <a:pPr marL="12700" marR="42227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y_train_pred_final</a:t>
            </a:r>
            <a:r>
              <a:rPr dirty="0" sz="1100" spc="9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8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pd.DataFrame({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'Converted'</a:t>
            </a:r>
            <a:r>
              <a:rPr dirty="0" sz="1100" spc="-5">
                <a:latin typeface="Courier New"/>
                <a:cs typeface="Courier New"/>
              </a:rPr>
              <a:t>:y_train.values,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'Conversion_Prob'</a:t>
            </a:r>
            <a:r>
              <a:rPr dirty="0" sz="1100" spc="-5">
                <a:latin typeface="Courier New"/>
                <a:cs typeface="Courier New"/>
              </a:rPr>
              <a:t>:y_train_pred})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y_train_pred_final.head()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5547" y="3350259"/>
            <a:ext cx="2211070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  <a:tabLst>
                <a:tab pos="923925" algn="l"/>
              </a:tabLst>
            </a:pPr>
            <a:r>
              <a:rPr dirty="0" sz="1100" spc="-5">
                <a:latin typeface="Courier New"/>
                <a:cs typeface="Courier New"/>
              </a:rPr>
              <a:t>Converted	Conversion_Prob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  <a:tabLst>
                <a:tab pos="840105" algn="l"/>
              </a:tabLst>
            </a:pPr>
            <a:r>
              <a:rPr dirty="0" sz="1100">
                <a:latin typeface="Courier New"/>
                <a:cs typeface="Courier New"/>
              </a:rPr>
              <a:t>0	</a:t>
            </a:r>
            <a:r>
              <a:rPr dirty="0" sz="1100" spc="-5">
                <a:latin typeface="Courier New"/>
                <a:cs typeface="Courier New"/>
              </a:rPr>
              <a:t>0.257438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  <a:tabLst>
                <a:tab pos="840105" algn="l"/>
              </a:tabLst>
            </a:pPr>
            <a:r>
              <a:rPr dirty="0" sz="1100">
                <a:latin typeface="Courier New"/>
                <a:cs typeface="Courier New"/>
              </a:rPr>
              <a:t>1	</a:t>
            </a:r>
            <a:r>
              <a:rPr dirty="0" sz="1100" spc="-5">
                <a:latin typeface="Courier New"/>
                <a:cs typeface="Courier New"/>
              </a:rPr>
              <a:t>0.997225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  <a:tabLst>
                <a:tab pos="840105" algn="l"/>
              </a:tabLst>
            </a:pPr>
            <a:r>
              <a:rPr dirty="0" sz="1100">
                <a:latin typeface="Courier New"/>
                <a:cs typeface="Courier New"/>
              </a:rPr>
              <a:t>1	</a:t>
            </a:r>
            <a:r>
              <a:rPr dirty="0" sz="1100" spc="-5">
                <a:latin typeface="Courier New"/>
                <a:cs typeface="Courier New"/>
              </a:rPr>
              <a:t>0.327989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  <a:tabLst>
                <a:tab pos="840105" algn="l"/>
              </a:tabLst>
            </a:pPr>
            <a:r>
              <a:rPr dirty="0" sz="1100">
                <a:latin typeface="Courier New"/>
                <a:cs typeface="Courier New"/>
              </a:rPr>
              <a:t>0	</a:t>
            </a:r>
            <a:r>
              <a:rPr dirty="0" sz="1100" spc="-5">
                <a:latin typeface="Courier New"/>
                <a:cs typeface="Courier New"/>
              </a:rPr>
              <a:t>0.259734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  <a:tabLst>
                <a:tab pos="840105" algn="l"/>
              </a:tabLst>
            </a:pPr>
            <a:r>
              <a:rPr dirty="0" sz="1100">
                <a:latin typeface="Courier New"/>
                <a:cs typeface="Courier New"/>
              </a:rPr>
              <a:t>0	</a:t>
            </a:r>
            <a:r>
              <a:rPr dirty="0" sz="1100" spc="-5">
                <a:latin typeface="Courier New"/>
                <a:cs typeface="Courier New"/>
              </a:rPr>
              <a:t>0.135660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3512820"/>
            <a:ext cx="109855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4452620"/>
            <a:ext cx="4655185" cy="68072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Substituting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0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or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1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with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cut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off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as 0.5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y_train_pred_final[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'Predicted'</a:t>
            </a:r>
            <a:r>
              <a:rPr dirty="0" sz="1100">
                <a:latin typeface="Courier New"/>
                <a:cs typeface="Courier New"/>
              </a:rPr>
              <a:t>]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y_train_pred_final.Conversion_Prob.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map</a:t>
            </a:r>
            <a:r>
              <a:rPr dirty="0" sz="1100" spc="-5">
                <a:latin typeface="Courier New"/>
                <a:cs typeface="Courier New"/>
              </a:rPr>
              <a:t>(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lambda</a:t>
            </a:r>
            <a:r>
              <a:rPr dirty="0" sz="1100" spc="35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x: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 spc="40">
                <a:solidFill>
                  <a:srgbClr val="3F9F6F"/>
                </a:solidFill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if</a:t>
            </a:r>
            <a:r>
              <a:rPr dirty="0" sz="1100" spc="40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x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y_train_pred_final.head()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7209" y="4777740"/>
            <a:ext cx="1120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&gt;</a:t>
            </a:r>
            <a:r>
              <a:rPr dirty="0" sz="1100" spc="-1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0.5</a:t>
            </a:r>
            <a:r>
              <a:rPr dirty="0" sz="1100" spc="-15">
                <a:solidFill>
                  <a:srgbClr val="3F9F6F"/>
                </a:solidFill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else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547" y="5229859"/>
            <a:ext cx="3137535" cy="10058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685165" marR="5080" indent="-673100">
              <a:lnSpc>
                <a:spcPts val="1280"/>
              </a:lnSpc>
              <a:spcBef>
                <a:spcPts val="175"/>
              </a:spcBef>
              <a:tabLst>
                <a:tab pos="936625" algn="l"/>
                <a:tab pos="1525270" algn="l"/>
                <a:tab pos="2367280" algn="l"/>
                <a:tab pos="3039745" algn="l"/>
              </a:tabLst>
            </a:pPr>
            <a:r>
              <a:rPr dirty="0" sz="1100" spc="-5">
                <a:latin typeface="Courier New"/>
                <a:cs typeface="Courier New"/>
              </a:rPr>
              <a:t>Converte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Conve</a:t>
            </a:r>
            <a:r>
              <a:rPr dirty="0" sz="1100" spc="5">
                <a:latin typeface="Courier New"/>
                <a:cs typeface="Courier New"/>
              </a:rPr>
              <a:t>r</a:t>
            </a:r>
            <a:r>
              <a:rPr dirty="0" sz="1100" spc="-5">
                <a:latin typeface="Courier New"/>
                <a:cs typeface="Courier New"/>
              </a:rPr>
              <a:t>sio</a:t>
            </a:r>
            <a:r>
              <a:rPr dirty="0" sz="1100" spc="5">
                <a:latin typeface="Courier New"/>
                <a:cs typeface="Courier New"/>
              </a:rPr>
              <a:t>n</a:t>
            </a:r>
            <a:r>
              <a:rPr dirty="0" sz="1100" spc="-5">
                <a:latin typeface="Courier New"/>
                <a:cs typeface="Courier New"/>
              </a:rPr>
              <a:t>_Pr</a:t>
            </a:r>
            <a:r>
              <a:rPr dirty="0" sz="1100" spc="5">
                <a:latin typeface="Courier New"/>
                <a:cs typeface="Courier New"/>
              </a:rPr>
              <a:t>o</a:t>
            </a:r>
            <a:r>
              <a:rPr dirty="0" sz="1100">
                <a:latin typeface="Courier New"/>
                <a:cs typeface="Courier New"/>
              </a:rPr>
              <a:t>b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Predicte</a:t>
            </a:r>
            <a:r>
              <a:rPr dirty="0" sz="1100">
                <a:latin typeface="Courier New"/>
                <a:cs typeface="Courier New"/>
              </a:rPr>
              <a:t>d  0</a:t>
            </a:r>
            <a:r>
              <a:rPr dirty="0" sz="1100">
                <a:latin typeface="Courier New"/>
                <a:cs typeface="Courier New"/>
              </a:rPr>
              <a:t>		</a:t>
            </a:r>
            <a:r>
              <a:rPr dirty="0" sz="1100" spc="-5">
                <a:latin typeface="Courier New"/>
                <a:cs typeface="Courier New"/>
              </a:rPr>
              <a:t>0.2574</a:t>
            </a:r>
            <a:r>
              <a:rPr dirty="0" sz="1100" spc="5">
                <a:latin typeface="Courier New"/>
                <a:cs typeface="Courier New"/>
              </a:rPr>
              <a:t>3</a:t>
            </a:r>
            <a:r>
              <a:rPr dirty="0" sz="1100">
                <a:latin typeface="Courier New"/>
                <a:cs typeface="Courier New"/>
              </a:rPr>
              <a:t>8</a:t>
            </a:r>
            <a:r>
              <a:rPr dirty="0" sz="1100">
                <a:latin typeface="Courier New"/>
                <a:cs typeface="Courier New"/>
              </a:rPr>
              <a:t>	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685165">
              <a:lnSpc>
                <a:spcPts val="1225"/>
              </a:lnSpc>
              <a:tabLst>
                <a:tab pos="1525270" algn="l"/>
                <a:tab pos="3039745" algn="l"/>
              </a:tabLst>
            </a:pPr>
            <a:r>
              <a:rPr dirty="0" sz="1100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0.9972</a:t>
            </a:r>
            <a:r>
              <a:rPr dirty="0" sz="1100" spc="5"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5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685165">
              <a:lnSpc>
                <a:spcPts val="1280"/>
              </a:lnSpc>
              <a:tabLst>
                <a:tab pos="1525270" algn="l"/>
                <a:tab pos="3039745" algn="l"/>
              </a:tabLst>
            </a:pPr>
            <a:r>
              <a:rPr dirty="0" sz="1100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0.3279</a:t>
            </a:r>
            <a:r>
              <a:rPr dirty="0" sz="1100" spc="5">
                <a:latin typeface="Courier New"/>
                <a:cs typeface="Courier New"/>
              </a:rPr>
              <a:t>8</a:t>
            </a:r>
            <a:r>
              <a:rPr dirty="0" sz="1100">
                <a:latin typeface="Courier New"/>
                <a:cs typeface="Courier New"/>
              </a:rPr>
              <a:t>9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685165">
              <a:lnSpc>
                <a:spcPts val="1280"/>
              </a:lnSpc>
              <a:tabLst>
                <a:tab pos="1525270" algn="l"/>
                <a:tab pos="3039745" algn="l"/>
              </a:tabLst>
            </a:pP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0.2597</a:t>
            </a:r>
            <a:r>
              <a:rPr dirty="0" sz="1100" spc="5">
                <a:latin typeface="Courier New"/>
                <a:cs typeface="Courier New"/>
              </a:rPr>
              <a:t>3</a:t>
            </a:r>
            <a:r>
              <a:rPr dirty="0" sz="1100">
                <a:latin typeface="Courier New"/>
                <a:cs typeface="Courier New"/>
              </a:rPr>
              <a:t>4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685165">
              <a:lnSpc>
                <a:spcPts val="1300"/>
              </a:lnSpc>
              <a:tabLst>
                <a:tab pos="1525270" algn="l"/>
                <a:tab pos="3039745" algn="l"/>
              </a:tabLst>
            </a:pP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0.1356</a:t>
            </a:r>
            <a:r>
              <a:rPr dirty="0" sz="1100" spc="5">
                <a:latin typeface="Courier New"/>
                <a:cs typeface="Courier New"/>
              </a:rPr>
              <a:t>6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69" y="5392420"/>
            <a:ext cx="109855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69" y="6337300"/>
            <a:ext cx="5575300" cy="1797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75"/>
              </a:lnSpc>
              <a:spcBef>
                <a:spcPts val="100"/>
              </a:spcBef>
            </a:pP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Model</a:t>
            </a:r>
            <a:r>
              <a:rPr dirty="0" sz="1400" spc="-5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4E80BC"/>
                </a:solidFill>
                <a:latin typeface="Calibri"/>
                <a:cs typeface="Calibri"/>
              </a:rPr>
              <a:t>Evaluation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295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Importing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metrics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from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sklearn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for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evaluation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from </a:t>
            </a:r>
            <a:r>
              <a:rPr dirty="0" sz="1100" spc="-5">
                <a:latin typeface="Courier New"/>
                <a:cs typeface="Courier New"/>
              </a:rPr>
              <a:t>sklearn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dirty="0" sz="1100" spc="-5">
                <a:latin typeface="Courier New"/>
                <a:cs typeface="Courier New"/>
              </a:rPr>
              <a:t>metrics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Creating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confusion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matrix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confusion</a:t>
            </a:r>
            <a:r>
              <a:rPr dirty="0" sz="1100" spc="9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7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metrics.confusion_matrix(y_train_pred_final.Converted,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y_train_pred_final.Predicted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confusion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  <a:tabLst>
                <a:tab pos="1273810" algn="l"/>
              </a:tabLst>
            </a:pPr>
            <a:r>
              <a:rPr dirty="0" sz="1100" spc="-5">
                <a:latin typeface="Courier New"/>
                <a:cs typeface="Courier New"/>
              </a:rPr>
              <a:t>array([[3479,	436],</a:t>
            </a:r>
            <a:endParaRPr sz="1100">
              <a:latin typeface="Courier New"/>
              <a:cs typeface="Courier New"/>
            </a:endParaRPr>
          </a:p>
          <a:p>
            <a:pPr marL="601345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[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708,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1670]],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dtype=int64)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83919" y="8253596"/>
          <a:ext cx="2837815" cy="650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315"/>
                <a:gridCol w="842010"/>
                <a:gridCol w="746760"/>
              </a:tblGrid>
              <a:tr h="32514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1100" spc="-50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Predicted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1100" spc="-60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Actual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5725">
                        <a:lnSpc>
                          <a:spcPts val="1240"/>
                        </a:lnSpc>
                      </a:pPr>
                      <a:r>
                        <a:rPr dirty="0" sz="1100" spc="-5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2280">
                        <a:lnSpc>
                          <a:spcPts val="1240"/>
                        </a:lnSpc>
                      </a:pPr>
                      <a:r>
                        <a:rPr dirty="0" sz="1100" spc="-5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Yes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1100" spc="-65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180"/>
                        </a:lnSpc>
                      </a:pPr>
                      <a:r>
                        <a:rPr dirty="0" sz="1100" spc="-5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3498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180"/>
                        </a:lnSpc>
                      </a:pPr>
                      <a:r>
                        <a:rPr dirty="0" sz="1100" spc="-5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417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1100" spc="-65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Yes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180"/>
                        </a:lnSpc>
                      </a:pPr>
                      <a:r>
                        <a:rPr dirty="0" sz="1100" spc="-5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837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1180"/>
                        </a:lnSpc>
                      </a:pPr>
                      <a:r>
                        <a:rPr dirty="0" sz="1100" spc="-5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1541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5916930" cy="8188959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1524635">
              <a:lnSpc>
                <a:spcPts val="1280"/>
              </a:lnSpc>
              <a:spcBef>
                <a:spcPts val="175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Check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overall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accuracy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metrics.accuracy_score(y_train_pred_final.Converted,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y_train_pred_final.Predicted)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5">
                <a:latin typeface="Courier New"/>
                <a:cs typeface="Courier New"/>
              </a:rPr>
              <a:t>0.8182107103130463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200" spc="-5">
                <a:latin typeface="Cambria"/>
                <a:cs typeface="Cambria"/>
              </a:rPr>
              <a:t>That's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around 82%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accuracy with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is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 very good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value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ts val="1300"/>
              </a:lnSpc>
              <a:spcBef>
                <a:spcPts val="85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Substituting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true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positive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TP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confusion[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Substituting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true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negatives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TN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confusion[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Substituting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false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positives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FP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confusion[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Substituting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false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negatives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FN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confusion[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Calculating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sensitivity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TP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dirty="0" sz="1100">
                <a:latin typeface="Courier New"/>
                <a:cs typeface="Courier New"/>
              </a:rPr>
              <a:t>(TP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dirty="0" sz="1100">
                <a:latin typeface="Courier New"/>
                <a:cs typeface="Courier New"/>
              </a:rPr>
              <a:t>FN)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latin typeface="Courier New"/>
                <a:cs typeface="Courier New"/>
              </a:rPr>
              <a:t>0.7022708158116064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Calculating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specificity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TN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dirty="0" sz="1100">
                <a:latin typeface="Courier New"/>
                <a:cs typeface="Courier New"/>
              </a:rPr>
              <a:t>(TN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dirty="0" sz="1100">
                <a:latin typeface="Courier New"/>
                <a:cs typeface="Courier New"/>
              </a:rPr>
              <a:t>FP)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latin typeface="Courier New"/>
                <a:cs typeface="Courier New"/>
              </a:rPr>
              <a:t>0.8886334610472542</a:t>
            </a:r>
            <a:endParaRPr sz="1100">
              <a:latin typeface="Courier New"/>
              <a:cs typeface="Courier New"/>
            </a:endParaRPr>
          </a:p>
          <a:p>
            <a:pPr marL="12700" marR="204470">
              <a:lnSpc>
                <a:spcPts val="1400"/>
              </a:lnSpc>
              <a:spcBef>
                <a:spcPts val="1060"/>
              </a:spcBef>
            </a:pPr>
            <a:r>
              <a:rPr dirty="0" sz="1200" spc="-5">
                <a:latin typeface="Cambria"/>
                <a:cs typeface="Cambria"/>
              </a:rPr>
              <a:t>With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the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current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cut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off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as 0.5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we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have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around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82%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accuracy, sensitivity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of</a:t>
            </a:r>
            <a:r>
              <a:rPr dirty="0" sz="1200" spc="-5">
                <a:latin typeface="Cambria"/>
                <a:cs typeface="Cambria"/>
              </a:rPr>
              <a:t> around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70%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and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specificity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of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around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88%.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Optimise</a:t>
            </a:r>
            <a:r>
              <a:rPr dirty="0" sz="1400" spc="-2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Cut</a:t>
            </a:r>
            <a:r>
              <a:rPr dirty="0" sz="1400" spc="-20" b="1">
                <a:solidFill>
                  <a:srgbClr val="4E80BC"/>
                </a:solidFill>
                <a:latin typeface="Calibri"/>
                <a:cs typeface="Calibri"/>
              </a:rPr>
              <a:t> off</a:t>
            </a:r>
            <a:r>
              <a:rPr dirty="0" sz="1400" spc="-15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(ROC</a:t>
            </a:r>
            <a:r>
              <a:rPr dirty="0" sz="1400" spc="-15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Curve)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200" spc="-5">
                <a:latin typeface="Cambria"/>
                <a:cs typeface="Cambria"/>
              </a:rPr>
              <a:t>The previous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cut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off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was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randomely selected.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Now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to</a:t>
            </a:r>
            <a:r>
              <a:rPr dirty="0" sz="1200" spc="-5">
                <a:latin typeface="Cambria"/>
                <a:cs typeface="Cambria"/>
              </a:rPr>
              <a:t> find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the optimum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one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ts val="1300"/>
              </a:lnSpc>
              <a:spcBef>
                <a:spcPts val="84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3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ROC</a:t>
            </a:r>
            <a:r>
              <a:rPr dirty="0" sz="1100" spc="-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function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def</a:t>
            </a:r>
            <a:r>
              <a:rPr dirty="0" sz="1100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draw_roc(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actual,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probs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):</a:t>
            </a:r>
            <a:endParaRPr sz="1100">
              <a:latin typeface="Courier New"/>
              <a:cs typeface="Courier New"/>
            </a:endParaRPr>
          </a:p>
          <a:p>
            <a:pPr marL="3486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fpr,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tpr,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thresholds</a:t>
            </a:r>
            <a:r>
              <a:rPr dirty="0" sz="1100" spc="4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metrics.roc_curve(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actual,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probs,</a:t>
            </a:r>
            <a:endParaRPr sz="1100">
              <a:latin typeface="Courier New"/>
              <a:cs typeface="Courier New"/>
            </a:endParaRPr>
          </a:p>
          <a:p>
            <a:pPr marL="388048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drop_intermediate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solidFill>
                  <a:srgbClr val="18167B"/>
                </a:solidFill>
                <a:latin typeface="Courier New"/>
                <a:cs typeface="Courier New"/>
              </a:rPr>
              <a:t>False</a:t>
            </a:r>
            <a:r>
              <a:rPr dirty="0" sz="1100" spc="-40">
                <a:solidFill>
                  <a:srgbClr val="18167B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348615" marR="135509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auc_score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metrics.roc_auc_score(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actual,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probs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plt.figure(figsize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5</a:t>
            </a:r>
            <a:r>
              <a:rPr dirty="0" sz="1100"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5</a:t>
            </a:r>
            <a:r>
              <a:rPr dirty="0" sz="1100" spc="-5"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348615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plt.plot(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fpr,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tpr,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label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'ROC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curve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(area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%0.2f)'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% </a:t>
            </a:r>
            <a:r>
              <a:rPr dirty="0" sz="1100" spc="-5">
                <a:latin typeface="Courier New"/>
                <a:cs typeface="Courier New"/>
              </a:rPr>
              <a:t>auc_score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plt.plot([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 spc="-5">
                <a:latin typeface="Courier New"/>
                <a:cs typeface="Courier New"/>
              </a:rPr>
              <a:t>],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],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'k--'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348615">
              <a:lnSpc>
                <a:spcPts val="1225"/>
              </a:lnSpc>
            </a:pPr>
            <a:r>
              <a:rPr dirty="0" sz="1100">
                <a:latin typeface="Courier New"/>
                <a:cs typeface="Courier New"/>
              </a:rPr>
              <a:t>plt.xlim([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0.0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6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1.0</a:t>
            </a:r>
            <a:r>
              <a:rPr dirty="0" sz="1100"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 marL="348615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plt.ylim([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0.0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1.05</a:t>
            </a:r>
            <a:r>
              <a:rPr dirty="0" sz="1100" spc="-5"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 marL="348615" marR="426084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'False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Positive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Rate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or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[1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-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True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Negative</a:t>
            </a:r>
            <a:r>
              <a:rPr dirty="0" sz="1100" spc="3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Rate]'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'True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Positive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Rate'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348615" marR="101536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'Receiver</a:t>
            </a:r>
            <a:r>
              <a:rPr dirty="0" sz="1100" spc="3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operating</a:t>
            </a:r>
            <a:r>
              <a:rPr dirty="0" sz="1100" spc="4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characteristic</a:t>
            </a:r>
            <a:r>
              <a:rPr dirty="0" sz="1100" spc="4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example'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plt.legend(loc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"lower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right"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348615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return</a:t>
            </a:r>
            <a:r>
              <a:rPr dirty="0" sz="1100" spc="-30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8167B"/>
                </a:solidFill>
                <a:latin typeface="Courier New"/>
                <a:cs typeface="Courier New"/>
              </a:rPr>
              <a:t>None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3387725" cy="3571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185420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Newspaper</a:t>
            </a:r>
            <a:r>
              <a:rPr dirty="0" sz="1100" spc="1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Article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X </a:t>
            </a:r>
            <a:r>
              <a:rPr dirty="0" sz="1100" spc="-5">
                <a:latin typeface="Courier New"/>
                <a:cs typeface="Courier New"/>
              </a:rPr>
              <a:t>Education Forums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Newspaper</a:t>
            </a:r>
            <a:endParaRPr sz="1100">
              <a:latin typeface="Courier New"/>
              <a:cs typeface="Courier New"/>
            </a:endParaRPr>
          </a:p>
          <a:p>
            <a:pPr marL="12700" marR="143446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Digital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Advertisement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Through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Recommendations</a:t>
            </a:r>
            <a:endParaRPr sz="1100">
              <a:latin typeface="Courier New"/>
              <a:cs typeface="Courier New"/>
            </a:endParaRPr>
          </a:p>
          <a:p>
            <a:pPr marL="12700" marR="17208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Receive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More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Updates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About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Our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Courses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Tags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Lead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Quality</a:t>
            </a:r>
            <a:endParaRPr sz="1100">
              <a:latin typeface="Courier New"/>
              <a:cs typeface="Courier New"/>
            </a:endParaRPr>
          </a:p>
          <a:p>
            <a:pPr marL="12700" marR="59245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Update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me on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Supply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Chain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Content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Get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updates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DM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Content</a:t>
            </a:r>
            <a:endParaRPr sz="1100">
              <a:latin typeface="Courier New"/>
              <a:cs typeface="Courier New"/>
            </a:endParaRPr>
          </a:p>
          <a:p>
            <a:pPr marL="12700" marR="235966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Lead</a:t>
            </a:r>
            <a:r>
              <a:rPr dirty="0" sz="1100" spc="-6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Profile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City</a:t>
            </a:r>
            <a:endParaRPr sz="1100">
              <a:latin typeface="Courier New"/>
              <a:cs typeface="Courier New"/>
            </a:endParaRPr>
          </a:p>
          <a:p>
            <a:pPr marL="12700" marR="109791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Asymmetrique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Index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Asymmetrique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Profile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Index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Asymmetrique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Score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Asymmetrique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Profile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Score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I</a:t>
            </a:r>
            <a:r>
              <a:rPr dirty="0" sz="1100" spc="-5">
                <a:latin typeface="Courier New"/>
                <a:cs typeface="Courier New"/>
              </a:rPr>
              <a:t> agree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pay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amount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through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cheque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A</a:t>
            </a:r>
            <a:r>
              <a:rPr dirty="0" sz="1100" spc="-5">
                <a:latin typeface="Courier New"/>
                <a:cs typeface="Courier New"/>
              </a:rPr>
              <a:t> free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copy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Mastering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Interview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Last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Dropping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unique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valued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columns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92319" y="891540"/>
            <a:ext cx="193675" cy="311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4432300"/>
            <a:ext cx="591566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>
                <a:latin typeface="Courier New"/>
                <a:cs typeface="Courier New"/>
              </a:rPr>
              <a:t>Lead_data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Lead_data.drop([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'Magazine'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'Receive</a:t>
            </a:r>
            <a:r>
              <a:rPr dirty="0" sz="1100" spc="4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More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Updates</a:t>
            </a:r>
            <a:r>
              <a:rPr dirty="0" sz="1100" spc="3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About</a:t>
            </a:r>
            <a:r>
              <a:rPr dirty="0" sz="1100" spc="3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Our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Courses'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'I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agree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to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pay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the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amount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through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cheque'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'Get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updates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on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DM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3919" y="4780147"/>
          <a:ext cx="4524375" cy="4335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9430"/>
                <a:gridCol w="1464945"/>
              </a:tblGrid>
              <a:tr h="226089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100" spc="-5">
                          <a:solidFill>
                            <a:srgbClr val="3F6F9F"/>
                          </a:solidFill>
                          <a:latin typeface="Courier New"/>
                          <a:cs typeface="Courier New"/>
                        </a:rPr>
                        <a:t>Content'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,</a:t>
                      </a:r>
                      <a:r>
                        <a:rPr dirty="0" sz="1100" spc="-5">
                          <a:solidFill>
                            <a:srgbClr val="3F6F9F"/>
                          </a:solidFill>
                          <a:latin typeface="Courier New"/>
                          <a:cs typeface="Courier New"/>
                        </a:rPr>
                        <a:t>'Update</a:t>
                      </a:r>
                      <a:r>
                        <a:rPr dirty="0" sz="1100" spc="15">
                          <a:solidFill>
                            <a:srgbClr val="3F6F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solidFill>
                            <a:srgbClr val="3F6F9F"/>
                          </a:solidFill>
                          <a:latin typeface="Courier New"/>
                          <a:cs typeface="Courier New"/>
                        </a:rPr>
                        <a:t>me</a:t>
                      </a:r>
                      <a:r>
                        <a:rPr dirty="0" sz="1100" spc="10">
                          <a:solidFill>
                            <a:srgbClr val="3F6F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solidFill>
                            <a:srgbClr val="3F6F9F"/>
                          </a:solidFill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>
                          <a:solidFill>
                            <a:srgbClr val="3F6F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solidFill>
                            <a:srgbClr val="3F6F9F"/>
                          </a:solidFill>
                          <a:latin typeface="Courier New"/>
                          <a:cs typeface="Courier New"/>
                        </a:rPr>
                        <a:t>Supply</a:t>
                      </a:r>
                      <a:r>
                        <a:rPr dirty="0" sz="1100" spc="20">
                          <a:solidFill>
                            <a:srgbClr val="3F6F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solidFill>
                            <a:srgbClr val="3F6F9F"/>
                          </a:solidFill>
                          <a:latin typeface="Courier New"/>
                          <a:cs typeface="Courier New"/>
                        </a:rPr>
                        <a:t>Chain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40"/>
                        </a:lnSpc>
                      </a:pPr>
                      <a:r>
                        <a:rPr dirty="0" sz="1100" spc="-5">
                          <a:solidFill>
                            <a:srgbClr val="3F6F9F"/>
                          </a:solidFill>
                          <a:latin typeface="Courier New"/>
                          <a:cs typeface="Courier New"/>
                        </a:rPr>
                        <a:t>Content</a:t>
                      </a:r>
                      <a:r>
                        <a:rPr dirty="0" sz="1100" spc="20">
                          <a:solidFill>
                            <a:srgbClr val="3F6F9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],axi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s</a:t>
                      </a:r>
                      <a:r>
                        <a:rPr dirty="0" sz="1100" spc="5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100" spc="-5">
                          <a:solidFill>
                            <a:srgbClr val="3F9F6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155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100" spc="-5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#checking</a:t>
                      </a:r>
                      <a:r>
                        <a:rPr dirty="0" sz="1100" spc="5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null</a:t>
                      </a:r>
                      <a:r>
                        <a:rPr dirty="0" sz="1100" spc="15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values</a:t>
                      </a:r>
                      <a:r>
                        <a:rPr dirty="0" sz="1100" spc="5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dirty="0" sz="1100" spc="5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each</a:t>
                      </a:r>
                      <a:r>
                        <a:rPr dirty="0" sz="1100" spc="5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 i="1">
                          <a:solidFill>
                            <a:srgbClr val="5F9FAF"/>
                          </a:solidFill>
                          <a:latin typeface="Courier New"/>
                          <a:cs typeface="Courier New"/>
                        </a:rPr>
                        <a:t>rows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533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155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Lead_data.isnull().</a:t>
                      </a:r>
                      <a:r>
                        <a:rPr dirty="0" sz="1100">
                          <a:solidFill>
                            <a:srgbClr val="007F00"/>
                          </a:solidFill>
                          <a:latin typeface="Courier New"/>
                          <a:cs typeface="Courier New"/>
                        </a:rPr>
                        <a:t>sum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()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26059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42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Origin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53340"/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260"/>
                        </a:lnSpc>
                        <a:spcBef>
                          <a:spcPts val="42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5334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Source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Email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Converted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TotalVisits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9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 Time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Spent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Page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Views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Visit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9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137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9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Country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9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2461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Specialization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9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3380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How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did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hear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about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X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 Education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9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7250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What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occupation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9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2690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What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matters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most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choosing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940">
                        <a:lnSpc>
                          <a:spcPts val="1180"/>
                        </a:lnSpc>
                        <a:tabLst>
                          <a:tab pos="100901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course	2709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Search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Newspaper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Article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X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Education Forums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Newspaper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Digital Advertisement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Through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Recommendations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Tags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94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3353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5327015" cy="1132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fpr, tpr, thresholds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metrics.roc_curve(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y_train_pred_final.Converted,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y_train_pred_final.Conversion_Prob,</a:t>
            </a:r>
            <a:r>
              <a:rPr dirty="0" sz="1100" spc="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drop_intermediate</a:t>
            </a:r>
            <a:r>
              <a:rPr dirty="0" sz="1100" spc="6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4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8167B"/>
                </a:solidFill>
                <a:latin typeface="Courier New"/>
                <a:cs typeface="Courier New"/>
              </a:rPr>
              <a:t>False</a:t>
            </a:r>
            <a:r>
              <a:rPr dirty="0" sz="1100" spc="35">
                <a:solidFill>
                  <a:srgbClr val="18167B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2111375">
              <a:lnSpc>
                <a:spcPts val="1280"/>
              </a:lnSpc>
              <a:spcBef>
                <a:spcPts val="100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Call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ROC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function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draw_roc(y_train_pred_final.Converted,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y_train_pred_final.Conversion_Prob)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828" y="2217649"/>
            <a:ext cx="4210659" cy="4210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969" y="6560819"/>
            <a:ext cx="4655185" cy="1295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mbria"/>
                <a:cs typeface="Cambria"/>
              </a:rPr>
              <a:t>The area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under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ROC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curve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is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0.88 which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is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very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good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value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ts val="1300"/>
              </a:lnSpc>
              <a:spcBef>
                <a:spcPts val="84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Creating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columns</a:t>
            </a:r>
            <a:r>
              <a:rPr dirty="0" sz="1100" spc="3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with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different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probability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cutoffs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numbers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>
                <a:latin typeface="Courier New"/>
                <a:cs typeface="Courier New"/>
              </a:rPr>
              <a:t>[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float</a:t>
            </a:r>
            <a:r>
              <a:rPr dirty="0" sz="1100">
                <a:latin typeface="Courier New"/>
                <a:cs typeface="Courier New"/>
              </a:rPr>
              <a:t>(x)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10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for</a:t>
            </a:r>
            <a:r>
              <a:rPr dirty="0" sz="1100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x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in</a:t>
            </a:r>
            <a:r>
              <a:rPr dirty="0" sz="1100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range</a:t>
            </a:r>
            <a:r>
              <a:rPr dirty="0" sz="1100"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latin typeface="Courier New"/>
                <a:cs typeface="Courier New"/>
              </a:rPr>
              <a:t>)]</a:t>
            </a:r>
            <a:endParaRPr sz="1100">
              <a:latin typeface="Courier New"/>
              <a:cs typeface="Courier New"/>
            </a:endParaRPr>
          </a:p>
          <a:p>
            <a:pPr marL="348615" marR="2446020" indent="-336550">
              <a:lnSpc>
                <a:spcPts val="1280"/>
              </a:lnSpc>
              <a:spcBef>
                <a:spcPts val="55"/>
              </a:spcBef>
            </a:pP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for</a:t>
            </a:r>
            <a:r>
              <a:rPr dirty="0" sz="1100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i 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in</a:t>
            </a:r>
            <a:r>
              <a:rPr dirty="0" sz="1100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numbers: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y_train</a:t>
            </a:r>
            <a:r>
              <a:rPr dirty="0" sz="1100" spc="5">
                <a:latin typeface="Courier New"/>
                <a:cs typeface="Courier New"/>
              </a:rPr>
              <a:t>_</a:t>
            </a:r>
            <a:r>
              <a:rPr dirty="0" sz="1100" spc="-5">
                <a:latin typeface="Courier New"/>
                <a:cs typeface="Courier New"/>
              </a:rPr>
              <a:t>pre</a:t>
            </a:r>
            <a:r>
              <a:rPr dirty="0" sz="1100" spc="5">
                <a:latin typeface="Courier New"/>
                <a:cs typeface="Courier New"/>
              </a:rPr>
              <a:t>d</a:t>
            </a:r>
            <a:r>
              <a:rPr dirty="0" sz="1100" spc="-5">
                <a:latin typeface="Courier New"/>
                <a:cs typeface="Courier New"/>
              </a:rPr>
              <a:t>_fi</a:t>
            </a:r>
            <a:r>
              <a:rPr dirty="0" sz="1100" spc="5">
                <a:latin typeface="Courier New"/>
                <a:cs typeface="Courier New"/>
              </a:rPr>
              <a:t>n</a:t>
            </a:r>
            <a:r>
              <a:rPr dirty="0" sz="1100" spc="-5">
                <a:latin typeface="Courier New"/>
                <a:cs typeface="Courier New"/>
              </a:rPr>
              <a:t>al[</a:t>
            </a:r>
            <a:r>
              <a:rPr dirty="0" sz="1100" spc="5">
                <a:latin typeface="Courier New"/>
                <a:cs typeface="Courier New"/>
              </a:rPr>
              <a:t>i</a:t>
            </a:r>
            <a:r>
              <a:rPr dirty="0" sz="1100" spc="20">
                <a:latin typeface="Courier New"/>
                <a:cs typeface="Courier New"/>
              </a:rPr>
              <a:t>]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y_train_pred_final.Conversion_Prob.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map</a:t>
            </a:r>
            <a:r>
              <a:rPr dirty="0" sz="1100" spc="-5">
                <a:latin typeface="Courier New"/>
                <a:cs typeface="Courier New"/>
              </a:rPr>
              <a:t>(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lambda</a:t>
            </a:r>
            <a:r>
              <a:rPr dirty="0" sz="1100" spc="35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x: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 spc="40">
                <a:solidFill>
                  <a:srgbClr val="3F9F6F"/>
                </a:solidFill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if</a:t>
            </a:r>
            <a:r>
              <a:rPr dirty="0" sz="1100" spc="40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x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y_train_pred_final.head()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7209" y="7500619"/>
            <a:ext cx="9518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&gt;</a:t>
            </a:r>
            <a:r>
              <a:rPr dirty="0" sz="1100" spc="-3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i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else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83919" y="7975467"/>
          <a:ext cx="5950585" cy="1138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729"/>
                <a:gridCol w="872489"/>
                <a:gridCol w="1429384"/>
                <a:gridCol w="925195"/>
                <a:gridCol w="420370"/>
                <a:gridCol w="419735"/>
                <a:gridCol w="419735"/>
                <a:gridCol w="420370"/>
                <a:gridCol w="420370"/>
                <a:gridCol w="367664"/>
              </a:tblGrid>
              <a:tr h="162619">
                <a:tc gridSpan="2">
                  <a:txBody>
                    <a:bodyPr/>
                    <a:lstStyle/>
                    <a:p>
                      <a:pPr marL="2838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Converted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Conversion_Prob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Predicted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  <a:tabLst>
                          <a:tab pos="451484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0.6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3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0.257438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0.997225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0.327989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950585" cy="813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575"/>
                <a:gridCol w="883285"/>
                <a:gridCol w="1471930"/>
                <a:gridCol w="673735"/>
                <a:gridCol w="420370"/>
                <a:gridCol w="420370"/>
                <a:gridCol w="421004"/>
                <a:gridCol w="421004"/>
                <a:gridCol w="420370"/>
                <a:gridCol w="283845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020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0.259734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002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020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0.135660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002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55547" y="1883409"/>
            <a:ext cx="1118870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715">
              <a:lnSpc>
                <a:spcPts val="1300"/>
              </a:lnSpc>
              <a:spcBef>
                <a:spcPts val="100"/>
              </a:spcBef>
              <a:tabLst>
                <a:tab pos="419734" algn="l"/>
                <a:tab pos="840105" algn="l"/>
              </a:tabLst>
            </a:pPr>
            <a:r>
              <a:rPr dirty="0" sz="1100" spc="-5">
                <a:latin typeface="Courier New"/>
                <a:cs typeface="Courier New"/>
              </a:rPr>
              <a:t>0.</a:t>
            </a:r>
            <a:r>
              <a:rPr dirty="0" sz="1100">
                <a:latin typeface="Courier New"/>
                <a:cs typeface="Courier New"/>
              </a:rPr>
              <a:t>7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0.</a:t>
            </a:r>
            <a:r>
              <a:rPr dirty="0" sz="1100">
                <a:latin typeface="Courier New"/>
                <a:cs typeface="Courier New"/>
              </a:rPr>
              <a:t>8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0.</a:t>
            </a:r>
            <a:r>
              <a:rPr dirty="0" sz="1100">
                <a:latin typeface="Courier New"/>
                <a:cs typeface="Courier New"/>
              </a:rPr>
              <a:t>9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  <a:tabLst>
                <a:tab pos="419734" algn="l"/>
                <a:tab pos="841375" algn="l"/>
              </a:tabLst>
            </a:pPr>
            <a:r>
              <a:rPr dirty="0" sz="1100">
                <a:latin typeface="Courier New"/>
                <a:cs typeface="Courier New"/>
              </a:rPr>
              <a:t>0	0	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  <a:tabLst>
                <a:tab pos="419734" algn="l"/>
                <a:tab pos="841375" algn="l"/>
              </a:tabLst>
            </a:pPr>
            <a:r>
              <a:rPr dirty="0" sz="1100">
                <a:latin typeface="Courier New"/>
                <a:cs typeface="Courier New"/>
              </a:rPr>
              <a:t>1	1	1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  <a:tabLst>
                <a:tab pos="419734" algn="l"/>
                <a:tab pos="841375" algn="l"/>
              </a:tabLst>
            </a:pPr>
            <a:r>
              <a:rPr dirty="0" sz="1100">
                <a:latin typeface="Courier New"/>
                <a:cs typeface="Courier New"/>
              </a:rPr>
              <a:t>0	0	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  <a:tabLst>
                <a:tab pos="419734" algn="l"/>
                <a:tab pos="841375" algn="l"/>
              </a:tabLst>
            </a:pPr>
            <a:r>
              <a:rPr dirty="0" sz="1100">
                <a:latin typeface="Courier New"/>
                <a:cs typeface="Courier New"/>
              </a:rPr>
              <a:t>0	0	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  <a:tabLst>
                <a:tab pos="419734" algn="l"/>
                <a:tab pos="841375" algn="l"/>
              </a:tabLst>
            </a:pPr>
            <a:r>
              <a:rPr dirty="0" sz="1100">
                <a:latin typeface="Courier New"/>
                <a:cs typeface="Courier New"/>
              </a:rPr>
              <a:t>0	0	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2045969"/>
            <a:ext cx="109855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2985769"/>
            <a:ext cx="5912485" cy="295656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Creating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a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dataframe</a:t>
            </a:r>
            <a:r>
              <a:rPr dirty="0" sz="1100" spc="3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to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see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values</a:t>
            </a:r>
            <a:r>
              <a:rPr dirty="0" sz="1100" spc="3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accuracy,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sensitivity,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and </a:t>
            </a:r>
            <a:r>
              <a:rPr dirty="0" sz="1100" spc="-64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specificity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at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different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values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probabiity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cutoffs</a:t>
            </a:r>
            <a:endParaRPr sz="1100">
              <a:latin typeface="Courier New"/>
              <a:cs typeface="Courier New"/>
            </a:endParaRPr>
          </a:p>
          <a:p>
            <a:pPr marL="12700" marR="286131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cutoff_df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pd.DataFrame(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columns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5">
                <a:latin typeface="Courier New"/>
                <a:cs typeface="Courier New"/>
              </a:rPr>
              <a:t>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'prob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'</a:t>
            </a:r>
            <a:r>
              <a:rPr dirty="0" sz="1100" spc="5">
                <a:latin typeface="Courier New"/>
                <a:cs typeface="Courier New"/>
              </a:rPr>
              <a:t>,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'accura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c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y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'</a:t>
            </a:r>
            <a:r>
              <a:rPr dirty="0" sz="1100" spc="5">
                <a:latin typeface="Courier New"/>
                <a:cs typeface="Courier New"/>
              </a:rPr>
              <a:t>,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'sensi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'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'speci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'</a:t>
            </a:r>
            <a:r>
              <a:rPr dirty="0" sz="1100" spc="-5">
                <a:latin typeface="Courier New"/>
                <a:cs typeface="Courier New"/>
              </a:rPr>
              <a:t>]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89535">
              <a:lnSpc>
                <a:spcPts val="1280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Making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confusing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matrix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to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find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values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sensitivity,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accurace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and </a:t>
            </a:r>
            <a:r>
              <a:rPr dirty="0" sz="1100" spc="-64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specificity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for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each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level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 probablity</a:t>
            </a:r>
            <a:endParaRPr sz="1100">
              <a:latin typeface="Courier New"/>
              <a:cs typeface="Courier New"/>
            </a:endParaRPr>
          </a:p>
          <a:p>
            <a:pPr marL="12700" marR="1930400">
              <a:lnSpc>
                <a:spcPts val="1280"/>
              </a:lnSpc>
            </a:pP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dirty="0" sz="1100" spc="12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sklearn.metrics</a:t>
            </a:r>
            <a:r>
              <a:rPr dirty="0" sz="1100" spc="150"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1100" spc="12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confusion_matrix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num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1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0.0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0.1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0.2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0.3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0.4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0.5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0.6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0.7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0.8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0.9</a:t>
            </a:r>
            <a:r>
              <a:rPr dirty="0" sz="110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5"/>
              </a:lnSpc>
            </a:pP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for</a:t>
            </a:r>
            <a:r>
              <a:rPr dirty="0" sz="1100" spc="-15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i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in</a:t>
            </a:r>
            <a:r>
              <a:rPr dirty="0" sz="1100" spc="-10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num:</a:t>
            </a:r>
            <a:endParaRPr sz="1100">
              <a:latin typeface="Courier New"/>
              <a:cs typeface="Courier New"/>
            </a:endParaRPr>
          </a:p>
          <a:p>
            <a:pPr marL="12700" marR="509905" indent="33591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cm1</a:t>
            </a:r>
            <a:r>
              <a:rPr dirty="0" sz="1100" spc="7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7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metrics.confusion_matrix(y_train_pred_final.Converted,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y_train_pred_final[i]</a:t>
            </a:r>
            <a:r>
              <a:rPr dirty="0" sz="1100">
                <a:latin typeface="Courier New"/>
                <a:cs typeface="Courier New"/>
              </a:rPr>
              <a:t> )</a:t>
            </a:r>
            <a:endParaRPr sz="1100">
              <a:latin typeface="Courier New"/>
              <a:cs typeface="Courier New"/>
            </a:endParaRPr>
          </a:p>
          <a:p>
            <a:pPr marL="348615"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total1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sum</a:t>
            </a:r>
            <a:r>
              <a:rPr dirty="0" sz="1100" spc="-5"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sum</a:t>
            </a:r>
            <a:r>
              <a:rPr dirty="0" sz="1100" spc="-5">
                <a:latin typeface="Courier New"/>
                <a:cs typeface="Courier New"/>
              </a:rPr>
              <a:t>(cm1))</a:t>
            </a:r>
            <a:endParaRPr sz="1100">
              <a:latin typeface="Courier New"/>
              <a:cs typeface="Courier New"/>
            </a:endParaRPr>
          </a:p>
          <a:p>
            <a:pPr marL="348615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accuracy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(cm1[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]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dirty="0" sz="1100">
                <a:latin typeface="Courier New"/>
                <a:cs typeface="Courier New"/>
              </a:rPr>
              <a:t>cm1[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])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dirty="0" sz="1100">
                <a:latin typeface="Courier New"/>
                <a:cs typeface="Courier New"/>
              </a:rPr>
              <a:t>total1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urier New"/>
              <a:cs typeface="Courier New"/>
            </a:endParaRPr>
          </a:p>
          <a:p>
            <a:pPr marL="348615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speci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2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cm1[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]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dirty="0" sz="1100">
                <a:latin typeface="Courier New"/>
                <a:cs typeface="Courier New"/>
              </a:rPr>
              <a:t>(cm1[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]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dirty="0" sz="1100">
                <a:latin typeface="Courier New"/>
                <a:cs typeface="Courier New"/>
              </a:rPr>
              <a:t>cm1[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 marL="348615" marR="185483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sensi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1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cm1[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]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dirty="0" sz="1100">
                <a:latin typeface="Courier New"/>
                <a:cs typeface="Courier New"/>
              </a:rPr>
              <a:t>(cm1[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]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dirty="0" sz="1100">
                <a:latin typeface="Courier New"/>
                <a:cs typeface="Courier New"/>
              </a:rPr>
              <a:t>cm1[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])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cutoff_df.loc[i]</a:t>
            </a:r>
            <a:r>
              <a:rPr dirty="0" sz="1100" spc="50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latin typeface="Courier New"/>
                <a:cs typeface="Courier New"/>
              </a:rPr>
              <a:t>[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i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,accuracy,sensi,speci]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cutoff_df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83919" y="6061577"/>
          <a:ext cx="3342004" cy="1788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665"/>
                <a:gridCol w="504825"/>
                <a:gridCol w="840740"/>
                <a:gridCol w="842009"/>
                <a:gridCol w="788035"/>
              </a:tblGrid>
              <a:tr h="16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prob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accuracy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sensi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speci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0.377880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0.605911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0.961312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0.390038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0.757508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0.907906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0.666156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0.801367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0.829689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0.784163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0.817257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0.770395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0.845722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0.818211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0.702271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0.888633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0.794057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0.573591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0.927969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0.782616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0.501682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0.953257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0.763547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0.421362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0.971392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0.717623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0.269975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0.989527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969" y="7954009"/>
            <a:ext cx="5160645" cy="51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3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Plotting it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>
                <a:latin typeface="Courier New"/>
                <a:cs typeface="Courier New"/>
              </a:rPr>
              <a:t>cutoff_df.plot.line(x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'prob'</a:t>
            </a:r>
            <a:r>
              <a:rPr dirty="0" sz="1100">
                <a:latin typeface="Courier New"/>
                <a:cs typeface="Courier New"/>
              </a:rPr>
              <a:t>, y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latin typeface="Courier New"/>
                <a:cs typeface="Courier New"/>
              </a:rPr>
              <a:t>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'accuracy'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'sensi'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'speci'</a:t>
            </a:r>
            <a:r>
              <a:rPr dirty="0" sz="1100">
                <a:latin typeface="Courier New"/>
                <a:cs typeface="Courier New"/>
              </a:rPr>
              <a:t>])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826" y="988295"/>
            <a:ext cx="4949207" cy="38419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969" y="4998720"/>
            <a:ext cx="5748655" cy="1423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mbria"/>
                <a:cs typeface="Cambria"/>
              </a:rPr>
              <a:t>From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the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graph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it is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visible that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the optimal cut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off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is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at</a:t>
            </a:r>
            <a:r>
              <a:rPr dirty="0" sz="1200" spc="-5">
                <a:latin typeface="Cambria"/>
                <a:cs typeface="Cambria"/>
              </a:rPr>
              <a:t> 0.35.</a:t>
            </a:r>
            <a:endParaRPr sz="1200">
              <a:latin typeface="Cambria"/>
              <a:cs typeface="Cambria"/>
            </a:endParaRPr>
          </a:p>
          <a:p>
            <a:pPr marL="12700" marR="5080">
              <a:lnSpc>
                <a:spcPts val="1280"/>
              </a:lnSpc>
              <a:spcBef>
                <a:spcPts val="925"/>
              </a:spcBef>
            </a:pPr>
            <a:r>
              <a:rPr dirty="0" sz="1100">
                <a:latin typeface="Courier New"/>
                <a:cs typeface="Courier New"/>
              </a:rPr>
              <a:t>y_train_pred_final[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'final_predicted'</a:t>
            </a:r>
            <a:r>
              <a:rPr dirty="0" sz="1100">
                <a:latin typeface="Courier New"/>
                <a:cs typeface="Courier New"/>
              </a:rPr>
              <a:t>]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y_train_pred_final.Conversion_Prob.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map</a:t>
            </a:r>
            <a:r>
              <a:rPr dirty="0" sz="1100">
                <a:latin typeface="Courier New"/>
                <a:cs typeface="Courier New"/>
              </a:rPr>
              <a:t>( 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lambda</a:t>
            </a:r>
            <a:r>
              <a:rPr dirty="0" sz="1100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x: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 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if</a:t>
            </a:r>
            <a:r>
              <a:rPr dirty="0" sz="1100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x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&gt;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0.35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else </a:t>
            </a:r>
            <a:r>
              <a:rPr dirty="0" sz="1100" spc="-645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y_train_pred_final.head()</a:t>
            </a:r>
            <a:endParaRPr sz="1100">
              <a:latin typeface="Courier New"/>
              <a:cs typeface="Courier New"/>
            </a:endParaRPr>
          </a:p>
          <a:p>
            <a:pPr marL="264795">
              <a:lnSpc>
                <a:spcPts val="1300"/>
              </a:lnSpc>
              <a:spcBef>
                <a:spcPts val="960"/>
              </a:spcBef>
            </a:pPr>
            <a:r>
              <a:rPr dirty="0" sz="1100" spc="-5">
                <a:latin typeface="Courier New"/>
                <a:cs typeface="Courier New"/>
              </a:rPr>
              <a:t>Converted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tabLst>
                <a:tab pos="432434" algn="l"/>
              </a:tabLst>
            </a:pPr>
            <a:r>
              <a:rPr dirty="0" sz="1100" spc="-5">
                <a:latin typeface="Courier New"/>
                <a:cs typeface="Courier New"/>
              </a:rPr>
              <a:t>0.6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342" y="63919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6391909"/>
            <a:ext cx="109855" cy="149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8342" y="671703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8342" y="704215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8342" y="736726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8342" y="769239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060892" y="6089517"/>
          <a:ext cx="4773930" cy="178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315"/>
                <a:gridCol w="925195"/>
                <a:gridCol w="420369"/>
                <a:gridCol w="419734"/>
                <a:gridCol w="419735"/>
                <a:gridCol w="420370"/>
                <a:gridCol w="420370"/>
                <a:gridCol w="367664"/>
              </a:tblGrid>
              <a:tr h="243869">
                <a:tc>
                  <a:txBody>
                    <a:bodyPr/>
                    <a:lstStyle/>
                    <a:p>
                      <a:pPr algn="r" marR="7683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Conversion_Prob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Predicted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5120"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0.257438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</a:tr>
              <a:tr h="325119"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0.997225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</a:tr>
              <a:tr h="325120"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0.327989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</a:tr>
              <a:tr h="325119"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0.259734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</a:tr>
              <a:tr h="243810">
                <a:tc>
                  <a:txBody>
                    <a:bodyPr/>
                    <a:lstStyle/>
                    <a:p>
                      <a:pPr algn="r" marR="76835">
                        <a:lnSpc>
                          <a:spcPts val="1260"/>
                        </a:lnSpc>
                        <a:spcBef>
                          <a:spcPts val="56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0.135660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26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26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26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26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26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26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6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83919" y="7877677"/>
          <a:ext cx="2839085" cy="991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25"/>
                <a:gridCol w="420370"/>
                <a:gridCol w="420370"/>
                <a:gridCol w="421004"/>
                <a:gridCol w="1377950"/>
              </a:tblGrid>
              <a:tr h="502949">
                <a:tc>
                  <a:txBody>
                    <a:bodyPr/>
                    <a:lstStyle/>
                    <a:p>
                      <a:pPr algn="ctr" marR="4445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 marR="76200">
                        <a:lnSpc>
                          <a:spcPts val="1260"/>
                        </a:lnSpc>
                        <a:spcBef>
                          <a:spcPts val="110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 marR="76200">
                        <a:lnSpc>
                          <a:spcPts val="1260"/>
                        </a:lnSpc>
                        <a:spcBef>
                          <a:spcPts val="110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 marR="76835">
                        <a:lnSpc>
                          <a:spcPts val="1260"/>
                        </a:lnSpc>
                        <a:spcBef>
                          <a:spcPts val="110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 marR="24765">
                        <a:lnSpc>
                          <a:spcPts val="1260"/>
                        </a:lnSpc>
                        <a:spcBef>
                          <a:spcPts val="110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final_predicted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2839085" cy="325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45"/>
                <a:gridCol w="420370"/>
                <a:gridCol w="421004"/>
                <a:gridCol w="925830"/>
                <a:gridCol w="788669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969" y="1343659"/>
            <a:ext cx="5929630" cy="764032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1537335">
              <a:lnSpc>
                <a:spcPts val="1280"/>
              </a:lnSpc>
              <a:spcBef>
                <a:spcPts val="175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Check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overall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accuracy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metrics.accuracy_score(y_train_pred_final.Converted,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y_train_pred_final.final_predicted)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5">
                <a:latin typeface="Courier New"/>
                <a:cs typeface="Courier New"/>
              </a:rPr>
              <a:t>0.8091530271730494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Creating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confusion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matrix</a:t>
            </a:r>
            <a:endParaRPr sz="1100">
              <a:latin typeface="Courier New"/>
              <a:cs typeface="Courier New"/>
            </a:endParaRPr>
          </a:p>
          <a:p>
            <a:pPr marL="12700" marR="27368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confusion2</a:t>
            </a:r>
            <a:r>
              <a:rPr dirty="0" sz="1100" spc="9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8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metrics.confusion_matrix(y_train_pred_final.Converted,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y_train_pred_final.final_predicted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confusion2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  <a:tabLst>
                <a:tab pos="1273810" algn="l"/>
              </a:tabLst>
            </a:pPr>
            <a:r>
              <a:rPr dirty="0" sz="1100" spc="-5">
                <a:latin typeface="Courier New"/>
                <a:cs typeface="Courier New"/>
              </a:rPr>
              <a:t>array([[3191,	724],</a:t>
            </a:r>
            <a:endParaRPr sz="1100">
              <a:latin typeface="Courier New"/>
              <a:cs typeface="Courier New"/>
            </a:endParaRPr>
          </a:p>
          <a:p>
            <a:pPr marL="601345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[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477,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1901]],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dtype=int64)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Substituting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true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positive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TP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confusion2[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Substituting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true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negatives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TN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confusion2[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Substituting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false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positives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FP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confusion2[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Substituting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false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negatives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FN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confusion2[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Calculating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sensitivity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TP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dirty="0" sz="1100">
                <a:latin typeface="Courier New"/>
                <a:cs typeface="Courier New"/>
              </a:rPr>
              <a:t>(TP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dirty="0" sz="1100">
                <a:latin typeface="Courier New"/>
                <a:cs typeface="Courier New"/>
              </a:rPr>
              <a:t>FN)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latin typeface="Courier New"/>
                <a:cs typeface="Courier New"/>
              </a:rPr>
              <a:t>0.7994112699747687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Calculating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specificity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TN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dirty="0" sz="1100">
                <a:latin typeface="Courier New"/>
                <a:cs typeface="Courier New"/>
              </a:rPr>
              <a:t>(TN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dirty="0" sz="1100">
                <a:latin typeface="Courier New"/>
                <a:cs typeface="Courier New"/>
              </a:rPr>
              <a:t>FP)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latin typeface="Courier New"/>
                <a:cs typeface="Courier New"/>
              </a:rPr>
              <a:t>0.8150702426564496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200" spc="-5">
                <a:latin typeface="Cambria"/>
                <a:cs typeface="Cambria"/>
              </a:rPr>
              <a:t>With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the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current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cut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off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as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0.35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we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have accuracy,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sensitivity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and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specificity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of</a:t>
            </a:r>
            <a:r>
              <a:rPr dirty="0" sz="1200" spc="-5">
                <a:latin typeface="Cambria"/>
                <a:cs typeface="Cambria"/>
              </a:rPr>
              <a:t> around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80%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ts val="1675"/>
              </a:lnSpc>
              <a:spcBef>
                <a:spcPts val="990"/>
              </a:spcBef>
            </a:pP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Prediction</a:t>
            </a:r>
            <a:r>
              <a:rPr dirty="0" sz="1400" spc="-15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on</a:t>
            </a:r>
            <a:r>
              <a:rPr dirty="0" sz="1400" spc="-25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Test</a:t>
            </a:r>
            <a:r>
              <a:rPr dirty="0" sz="1400" spc="-15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set</a:t>
            </a:r>
            <a:endParaRPr sz="1400">
              <a:latin typeface="Calibri"/>
              <a:cs typeface="Calibri"/>
            </a:endParaRPr>
          </a:p>
          <a:p>
            <a:pPr marL="97790">
              <a:lnSpc>
                <a:spcPts val="1295"/>
              </a:lnSpc>
            </a:pP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#Scaling numeric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values</a:t>
            </a:r>
            <a:endParaRPr sz="1100">
              <a:latin typeface="Courier New"/>
              <a:cs typeface="Courier New"/>
            </a:endParaRPr>
          </a:p>
          <a:p>
            <a:pPr marL="12700" marR="187325">
              <a:lnSpc>
                <a:spcPts val="1280"/>
              </a:lnSpc>
              <a:spcBef>
                <a:spcPts val="55"/>
              </a:spcBef>
            </a:pPr>
            <a:r>
              <a:rPr dirty="0" sz="1100">
                <a:latin typeface="Courier New"/>
                <a:cs typeface="Courier New"/>
              </a:rPr>
              <a:t>X_test[[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'TotalVisits'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'Page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Views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Per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Visit'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'Total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Time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Spent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on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Website'</a:t>
            </a:r>
            <a:r>
              <a:rPr dirty="0" sz="1100" spc="-5">
                <a:latin typeface="Courier New"/>
                <a:cs typeface="Courier New"/>
              </a:rPr>
              <a:t>]]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scaler.transform(X_test[[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'TotalVisits'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'Page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Views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Per </a:t>
            </a:r>
            <a:r>
              <a:rPr dirty="0" sz="1100" spc="-64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Visit'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'Total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Time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Spent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on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Website'</a:t>
            </a:r>
            <a:r>
              <a:rPr dirty="0" sz="1100"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5">
                <a:latin typeface="Courier New"/>
                <a:cs typeface="Courier New"/>
              </a:rPr>
              <a:t>col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X_train.columns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Select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columns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in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X_train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for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X_test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as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well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X_test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1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X_test[col]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Add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a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constant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to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X_test</a:t>
            </a:r>
            <a:endParaRPr sz="1100">
              <a:latin typeface="Courier New"/>
              <a:cs typeface="Courier New"/>
            </a:endParaRPr>
          </a:p>
          <a:p>
            <a:pPr marL="12700" marR="254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X_test_sm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2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sm.add_constant(X_test[col])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X_test_sm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X_test_sm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539740" cy="8176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/>
                <a:gridCol w="504825"/>
                <a:gridCol w="1270635"/>
                <a:gridCol w="420369"/>
                <a:gridCol w="167639"/>
                <a:gridCol w="1764664"/>
                <a:gridCol w="504189"/>
                <a:gridCol w="200025"/>
                <a:gridCol w="252095"/>
              </a:tblGrid>
              <a:tr h="16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764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TotalVisits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Time Spent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3308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037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0.117647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177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0.050176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4421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037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177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8855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037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0.058824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177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0.547975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5302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037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177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768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2169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565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252729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. 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14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0.588235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L="420370" marR="170180" indent="419734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. 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0.05882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0.390405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L="1177290" marR="76200" indent="419734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. 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0.2183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7836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037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0.588235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177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0.227113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8378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037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0.588235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177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0.179577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037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0.117647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177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0.376320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8633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037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0.058824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177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0.150088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Origin_Lead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Add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Form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6764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 Source_Direct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Traffic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3308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4421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8855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5302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2169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565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20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7620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7620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7836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8378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8633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0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Source_Google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Source_Organic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Search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3308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593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4421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593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8855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593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5302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593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2169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565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7018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6891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59385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6002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59385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7836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593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8378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593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593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8633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891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593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Source_R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fer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r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Sites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318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 spc="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Source_Welingak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35890">
                        <a:lnSpc>
                          <a:spcPts val="126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3308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4421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8855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5302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2169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565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5565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7683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75565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2413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7836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8378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3613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863</a:t>
            </a: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0331" y="8915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2754" y="8915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3919" y="1255897"/>
          <a:ext cx="5203190" cy="7850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/>
                <a:gridCol w="462915"/>
                <a:gridCol w="673100"/>
                <a:gridCol w="379094"/>
                <a:gridCol w="209550"/>
                <a:gridCol w="1514475"/>
                <a:gridCol w="219710"/>
                <a:gridCol w="504825"/>
                <a:gridCol w="588645"/>
                <a:gridCol w="201295"/>
              </a:tblGrid>
              <a:tr h="16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Email_Yes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Activity_Email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Bounced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3308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4421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8855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5302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2169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565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20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7620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7620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7620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7620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7836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8378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8633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0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R="44450">
                        <a:lnSpc>
                          <a:spcPts val="1260"/>
                        </a:lnSpc>
                        <a:spcBef>
                          <a:spcPts val="110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3308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3492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Activity_Olark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35560">
                        <a:lnSpc>
                          <a:spcPts val="13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Chat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Conversation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3429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4421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8855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5302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768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2169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565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3429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3429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7836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8378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8633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0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R="44450">
                        <a:lnSpc>
                          <a:spcPts val="1260"/>
                        </a:lnSpc>
                        <a:spcBef>
                          <a:spcPts val="111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3308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3492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What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1100" spc="-5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2545" marR="317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current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occupation_Working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3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Professional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72465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4421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724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8855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724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5302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724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8768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2169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565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28295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32829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328295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7836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724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8378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724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724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8633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724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0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R="44450">
                        <a:lnSpc>
                          <a:spcPts val="1260"/>
                        </a:lnSpc>
                        <a:spcBef>
                          <a:spcPts val="110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3308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3492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3810">
                        <a:lnSpc>
                          <a:spcPts val="13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Activity_Email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Link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Clicked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4421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8855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5302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768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2169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565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7836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4603750" cy="8176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/>
                <a:gridCol w="462915"/>
                <a:gridCol w="673100"/>
                <a:gridCol w="1261745"/>
                <a:gridCol w="631825"/>
                <a:gridCol w="452120"/>
                <a:gridCol w="671829"/>
              </a:tblGrid>
              <a:tr h="16258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8378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69532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69532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8633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69532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667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1750" marR="34925" indent="503555">
                        <a:lnSpc>
                          <a:spcPts val="1280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 </a:t>
                      </a:r>
                      <a:r>
                        <a:rPr dirty="0" sz="1100" spc="-6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Activity_Modified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3308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508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13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Activity_Email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42545">
                        <a:lnSpc>
                          <a:spcPts val="130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Opened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75565">
                        <a:lnSpc>
                          <a:spcPts val="126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4421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8855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5302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2169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65023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121158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565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9464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75565">
                        <a:lnSpc>
                          <a:spcPts val="126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7836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8378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8633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0359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35305">
                        <a:lnSpc>
                          <a:spcPts val="1260"/>
                        </a:lnSpc>
                        <a:tabLst>
                          <a:tab pos="448881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 spc="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Activity_Olark</a:t>
                      </a:r>
                      <a:r>
                        <a:rPr dirty="0" sz="1100" spc="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Chat</a:t>
                      </a:r>
                      <a:r>
                        <a:rPr dirty="0" sz="1100" spc="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Conversation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3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3308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27559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4421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27559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8855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27559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5302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27559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768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2169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565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27559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27559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27559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7836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27559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8378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27559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27559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2094">
                <a:tc>
                  <a:txBody>
                    <a:bodyPr/>
                    <a:lstStyle/>
                    <a:p>
                      <a:pPr algn="ctr" marR="4445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8633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27559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4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R="4445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3308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gridSpan="4">
                  <a:txBody>
                    <a:bodyPr/>
                    <a:lstStyle/>
                    <a:p>
                      <a:pPr algn="r" marR="276225">
                        <a:lnSpc>
                          <a:spcPts val="13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Activity_Page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Visited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27559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4421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27559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8855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27559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5302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27559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8770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2169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 </a:t>
                      </a:r>
                      <a:r>
                        <a:rPr dirty="0" sz="1100" spc="-6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565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275590">
                        <a:lnSpc>
                          <a:spcPts val="122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275590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27559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705549" y="350900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4352290" cy="650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1875"/>
                <a:gridCol w="2050414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7836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8378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8633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969" y="1720850"/>
            <a:ext cx="5748655" cy="2595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[2698 rows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x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18 columns]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Storing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prediction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test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set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in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variable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'y_test_pred'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y_test_pred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2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res.predict(X_test_sm)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Coverting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it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to</a:t>
            </a:r>
            <a:r>
              <a:rPr dirty="0" sz="1100" spc="-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df</a:t>
            </a:r>
            <a:endParaRPr sz="1100">
              <a:latin typeface="Courier New"/>
              <a:cs typeface="Courier New"/>
            </a:endParaRPr>
          </a:p>
          <a:p>
            <a:pPr marL="12700" marR="261683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y_pred_df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pd.DataFrame(y_test_pred)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Converting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y_test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to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dataframe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y_test_df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latin typeface="Courier New"/>
                <a:cs typeface="Courier New"/>
              </a:rPr>
              <a:t>pd.DataFrame(y_test)</a:t>
            </a:r>
            <a:endParaRPr sz="1100">
              <a:latin typeface="Courier New"/>
              <a:cs typeface="Courier New"/>
            </a:endParaRPr>
          </a:p>
          <a:p>
            <a:pPr marL="12700" marR="514350">
              <a:lnSpc>
                <a:spcPts val="1280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Remove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index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for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both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dataframes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to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append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them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side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by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side </a:t>
            </a:r>
            <a:r>
              <a:rPr dirty="0" sz="1100" spc="-64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y_pred_df.reset_index(drop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18167B"/>
                </a:solidFill>
                <a:latin typeface="Courier New"/>
                <a:cs typeface="Courier New"/>
              </a:rPr>
              <a:t>True</a:t>
            </a:r>
            <a:r>
              <a:rPr dirty="0" sz="1100">
                <a:latin typeface="Courier New"/>
                <a:cs typeface="Courier New"/>
              </a:rPr>
              <a:t>, inplace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18167B"/>
                </a:solidFill>
                <a:latin typeface="Courier New"/>
                <a:cs typeface="Courier New"/>
              </a:rPr>
              <a:t>True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y_test_df.reset_index(drop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18167B"/>
                </a:solidFill>
                <a:latin typeface="Courier New"/>
                <a:cs typeface="Courier New"/>
              </a:rPr>
              <a:t>True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inplace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18167B"/>
                </a:solidFill>
                <a:latin typeface="Courier New"/>
                <a:cs typeface="Courier New"/>
              </a:rPr>
              <a:t>True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5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Append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y_test_df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and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y_pred_df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y_pred_final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pd.concat([y_test_df,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y_pred_df],axis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Renaming column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y_pred_final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3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y_pred_final.rename(columns</a:t>
            </a:r>
            <a:r>
              <a:rPr dirty="0" sz="1100" spc="5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4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{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 spc="40">
                <a:solidFill>
                  <a:srgbClr val="3F9F6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: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'Conversion_Prob'</a:t>
            </a:r>
            <a:r>
              <a:rPr dirty="0" sz="1100" spc="-5">
                <a:latin typeface="Courier New"/>
                <a:cs typeface="Courier New"/>
              </a:rPr>
              <a:t>})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y_pred_final.head()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547" y="4413250"/>
            <a:ext cx="2211070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  <a:tabLst>
                <a:tab pos="923925" algn="l"/>
              </a:tabLst>
            </a:pPr>
            <a:r>
              <a:rPr dirty="0" sz="1100" spc="-5">
                <a:latin typeface="Courier New"/>
                <a:cs typeface="Courier New"/>
              </a:rPr>
              <a:t>Converted	Conversion_Prob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  <a:tabLst>
                <a:tab pos="840105" algn="l"/>
              </a:tabLst>
            </a:pPr>
            <a:r>
              <a:rPr dirty="0" sz="1100">
                <a:latin typeface="Courier New"/>
                <a:cs typeface="Courier New"/>
              </a:rPr>
              <a:t>0	</a:t>
            </a:r>
            <a:r>
              <a:rPr dirty="0" sz="1100" spc="-5">
                <a:latin typeface="Courier New"/>
                <a:cs typeface="Courier New"/>
              </a:rPr>
              <a:t>0.123887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  <a:tabLst>
                <a:tab pos="840105" algn="l"/>
              </a:tabLst>
            </a:pPr>
            <a:r>
              <a:rPr dirty="0" sz="1100">
                <a:latin typeface="Courier New"/>
                <a:cs typeface="Courier New"/>
              </a:rPr>
              <a:t>1	</a:t>
            </a:r>
            <a:r>
              <a:rPr dirty="0" sz="1100" spc="-5">
                <a:latin typeface="Courier New"/>
                <a:cs typeface="Courier New"/>
              </a:rPr>
              <a:t>0.588440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  <a:tabLst>
                <a:tab pos="840105" algn="l"/>
              </a:tabLst>
            </a:pPr>
            <a:r>
              <a:rPr dirty="0" sz="1100">
                <a:latin typeface="Courier New"/>
                <a:cs typeface="Courier New"/>
              </a:rPr>
              <a:t>1	</a:t>
            </a:r>
            <a:r>
              <a:rPr dirty="0" sz="1100" spc="-5">
                <a:latin typeface="Courier New"/>
                <a:cs typeface="Courier New"/>
              </a:rPr>
              <a:t>0.370721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  <a:tabLst>
                <a:tab pos="840105" algn="l"/>
              </a:tabLst>
            </a:pPr>
            <a:r>
              <a:rPr dirty="0" sz="1100">
                <a:latin typeface="Courier New"/>
                <a:cs typeface="Courier New"/>
              </a:rPr>
              <a:t>0	</a:t>
            </a:r>
            <a:r>
              <a:rPr dirty="0" sz="1100" spc="-5">
                <a:latin typeface="Courier New"/>
                <a:cs typeface="Courier New"/>
              </a:rPr>
              <a:t>0.060348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  <a:tabLst>
                <a:tab pos="840105" algn="l"/>
              </a:tabLst>
            </a:pPr>
            <a:r>
              <a:rPr dirty="0" sz="1100">
                <a:latin typeface="Courier New"/>
                <a:cs typeface="Courier New"/>
              </a:rPr>
              <a:t>0	</a:t>
            </a:r>
            <a:r>
              <a:rPr dirty="0" sz="1100" spc="-5">
                <a:latin typeface="Courier New"/>
                <a:cs typeface="Courier New"/>
              </a:rPr>
              <a:t>0.442248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4575809"/>
            <a:ext cx="109855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5515609"/>
            <a:ext cx="4149725" cy="68072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Making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prediction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using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cut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off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0.35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y_pred_final[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'final_predicted'</a:t>
            </a:r>
            <a:r>
              <a:rPr dirty="0" sz="1100">
                <a:latin typeface="Courier New"/>
                <a:cs typeface="Courier New"/>
              </a:rPr>
              <a:t>]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y_pred_final.Conversion_Prob.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map</a:t>
            </a:r>
            <a:r>
              <a:rPr dirty="0" sz="1100" spc="-5">
                <a:latin typeface="Courier New"/>
                <a:cs typeface="Courier New"/>
              </a:rPr>
              <a:t>(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lambda</a:t>
            </a:r>
            <a:r>
              <a:rPr dirty="0" sz="1100" spc="40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x: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 spc="30">
                <a:solidFill>
                  <a:srgbClr val="3F9F6F"/>
                </a:solidFill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if</a:t>
            </a:r>
            <a:r>
              <a:rPr dirty="0" sz="1100" spc="20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x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y_pred_final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1750" y="5840729"/>
            <a:ext cx="12058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&gt;</a:t>
            </a:r>
            <a:r>
              <a:rPr dirty="0" sz="1100" spc="-1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0.35 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else</a:t>
            </a:r>
            <a:r>
              <a:rPr dirty="0" sz="1100" spc="-15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83919" y="6315577"/>
          <a:ext cx="4184650" cy="1951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/>
                <a:gridCol w="925194"/>
                <a:gridCol w="1429385"/>
                <a:gridCol w="1377950"/>
              </a:tblGrid>
              <a:tr h="16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Converted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Conversion_Prob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final_predicted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0.123887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0.588440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0.370721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0.060348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0.442248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2693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0.111744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2694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0.829332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2695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0.039085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2696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0.965347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2697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0.007473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02969" y="8421369"/>
            <a:ext cx="1958339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[2698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rows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x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3</a:t>
            </a:r>
            <a:r>
              <a:rPr dirty="0" sz="1100" spc="-5">
                <a:latin typeface="Courier New"/>
                <a:cs typeface="Courier New"/>
              </a:rPr>
              <a:t> columns]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5412105" cy="158496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1268730">
              <a:lnSpc>
                <a:spcPts val="1280"/>
              </a:lnSpc>
              <a:spcBef>
                <a:spcPts val="175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Check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overall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accuracy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metrics.accuracy_score(y_pred_final[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'Converted'</a:t>
            </a:r>
            <a:r>
              <a:rPr dirty="0" sz="1100" spc="-5">
                <a:latin typeface="Courier New"/>
                <a:cs typeface="Courier New"/>
              </a:rPr>
              <a:t>],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y_pred_final.final_predicted)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5">
                <a:latin typeface="Courier New"/>
                <a:cs typeface="Courier New"/>
              </a:rPr>
              <a:t>0.8002223869532987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Creating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confusion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matrix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confusion2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>
                <a:latin typeface="Courier New"/>
                <a:cs typeface="Courier New"/>
              </a:rPr>
              <a:t>metrics.confusion_matrix(y_pred_final[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'Converted'</a:t>
            </a:r>
            <a:r>
              <a:rPr dirty="0" sz="1100">
                <a:latin typeface="Courier New"/>
                <a:cs typeface="Courier New"/>
              </a:rPr>
              <a:t>],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y_pred_final.final_predicted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confusion2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969" y="2573019"/>
            <a:ext cx="111760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array([[1350,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[</a:t>
            </a:r>
            <a:r>
              <a:rPr dirty="0" sz="1100" spc="-9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212,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4740" y="2573019"/>
            <a:ext cx="162179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327],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809]],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dtype=int64)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3025140"/>
            <a:ext cx="5929630" cy="5887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Substituting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true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positive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TP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confusion2[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Substituting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true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negatives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TN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confusion2[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Substituting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false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positives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FP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confusion2[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Substituting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false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negatives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FN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confusion2[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Calculating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sensitivity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TP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dirty="0" sz="1100">
                <a:latin typeface="Courier New"/>
                <a:cs typeface="Courier New"/>
              </a:rPr>
              <a:t>(TP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dirty="0" sz="1100">
                <a:latin typeface="Courier New"/>
                <a:cs typeface="Courier New"/>
              </a:rPr>
              <a:t>FN)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latin typeface="Courier New"/>
                <a:cs typeface="Courier New"/>
              </a:rPr>
              <a:t>0.7923604309500489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Calculating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specificity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TN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dirty="0" sz="1100">
                <a:latin typeface="Courier New"/>
                <a:cs typeface="Courier New"/>
              </a:rPr>
              <a:t>(TN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dirty="0" sz="1100">
                <a:latin typeface="Courier New"/>
                <a:cs typeface="Courier New"/>
              </a:rPr>
              <a:t>FP)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latin typeface="Courier New"/>
                <a:cs typeface="Courier New"/>
              </a:rPr>
              <a:t>0.8050089445438283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200" spc="-5">
                <a:latin typeface="Cambria"/>
                <a:cs typeface="Cambria"/>
              </a:rPr>
              <a:t>With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the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current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cut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off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as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0.35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we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have accuracy,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sensitivity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and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specificity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of</a:t>
            </a:r>
            <a:r>
              <a:rPr dirty="0" sz="1200" spc="-5">
                <a:latin typeface="Cambria"/>
                <a:cs typeface="Cambria"/>
              </a:rPr>
              <a:t> around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80%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ts val="1675"/>
              </a:lnSpc>
              <a:spcBef>
                <a:spcPts val="990"/>
              </a:spcBef>
            </a:pP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Precision-Recall</a:t>
            </a:r>
            <a:endParaRPr sz="1400">
              <a:latin typeface="Calibri"/>
              <a:cs typeface="Calibri"/>
            </a:endParaRPr>
          </a:p>
          <a:p>
            <a:pPr marL="12700" marR="358775">
              <a:lnSpc>
                <a:spcPts val="1280"/>
              </a:lnSpc>
              <a:spcBef>
                <a:spcPts val="70"/>
              </a:spcBef>
            </a:pPr>
            <a:r>
              <a:rPr dirty="0" sz="1100" spc="-5">
                <a:latin typeface="Courier New"/>
                <a:cs typeface="Courier New"/>
              </a:rPr>
              <a:t>confusion</a:t>
            </a:r>
            <a:r>
              <a:rPr dirty="0" sz="1100" spc="9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7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metrics.confusion_matrix(y_train_pred_final.Converted,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y_train_pred_final.Predicted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confusion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  <a:tabLst>
                <a:tab pos="1273810" algn="l"/>
              </a:tabLst>
            </a:pPr>
            <a:r>
              <a:rPr dirty="0" sz="1100" spc="-5">
                <a:latin typeface="Courier New"/>
                <a:cs typeface="Courier New"/>
              </a:rPr>
              <a:t>array([[3479,	436],</a:t>
            </a:r>
            <a:endParaRPr sz="1100">
              <a:latin typeface="Courier New"/>
              <a:cs typeface="Courier New"/>
            </a:endParaRPr>
          </a:p>
          <a:p>
            <a:pPr marL="601345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[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708,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1670]],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dtype=int64)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Precision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=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TP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/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TP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+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FP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confusion[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]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dirty="0" sz="1100">
                <a:latin typeface="Courier New"/>
                <a:cs typeface="Courier New"/>
              </a:rPr>
              <a:t>(confusion[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]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dirty="0" sz="1100">
                <a:latin typeface="Courier New"/>
                <a:cs typeface="Courier New"/>
              </a:rPr>
              <a:t>confusion[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latin typeface="Courier New"/>
                <a:cs typeface="Courier New"/>
              </a:rPr>
              <a:t>0.7929724596391263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#Recall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=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TP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/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TP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+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FN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confusion[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]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dirty="0" sz="1100">
                <a:latin typeface="Courier New"/>
                <a:cs typeface="Courier New"/>
              </a:rPr>
              <a:t>(confusion[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]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dirty="0" sz="1100">
                <a:latin typeface="Courier New"/>
                <a:cs typeface="Courier New"/>
              </a:rPr>
              <a:t>confusion[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latin typeface="Courier New"/>
                <a:cs typeface="Courier New"/>
              </a:rPr>
              <a:t>0.7022708158116064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4080"/>
            <a:ext cx="5639435" cy="97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mbria"/>
                <a:cs typeface="Cambria"/>
              </a:rPr>
              <a:t>With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the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current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cut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off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as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0.35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we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have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Precision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around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79%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and </a:t>
            </a:r>
            <a:r>
              <a:rPr dirty="0" sz="1200" spc="-5">
                <a:latin typeface="Cambria"/>
                <a:cs typeface="Cambria"/>
              </a:rPr>
              <a:t>Recall around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70%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ts val="1430"/>
              </a:lnSpc>
              <a:spcBef>
                <a:spcPts val="990"/>
              </a:spcBef>
            </a:pP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Precision</a:t>
            </a:r>
            <a:r>
              <a:rPr dirty="0" sz="1200" spc="-1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and</a:t>
            </a:r>
            <a:r>
              <a:rPr dirty="0" sz="1200" spc="-2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recall </a:t>
            </a:r>
            <a:r>
              <a:rPr dirty="0" sz="1200" spc="-10" b="1">
                <a:solidFill>
                  <a:srgbClr val="4E80BC"/>
                </a:solidFill>
                <a:latin typeface="Calibri"/>
                <a:cs typeface="Calibri"/>
              </a:rPr>
              <a:t>tradeoff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310"/>
              </a:lnSpc>
            </a:pP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dirty="0" sz="1100" spc="2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sklearn.metrics</a:t>
            </a:r>
            <a:r>
              <a:rPr dirty="0" sz="1100" spc="55"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1100" spc="2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precision_recall_curve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latin typeface="Courier New"/>
                <a:cs typeface="Courier New"/>
              </a:rPr>
              <a:t>y_train_pred_final.Converted,</a:t>
            </a:r>
            <a:r>
              <a:rPr dirty="0" sz="1100" spc="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y_train_pred_final.Predicted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3919" y="1984877"/>
          <a:ext cx="3847465" cy="3902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850"/>
                <a:gridCol w="924560"/>
                <a:gridCol w="2343785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(0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1155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1155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1155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1155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1155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6288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1155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6289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1155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6290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1155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6291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1155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6292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Name: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Converted,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Length: 6293,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dtype: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int64,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1155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1155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1155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1155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11557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1155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6288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1155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6289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1155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6290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1155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6291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1155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6292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algn="r" marR="3492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Name: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Predicted,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Length: 6293,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dtype: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int64)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969" y="5990590"/>
            <a:ext cx="4396740" cy="131191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p,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r, thresholds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precision_recall_curve(y_train_pred_final.Converted,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y_train_pred_final.Conversion_Prob)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860"/>
              </a:spcBef>
            </a:pPr>
            <a:r>
              <a:rPr dirty="0" sz="1100" spc="-5">
                <a:latin typeface="Courier New"/>
                <a:cs typeface="Courier New"/>
              </a:rPr>
              <a:t>plt.plot(thresholds,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p[: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],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"g-"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151447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plt.plot(thresholds,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r[: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],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"r-"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4520565" cy="1138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040"/>
                <a:gridCol w="2145030"/>
                <a:gridCol w="1293495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Quality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4767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Profile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6855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City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3669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Asymmetrique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Activity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Index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4218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Asymmetrique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Profile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Index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4218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Asymmetrique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Activity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Score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4218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Asymmetrique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Profile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Score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4218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276278" y="2029459"/>
            <a:ext cx="10985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2029459"/>
            <a:ext cx="3220085" cy="80772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-5">
                <a:latin typeface="Courier New"/>
                <a:cs typeface="Courier New"/>
              </a:rPr>
              <a:t> free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copy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Mastering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Interview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Last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Notable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%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of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null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2806700"/>
            <a:ext cx="50768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round</a:t>
            </a:r>
            <a:r>
              <a:rPr dirty="0" sz="1100">
                <a:latin typeface="Courier New"/>
                <a:cs typeface="Courier New"/>
              </a:rPr>
              <a:t>(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100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dirty="0" sz="1100">
                <a:latin typeface="Courier New"/>
                <a:cs typeface="Courier New"/>
              </a:rPr>
              <a:t>(Lead_data.isnull().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sum</a:t>
            </a:r>
            <a:r>
              <a:rPr dirty="0" sz="1100">
                <a:latin typeface="Courier New"/>
                <a:cs typeface="Courier New"/>
              </a:rPr>
              <a:t>())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len</a:t>
            </a:r>
            <a:r>
              <a:rPr dirty="0" sz="1100">
                <a:latin typeface="Courier New"/>
                <a:cs typeface="Courier New"/>
              </a:rPr>
              <a:t>(Lead_data.index),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83919" y="3118987"/>
          <a:ext cx="4604385" cy="5039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9615"/>
                <a:gridCol w="713739"/>
                <a:gridCol w="619760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Origin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Source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Email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Converted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TotalVisits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1.48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 Time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Spent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Page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Views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Visit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1.48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Country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26.63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Specialization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36.58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How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did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hear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about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X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 Education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78.46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What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occupation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29.11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What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matters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most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choosing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course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29.32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Search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Newspaper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Article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X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Education Forums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Newspaper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Digital Advertisement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Through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Recommendations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Tags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36.29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Quality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51.59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Profile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74.19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City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39.71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Asymmetrique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Index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45.65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Asymmetrique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Profile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Index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45.65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Asymmetrique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Score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45.65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Asymmetrique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Profile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Score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45.65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 free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copy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Mastering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Interview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dtype: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float64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969" y="8262619"/>
            <a:ext cx="5914390" cy="69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#dropping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cols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with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more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than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45%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missing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values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Lead_data</a:t>
            </a:r>
            <a:r>
              <a:rPr dirty="0" sz="1100" spc="6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4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Lead_data.drop([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'Asymmetrique</a:t>
            </a:r>
            <a:r>
              <a:rPr dirty="0" sz="1100" spc="5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Profile</a:t>
            </a:r>
            <a:r>
              <a:rPr dirty="0" sz="1100" spc="5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Score'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'Asymmetrique </a:t>
            </a:r>
            <a:r>
              <a:rPr dirty="0" sz="1100" spc="-64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Activity</a:t>
            </a:r>
            <a:r>
              <a:rPr dirty="0" sz="1100" spc="3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Score'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'Asymmetrique</a:t>
            </a:r>
            <a:r>
              <a:rPr dirty="0" sz="1100" spc="3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Profile</a:t>
            </a:r>
            <a:r>
              <a:rPr dirty="0" sz="1100" spc="3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Index'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'Asymmetrique</a:t>
            </a:r>
            <a:r>
              <a:rPr dirty="0" sz="1100" spc="3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Activity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826" y="988287"/>
            <a:ext cx="4949207" cy="36198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969" y="4820920"/>
            <a:ext cx="5918835" cy="9702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>
                <a:latin typeface="Courier New"/>
                <a:cs typeface="Courier New"/>
              </a:rPr>
              <a:t>y_train_pred_final[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'final_predicted'</a:t>
            </a:r>
            <a:r>
              <a:rPr dirty="0" sz="1100">
                <a:latin typeface="Courier New"/>
                <a:cs typeface="Courier New"/>
              </a:rPr>
              <a:t>]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y_train_pred_final.Conversion_Prob.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map</a:t>
            </a:r>
            <a:r>
              <a:rPr dirty="0" sz="1100" spc="-5">
                <a:latin typeface="Courier New"/>
                <a:cs typeface="Courier New"/>
              </a:rPr>
              <a:t>(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lambda</a:t>
            </a:r>
            <a:r>
              <a:rPr dirty="0" sz="1100" spc="25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x: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 spc="30">
                <a:solidFill>
                  <a:srgbClr val="3F9F6F"/>
                </a:solidFill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if</a:t>
            </a:r>
            <a:r>
              <a:rPr dirty="0" sz="1100" spc="25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x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&gt;</a:t>
            </a:r>
            <a:r>
              <a:rPr dirty="0" sz="1100" spc="2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0.41</a:t>
            </a:r>
            <a:r>
              <a:rPr dirty="0" sz="1100" spc="25">
                <a:solidFill>
                  <a:srgbClr val="3F9F6F"/>
                </a:solidFill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else</a:t>
            </a:r>
            <a:r>
              <a:rPr dirty="0" sz="1100" spc="40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 spc="-5">
                <a:latin typeface="Courier New"/>
                <a:cs typeface="Courier New"/>
              </a:rPr>
              <a:t>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y_train_pred_final.head()</a:t>
            </a:r>
            <a:endParaRPr sz="1100">
              <a:latin typeface="Courier New"/>
              <a:cs typeface="Courier New"/>
            </a:endParaRPr>
          </a:p>
          <a:p>
            <a:pPr marL="264795">
              <a:lnSpc>
                <a:spcPts val="1300"/>
              </a:lnSpc>
              <a:spcBef>
                <a:spcPts val="925"/>
              </a:spcBef>
            </a:pPr>
            <a:r>
              <a:rPr dirty="0" sz="1100" spc="-5">
                <a:latin typeface="Courier New"/>
                <a:cs typeface="Courier New"/>
              </a:rPr>
              <a:t>Converted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tabLst>
                <a:tab pos="432434" algn="l"/>
              </a:tabLst>
            </a:pPr>
            <a:r>
              <a:rPr dirty="0" sz="1100" spc="-5">
                <a:latin typeface="Courier New"/>
                <a:cs typeface="Courier New"/>
              </a:rPr>
              <a:t>0.6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342" y="576072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5760720"/>
            <a:ext cx="109855" cy="149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8342" y="608584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8342" y="6410959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8342" y="673608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8342" y="7061200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060892" y="5458327"/>
          <a:ext cx="4773930" cy="178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315"/>
                <a:gridCol w="925195"/>
                <a:gridCol w="420369"/>
                <a:gridCol w="419734"/>
                <a:gridCol w="419735"/>
                <a:gridCol w="420370"/>
                <a:gridCol w="420370"/>
                <a:gridCol w="367664"/>
              </a:tblGrid>
              <a:tr h="243869">
                <a:tc>
                  <a:txBody>
                    <a:bodyPr/>
                    <a:lstStyle/>
                    <a:p>
                      <a:pPr algn="r" marR="7683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Conversion_Prob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Predicted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5119"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0.257438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</a:tr>
              <a:tr h="325120"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0.997225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</a:tr>
              <a:tr h="325120"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0.327989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</a:tr>
              <a:tr h="325119"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0.259734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</a:tr>
              <a:tr h="243810">
                <a:tc>
                  <a:txBody>
                    <a:bodyPr/>
                    <a:lstStyle/>
                    <a:p>
                      <a:pPr algn="r" marR="76835">
                        <a:lnSpc>
                          <a:spcPts val="1260"/>
                        </a:lnSpc>
                        <a:spcBef>
                          <a:spcPts val="56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0.135660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26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26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26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26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26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26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6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1120"/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83919" y="7246487"/>
          <a:ext cx="2839085" cy="1316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25"/>
                <a:gridCol w="420370"/>
                <a:gridCol w="420370"/>
                <a:gridCol w="421004"/>
                <a:gridCol w="1377950"/>
              </a:tblGrid>
              <a:tr h="502949">
                <a:tc>
                  <a:txBody>
                    <a:bodyPr/>
                    <a:lstStyle/>
                    <a:p>
                      <a:pPr algn="ctr" marR="44450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 marR="76200">
                        <a:lnSpc>
                          <a:spcPts val="1260"/>
                        </a:lnSpc>
                        <a:spcBef>
                          <a:spcPts val="110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 marR="76200">
                        <a:lnSpc>
                          <a:spcPts val="1260"/>
                        </a:lnSpc>
                        <a:spcBef>
                          <a:spcPts val="110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 marR="76835">
                        <a:lnSpc>
                          <a:spcPts val="1260"/>
                        </a:lnSpc>
                        <a:spcBef>
                          <a:spcPts val="110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 marR="24765">
                        <a:lnSpc>
                          <a:spcPts val="1260"/>
                        </a:lnSpc>
                        <a:spcBef>
                          <a:spcPts val="1105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final_predicted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algn="ctr" marR="444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5755005" cy="823087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1362710">
              <a:lnSpc>
                <a:spcPts val="1280"/>
              </a:lnSpc>
              <a:spcBef>
                <a:spcPts val="175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Accuracy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metrics.accuracy_score(y_train_pred_final.Converted,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y_train_pred_final.final_predicted)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5">
                <a:latin typeface="Courier New"/>
                <a:cs typeface="Courier New"/>
              </a:rPr>
              <a:t>0.8180518035912919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Creating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confusion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matrix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again</a:t>
            </a:r>
            <a:endParaRPr sz="1100">
              <a:latin typeface="Courier New"/>
              <a:cs typeface="Courier New"/>
            </a:endParaRPr>
          </a:p>
          <a:p>
            <a:pPr marL="12700" marR="9906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confusion2</a:t>
            </a:r>
            <a:r>
              <a:rPr dirty="0" sz="1100" spc="9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8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metrics.confusion_matrix(y_train_pred_final.Converted,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y_train_pred_final.final_predicted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confusion2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  <a:tabLst>
                <a:tab pos="1273810" algn="l"/>
              </a:tabLst>
            </a:pPr>
            <a:r>
              <a:rPr dirty="0" sz="1100" spc="-5">
                <a:latin typeface="Courier New"/>
                <a:cs typeface="Courier New"/>
              </a:rPr>
              <a:t>array([[3333,	582],</a:t>
            </a:r>
            <a:endParaRPr sz="1100">
              <a:latin typeface="Courier New"/>
              <a:cs typeface="Courier New"/>
            </a:endParaRPr>
          </a:p>
          <a:p>
            <a:pPr marL="601345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[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563,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1815]],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dtype=int64)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894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Substituting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true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positive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TP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confusion2[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Substituting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true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negatives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TN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confusion2[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Substituting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false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positives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FP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confusion2[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Substituting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false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negatives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FN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confusion2[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Precision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=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TP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/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TP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+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FP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TP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dirty="0" sz="1100" spc="-1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(TP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dirty="0" sz="1100" spc="-1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FP)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latin typeface="Courier New"/>
                <a:cs typeface="Courier New"/>
              </a:rPr>
              <a:t>0.7571964956195244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#Recall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=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TP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/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TP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+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FN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TP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dirty="0" sz="1100" spc="-1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(TP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dirty="0" sz="1100" spc="-1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FN)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latin typeface="Courier New"/>
                <a:cs typeface="Courier New"/>
              </a:rPr>
              <a:t>0.763246425567704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400"/>
              </a:lnSpc>
              <a:spcBef>
                <a:spcPts val="1060"/>
              </a:spcBef>
            </a:pPr>
            <a:r>
              <a:rPr dirty="0" sz="1200" spc="-5">
                <a:latin typeface="Cambria"/>
                <a:cs typeface="Cambria"/>
              </a:rPr>
              <a:t>With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the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current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cut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off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as 0.44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we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have Precision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around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76%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and </a:t>
            </a:r>
            <a:r>
              <a:rPr dirty="0" sz="1200" spc="-5">
                <a:latin typeface="Cambria"/>
                <a:cs typeface="Cambria"/>
              </a:rPr>
              <a:t>Recall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around 76.3%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and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accuracy 82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%.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ts val="1675"/>
              </a:lnSpc>
              <a:spcBef>
                <a:spcPts val="950"/>
              </a:spcBef>
            </a:pP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Prediction</a:t>
            </a:r>
            <a:r>
              <a:rPr dirty="0" sz="1400" spc="-15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on</a:t>
            </a:r>
            <a:r>
              <a:rPr dirty="0" sz="1400" spc="-25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Test</a:t>
            </a:r>
            <a:r>
              <a:rPr dirty="0" sz="1400" spc="-15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4E80BC"/>
                </a:solidFill>
                <a:latin typeface="Calibri"/>
                <a:cs typeface="Calibri"/>
              </a:rPr>
              <a:t>set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295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Storing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prediction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test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set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in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variable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'y_test_pred'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y_test_pred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2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res.predict(X_test_sm)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Coverting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it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to</a:t>
            </a:r>
            <a:r>
              <a:rPr dirty="0" sz="1100" spc="-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df</a:t>
            </a:r>
            <a:endParaRPr sz="1100">
              <a:latin typeface="Courier New"/>
              <a:cs typeface="Courier New"/>
            </a:endParaRPr>
          </a:p>
          <a:p>
            <a:pPr marL="12700" marR="2623185">
              <a:lnSpc>
                <a:spcPts val="1280"/>
              </a:lnSpc>
              <a:spcBef>
                <a:spcPts val="60"/>
              </a:spcBef>
            </a:pPr>
            <a:r>
              <a:rPr dirty="0" sz="1100" spc="-5">
                <a:latin typeface="Courier New"/>
                <a:cs typeface="Courier New"/>
              </a:rPr>
              <a:t>y_pred_df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pd.DataFrame(y_test_pred)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Converting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y_test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to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dataframe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y_test_df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latin typeface="Courier New"/>
                <a:cs typeface="Courier New"/>
              </a:rPr>
              <a:t>pd.DataFrame(y_test)</a:t>
            </a:r>
            <a:endParaRPr sz="1100">
              <a:latin typeface="Courier New"/>
              <a:cs typeface="Courier New"/>
            </a:endParaRPr>
          </a:p>
          <a:p>
            <a:pPr marL="12700" marR="520700">
              <a:lnSpc>
                <a:spcPts val="1280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Remove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index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for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both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dataframes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to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append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them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side</a:t>
            </a:r>
            <a:r>
              <a:rPr dirty="0" sz="1100" spc="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by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side </a:t>
            </a:r>
            <a:r>
              <a:rPr dirty="0" sz="1100" spc="-64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y_pred_df.reset_index(drop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18167B"/>
                </a:solidFill>
                <a:latin typeface="Courier New"/>
                <a:cs typeface="Courier New"/>
              </a:rPr>
              <a:t>True</a:t>
            </a:r>
            <a:r>
              <a:rPr dirty="0" sz="1100">
                <a:latin typeface="Courier New"/>
                <a:cs typeface="Courier New"/>
              </a:rPr>
              <a:t>, inplace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18167B"/>
                </a:solidFill>
                <a:latin typeface="Courier New"/>
                <a:cs typeface="Courier New"/>
              </a:rPr>
              <a:t>True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y_test_df.reset_index(drop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18167B"/>
                </a:solidFill>
                <a:latin typeface="Courier New"/>
                <a:cs typeface="Courier New"/>
              </a:rPr>
              <a:t>True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inplace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18167B"/>
                </a:solidFill>
                <a:latin typeface="Courier New"/>
                <a:cs typeface="Courier New"/>
              </a:rPr>
              <a:t>True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5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Append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y_test_df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and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y_pred_df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y_pred_final</a:t>
            </a:r>
            <a:r>
              <a:rPr dirty="0" sz="1100" spc="3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pd.concat([y_test_df,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y_pred_df],axis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2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Renaming column</a:t>
            </a:r>
            <a:endParaRPr sz="1100">
              <a:latin typeface="Courier New"/>
              <a:cs typeface="Courier New"/>
            </a:endParaRPr>
          </a:p>
          <a:p>
            <a:pPr marL="12700" marR="1079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y_pred_final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3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y_pred_final.rename(columns</a:t>
            </a:r>
            <a:r>
              <a:rPr dirty="0" sz="1100" spc="5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4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{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 spc="40">
                <a:solidFill>
                  <a:srgbClr val="3F9F6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:</a:t>
            </a:r>
            <a:r>
              <a:rPr dirty="0" sz="1100" spc="40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'Conversion_Prob'</a:t>
            </a:r>
            <a:r>
              <a:rPr dirty="0" sz="1100" spc="-5">
                <a:latin typeface="Courier New"/>
                <a:cs typeface="Courier New"/>
              </a:rPr>
              <a:t>})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y_pred_final.head()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547" y="891540"/>
            <a:ext cx="2211070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  <a:tabLst>
                <a:tab pos="923925" algn="l"/>
              </a:tabLst>
            </a:pPr>
            <a:r>
              <a:rPr dirty="0" sz="1100" spc="-5">
                <a:latin typeface="Courier New"/>
                <a:cs typeface="Courier New"/>
              </a:rPr>
              <a:t>Converted	Conversion_Prob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  <a:tabLst>
                <a:tab pos="840105" algn="l"/>
              </a:tabLst>
            </a:pPr>
            <a:r>
              <a:rPr dirty="0" sz="1100">
                <a:latin typeface="Courier New"/>
                <a:cs typeface="Courier New"/>
              </a:rPr>
              <a:t>0	</a:t>
            </a:r>
            <a:r>
              <a:rPr dirty="0" sz="1100" spc="-5">
                <a:latin typeface="Courier New"/>
                <a:cs typeface="Courier New"/>
              </a:rPr>
              <a:t>0.123887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  <a:tabLst>
                <a:tab pos="840105" algn="l"/>
              </a:tabLst>
            </a:pPr>
            <a:r>
              <a:rPr dirty="0" sz="1100">
                <a:latin typeface="Courier New"/>
                <a:cs typeface="Courier New"/>
              </a:rPr>
              <a:t>1	</a:t>
            </a:r>
            <a:r>
              <a:rPr dirty="0" sz="1100" spc="-5">
                <a:latin typeface="Courier New"/>
                <a:cs typeface="Courier New"/>
              </a:rPr>
              <a:t>0.588440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  <a:tabLst>
                <a:tab pos="840105" algn="l"/>
              </a:tabLst>
            </a:pPr>
            <a:r>
              <a:rPr dirty="0" sz="1100">
                <a:latin typeface="Courier New"/>
                <a:cs typeface="Courier New"/>
              </a:rPr>
              <a:t>1	</a:t>
            </a:r>
            <a:r>
              <a:rPr dirty="0" sz="1100" spc="-5">
                <a:latin typeface="Courier New"/>
                <a:cs typeface="Courier New"/>
              </a:rPr>
              <a:t>0.370721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280"/>
              </a:lnSpc>
              <a:tabLst>
                <a:tab pos="840105" algn="l"/>
              </a:tabLst>
            </a:pPr>
            <a:r>
              <a:rPr dirty="0" sz="1100">
                <a:latin typeface="Courier New"/>
                <a:cs typeface="Courier New"/>
              </a:rPr>
              <a:t>0	</a:t>
            </a:r>
            <a:r>
              <a:rPr dirty="0" sz="1100" spc="-5">
                <a:latin typeface="Courier New"/>
                <a:cs typeface="Courier New"/>
              </a:rPr>
              <a:t>0.060348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  <a:tabLst>
                <a:tab pos="840105" algn="l"/>
              </a:tabLst>
            </a:pPr>
            <a:r>
              <a:rPr dirty="0" sz="1100">
                <a:latin typeface="Courier New"/>
                <a:cs typeface="Courier New"/>
              </a:rPr>
              <a:t>0	</a:t>
            </a:r>
            <a:r>
              <a:rPr dirty="0" sz="1100" spc="-5">
                <a:latin typeface="Courier New"/>
                <a:cs typeface="Courier New"/>
              </a:rPr>
              <a:t>0.442248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969" y="1054100"/>
            <a:ext cx="109855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2172969"/>
            <a:ext cx="4149725" cy="68072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Making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prediction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using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cut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off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0.41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y_pred_final[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'final_predicted'</a:t>
            </a:r>
            <a:r>
              <a:rPr dirty="0" sz="1100">
                <a:latin typeface="Courier New"/>
                <a:cs typeface="Courier New"/>
              </a:rPr>
              <a:t>]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y_pred_final.Conversion_Prob.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map</a:t>
            </a:r>
            <a:r>
              <a:rPr dirty="0" sz="1100" spc="-5">
                <a:latin typeface="Courier New"/>
                <a:cs typeface="Courier New"/>
              </a:rPr>
              <a:t>(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lambda</a:t>
            </a:r>
            <a:r>
              <a:rPr dirty="0" sz="1100" spc="40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x: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 spc="30">
                <a:solidFill>
                  <a:srgbClr val="3F9F6F"/>
                </a:solidFill>
                <a:latin typeface="Courier New"/>
                <a:cs typeface="Courier New"/>
              </a:rPr>
              <a:t> 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if</a:t>
            </a:r>
            <a:r>
              <a:rPr dirty="0" sz="1100" spc="20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x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y_pred_final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1750" y="2498090"/>
            <a:ext cx="12058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&gt;</a:t>
            </a:r>
            <a:r>
              <a:rPr dirty="0" sz="1100" spc="-1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0.44 </a:t>
            </a:r>
            <a:r>
              <a:rPr dirty="0" sz="1100" spc="-5" b="1">
                <a:solidFill>
                  <a:srgbClr val="006F1F"/>
                </a:solidFill>
                <a:latin typeface="Courier New"/>
                <a:cs typeface="Courier New"/>
              </a:rPr>
              <a:t>else</a:t>
            </a:r>
            <a:r>
              <a:rPr dirty="0" sz="1100" spc="-15" b="1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83919" y="2972937"/>
          <a:ext cx="4184650" cy="1951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/>
                <a:gridCol w="925194"/>
                <a:gridCol w="1429385"/>
                <a:gridCol w="1377950"/>
              </a:tblGrid>
              <a:tr h="16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Converted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Conversion_Prob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final_predicted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0.123887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0.588440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0.370721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0.060348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0.442248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2693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0.111744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2694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0.829332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2695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0.039085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2696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0.965347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2697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0.007473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969" y="5078729"/>
            <a:ext cx="5412105" cy="2061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[2698 rows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x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3</a:t>
            </a:r>
            <a:r>
              <a:rPr dirty="0" sz="1100" spc="-5">
                <a:latin typeface="Courier New"/>
                <a:cs typeface="Courier New"/>
              </a:rPr>
              <a:t> columns]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430"/>
              </a:lnSpc>
              <a:spcBef>
                <a:spcPts val="1010"/>
              </a:spcBef>
            </a:pP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Check</a:t>
            </a:r>
            <a:r>
              <a:rPr dirty="0" sz="1200" spc="-2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the</a:t>
            </a:r>
            <a:r>
              <a:rPr dirty="0" sz="1200" spc="-2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overall</a:t>
            </a:r>
            <a:r>
              <a:rPr dirty="0" sz="1200" spc="-20" b="1">
                <a:solidFill>
                  <a:srgbClr val="4E80BC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4E80BC"/>
                </a:solidFill>
                <a:latin typeface="Calibri"/>
                <a:cs typeface="Calibri"/>
              </a:rPr>
              <a:t>accuracy</a:t>
            </a:r>
            <a:endParaRPr sz="1200">
              <a:latin typeface="Calibri"/>
              <a:cs typeface="Calibri"/>
            </a:endParaRPr>
          </a:p>
          <a:p>
            <a:pPr marL="12700" marR="1268730">
              <a:lnSpc>
                <a:spcPts val="1280"/>
              </a:lnSpc>
              <a:spcBef>
                <a:spcPts val="65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Check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overall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accuracy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metrics.accuracy_score(y_pred_final[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'Converted'</a:t>
            </a:r>
            <a:r>
              <a:rPr dirty="0" sz="1100" spc="-5">
                <a:latin typeface="Courier New"/>
                <a:cs typeface="Courier New"/>
              </a:rPr>
              <a:t>],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y_pred_final.final_predicted)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5">
                <a:latin typeface="Courier New"/>
                <a:cs typeface="Courier New"/>
              </a:rPr>
              <a:t>0.8057820607857672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Creating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confusion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matrix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confusion2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>
                <a:latin typeface="Courier New"/>
                <a:cs typeface="Courier New"/>
              </a:rPr>
              <a:t>metrics.confusion_matrix(y_pred_final[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'Converted'</a:t>
            </a:r>
            <a:r>
              <a:rPr dirty="0" sz="1100">
                <a:latin typeface="Courier New"/>
                <a:cs typeface="Courier New"/>
              </a:rPr>
              <a:t>],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y_pred_final.final_predicted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latin typeface="Courier New"/>
                <a:cs typeface="Courier New"/>
              </a:rPr>
              <a:t>confusion2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69" y="7236459"/>
            <a:ext cx="111760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array([[1426,</a:t>
            </a:r>
            <a:endParaRPr sz="1100">
              <a:latin typeface="Courier New"/>
              <a:cs typeface="Courier New"/>
            </a:endParaRPr>
          </a:p>
          <a:p>
            <a:pPr algn="r" marR="5080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[</a:t>
            </a:r>
            <a:r>
              <a:rPr dirty="0" sz="1100" spc="-9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273,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4740" y="7236459"/>
            <a:ext cx="162179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251],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748]],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dtype=int64)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69" y="7688580"/>
            <a:ext cx="3640454" cy="1330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Substituting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true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positive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TP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confusion2[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Substituting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true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negatives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TN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confusion2[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Substituting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false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positives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FP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confusion2[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Substituting</a:t>
            </a:r>
            <a:r>
              <a:rPr dirty="0" sz="1100" spc="2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of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false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negatives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FN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-3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confusion2[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5736590" cy="2522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Precision</a:t>
            </a:r>
            <a:r>
              <a:rPr dirty="0" sz="1100" spc="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=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TP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 /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TP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+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FP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TP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dirty="0" sz="1100" spc="-1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(TP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dirty="0" sz="1100" spc="-1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FP)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latin typeface="Courier New"/>
                <a:cs typeface="Courier New"/>
              </a:rPr>
              <a:t>0.7487487487487487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894"/>
              </a:spcBef>
            </a:pP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#Recall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=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TP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/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TP</a:t>
            </a:r>
            <a:r>
              <a:rPr dirty="0" sz="1100" spc="-10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5F9FAF"/>
                </a:solidFill>
                <a:latin typeface="Courier New"/>
                <a:cs typeface="Courier New"/>
              </a:rPr>
              <a:t>+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 FN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TP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dirty="0" sz="1100" spc="-1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(TP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dirty="0" sz="1100" spc="-1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FN)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latin typeface="Courier New"/>
                <a:cs typeface="Courier New"/>
              </a:rPr>
              <a:t>0.732615083251714</a:t>
            </a:r>
            <a:endParaRPr sz="1100">
              <a:latin typeface="Courier New"/>
              <a:cs typeface="Courier New"/>
            </a:endParaRPr>
          </a:p>
          <a:p>
            <a:pPr marL="12700" marR="36195">
              <a:lnSpc>
                <a:spcPts val="1400"/>
              </a:lnSpc>
              <a:spcBef>
                <a:spcPts val="1060"/>
              </a:spcBef>
            </a:pPr>
            <a:r>
              <a:rPr dirty="0" sz="1200" spc="-5">
                <a:latin typeface="Cambria"/>
                <a:cs typeface="Cambria"/>
              </a:rPr>
              <a:t>With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the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current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cut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off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as 0.41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we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have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Precision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around 75%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, Recall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around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73%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and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accuracy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80.5%.</a:t>
            </a:r>
            <a:endParaRPr sz="1200">
              <a:latin typeface="Cambria"/>
              <a:cs typeface="Cambria"/>
            </a:endParaRPr>
          </a:p>
          <a:p>
            <a:pPr marL="12700" marR="5080">
              <a:lnSpc>
                <a:spcPts val="1400"/>
              </a:lnSpc>
              <a:spcBef>
                <a:spcPts val="910"/>
              </a:spcBef>
            </a:pPr>
            <a:r>
              <a:rPr dirty="0" sz="1200" spc="-5">
                <a:latin typeface="Cambria"/>
                <a:cs typeface="Cambria"/>
              </a:rPr>
              <a:t>The Model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seems to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predict the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Conversion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Rate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very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well and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we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should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be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able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to give </a:t>
            </a:r>
            <a:r>
              <a:rPr dirty="0" sz="1200" spc="-24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the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CEO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confidence in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making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good calls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based </a:t>
            </a:r>
            <a:r>
              <a:rPr dirty="0" sz="1200">
                <a:latin typeface="Cambria"/>
                <a:cs typeface="Cambria"/>
              </a:rPr>
              <a:t>on</a:t>
            </a:r>
            <a:r>
              <a:rPr dirty="0" sz="1200" spc="-5">
                <a:latin typeface="Cambria"/>
                <a:cs typeface="Cambria"/>
              </a:rPr>
              <a:t> this model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5242560" cy="156591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Index'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'Lead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Profile'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'Lead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Quality'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'How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did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you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hear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about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X </a:t>
            </a:r>
            <a:r>
              <a:rPr dirty="0" sz="1100" spc="-64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Education'</a:t>
            </a:r>
            <a:r>
              <a:rPr dirty="0" sz="1100" spc="-5">
                <a:latin typeface="Courier New"/>
                <a:cs typeface="Courier New"/>
              </a:rPr>
              <a:t>,],axis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>
                <a:solidFill>
                  <a:srgbClr val="3F9F6F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3961765">
              <a:lnSpc>
                <a:spcPts val="2280"/>
              </a:lnSpc>
              <a:spcBef>
                <a:spcPts val="200"/>
              </a:spcBef>
            </a:pPr>
            <a:r>
              <a:rPr dirty="0" sz="1100" spc="-5">
                <a:latin typeface="Courier New"/>
                <a:cs typeface="Courier New"/>
              </a:rPr>
              <a:t>Lead_da</a:t>
            </a:r>
            <a:r>
              <a:rPr dirty="0" sz="1100" spc="5">
                <a:latin typeface="Courier New"/>
                <a:cs typeface="Courier New"/>
              </a:rPr>
              <a:t>t</a:t>
            </a:r>
            <a:r>
              <a:rPr dirty="0" sz="1100" spc="-5">
                <a:latin typeface="Courier New"/>
                <a:cs typeface="Courier New"/>
              </a:rPr>
              <a:t>a.s</a:t>
            </a:r>
            <a:r>
              <a:rPr dirty="0" sz="1100" spc="5">
                <a:latin typeface="Courier New"/>
                <a:cs typeface="Courier New"/>
              </a:rPr>
              <a:t>h</a:t>
            </a:r>
            <a:r>
              <a:rPr dirty="0" sz="1100" spc="-5">
                <a:latin typeface="Courier New"/>
                <a:cs typeface="Courier New"/>
              </a:rPr>
              <a:t>ap</a:t>
            </a:r>
            <a:r>
              <a:rPr dirty="0" sz="1100">
                <a:latin typeface="Courier New"/>
                <a:cs typeface="Courier New"/>
              </a:rPr>
              <a:t>e  </a:t>
            </a:r>
            <a:r>
              <a:rPr dirty="0" sz="1100" spc="-5">
                <a:latin typeface="Courier New"/>
                <a:cs typeface="Courier New"/>
              </a:rPr>
              <a:t>(9240,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23)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#checking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null</a:t>
            </a:r>
            <a:r>
              <a:rPr dirty="0" sz="1100" spc="1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values</a:t>
            </a:r>
            <a:r>
              <a:rPr dirty="0" sz="1100" spc="5" i="1">
                <a:solidFill>
                  <a:srgbClr val="5F9FA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5F9FAF"/>
                </a:solidFill>
                <a:latin typeface="Courier New"/>
                <a:cs typeface="Courier New"/>
              </a:rPr>
              <a:t>percentage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round</a:t>
            </a:r>
            <a:r>
              <a:rPr dirty="0" sz="1100" spc="-5"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100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dirty="0" sz="1100" spc="-5">
                <a:latin typeface="Courier New"/>
                <a:cs typeface="Courier New"/>
              </a:rPr>
              <a:t>(Lead_data.isnull().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sum</a:t>
            </a:r>
            <a:r>
              <a:rPr dirty="0" sz="1100" spc="-5">
                <a:latin typeface="Courier New"/>
                <a:cs typeface="Courier New"/>
              </a:rPr>
              <a:t>()</a:t>
            </a:r>
            <a:r>
              <a:rPr dirty="0" sz="1100" spc="-5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len</a:t>
            </a:r>
            <a:r>
              <a:rPr dirty="0" sz="1100" spc="-5">
                <a:latin typeface="Courier New"/>
                <a:cs typeface="Courier New"/>
              </a:rPr>
              <a:t>(Lead_data.index)),</a:t>
            </a:r>
            <a:r>
              <a:rPr dirty="0" sz="1100" spc="145"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9F6F"/>
                </a:solidFill>
                <a:latin typeface="Courier New"/>
                <a:cs typeface="Courier New"/>
              </a:rPr>
              <a:t>2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3919" y="2576697"/>
          <a:ext cx="4604385" cy="3902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9615"/>
                <a:gridCol w="713739"/>
                <a:gridCol w="619760"/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Origin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Lead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Source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0.39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Email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Converted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TotalVisits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1.48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Total Time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Spent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Website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Page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Views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Visit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1.48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Country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26.63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Specialization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36.58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What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current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occupation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29.11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What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matters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most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you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choosing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course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29.32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Search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Newspaper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Article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X</a:t>
                      </a:r>
                      <a:r>
                        <a:rPr dirty="0" sz="11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Education Forums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Newspaper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Digital Advertisement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Through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Recommendations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Tags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36.29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City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39.71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 free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copy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Mastering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Interview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Notable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Activity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dtype:</a:t>
                      </a:r>
                      <a:r>
                        <a:rPr dirty="0" sz="11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float64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969" y="6584950"/>
            <a:ext cx="5915025" cy="24968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13030">
              <a:lnSpc>
                <a:spcPct val="97600"/>
              </a:lnSpc>
              <a:spcBef>
                <a:spcPts val="135"/>
              </a:spcBef>
            </a:pPr>
            <a:r>
              <a:rPr dirty="0" sz="1200" spc="-5">
                <a:latin typeface="Cambria"/>
                <a:cs typeface="Cambria"/>
              </a:rPr>
              <a:t>There is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 huge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value </a:t>
            </a:r>
            <a:r>
              <a:rPr dirty="0" sz="1200">
                <a:latin typeface="Cambria"/>
                <a:cs typeface="Cambria"/>
              </a:rPr>
              <a:t>of </a:t>
            </a:r>
            <a:r>
              <a:rPr dirty="0" sz="1200" spc="-5">
                <a:latin typeface="Cambria"/>
                <a:cs typeface="Cambria"/>
              </a:rPr>
              <a:t>null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variables in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some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columns </a:t>
            </a:r>
            <a:r>
              <a:rPr dirty="0" sz="1200">
                <a:latin typeface="Cambria"/>
                <a:cs typeface="Cambria"/>
              </a:rPr>
              <a:t>as</a:t>
            </a:r>
            <a:r>
              <a:rPr dirty="0" sz="1200" spc="-5">
                <a:latin typeface="Cambria"/>
                <a:cs typeface="Cambria"/>
              </a:rPr>
              <a:t> seen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above. But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removing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the 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rows with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the null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value will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cost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us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 lot</a:t>
            </a:r>
            <a:r>
              <a:rPr dirty="0" sz="1200">
                <a:latin typeface="Cambria"/>
                <a:cs typeface="Cambria"/>
              </a:rPr>
              <a:t> of </a:t>
            </a:r>
            <a:r>
              <a:rPr dirty="0" sz="1200" spc="-10">
                <a:latin typeface="Cambria"/>
                <a:cs typeface="Cambria"/>
              </a:rPr>
              <a:t>data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and they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are important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columns.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So, 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instead we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are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going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to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replace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the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NaN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values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with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'not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provided'.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This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way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we have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all 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the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data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and </a:t>
            </a:r>
            <a:r>
              <a:rPr dirty="0" sz="1200" spc="-5">
                <a:latin typeface="Cambria"/>
                <a:cs typeface="Cambria"/>
              </a:rPr>
              <a:t>almost </a:t>
            </a:r>
            <a:r>
              <a:rPr dirty="0" sz="1200">
                <a:latin typeface="Cambria"/>
                <a:cs typeface="Cambria"/>
              </a:rPr>
              <a:t>no</a:t>
            </a:r>
            <a:r>
              <a:rPr dirty="0" sz="1200" spc="-5">
                <a:latin typeface="Cambria"/>
                <a:cs typeface="Cambria"/>
              </a:rPr>
              <a:t> null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values. In case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these </a:t>
            </a:r>
            <a:r>
              <a:rPr dirty="0" sz="1200">
                <a:latin typeface="Cambria"/>
                <a:cs typeface="Cambria"/>
              </a:rPr>
              <a:t>come</a:t>
            </a:r>
            <a:r>
              <a:rPr dirty="0" sz="1200" spc="-5">
                <a:latin typeface="Cambria"/>
                <a:cs typeface="Cambria"/>
              </a:rPr>
              <a:t> up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in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the model,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it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will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be </a:t>
            </a:r>
            <a:r>
              <a:rPr dirty="0" sz="1200">
                <a:latin typeface="Cambria"/>
                <a:cs typeface="Cambria"/>
              </a:rPr>
              <a:t>of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no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use </a:t>
            </a:r>
            <a:r>
              <a:rPr dirty="0" sz="1200" spc="-2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and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we can drop it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off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then.</a:t>
            </a:r>
            <a:endParaRPr sz="1200">
              <a:latin typeface="Cambria"/>
              <a:cs typeface="Cambria"/>
            </a:endParaRPr>
          </a:p>
          <a:p>
            <a:pPr marL="12700" marR="89535">
              <a:lnSpc>
                <a:spcPts val="1280"/>
              </a:lnSpc>
              <a:spcBef>
                <a:spcPts val="915"/>
              </a:spcBef>
            </a:pPr>
            <a:r>
              <a:rPr dirty="0" sz="1100">
                <a:latin typeface="Courier New"/>
                <a:cs typeface="Courier New"/>
              </a:rPr>
              <a:t>Lead_data[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'Specialization'</a:t>
            </a:r>
            <a:r>
              <a:rPr dirty="0" sz="1100">
                <a:latin typeface="Courier New"/>
                <a:cs typeface="Courier New"/>
              </a:rPr>
              <a:t>]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4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'Specialization'</a:t>
            </a:r>
            <a:r>
              <a:rPr dirty="0" sz="1100" spc="-5">
                <a:latin typeface="Courier New"/>
                <a:cs typeface="Courier New"/>
              </a:rPr>
              <a:t>].fillna(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'not </a:t>
            </a:r>
            <a:r>
              <a:rPr dirty="0" sz="1100" spc="-64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provided'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'City'</a:t>
            </a:r>
            <a:r>
              <a:rPr dirty="0" sz="1100" spc="-5">
                <a:latin typeface="Courier New"/>
                <a:cs typeface="Courier New"/>
              </a:rPr>
              <a:t>]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latin typeface="Courier New"/>
                <a:cs typeface="Courier New"/>
              </a:rPr>
              <a:t>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'City'</a:t>
            </a:r>
            <a:r>
              <a:rPr dirty="0" sz="1100" spc="-5">
                <a:latin typeface="Courier New"/>
                <a:cs typeface="Courier New"/>
              </a:rPr>
              <a:t>].fillna(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'not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provided'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'Tags'</a:t>
            </a:r>
            <a:r>
              <a:rPr dirty="0" sz="1100" spc="-5">
                <a:latin typeface="Courier New"/>
                <a:cs typeface="Courier New"/>
              </a:rPr>
              <a:t>]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latin typeface="Courier New"/>
                <a:cs typeface="Courier New"/>
              </a:rPr>
              <a:t>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'Tags'</a:t>
            </a:r>
            <a:r>
              <a:rPr dirty="0" sz="1100" spc="-5">
                <a:latin typeface="Courier New"/>
                <a:cs typeface="Courier New"/>
              </a:rPr>
              <a:t>].fillna(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'not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provided'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'What</a:t>
            </a:r>
            <a:r>
              <a:rPr dirty="0" sz="1100" spc="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matters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most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to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you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in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choosing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a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course'</a:t>
            </a:r>
            <a:r>
              <a:rPr dirty="0" sz="1100">
                <a:latin typeface="Courier New"/>
                <a:cs typeface="Courier New"/>
              </a:rPr>
              <a:t>]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'What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matters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most</a:t>
            </a:r>
            <a:r>
              <a:rPr dirty="0" sz="1100" spc="3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to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you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in</a:t>
            </a:r>
            <a:r>
              <a:rPr dirty="0" sz="1100" spc="3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choosing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a</a:t>
            </a:r>
            <a:r>
              <a:rPr dirty="0" sz="1100" spc="2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course'</a:t>
            </a:r>
            <a:r>
              <a:rPr dirty="0" sz="1100" spc="-5">
                <a:latin typeface="Courier New"/>
                <a:cs typeface="Courier New"/>
              </a:rPr>
              <a:t>].fillna(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'not </a:t>
            </a:r>
            <a:r>
              <a:rPr dirty="0" sz="1100" spc="-64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provided'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'What</a:t>
            </a:r>
            <a:r>
              <a:rPr dirty="0" sz="1100" spc="1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is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your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current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occupation'</a:t>
            </a:r>
            <a:r>
              <a:rPr dirty="0" sz="1100">
                <a:latin typeface="Courier New"/>
                <a:cs typeface="Courier New"/>
              </a:rPr>
              <a:t>]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'What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is</a:t>
            </a:r>
            <a:r>
              <a:rPr dirty="0" sz="1100" spc="2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your </a:t>
            </a:r>
            <a:r>
              <a:rPr dirty="0" sz="1100" spc="-64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current</a:t>
            </a:r>
            <a:r>
              <a:rPr dirty="0" sz="1100" spc="10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occupation'</a:t>
            </a:r>
            <a:r>
              <a:rPr dirty="0" sz="1100">
                <a:latin typeface="Courier New"/>
                <a:cs typeface="Courier New"/>
              </a:rPr>
              <a:t>].fillna(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'not provided'</a:t>
            </a:r>
            <a:r>
              <a:rPr dirty="0" sz="110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5581015" cy="12954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'Country'</a:t>
            </a:r>
            <a:r>
              <a:rPr dirty="0" sz="1100" spc="-5">
                <a:latin typeface="Courier New"/>
                <a:cs typeface="Courier New"/>
              </a:rPr>
              <a:t>]</a:t>
            </a:r>
            <a:r>
              <a:rPr dirty="0" sz="1100" spc="55"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dirty="0" sz="1100" spc="4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Lead_data[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'Country'</a:t>
            </a:r>
            <a:r>
              <a:rPr dirty="0" sz="1100" spc="-5">
                <a:latin typeface="Courier New"/>
                <a:cs typeface="Courier New"/>
              </a:rPr>
              <a:t>].fillna(</a:t>
            </a:r>
            <a:r>
              <a:rPr dirty="0" sz="1100" spc="-5">
                <a:solidFill>
                  <a:srgbClr val="3F6F9F"/>
                </a:solidFill>
                <a:latin typeface="Courier New"/>
                <a:cs typeface="Courier New"/>
              </a:rPr>
              <a:t>'not</a:t>
            </a:r>
            <a:r>
              <a:rPr dirty="0" sz="1100" spc="55">
                <a:solidFill>
                  <a:srgbClr val="3F6F9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3F6F9F"/>
                </a:solidFill>
                <a:latin typeface="Courier New"/>
                <a:cs typeface="Courier New"/>
              </a:rPr>
              <a:t>provided'</a:t>
            </a:r>
            <a:r>
              <a:rPr dirty="0" sz="1100">
                <a:latin typeface="Courier New"/>
                <a:cs typeface="Courier New"/>
              </a:rPr>
              <a:t>)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Lead_data.info()</a:t>
            </a:r>
            <a:endParaRPr sz="1100">
              <a:latin typeface="Courier New"/>
              <a:cs typeface="Courier New"/>
            </a:endParaRPr>
          </a:p>
          <a:p>
            <a:pPr marL="12700" marR="2449195">
              <a:lnSpc>
                <a:spcPts val="1280"/>
              </a:lnSpc>
              <a:spcBef>
                <a:spcPts val="1000"/>
              </a:spcBef>
            </a:pPr>
            <a:r>
              <a:rPr dirty="0" sz="1100" spc="-5">
                <a:latin typeface="Courier New"/>
                <a:cs typeface="Courier New"/>
              </a:rPr>
              <a:t>&lt;class</a:t>
            </a:r>
            <a:r>
              <a:rPr dirty="0" sz="1100" spc="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'pandas.core.frame.DataFrame'&gt;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RangeIndex: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entries,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9239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Data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columns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(total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23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columns):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25"/>
              </a:lnSpc>
              <a:tabLst>
                <a:tab pos="432434" algn="l"/>
                <a:tab pos="4385945" algn="l"/>
              </a:tabLst>
            </a:pPr>
            <a:r>
              <a:rPr dirty="0" sz="1100">
                <a:latin typeface="Courier New"/>
                <a:cs typeface="Courier New"/>
              </a:rPr>
              <a:t>#	</a:t>
            </a:r>
            <a:r>
              <a:rPr dirty="0" sz="1100" spc="-5">
                <a:latin typeface="Courier New"/>
                <a:cs typeface="Courier New"/>
              </a:rPr>
              <a:t>Column	Non-Null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Count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Dtype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5669" y="2270581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 h="0">
                <a:moveTo>
                  <a:pt x="0" y="0"/>
                </a:moveTo>
                <a:lnTo>
                  <a:pt x="251746" y="0"/>
                </a:lnTo>
              </a:path>
            </a:pathLst>
          </a:custGeom>
          <a:ln w="1117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35887" y="2270581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 h="0">
                <a:moveTo>
                  <a:pt x="0" y="0"/>
                </a:moveTo>
                <a:lnTo>
                  <a:pt x="504324" y="0"/>
                </a:lnTo>
              </a:path>
            </a:pathLst>
          </a:custGeom>
          <a:ln w="1117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88839" y="2270581"/>
            <a:ext cx="1177290" cy="0"/>
          </a:xfrm>
          <a:custGeom>
            <a:avLst/>
            <a:gdLst/>
            <a:ahLst/>
            <a:cxnLst/>
            <a:rect l="l" t="t" r="r" b="b"/>
            <a:pathLst>
              <a:path w="1177289" h="0">
                <a:moveTo>
                  <a:pt x="0" y="0"/>
                </a:moveTo>
                <a:lnTo>
                  <a:pt x="1177119" y="0"/>
                </a:lnTo>
              </a:path>
            </a:pathLst>
          </a:custGeom>
          <a:ln w="1117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5669" y="2433141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5" h="0">
                <a:moveTo>
                  <a:pt x="0" y="0"/>
                </a:moveTo>
                <a:lnTo>
                  <a:pt x="420504" y="0"/>
                </a:lnTo>
              </a:path>
            </a:pathLst>
          </a:custGeom>
          <a:ln w="1117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86789" y="2481580"/>
            <a:ext cx="12852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>
                <a:latin typeface="Courier New"/>
                <a:cs typeface="Courier New"/>
              </a:rPr>
              <a:t>0	</a:t>
            </a:r>
            <a:r>
              <a:rPr dirty="0" sz="1100" spc="-5">
                <a:latin typeface="Courier New"/>
                <a:cs typeface="Courier New"/>
              </a:rPr>
              <a:t>Lead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Origin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6278" y="248158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69" y="264414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6789" y="2806700"/>
            <a:ext cx="12852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>
                <a:latin typeface="Courier New"/>
                <a:cs typeface="Courier New"/>
              </a:rPr>
              <a:t>1	</a:t>
            </a:r>
            <a:r>
              <a:rPr dirty="0" sz="1100" spc="-5">
                <a:latin typeface="Courier New"/>
                <a:cs typeface="Courier New"/>
              </a:rPr>
              <a:t>Lead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Source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76278" y="280670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9204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969" y="2969259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6789" y="3131819"/>
            <a:ext cx="13703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>
                <a:latin typeface="Courier New"/>
                <a:cs typeface="Courier New"/>
              </a:rPr>
              <a:t>2	</a:t>
            </a:r>
            <a:r>
              <a:rPr dirty="0" sz="1100" spc="-5">
                <a:latin typeface="Courier New"/>
                <a:cs typeface="Courier New"/>
              </a:rPr>
              <a:t>Do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Email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76139" y="313181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969" y="329438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6789" y="3456940"/>
            <a:ext cx="12865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>
                <a:latin typeface="Courier New"/>
                <a:cs typeface="Courier New"/>
              </a:rPr>
              <a:t>3	</a:t>
            </a:r>
            <a:r>
              <a:rPr dirty="0" sz="1100" spc="-5">
                <a:latin typeface="Courier New"/>
                <a:cs typeface="Courier New"/>
              </a:rPr>
              <a:t>Do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76139" y="345694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2969" y="361950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6789" y="378205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>
                <a:latin typeface="Courier New"/>
                <a:cs typeface="Courier New"/>
              </a:rPr>
              <a:t>4	</a:t>
            </a:r>
            <a:r>
              <a:rPr dirty="0" sz="1100" spc="-5">
                <a:latin typeface="Courier New"/>
                <a:cs typeface="Courier New"/>
              </a:rPr>
              <a:t>Converted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76139" y="378205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2969" y="3944620"/>
            <a:ext cx="4451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int6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6789" y="4107179"/>
            <a:ext cx="12852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>
                <a:latin typeface="Courier New"/>
                <a:cs typeface="Courier New"/>
              </a:rPr>
              <a:t>5	</a:t>
            </a:r>
            <a:r>
              <a:rPr dirty="0" sz="1100" spc="-5">
                <a:latin typeface="Courier New"/>
                <a:cs typeface="Courier New"/>
              </a:rPr>
              <a:t>TotalVisits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76278" y="410717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9103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2969" y="4269740"/>
            <a:ext cx="612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float6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6789" y="4432300"/>
            <a:ext cx="26314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>
                <a:latin typeface="Courier New"/>
                <a:cs typeface="Courier New"/>
              </a:rPr>
              <a:t>6	</a:t>
            </a:r>
            <a:r>
              <a:rPr dirty="0" sz="1100" spc="-5">
                <a:latin typeface="Courier New"/>
                <a:cs typeface="Courier New"/>
              </a:rPr>
              <a:t>Total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Time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Spent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Website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76278" y="443230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2969" y="4594859"/>
            <a:ext cx="4451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int6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6789" y="4757420"/>
            <a:ext cx="20434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>
                <a:latin typeface="Courier New"/>
                <a:cs typeface="Courier New"/>
              </a:rPr>
              <a:t>7	</a:t>
            </a:r>
            <a:r>
              <a:rPr dirty="0" sz="1100" spc="-5">
                <a:latin typeface="Courier New"/>
                <a:cs typeface="Courier New"/>
              </a:rPr>
              <a:t>Page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Views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Per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Visit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76278" y="475742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9103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02969" y="4919979"/>
            <a:ext cx="612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float6</a:t>
            </a:r>
            <a:r>
              <a:rPr dirty="0" sz="1100">
                <a:latin typeface="Courier New"/>
                <a:cs typeface="Courier New"/>
              </a:rPr>
              <a:t>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6789" y="5082540"/>
            <a:ext cx="14541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>
                <a:latin typeface="Courier New"/>
                <a:cs typeface="Courier New"/>
              </a:rPr>
              <a:t>8	</a:t>
            </a:r>
            <a:r>
              <a:rPr dirty="0" sz="1100" spc="-5">
                <a:latin typeface="Courier New"/>
                <a:cs typeface="Courier New"/>
              </a:rPr>
              <a:t>Last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Activity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76139" y="508254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9137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02969" y="524510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86789" y="5407659"/>
            <a:ext cx="9493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>
                <a:latin typeface="Courier New"/>
                <a:cs typeface="Courier New"/>
              </a:rPr>
              <a:t>9	</a:t>
            </a:r>
            <a:r>
              <a:rPr dirty="0" sz="1100" spc="-5">
                <a:latin typeface="Courier New"/>
                <a:cs typeface="Courier New"/>
              </a:rPr>
              <a:t>Country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76278" y="540765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2969" y="557022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86789" y="5732779"/>
            <a:ext cx="15379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 spc="-5">
                <a:latin typeface="Courier New"/>
                <a:cs typeface="Courier New"/>
              </a:rPr>
              <a:t>10	Specialization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76278" y="573277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2969" y="589534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86789" y="6057900"/>
            <a:ext cx="29673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 spc="-5">
                <a:latin typeface="Courier New"/>
                <a:cs typeface="Courier New"/>
              </a:rPr>
              <a:t>11	What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current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occupation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76278" y="605790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02969" y="6220459"/>
            <a:ext cx="5490845" cy="51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12700" marR="5080" indent="83820">
              <a:lnSpc>
                <a:spcPts val="1280"/>
              </a:lnSpc>
              <a:spcBef>
                <a:spcPts val="55"/>
              </a:spcBef>
              <a:tabLst>
                <a:tab pos="432434" algn="l"/>
                <a:tab pos="4385310" algn="l"/>
              </a:tabLst>
            </a:pPr>
            <a:r>
              <a:rPr dirty="0" sz="1100" spc="-5">
                <a:latin typeface="Courier New"/>
                <a:cs typeface="Courier New"/>
              </a:rPr>
              <a:t>12	What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matters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most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choosing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course	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86789" y="6708140"/>
            <a:ext cx="865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3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Searc</a:t>
            </a:r>
            <a:r>
              <a:rPr dirty="0" sz="1100">
                <a:latin typeface="Courier New"/>
                <a:cs typeface="Courier New"/>
              </a:rPr>
              <a:t>h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276278" y="670814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02969" y="687070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86789" y="7033259"/>
            <a:ext cx="17907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 spc="-5">
                <a:latin typeface="Courier New"/>
                <a:cs typeface="Courier New"/>
              </a:rPr>
              <a:t>14	Newspaper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Article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76139" y="703325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02969" y="7195819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86789" y="7358380"/>
            <a:ext cx="18745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 spc="-5">
                <a:latin typeface="Courier New"/>
                <a:cs typeface="Courier New"/>
              </a:rPr>
              <a:t>15	</a:t>
            </a:r>
            <a:r>
              <a:rPr dirty="0" sz="1100">
                <a:latin typeface="Courier New"/>
                <a:cs typeface="Courier New"/>
              </a:rPr>
              <a:t>X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Education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Forums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76418" y="735838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02969" y="752094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86789" y="768350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 spc="-5">
                <a:latin typeface="Courier New"/>
                <a:cs typeface="Courier New"/>
              </a:rPr>
              <a:t>16	Newspaper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76139" y="768350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02969" y="7846059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86789" y="8008619"/>
            <a:ext cx="21272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 spc="-5">
                <a:latin typeface="Courier New"/>
                <a:cs typeface="Courier New"/>
              </a:rPr>
              <a:t>17	Digital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Advertisement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276278" y="800861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02969" y="817118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86789" y="8333740"/>
            <a:ext cx="22948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 spc="-5">
                <a:latin typeface="Courier New"/>
                <a:cs typeface="Courier New"/>
              </a:rPr>
              <a:t>18	Through Recommendations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276418" y="8333740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02969" y="8496300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86789" y="8658859"/>
            <a:ext cx="6978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dirty="0" sz="1100" spc="-5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9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Tag</a:t>
            </a:r>
            <a:r>
              <a:rPr dirty="0" sz="1100">
                <a:latin typeface="Courier New"/>
                <a:cs typeface="Courier New"/>
              </a:rPr>
              <a:t>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276139" y="8658859"/>
            <a:ext cx="1117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9240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02969" y="8821419"/>
            <a:ext cx="5289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objec</a:t>
            </a:r>
            <a:r>
              <a:rPr dirty="0" sz="1100"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2023-03-05T07:44:27Z</dcterms:created>
  <dcterms:modified xsi:type="dcterms:W3CDTF">2023-03-05T07:44:27Z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2023-03-05T00:00:00Z</vt:filetime>
  </property>
  <property fmtid="{D5CDD505-2E9C-101B-9397-08002B2CF9AE}" pid="3" name="Creator">
    <vt:lpwstr>Writer</vt:lpwstr>
  </property>
  <property fmtid="{D5CDD505-2E9C-101B-9397-08002B2CF9AE}" pid="4" name="LastSaved">
    <vt:filetime>2023-03-05T00:00:00Z</vt:filetime>
  </property>
</Properties>
</file>