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5" r:id="rId9"/>
    <p:sldId id="264" r:id="rId10"/>
    <p:sldId id="265" r:id="rId11"/>
    <p:sldId id="270" r:id="rId12"/>
    <p:sldId id="267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84228E-6355-41B2-8D83-0CA711E5E81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54A22C4-3CDD-4C20-B91B-9EBB91FFE60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8CA781-A427-437C-8CC6-A4FAE5874872}" type="parTrans" cxnId="{60D50494-EF42-4F61-877E-400E1C244DA0}">
      <dgm:prSet/>
      <dgm:spPr/>
      <dgm:t>
        <a:bodyPr/>
        <a:lstStyle/>
        <a:p>
          <a:endParaRPr lang="en-IN" sz="2000"/>
        </a:p>
      </dgm:t>
    </dgm:pt>
    <dgm:pt modelId="{62BD8B48-7356-4222-B7A2-EB2DE1D4204B}" type="sibTrans" cxnId="{60D50494-EF42-4F61-877E-400E1C244DA0}">
      <dgm:prSet/>
      <dgm:spPr/>
      <dgm:t>
        <a:bodyPr/>
        <a:lstStyle/>
        <a:p>
          <a:endParaRPr lang="en-IN" sz="2000"/>
        </a:p>
      </dgm:t>
    </dgm:pt>
    <dgm:pt modelId="{1B382DE6-EBE0-44A9-8E74-15D17697A7AA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Background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DA83AB-D61B-4128-B7A7-F0239A395CE2}" type="parTrans" cxnId="{A560FC63-3B15-447B-AB4B-08EF8277B410}">
      <dgm:prSet/>
      <dgm:spPr/>
      <dgm:t>
        <a:bodyPr/>
        <a:lstStyle/>
        <a:p>
          <a:endParaRPr lang="en-IN" sz="2000"/>
        </a:p>
      </dgm:t>
    </dgm:pt>
    <dgm:pt modelId="{1BD82B5D-DF73-4199-8765-4C2445BC29C6}" type="sibTrans" cxnId="{A560FC63-3B15-447B-AB4B-08EF8277B410}">
      <dgm:prSet/>
      <dgm:spPr/>
      <dgm:t>
        <a:bodyPr/>
        <a:lstStyle/>
        <a:p>
          <a:endParaRPr lang="en-IN" sz="2000"/>
        </a:p>
      </dgm:t>
    </dgm:pt>
    <dgm:pt modelId="{35F26039-A393-4311-B8D9-4A8ECEBFFF1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244513-8EAD-451F-9B32-B766A2543E30}" type="parTrans" cxnId="{41623B39-EB3B-44A0-A689-FC8FC8670CAC}">
      <dgm:prSet/>
      <dgm:spPr/>
      <dgm:t>
        <a:bodyPr/>
        <a:lstStyle/>
        <a:p>
          <a:endParaRPr lang="en-IN" sz="2000"/>
        </a:p>
      </dgm:t>
    </dgm:pt>
    <dgm:pt modelId="{23946DDF-4948-434C-8A17-29890DF43ABA}" type="sibTrans" cxnId="{41623B39-EB3B-44A0-A689-FC8FC8670CAC}">
      <dgm:prSet/>
      <dgm:spPr/>
      <dgm:t>
        <a:bodyPr/>
        <a:lstStyle/>
        <a:p>
          <a:endParaRPr lang="en-IN" sz="2000"/>
        </a:p>
      </dgm:t>
    </dgm:pt>
    <dgm:pt modelId="{0B7EE728-F755-48B3-8B98-8B578A39283E}">
      <dgm:prSet custT="1"/>
      <dgm:spPr/>
      <dgm:t>
        <a:bodyPr/>
        <a:lstStyle/>
        <a:p>
          <a:r>
            <a:rPr lang="en-IN" sz="2000">
              <a:latin typeface="Times New Roman" panose="02020603050405020304" pitchFamily="18" charset="0"/>
              <a:cs typeface="Times New Roman" panose="02020603050405020304" pitchFamily="18" charset="0"/>
            </a:rPr>
            <a:t>Key Insights</a:t>
          </a:r>
        </a:p>
      </dgm:t>
    </dgm:pt>
    <dgm:pt modelId="{51F17505-3147-45BD-90D1-A0048E837DAF}" type="parTrans" cxnId="{371E6002-9A34-4405-9078-025DFFB427C9}">
      <dgm:prSet/>
      <dgm:spPr/>
      <dgm:t>
        <a:bodyPr/>
        <a:lstStyle/>
        <a:p>
          <a:endParaRPr lang="en-IN" sz="2000"/>
        </a:p>
      </dgm:t>
    </dgm:pt>
    <dgm:pt modelId="{130927F4-DA78-4C40-B5F8-A8DCF578ADCC}" type="sibTrans" cxnId="{371E6002-9A34-4405-9078-025DFFB427C9}">
      <dgm:prSet/>
      <dgm:spPr/>
      <dgm:t>
        <a:bodyPr/>
        <a:lstStyle/>
        <a:p>
          <a:endParaRPr lang="en-IN" sz="2000"/>
        </a:p>
      </dgm:t>
    </dgm:pt>
    <dgm:pt modelId="{BE1EC379-75D4-4685-8614-3C04A01AA7FB}">
      <dgm:prSet custT="1"/>
      <dgm:spPr/>
      <dgm:t>
        <a:bodyPr/>
        <a:lstStyle/>
        <a:p>
          <a:r>
            <a:rPr lang="en-IN" sz="2000">
              <a:latin typeface="Times New Roman" panose="02020603050405020304" pitchFamily="18" charset="0"/>
              <a:cs typeface="Times New Roman" panose="02020603050405020304" pitchFamily="18" charset="0"/>
            </a:rPr>
            <a:t>Appendix</a:t>
          </a:r>
        </a:p>
      </dgm:t>
    </dgm:pt>
    <dgm:pt modelId="{B4E1E410-3AA8-4FAD-8D8F-5B70518F41BF}" type="parTrans" cxnId="{CF0359A1-8C50-419C-9814-1143B21A5F4E}">
      <dgm:prSet/>
      <dgm:spPr/>
      <dgm:t>
        <a:bodyPr/>
        <a:lstStyle/>
        <a:p>
          <a:endParaRPr lang="en-IN" sz="2000"/>
        </a:p>
      </dgm:t>
    </dgm:pt>
    <dgm:pt modelId="{4E39E3F2-1259-4852-85A5-CF65B107B6C8}" type="sibTrans" cxnId="{CF0359A1-8C50-419C-9814-1143B21A5F4E}">
      <dgm:prSet/>
      <dgm:spPr/>
      <dgm:t>
        <a:bodyPr/>
        <a:lstStyle/>
        <a:p>
          <a:endParaRPr lang="en-IN" sz="2000"/>
        </a:p>
      </dgm:t>
    </dgm:pt>
    <dgm:pt modelId="{22653122-3CC8-4E18-8C1C-9555CB65C61C}" type="pres">
      <dgm:prSet presAssocID="{5C84228E-6355-41B2-8D83-0CA711E5E819}" presName="Name0" presStyleCnt="0">
        <dgm:presLayoutVars>
          <dgm:chMax val="7"/>
          <dgm:chPref val="7"/>
          <dgm:dir/>
        </dgm:presLayoutVars>
      </dgm:prSet>
      <dgm:spPr/>
    </dgm:pt>
    <dgm:pt modelId="{C2D10730-9C16-43D3-A2FE-557B903EFC8D}" type="pres">
      <dgm:prSet presAssocID="{5C84228E-6355-41B2-8D83-0CA711E5E819}" presName="Name1" presStyleCnt="0"/>
      <dgm:spPr/>
    </dgm:pt>
    <dgm:pt modelId="{4DBEE0C4-AD1B-4A18-A9E8-EF2D0FF02275}" type="pres">
      <dgm:prSet presAssocID="{5C84228E-6355-41B2-8D83-0CA711E5E819}" presName="cycle" presStyleCnt="0"/>
      <dgm:spPr/>
    </dgm:pt>
    <dgm:pt modelId="{7B903796-16AE-48AD-9D5F-83DC8BAB4781}" type="pres">
      <dgm:prSet presAssocID="{5C84228E-6355-41B2-8D83-0CA711E5E819}" presName="srcNode" presStyleLbl="node1" presStyleIdx="0" presStyleCnt="5"/>
      <dgm:spPr/>
    </dgm:pt>
    <dgm:pt modelId="{85315099-7E42-40F9-9871-8EDE5BACE9AF}" type="pres">
      <dgm:prSet presAssocID="{5C84228E-6355-41B2-8D83-0CA711E5E819}" presName="conn" presStyleLbl="parChTrans1D2" presStyleIdx="0" presStyleCnt="1"/>
      <dgm:spPr/>
    </dgm:pt>
    <dgm:pt modelId="{54AA06C2-42A5-4CF9-86BA-392DF61742E4}" type="pres">
      <dgm:prSet presAssocID="{5C84228E-6355-41B2-8D83-0CA711E5E819}" presName="extraNode" presStyleLbl="node1" presStyleIdx="0" presStyleCnt="5"/>
      <dgm:spPr/>
    </dgm:pt>
    <dgm:pt modelId="{19AD0FB8-ED33-486F-9D7B-BCF88B3B7478}" type="pres">
      <dgm:prSet presAssocID="{5C84228E-6355-41B2-8D83-0CA711E5E819}" presName="dstNode" presStyleLbl="node1" presStyleIdx="0" presStyleCnt="5"/>
      <dgm:spPr/>
    </dgm:pt>
    <dgm:pt modelId="{1B3441BE-DFE9-4065-8CF8-AF28B141D603}" type="pres">
      <dgm:prSet presAssocID="{B54A22C4-3CDD-4C20-B91B-9EBB91FFE608}" presName="text_1" presStyleLbl="node1" presStyleIdx="0" presStyleCnt="5">
        <dgm:presLayoutVars>
          <dgm:bulletEnabled val="1"/>
        </dgm:presLayoutVars>
      </dgm:prSet>
      <dgm:spPr/>
    </dgm:pt>
    <dgm:pt modelId="{E9B59BD6-CE54-4FBF-9FD0-F3D391403155}" type="pres">
      <dgm:prSet presAssocID="{B54A22C4-3CDD-4C20-B91B-9EBB91FFE608}" presName="accent_1" presStyleCnt="0"/>
      <dgm:spPr/>
    </dgm:pt>
    <dgm:pt modelId="{F2D1D944-5F19-4E23-8B31-0595C97EB499}" type="pres">
      <dgm:prSet presAssocID="{B54A22C4-3CDD-4C20-B91B-9EBB91FFE608}" presName="accentRepeatNode" presStyleLbl="solidFgAcc1" presStyleIdx="0" presStyleCnt="5"/>
      <dgm:spPr/>
    </dgm:pt>
    <dgm:pt modelId="{77CC656F-5159-4086-B358-FE561EC4AA2A}" type="pres">
      <dgm:prSet presAssocID="{1B382DE6-EBE0-44A9-8E74-15D17697A7AA}" presName="text_2" presStyleLbl="node1" presStyleIdx="1" presStyleCnt="5">
        <dgm:presLayoutVars>
          <dgm:bulletEnabled val="1"/>
        </dgm:presLayoutVars>
      </dgm:prSet>
      <dgm:spPr/>
    </dgm:pt>
    <dgm:pt modelId="{1E2FFE45-0900-4D63-BA1C-6C28E8410EC1}" type="pres">
      <dgm:prSet presAssocID="{1B382DE6-EBE0-44A9-8E74-15D17697A7AA}" presName="accent_2" presStyleCnt="0"/>
      <dgm:spPr/>
    </dgm:pt>
    <dgm:pt modelId="{8673D090-9FBE-450F-9FE0-49B5C8BF6CB4}" type="pres">
      <dgm:prSet presAssocID="{1B382DE6-EBE0-44A9-8E74-15D17697A7AA}" presName="accentRepeatNode" presStyleLbl="solidFgAcc1" presStyleIdx="1" presStyleCnt="5"/>
      <dgm:spPr/>
    </dgm:pt>
    <dgm:pt modelId="{288DC629-3134-4E0C-BF33-BB8C07C952FD}" type="pres">
      <dgm:prSet presAssocID="{35F26039-A393-4311-B8D9-4A8ECEBFFF1B}" presName="text_3" presStyleLbl="node1" presStyleIdx="2" presStyleCnt="5">
        <dgm:presLayoutVars>
          <dgm:bulletEnabled val="1"/>
        </dgm:presLayoutVars>
      </dgm:prSet>
      <dgm:spPr/>
    </dgm:pt>
    <dgm:pt modelId="{27865C45-0F30-4399-8A7D-A8BF6EBD4C58}" type="pres">
      <dgm:prSet presAssocID="{35F26039-A393-4311-B8D9-4A8ECEBFFF1B}" presName="accent_3" presStyleCnt="0"/>
      <dgm:spPr/>
    </dgm:pt>
    <dgm:pt modelId="{36843F34-8681-4C30-A42E-7B35EEB963AC}" type="pres">
      <dgm:prSet presAssocID="{35F26039-A393-4311-B8D9-4A8ECEBFFF1B}" presName="accentRepeatNode" presStyleLbl="solidFgAcc1" presStyleIdx="2" presStyleCnt="5"/>
      <dgm:spPr/>
    </dgm:pt>
    <dgm:pt modelId="{5FF78142-DBC5-4E57-B98D-EAA2F60939C6}" type="pres">
      <dgm:prSet presAssocID="{0B7EE728-F755-48B3-8B98-8B578A39283E}" presName="text_4" presStyleLbl="node1" presStyleIdx="3" presStyleCnt="5">
        <dgm:presLayoutVars>
          <dgm:bulletEnabled val="1"/>
        </dgm:presLayoutVars>
      </dgm:prSet>
      <dgm:spPr/>
    </dgm:pt>
    <dgm:pt modelId="{DD60E1F8-264D-4CB4-930C-3FE5414ED110}" type="pres">
      <dgm:prSet presAssocID="{0B7EE728-F755-48B3-8B98-8B578A39283E}" presName="accent_4" presStyleCnt="0"/>
      <dgm:spPr/>
    </dgm:pt>
    <dgm:pt modelId="{5FBD619E-9BB3-4EB6-A2F7-1ED4835D2500}" type="pres">
      <dgm:prSet presAssocID="{0B7EE728-F755-48B3-8B98-8B578A39283E}" presName="accentRepeatNode" presStyleLbl="solidFgAcc1" presStyleIdx="3" presStyleCnt="5"/>
      <dgm:spPr/>
    </dgm:pt>
    <dgm:pt modelId="{67905A55-B400-4296-A2A3-A76D272D3A84}" type="pres">
      <dgm:prSet presAssocID="{BE1EC379-75D4-4685-8614-3C04A01AA7FB}" presName="text_5" presStyleLbl="node1" presStyleIdx="4" presStyleCnt="5">
        <dgm:presLayoutVars>
          <dgm:bulletEnabled val="1"/>
        </dgm:presLayoutVars>
      </dgm:prSet>
      <dgm:spPr/>
    </dgm:pt>
    <dgm:pt modelId="{F3719E54-0A97-4CFB-9AFD-C51603E1F108}" type="pres">
      <dgm:prSet presAssocID="{BE1EC379-75D4-4685-8614-3C04A01AA7FB}" presName="accent_5" presStyleCnt="0"/>
      <dgm:spPr/>
    </dgm:pt>
    <dgm:pt modelId="{8AFC75CB-98D5-4798-AB18-A040E2A60098}" type="pres">
      <dgm:prSet presAssocID="{BE1EC379-75D4-4685-8614-3C04A01AA7FB}" presName="accentRepeatNode" presStyleLbl="solidFgAcc1" presStyleIdx="4" presStyleCnt="5"/>
      <dgm:spPr/>
    </dgm:pt>
  </dgm:ptLst>
  <dgm:cxnLst>
    <dgm:cxn modelId="{371E6002-9A34-4405-9078-025DFFB427C9}" srcId="{5C84228E-6355-41B2-8D83-0CA711E5E819}" destId="{0B7EE728-F755-48B3-8B98-8B578A39283E}" srcOrd="3" destOrd="0" parTransId="{51F17505-3147-45BD-90D1-A0048E837DAF}" sibTransId="{130927F4-DA78-4C40-B5F8-A8DCF578ADCC}"/>
    <dgm:cxn modelId="{41623B39-EB3B-44A0-A689-FC8FC8670CAC}" srcId="{5C84228E-6355-41B2-8D83-0CA711E5E819}" destId="{35F26039-A393-4311-B8D9-4A8ECEBFFF1B}" srcOrd="2" destOrd="0" parTransId="{DB244513-8EAD-451F-9B32-B766A2543E30}" sibTransId="{23946DDF-4948-434C-8A17-29890DF43ABA}"/>
    <dgm:cxn modelId="{B2C2903B-D1DF-467D-9BC2-8C58A344DFBB}" type="presOf" srcId="{B54A22C4-3CDD-4C20-B91B-9EBB91FFE608}" destId="{1B3441BE-DFE9-4065-8CF8-AF28B141D603}" srcOrd="0" destOrd="0" presId="urn:microsoft.com/office/officeart/2008/layout/VerticalCurvedList"/>
    <dgm:cxn modelId="{A560FC63-3B15-447B-AB4B-08EF8277B410}" srcId="{5C84228E-6355-41B2-8D83-0CA711E5E819}" destId="{1B382DE6-EBE0-44A9-8E74-15D17697A7AA}" srcOrd="1" destOrd="0" parTransId="{59DA83AB-D61B-4128-B7A7-F0239A395CE2}" sibTransId="{1BD82B5D-DF73-4199-8765-4C2445BC29C6}"/>
    <dgm:cxn modelId="{0DDBEF73-A3DA-42FB-80A2-356BA0E3F803}" type="presOf" srcId="{BE1EC379-75D4-4685-8614-3C04A01AA7FB}" destId="{67905A55-B400-4296-A2A3-A76D272D3A84}" srcOrd="0" destOrd="0" presId="urn:microsoft.com/office/officeart/2008/layout/VerticalCurvedList"/>
    <dgm:cxn modelId="{FDBFD076-7A58-489F-8BF9-5C2500D82261}" type="presOf" srcId="{5C84228E-6355-41B2-8D83-0CA711E5E819}" destId="{22653122-3CC8-4E18-8C1C-9555CB65C61C}" srcOrd="0" destOrd="0" presId="urn:microsoft.com/office/officeart/2008/layout/VerticalCurvedList"/>
    <dgm:cxn modelId="{0C232386-9E43-4859-8D0E-A40A90F36764}" type="presOf" srcId="{1B382DE6-EBE0-44A9-8E74-15D17697A7AA}" destId="{77CC656F-5159-4086-B358-FE561EC4AA2A}" srcOrd="0" destOrd="0" presId="urn:microsoft.com/office/officeart/2008/layout/VerticalCurvedList"/>
    <dgm:cxn modelId="{60D50494-EF42-4F61-877E-400E1C244DA0}" srcId="{5C84228E-6355-41B2-8D83-0CA711E5E819}" destId="{B54A22C4-3CDD-4C20-B91B-9EBB91FFE608}" srcOrd="0" destOrd="0" parTransId="{408CA781-A427-437C-8CC6-A4FAE5874872}" sibTransId="{62BD8B48-7356-4222-B7A2-EB2DE1D4204B}"/>
    <dgm:cxn modelId="{CF0359A1-8C50-419C-9814-1143B21A5F4E}" srcId="{5C84228E-6355-41B2-8D83-0CA711E5E819}" destId="{BE1EC379-75D4-4685-8614-3C04A01AA7FB}" srcOrd="4" destOrd="0" parTransId="{B4E1E410-3AA8-4FAD-8D8F-5B70518F41BF}" sibTransId="{4E39E3F2-1259-4852-85A5-CF65B107B6C8}"/>
    <dgm:cxn modelId="{9BF194AC-7483-4D0C-93D9-9DBE0E4EF68D}" type="presOf" srcId="{0B7EE728-F755-48B3-8B98-8B578A39283E}" destId="{5FF78142-DBC5-4E57-B98D-EAA2F60939C6}" srcOrd="0" destOrd="0" presId="urn:microsoft.com/office/officeart/2008/layout/VerticalCurvedList"/>
    <dgm:cxn modelId="{4286E0AE-24D9-4A0F-85D3-E7B6A6742F73}" type="presOf" srcId="{35F26039-A393-4311-B8D9-4A8ECEBFFF1B}" destId="{288DC629-3134-4E0C-BF33-BB8C07C952FD}" srcOrd="0" destOrd="0" presId="urn:microsoft.com/office/officeart/2008/layout/VerticalCurvedList"/>
    <dgm:cxn modelId="{3A34C7E6-3A14-4C64-B951-E8FE1E7A95F9}" type="presOf" srcId="{62BD8B48-7356-4222-B7A2-EB2DE1D4204B}" destId="{85315099-7E42-40F9-9871-8EDE5BACE9AF}" srcOrd="0" destOrd="0" presId="urn:microsoft.com/office/officeart/2008/layout/VerticalCurvedList"/>
    <dgm:cxn modelId="{B9E75A24-F88C-477A-A369-F1A652E324D3}" type="presParOf" srcId="{22653122-3CC8-4E18-8C1C-9555CB65C61C}" destId="{C2D10730-9C16-43D3-A2FE-557B903EFC8D}" srcOrd="0" destOrd="0" presId="urn:microsoft.com/office/officeart/2008/layout/VerticalCurvedList"/>
    <dgm:cxn modelId="{604952A8-1658-4403-A673-4403860D5707}" type="presParOf" srcId="{C2D10730-9C16-43D3-A2FE-557B903EFC8D}" destId="{4DBEE0C4-AD1B-4A18-A9E8-EF2D0FF02275}" srcOrd="0" destOrd="0" presId="urn:microsoft.com/office/officeart/2008/layout/VerticalCurvedList"/>
    <dgm:cxn modelId="{E8E25AC2-5DFC-45F7-8A40-2108CD5E1F81}" type="presParOf" srcId="{4DBEE0C4-AD1B-4A18-A9E8-EF2D0FF02275}" destId="{7B903796-16AE-48AD-9D5F-83DC8BAB4781}" srcOrd="0" destOrd="0" presId="urn:microsoft.com/office/officeart/2008/layout/VerticalCurvedList"/>
    <dgm:cxn modelId="{326353D4-D3FC-437B-BA89-47A3B401B46E}" type="presParOf" srcId="{4DBEE0C4-AD1B-4A18-A9E8-EF2D0FF02275}" destId="{85315099-7E42-40F9-9871-8EDE5BACE9AF}" srcOrd="1" destOrd="0" presId="urn:microsoft.com/office/officeart/2008/layout/VerticalCurvedList"/>
    <dgm:cxn modelId="{06768FB4-3D98-4354-BC87-2F97B9255436}" type="presParOf" srcId="{4DBEE0C4-AD1B-4A18-A9E8-EF2D0FF02275}" destId="{54AA06C2-42A5-4CF9-86BA-392DF61742E4}" srcOrd="2" destOrd="0" presId="urn:microsoft.com/office/officeart/2008/layout/VerticalCurvedList"/>
    <dgm:cxn modelId="{D6CFFA79-9801-455B-BC36-F08430AF5233}" type="presParOf" srcId="{4DBEE0C4-AD1B-4A18-A9E8-EF2D0FF02275}" destId="{19AD0FB8-ED33-486F-9D7B-BCF88B3B7478}" srcOrd="3" destOrd="0" presId="urn:microsoft.com/office/officeart/2008/layout/VerticalCurvedList"/>
    <dgm:cxn modelId="{1F3A9AD8-EAAC-4FBD-B254-4488E43AA595}" type="presParOf" srcId="{C2D10730-9C16-43D3-A2FE-557B903EFC8D}" destId="{1B3441BE-DFE9-4065-8CF8-AF28B141D603}" srcOrd="1" destOrd="0" presId="urn:microsoft.com/office/officeart/2008/layout/VerticalCurvedList"/>
    <dgm:cxn modelId="{37EB090F-8131-47AA-9C92-DDA72A72F10E}" type="presParOf" srcId="{C2D10730-9C16-43D3-A2FE-557B903EFC8D}" destId="{E9B59BD6-CE54-4FBF-9FD0-F3D391403155}" srcOrd="2" destOrd="0" presId="urn:microsoft.com/office/officeart/2008/layout/VerticalCurvedList"/>
    <dgm:cxn modelId="{6E1A34B0-BE98-46E9-9EBE-F2D7B5CE17E0}" type="presParOf" srcId="{E9B59BD6-CE54-4FBF-9FD0-F3D391403155}" destId="{F2D1D944-5F19-4E23-8B31-0595C97EB499}" srcOrd="0" destOrd="0" presId="urn:microsoft.com/office/officeart/2008/layout/VerticalCurvedList"/>
    <dgm:cxn modelId="{137E1FE5-AF6C-4C22-BA86-09D3604E1090}" type="presParOf" srcId="{C2D10730-9C16-43D3-A2FE-557B903EFC8D}" destId="{77CC656F-5159-4086-B358-FE561EC4AA2A}" srcOrd="3" destOrd="0" presId="urn:microsoft.com/office/officeart/2008/layout/VerticalCurvedList"/>
    <dgm:cxn modelId="{8C9F19DF-C191-47EC-8C44-E29DFBC35A45}" type="presParOf" srcId="{C2D10730-9C16-43D3-A2FE-557B903EFC8D}" destId="{1E2FFE45-0900-4D63-BA1C-6C28E8410EC1}" srcOrd="4" destOrd="0" presId="urn:microsoft.com/office/officeart/2008/layout/VerticalCurvedList"/>
    <dgm:cxn modelId="{82FC5734-AFA8-4B87-9158-D2C0AB7E0273}" type="presParOf" srcId="{1E2FFE45-0900-4D63-BA1C-6C28E8410EC1}" destId="{8673D090-9FBE-450F-9FE0-49B5C8BF6CB4}" srcOrd="0" destOrd="0" presId="urn:microsoft.com/office/officeart/2008/layout/VerticalCurvedList"/>
    <dgm:cxn modelId="{C5E66225-B42E-4697-96D2-64CF3A76BDD8}" type="presParOf" srcId="{C2D10730-9C16-43D3-A2FE-557B903EFC8D}" destId="{288DC629-3134-4E0C-BF33-BB8C07C952FD}" srcOrd="5" destOrd="0" presId="urn:microsoft.com/office/officeart/2008/layout/VerticalCurvedList"/>
    <dgm:cxn modelId="{2F5AAC12-9BE7-4FB0-BA3F-5DBEA751485D}" type="presParOf" srcId="{C2D10730-9C16-43D3-A2FE-557B903EFC8D}" destId="{27865C45-0F30-4399-8A7D-A8BF6EBD4C58}" srcOrd="6" destOrd="0" presId="urn:microsoft.com/office/officeart/2008/layout/VerticalCurvedList"/>
    <dgm:cxn modelId="{11E642A9-2736-4374-8BD6-1B3B14A386AE}" type="presParOf" srcId="{27865C45-0F30-4399-8A7D-A8BF6EBD4C58}" destId="{36843F34-8681-4C30-A42E-7B35EEB963AC}" srcOrd="0" destOrd="0" presId="urn:microsoft.com/office/officeart/2008/layout/VerticalCurvedList"/>
    <dgm:cxn modelId="{754B0412-9649-4517-B6C0-7161B17BC7CC}" type="presParOf" srcId="{C2D10730-9C16-43D3-A2FE-557B903EFC8D}" destId="{5FF78142-DBC5-4E57-B98D-EAA2F60939C6}" srcOrd="7" destOrd="0" presId="urn:microsoft.com/office/officeart/2008/layout/VerticalCurvedList"/>
    <dgm:cxn modelId="{C8116D6D-C460-4BB1-910E-F78F1A9D2C2F}" type="presParOf" srcId="{C2D10730-9C16-43D3-A2FE-557B903EFC8D}" destId="{DD60E1F8-264D-4CB4-930C-3FE5414ED110}" srcOrd="8" destOrd="0" presId="urn:microsoft.com/office/officeart/2008/layout/VerticalCurvedList"/>
    <dgm:cxn modelId="{317D844C-7378-4A91-8F51-8DD969765A35}" type="presParOf" srcId="{DD60E1F8-264D-4CB4-930C-3FE5414ED110}" destId="{5FBD619E-9BB3-4EB6-A2F7-1ED4835D2500}" srcOrd="0" destOrd="0" presId="urn:microsoft.com/office/officeart/2008/layout/VerticalCurvedList"/>
    <dgm:cxn modelId="{B8690FC4-12D7-423B-9B06-AEAEC6487EA2}" type="presParOf" srcId="{C2D10730-9C16-43D3-A2FE-557B903EFC8D}" destId="{67905A55-B400-4296-A2A3-A76D272D3A84}" srcOrd="9" destOrd="0" presId="urn:microsoft.com/office/officeart/2008/layout/VerticalCurvedList"/>
    <dgm:cxn modelId="{491DA174-424A-434C-AD62-448F67F746C5}" type="presParOf" srcId="{C2D10730-9C16-43D3-A2FE-557B903EFC8D}" destId="{F3719E54-0A97-4CFB-9AFD-C51603E1F108}" srcOrd="10" destOrd="0" presId="urn:microsoft.com/office/officeart/2008/layout/VerticalCurvedList"/>
    <dgm:cxn modelId="{2DF00689-0D2C-4E07-BB92-3B1316B45BB1}" type="presParOf" srcId="{F3719E54-0A97-4CFB-9AFD-C51603E1F108}" destId="{8AFC75CB-98D5-4798-AB18-A040E2A600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315099-7E42-40F9-9871-8EDE5BACE9AF}">
      <dsp:nvSpPr>
        <dsp:cNvPr id="0" name=""/>
        <dsp:cNvSpPr/>
      </dsp:nvSpPr>
      <dsp:spPr>
        <a:xfrm>
          <a:off x="-5684000" y="-870065"/>
          <a:ext cx="6767258" cy="6767258"/>
        </a:xfrm>
        <a:prstGeom prst="blockArc">
          <a:avLst>
            <a:gd name="adj1" fmla="val 18900000"/>
            <a:gd name="adj2" fmla="val 2700000"/>
            <a:gd name="adj3" fmla="val 31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441BE-DFE9-4065-8CF8-AF28B141D603}">
      <dsp:nvSpPr>
        <dsp:cNvPr id="0" name=""/>
        <dsp:cNvSpPr/>
      </dsp:nvSpPr>
      <dsp:spPr>
        <a:xfrm>
          <a:off x="473537" y="314094"/>
          <a:ext cx="6701452" cy="628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94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3537" y="314094"/>
        <a:ext cx="6701452" cy="628591"/>
      </dsp:txXfrm>
    </dsp:sp>
    <dsp:sp modelId="{F2D1D944-5F19-4E23-8B31-0595C97EB499}">
      <dsp:nvSpPr>
        <dsp:cNvPr id="0" name=""/>
        <dsp:cNvSpPr/>
      </dsp:nvSpPr>
      <dsp:spPr>
        <a:xfrm>
          <a:off x="80667" y="235520"/>
          <a:ext cx="785739" cy="7857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C656F-5159-4086-B358-FE561EC4AA2A}">
      <dsp:nvSpPr>
        <dsp:cNvPr id="0" name=""/>
        <dsp:cNvSpPr/>
      </dsp:nvSpPr>
      <dsp:spPr>
        <a:xfrm>
          <a:off x="923967" y="1256681"/>
          <a:ext cx="6251022" cy="628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94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Background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23967" y="1256681"/>
        <a:ext cx="6251022" cy="628591"/>
      </dsp:txXfrm>
    </dsp:sp>
    <dsp:sp modelId="{8673D090-9FBE-450F-9FE0-49B5C8BF6CB4}">
      <dsp:nvSpPr>
        <dsp:cNvPr id="0" name=""/>
        <dsp:cNvSpPr/>
      </dsp:nvSpPr>
      <dsp:spPr>
        <a:xfrm>
          <a:off x="531097" y="1178107"/>
          <a:ext cx="785739" cy="7857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DC629-3134-4E0C-BF33-BB8C07C952FD}">
      <dsp:nvSpPr>
        <dsp:cNvPr id="0" name=""/>
        <dsp:cNvSpPr/>
      </dsp:nvSpPr>
      <dsp:spPr>
        <a:xfrm>
          <a:off x="1062213" y="2199267"/>
          <a:ext cx="6112776" cy="628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94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62213" y="2199267"/>
        <a:ext cx="6112776" cy="628591"/>
      </dsp:txXfrm>
    </dsp:sp>
    <dsp:sp modelId="{36843F34-8681-4C30-A42E-7B35EEB963AC}">
      <dsp:nvSpPr>
        <dsp:cNvPr id="0" name=""/>
        <dsp:cNvSpPr/>
      </dsp:nvSpPr>
      <dsp:spPr>
        <a:xfrm>
          <a:off x="669343" y="2120693"/>
          <a:ext cx="785739" cy="7857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78142-DBC5-4E57-B98D-EAA2F60939C6}">
      <dsp:nvSpPr>
        <dsp:cNvPr id="0" name=""/>
        <dsp:cNvSpPr/>
      </dsp:nvSpPr>
      <dsp:spPr>
        <a:xfrm>
          <a:off x="923967" y="3141853"/>
          <a:ext cx="6251022" cy="628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94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Key Insights</a:t>
          </a:r>
        </a:p>
      </dsp:txBody>
      <dsp:txXfrm>
        <a:off x="923967" y="3141853"/>
        <a:ext cx="6251022" cy="628591"/>
      </dsp:txXfrm>
    </dsp:sp>
    <dsp:sp modelId="{5FBD619E-9BB3-4EB6-A2F7-1ED4835D2500}">
      <dsp:nvSpPr>
        <dsp:cNvPr id="0" name=""/>
        <dsp:cNvSpPr/>
      </dsp:nvSpPr>
      <dsp:spPr>
        <a:xfrm>
          <a:off x="531097" y="3063279"/>
          <a:ext cx="785739" cy="7857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05A55-B400-4296-A2A3-A76D272D3A84}">
      <dsp:nvSpPr>
        <dsp:cNvPr id="0" name=""/>
        <dsp:cNvSpPr/>
      </dsp:nvSpPr>
      <dsp:spPr>
        <a:xfrm>
          <a:off x="473537" y="4084440"/>
          <a:ext cx="6701452" cy="628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94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Appendix</a:t>
          </a:r>
        </a:p>
      </dsp:txBody>
      <dsp:txXfrm>
        <a:off x="473537" y="4084440"/>
        <a:ext cx="6701452" cy="628591"/>
      </dsp:txXfrm>
    </dsp:sp>
    <dsp:sp modelId="{8AFC75CB-98D5-4798-AB18-A040E2A60098}">
      <dsp:nvSpPr>
        <dsp:cNvPr id="0" name=""/>
        <dsp:cNvSpPr/>
      </dsp:nvSpPr>
      <dsp:spPr>
        <a:xfrm>
          <a:off x="80667" y="4005866"/>
          <a:ext cx="785739" cy="7857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0EFF8-F691-4E06-9A06-7A99E0C916F7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F8E49-8E11-4C7D-BF45-F9945672C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18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F8E49-8E11-4C7D-BF45-F9945672CA9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562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F8E49-8E11-4C7D-BF45-F9945672CA9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9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9337-C38E-1DB6-BE64-62A93792B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E074C-29BF-A223-BE67-869BD63BB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B9241-F391-E369-249B-4C58341E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42984-6BF3-8AEA-4A4D-8812F824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8A389-152C-8A41-AC24-08BB8995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31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4D49-53AF-C8E8-AE70-385012A6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BA7FD-CA93-6A7C-0CC3-2616DB54B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918FD-B58A-9F3C-A1D9-41A2A7B7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C7AE-F84E-8FE3-7169-1DF1F3E0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20A18-AC50-A2C8-5220-0EF5E76A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33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C9369-7CDB-D1F5-8BB8-3D3106CBA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C5D79-433B-38FB-722A-117DEFBF0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CBE35-A474-F7E8-CAEB-9E074758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9B073-EAA4-910D-D995-30C7C56E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F6347-BA3C-3B0D-11D4-FD3E2B79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95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59E2-D11F-99EC-8309-07A348A2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63EF-B548-1FF0-5C81-68FF1C22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9CF20-D897-00EA-C5E5-D0A48089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73222-6DE9-553E-6DD7-3F41029F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DCA2C-1264-C06F-B5F8-6C61252A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26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3708-9278-44B8-4182-EECFAD77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C1AC3-05FE-E686-F88E-E3569A02C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B3329-9D5D-8BB8-1464-D4EAA80C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17908-A8BB-1192-FD58-1EC3F639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0AD0C-4E56-3023-C26D-A88CF11F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02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038C-C307-5E87-FAA6-043C260B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38BD-48DC-2A05-0371-769586FC9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BCCE7-95C9-3ECB-519F-B6E0CAC1F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B75E0-38A5-214F-6AB2-CD9BD6D8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C39C8-E57F-510B-E9C6-198C0DBD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5CE7F-EF8D-B9A9-5723-8E988FE1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85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56FC-F0DC-3F8A-0802-2BEDCD1A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0F5C7-BA3F-AA27-DCC5-980897226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F8852-136B-8BFA-2D71-3CDC5C0A9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8F5FC-8D92-381E-7CF2-B0F174641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5E232-81B7-31F2-6D50-6991B6124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EE6DB-35EE-37B2-C527-035E0E85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FAA6F-D154-7F11-B4DC-D321C251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7A1096-25CA-2B84-B73F-A512C6F9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96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96CE-C88C-0084-8B8A-D307B803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F87C5-3FAE-EA74-FDED-02A3FC52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3E06F-9876-1C6E-A24A-DE30893B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6955F-45FF-10F0-05B6-69AB5CB2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62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6C93A-BD9F-4293-46C8-24F5469F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9E99B-6C3B-7923-8F88-7829DED4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2A26A-6861-4152-6C28-940F5B4A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77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55C4-3F05-417C-EF8B-C012CA7E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765B-88CD-9121-641C-949BBF344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7F824-CE67-395F-7E86-3221E5D1C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06B55-2D98-1B4C-112E-7C750C13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3D1B2-35D3-5D4B-44FE-B15AE9ED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8A10C-1903-04E1-4F9A-5B3DC8AD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78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44E4-590E-A26B-9502-A3FA1BA6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79063-B92C-708B-17A1-46FC61027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F9F42-5848-7BB4-5619-143937873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DFB7F-1576-D494-5DEA-248A5966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32371-349E-0A89-D833-875DAC91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62E18-0DC1-97FC-48D4-A480ADA9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C469D-2FDA-A449-C300-59B7CF2E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AA729-4680-B034-DD4E-4BF814970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1F501-B958-C943-5019-E442DE65E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D7AB3-DE9B-4A68-A3F2-31888577772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AC6FE-93F9-5AB2-678B-5FE1EE975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B8FDA-2C42-C5D2-46AD-A3C8EC602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26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City-Government/NTA-map/d3qk-pfyz" TargetMode="External"/><Relationship Id="rId2" Type="http://schemas.openxmlformats.org/officeDocument/2006/relationships/hyperlink" Target="https://learn.upgrad.com/course/5701/segment/55499/338854/1024750/5125128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FE768F-21E1-18C7-1E0C-463170A768F9}"/>
              </a:ext>
            </a:extLst>
          </p:cNvPr>
          <p:cNvSpPr txBox="1"/>
          <p:nvPr/>
        </p:nvSpPr>
        <p:spPr>
          <a:xfrm>
            <a:off x="3832399" y="140581"/>
            <a:ext cx="4699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Airbnb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NewYork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FA65E-92AA-200E-FC0A-9C227FF98B2B}"/>
              </a:ext>
            </a:extLst>
          </p:cNvPr>
          <p:cNvSpPr txBox="1"/>
          <p:nvPr/>
        </p:nvSpPr>
        <p:spPr>
          <a:xfrm>
            <a:off x="3625494" y="5925802"/>
            <a:ext cx="4624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Ajinkya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Bandri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Barbie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Choudhari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Sagar Barge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5BFDD2-1E86-ED4C-69E7-70C4A19B4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060" y="932198"/>
            <a:ext cx="8761880" cy="492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6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F925A-F3AF-E4E4-F2EE-CF27B32C6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FFBB0A-8FED-8846-9A84-49673F6362AE}"/>
              </a:ext>
            </a:extLst>
          </p:cNvPr>
          <p:cNvSpPr txBox="1"/>
          <p:nvPr/>
        </p:nvSpPr>
        <p:spPr>
          <a:xfrm>
            <a:off x="4006405" y="55323"/>
            <a:ext cx="4160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Adjustments In The Existing Properties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BCDCF-57EC-163E-B5C1-DA158FC4A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259" y="2239347"/>
            <a:ext cx="3979213" cy="44176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09F723-7D8F-3E3C-0FB3-EABE3FABAE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18"/>
          <a:stretch/>
        </p:blipFill>
        <p:spPr>
          <a:xfrm>
            <a:off x="6797095" y="2020046"/>
            <a:ext cx="2850861" cy="4636902"/>
          </a:xfrm>
          <a:prstGeom prst="rect">
            <a:avLst/>
          </a:pr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0F9CEB31-9B5E-6CE8-F42B-69D7987C5419}"/>
              </a:ext>
            </a:extLst>
          </p:cNvPr>
          <p:cNvSpPr/>
          <p:nvPr/>
        </p:nvSpPr>
        <p:spPr>
          <a:xfrm>
            <a:off x="8167270" y="2852037"/>
            <a:ext cx="743670" cy="260265"/>
          </a:xfrm>
          <a:prstGeom prst="arc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4D2AC7-8B3E-11EB-05FE-0EFABFF3E3BB}"/>
              </a:ext>
            </a:extLst>
          </p:cNvPr>
          <p:cNvSpPr txBox="1"/>
          <p:nvPr/>
        </p:nvSpPr>
        <p:spPr>
          <a:xfrm>
            <a:off x="8534439" y="2958477"/>
            <a:ext cx="15552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Print" panose="02000600000000000000" pitchFamily="2" charset="0"/>
              </a:rPr>
              <a:t>Average Room Availability</a:t>
            </a:r>
            <a:endParaRPr lang="en-IN" sz="800" dirty="0">
              <a:latin typeface="Segoe Print" panose="020006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4CD154-7B3D-54FB-2CE8-D85E829A0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1096" y="1945761"/>
            <a:ext cx="1377431" cy="5275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71A265-95D6-E909-5450-3BF8690EB4A5}"/>
              </a:ext>
            </a:extLst>
          </p:cNvPr>
          <p:cNvSpPr txBox="1"/>
          <p:nvPr/>
        </p:nvSpPr>
        <p:spPr>
          <a:xfrm>
            <a:off x="671081" y="577815"/>
            <a:ext cx="10020692" cy="1289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Home/apt &amp; Private Rooms have strong customer preference, Both contributing 98% room type.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their average availability is very low (111days).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room availability is high but demand is very low.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52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2658B-F961-D82F-88D1-AE6551C78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68BB1D-1B13-B598-0EFA-09FFECA40078}"/>
              </a:ext>
            </a:extLst>
          </p:cNvPr>
          <p:cNvSpPr txBox="1"/>
          <p:nvPr/>
        </p:nvSpPr>
        <p:spPr>
          <a:xfrm>
            <a:off x="3005559" y="176497"/>
            <a:ext cx="6180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 popular localities and properties in New York currently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4069E-6B59-F9F3-CDFD-4ABDE15D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7" y="2369988"/>
            <a:ext cx="7767356" cy="35082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24C1E5-816E-7923-2E8E-A2C16ADFD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669" y="4603242"/>
            <a:ext cx="1155346" cy="623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C68B8C-3DE5-0331-4AE1-7AFF65A56F74}"/>
              </a:ext>
            </a:extLst>
          </p:cNvPr>
          <p:cNvSpPr txBox="1"/>
          <p:nvPr/>
        </p:nvSpPr>
        <p:spPr>
          <a:xfrm>
            <a:off x="1178374" y="772972"/>
            <a:ext cx="9501447" cy="1156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Neighborhoods: Bedford-Stuyvesant, Williamsburg, Harlem, Bushwick, Hell’s Kitchen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Neighborhoods Groups:  Brooklyn, Manhattan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Properties: Room near JFK Queen Bed, Great Bedroom in Manhattan, Beautiful Bedroom in Manhattan 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866512-39D5-2089-ABF1-B8B73008C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9993"/>
              </p:ext>
            </p:extLst>
          </p:nvPr>
        </p:nvGraphicFramePr>
        <p:xfrm>
          <a:off x="7987586" y="2542289"/>
          <a:ext cx="3934338" cy="3732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581">
                  <a:extLst>
                    <a:ext uri="{9D8B030D-6E8A-4147-A177-3AD203B41FA5}">
                      <a16:colId xmlns:a16="http://schemas.microsoft.com/office/drawing/2014/main" val="1556461569"/>
                    </a:ext>
                  </a:extLst>
                </a:gridCol>
                <a:gridCol w="1421862">
                  <a:extLst>
                    <a:ext uri="{9D8B030D-6E8A-4147-A177-3AD203B41FA5}">
                      <a16:colId xmlns:a16="http://schemas.microsoft.com/office/drawing/2014/main" val="3541788432"/>
                    </a:ext>
                  </a:extLst>
                </a:gridCol>
                <a:gridCol w="1070449">
                  <a:extLst>
                    <a:ext uri="{9D8B030D-6E8A-4147-A177-3AD203B41FA5}">
                      <a16:colId xmlns:a16="http://schemas.microsoft.com/office/drawing/2014/main" val="837127484"/>
                    </a:ext>
                  </a:extLst>
                </a:gridCol>
                <a:gridCol w="1076446">
                  <a:extLst>
                    <a:ext uri="{9D8B030D-6E8A-4147-A177-3AD203B41FA5}">
                      <a16:colId xmlns:a16="http://schemas.microsoft.com/office/drawing/2014/main" val="2805778298"/>
                    </a:ext>
                  </a:extLst>
                </a:gridCol>
              </a:tblGrid>
              <a:tr h="117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Rank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name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neighbourhood_group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neighbourhood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3509874011"/>
                  </a:ext>
                </a:extLst>
              </a:tr>
              <a:tr h="1430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Room near JFK Queen Bed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Queens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Jamaica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3620376175"/>
                  </a:ext>
                </a:extLst>
              </a:tr>
              <a:tr h="117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Great Bedroom in Manhattan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Manhattan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Harlem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3831741212"/>
                  </a:ext>
                </a:extLst>
              </a:tr>
              <a:tr h="1587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Beautiful Bedroom in Manhattan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Manhattan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Harlem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2290608139"/>
                  </a:ext>
                </a:extLst>
              </a:tr>
              <a:tr h="117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Private Bedroom in Manhattan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Manhattan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Harlem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1730132859"/>
                  </a:ext>
                </a:extLst>
              </a:tr>
              <a:tr h="117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Room Near JFK Twin Beds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Queens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Jamaica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2111766869"/>
                  </a:ext>
                </a:extLst>
              </a:tr>
              <a:tr h="1587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Steps away from Laguardia airport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Queens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East Elmhurst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1215178911"/>
                  </a:ext>
                </a:extLst>
              </a:tr>
              <a:tr h="2291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Manhattan Lux Loft.Like.Love.Lots.Look !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Manhattan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Lower East Side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1090669053"/>
                  </a:ext>
                </a:extLst>
              </a:tr>
              <a:tr h="2291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Cozy Room Family Home LGA Airport NO CLEANING FEE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Queens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East Elmhurst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1690186256"/>
                  </a:ext>
                </a:extLst>
              </a:tr>
              <a:tr h="2291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Private brownstone studio Brooklyn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Brooklyn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Park Slope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821528533"/>
                  </a:ext>
                </a:extLst>
              </a:tr>
              <a:tr h="1307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LG Private Room/Family Friendly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Brooklyn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Bushwick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4282585670"/>
                  </a:ext>
                </a:extLst>
              </a:tr>
              <a:tr h="1587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My Little Guest Room in Flushing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Queens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Flushing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2509929493"/>
                  </a:ext>
                </a:extLst>
              </a:tr>
              <a:tr h="117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Park Slope Green Guest House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Brooklyn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South Slope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1087146420"/>
                  </a:ext>
                </a:extLst>
              </a:tr>
              <a:tr h="1587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Bright LARGE BED near Manhattan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Queens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East Elmhurst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1542666216"/>
                  </a:ext>
                </a:extLst>
              </a:tr>
              <a:tr h="2291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Only Steps away from LaGuardia arpt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Queens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East Elmhurst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2728055797"/>
                  </a:ext>
                </a:extLst>
              </a:tr>
              <a:tr h="2291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PRIVATE Room on Historic Sugar Hill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Manhattan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Harlem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1807220087"/>
                  </a:ext>
                </a:extLst>
              </a:tr>
              <a:tr h="117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yahmanscrashpads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Queens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Jamaica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2749995682"/>
                  </a:ext>
                </a:extLst>
              </a:tr>
              <a:tr h="1307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Cozy Room in Lively East Village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Manhattan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East Village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1293670102"/>
                  </a:ext>
                </a:extLst>
              </a:tr>
              <a:tr h="2291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Room steps away from LaGuardia airport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Queens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East Elmhurst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2054414320"/>
                  </a:ext>
                </a:extLst>
              </a:tr>
              <a:tr h="1587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u="none" strike="noStrike">
                          <a:effectLst/>
                        </a:rPr>
                        <a:t>TriBeCa 2500 Sq Ft w/ Priv Elevator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Manhattan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Tribeca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3770792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6922F1-478D-2BD5-D4DF-766847BBB985}"/>
              </a:ext>
            </a:extLst>
          </p:cNvPr>
          <p:cNvSpPr txBox="1"/>
          <p:nvPr/>
        </p:nvSpPr>
        <p:spPr>
          <a:xfrm>
            <a:off x="7987586" y="2231488"/>
            <a:ext cx="3856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 Top 20 Properties in New York by number of reviews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6986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B9BD5-1166-9044-3493-05A01D2F3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EB37D9-4957-342B-2480-6E631048FF73}"/>
              </a:ext>
            </a:extLst>
          </p:cNvPr>
          <p:cNvSpPr txBox="1"/>
          <p:nvPr/>
        </p:nvSpPr>
        <p:spPr>
          <a:xfrm>
            <a:off x="5159725" y="56536"/>
            <a:ext cx="2464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75"/>
              </a:spcAft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Unpopular 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6BE614-CBB0-6E3D-2469-CD60590D9F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7" b="30135"/>
          <a:stretch/>
        </p:blipFill>
        <p:spPr>
          <a:xfrm>
            <a:off x="8282553" y="2338288"/>
            <a:ext cx="3831624" cy="37079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28EB1F-74CD-1F74-9E6B-43242B97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19" y="2304378"/>
            <a:ext cx="4374764" cy="37418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6FD1FF-28ED-0A58-E0CC-FA1EAAF31D5F}"/>
              </a:ext>
            </a:extLst>
          </p:cNvPr>
          <p:cNvSpPr txBox="1"/>
          <p:nvPr/>
        </p:nvSpPr>
        <p:spPr>
          <a:xfrm>
            <a:off x="8494879" y="2072292"/>
            <a:ext cx="32792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20 </a:t>
            </a:r>
            <a:r>
              <a:rPr lang="en-IN" sz="110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Neighbourhood</a:t>
            </a:r>
            <a:endParaRPr lang="en-IN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6F1579-7019-B208-6513-1BA2429E26DB}"/>
              </a:ext>
            </a:extLst>
          </p:cNvPr>
          <p:cNvSpPr txBox="1"/>
          <p:nvPr/>
        </p:nvSpPr>
        <p:spPr>
          <a:xfrm>
            <a:off x="1362269" y="78377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BFD553-6D59-E5A1-E4E2-E601523AC4E8}"/>
              </a:ext>
            </a:extLst>
          </p:cNvPr>
          <p:cNvSpPr txBox="1"/>
          <p:nvPr/>
        </p:nvSpPr>
        <p:spPr>
          <a:xfrm>
            <a:off x="3106603" y="771426"/>
            <a:ext cx="6712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unpopular properties 10050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Localities with higher number of low-review properties: Manhattan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896946-4A54-6A84-3CF2-8758E298B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25078"/>
              </p:ext>
            </p:extLst>
          </p:nvPr>
        </p:nvGraphicFramePr>
        <p:xfrm>
          <a:off x="4734310" y="2333902"/>
          <a:ext cx="3420497" cy="3712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77434">
                  <a:extLst>
                    <a:ext uri="{9D8B030D-6E8A-4147-A177-3AD203B41FA5}">
                      <a16:colId xmlns:a16="http://schemas.microsoft.com/office/drawing/2014/main" val="3003832594"/>
                    </a:ext>
                  </a:extLst>
                </a:gridCol>
                <a:gridCol w="817774">
                  <a:extLst>
                    <a:ext uri="{9D8B030D-6E8A-4147-A177-3AD203B41FA5}">
                      <a16:colId xmlns:a16="http://schemas.microsoft.com/office/drawing/2014/main" val="1964323153"/>
                    </a:ext>
                  </a:extLst>
                </a:gridCol>
                <a:gridCol w="888543">
                  <a:extLst>
                    <a:ext uri="{9D8B030D-6E8A-4147-A177-3AD203B41FA5}">
                      <a16:colId xmlns:a16="http://schemas.microsoft.com/office/drawing/2014/main" val="1026195279"/>
                    </a:ext>
                  </a:extLst>
                </a:gridCol>
                <a:gridCol w="699826">
                  <a:extLst>
                    <a:ext uri="{9D8B030D-6E8A-4147-A177-3AD203B41FA5}">
                      <a16:colId xmlns:a16="http://schemas.microsoft.com/office/drawing/2014/main" val="1256416445"/>
                    </a:ext>
                  </a:extLst>
                </a:gridCol>
                <a:gridCol w="636920">
                  <a:extLst>
                    <a:ext uri="{9D8B030D-6E8A-4147-A177-3AD203B41FA5}">
                      <a16:colId xmlns:a16="http://schemas.microsoft.com/office/drawing/2014/main" val="1855470438"/>
                    </a:ext>
                  </a:extLst>
                </a:gridCol>
              </a:tblGrid>
              <a:tr h="8274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Sr.No</a:t>
                      </a:r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n-IN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Neighbourhood Group</a:t>
                      </a:r>
                      <a:endParaRPr lang="en-IN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Total Number of Listings</a:t>
                      </a:r>
                      <a:endParaRPr lang="en-I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Low Review Listings</a:t>
                      </a:r>
                      <a:endParaRPr lang="en-IN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of Low Review</a:t>
                      </a:r>
                      <a:endParaRPr lang="en-IN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944449"/>
                  </a:ext>
                </a:extLst>
              </a:tr>
              <a:tr h="4229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Manhattan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21661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5029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23.2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189375"/>
                  </a:ext>
                </a:extLst>
              </a:tr>
              <a:tr h="4229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Brooklyn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20104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3657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18.2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713880"/>
                  </a:ext>
                </a:extLst>
              </a:tr>
              <a:tr h="4229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Queens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5666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1092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19.3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535598"/>
                  </a:ext>
                </a:extLst>
              </a:tr>
              <a:tr h="4229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Bronx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1091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215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19.7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85734"/>
                  </a:ext>
                </a:extLst>
              </a:tr>
              <a:tr h="4229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Staten Island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373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59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15.8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66988"/>
                  </a:ext>
                </a:extLst>
              </a:tr>
              <a:tr h="77023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Total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48895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10052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Avg. 20.6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3327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BE7EC5-F0C3-E26A-7C80-905ECAB6E8E9}"/>
              </a:ext>
            </a:extLst>
          </p:cNvPr>
          <p:cNvSpPr txBox="1"/>
          <p:nvPr/>
        </p:nvSpPr>
        <p:spPr>
          <a:xfrm>
            <a:off x="4823037" y="2002816"/>
            <a:ext cx="327922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Unpopular </a:t>
            </a:r>
            <a:r>
              <a:rPr lang="en-IN" sz="110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Neighbourhood Group</a:t>
            </a:r>
            <a:endParaRPr lang="en-IN" sz="1100" b="1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algn="ctr"/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A3247-3BFE-EB62-2F8D-C26FCEEFBD24}"/>
              </a:ext>
            </a:extLst>
          </p:cNvPr>
          <p:cNvSpPr txBox="1"/>
          <p:nvPr/>
        </p:nvSpPr>
        <p:spPr>
          <a:xfrm>
            <a:off x="1064918" y="1955861"/>
            <a:ext cx="32792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Unpopular Properties Location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55045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134F4B-49FC-7829-0DAE-7FAC4BC7C241}"/>
              </a:ext>
            </a:extLst>
          </p:cNvPr>
          <p:cNvSpPr txBox="1"/>
          <p:nvPr/>
        </p:nvSpPr>
        <p:spPr>
          <a:xfrm>
            <a:off x="5254263" y="167951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42524-2309-6103-62F0-0EBC694631C0}"/>
              </a:ext>
            </a:extLst>
          </p:cNvPr>
          <p:cNvSpPr txBox="1"/>
          <p:nvPr/>
        </p:nvSpPr>
        <p:spPr>
          <a:xfrm>
            <a:off x="1001485" y="1028343"/>
            <a:ext cx="106182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Airbnb Listings data: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https://learn.upgrad.com/course/5701/segment/55499/338854/1024750/5125128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Geospatial data/shapefile of New York: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https://data.cityofnewyork.us/City-Government/NTA-map/d3qk-pfyz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Problem, objective,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using Python, Power BI, Tableau,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Airbnb assumes that after covid-19 pandemic travel activity will increase.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customer preferences using the number of reviews given by customers.</a:t>
            </a:r>
          </a:p>
        </p:txBody>
      </p:sp>
    </p:spTree>
    <p:extLst>
      <p:ext uri="{BB962C8B-B14F-4D97-AF65-F5344CB8AC3E}">
        <p14:creationId xmlns:p14="http://schemas.microsoft.com/office/powerpoint/2010/main" val="48766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A370D-8293-667E-D467-B13560D5D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B6F1B-6666-2C4D-8BD6-C9517512E006}"/>
              </a:ext>
            </a:extLst>
          </p:cNvPr>
          <p:cNvSpPr txBox="1"/>
          <p:nvPr/>
        </p:nvSpPr>
        <p:spPr>
          <a:xfrm>
            <a:off x="4973128" y="289249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06A1E46-2E01-3A4F-CFA3-7B4BFD64E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8856263"/>
              </p:ext>
            </p:extLst>
          </p:nvPr>
        </p:nvGraphicFramePr>
        <p:xfrm>
          <a:off x="2473306" y="1111378"/>
          <a:ext cx="7245388" cy="5027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342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43F30-7251-3509-653C-BA8666770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312712-E37F-A571-7C89-98AF46B80162}"/>
              </a:ext>
            </a:extLst>
          </p:cNvPr>
          <p:cNvSpPr txBox="1"/>
          <p:nvPr/>
        </p:nvSpPr>
        <p:spPr>
          <a:xfrm>
            <a:off x="4460033" y="333182"/>
            <a:ext cx="27525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D1B6D-9209-6CD9-07FD-5F3CEC422DF4}"/>
              </a:ext>
            </a:extLst>
          </p:cNvPr>
          <p:cNvSpPr txBox="1"/>
          <p:nvPr/>
        </p:nvSpPr>
        <p:spPr>
          <a:xfrm>
            <a:off x="2067426" y="1172709"/>
            <a:ext cx="8382860" cy="4512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type of hosts to acquire more and where?</a:t>
            </a:r>
          </a:p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categorization of customers based on their preferences.</a:t>
            </a:r>
          </a:p>
          <a:p>
            <a:pPr marL="285744" indent="-285744">
              <a:lnSpc>
                <a:spcPct val="20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neighborhoods they need to target?</a:t>
            </a:r>
          </a:p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pricing ranges preferred by customers?</a:t>
            </a:r>
          </a:p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various kinds of properties that exist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w.r.t.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 preferences.</a:t>
            </a:r>
          </a:p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Adjustments in the existing properties to make it more customer-oriented.</a:t>
            </a:r>
          </a:p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most popular localities and properties in New York currently?</a:t>
            </a:r>
          </a:p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get unpopular properties more traction? </a:t>
            </a:r>
          </a:p>
        </p:txBody>
      </p:sp>
    </p:spTree>
    <p:extLst>
      <p:ext uri="{BB962C8B-B14F-4D97-AF65-F5344CB8AC3E}">
        <p14:creationId xmlns:p14="http://schemas.microsoft.com/office/powerpoint/2010/main" val="185292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41E81-B657-4A62-F077-DFB1EF393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F10D7A-8CC2-C243-C2C5-D61B8A607064}"/>
              </a:ext>
            </a:extLst>
          </p:cNvPr>
          <p:cNvSpPr txBox="1"/>
          <p:nvPr/>
        </p:nvSpPr>
        <p:spPr>
          <a:xfrm>
            <a:off x="4686804" y="279920"/>
            <a:ext cx="2074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81B08-6377-2578-FE9D-5430460968BD}"/>
              </a:ext>
            </a:extLst>
          </p:cNvPr>
          <p:cNvSpPr txBox="1"/>
          <p:nvPr/>
        </p:nvSpPr>
        <p:spPr>
          <a:xfrm>
            <a:off x="1882453" y="1135046"/>
            <a:ext cx="8847753" cy="3076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 few months, Airbnb has seen a major decline in revenue. 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that the restrictions have started lifting and people have started to travel more, Airbnb wants to make sure that it is fully prepared for this change.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leaders at Airbnb want to understand some important insights based on various attributes in the dataset so as to increase the revenue.</a:t>
            </a:r>
          </a:p>
        </p:txBody>
      </p:sp>
    </p:spTree>
    <p:extLst>
      <p:ext uri="{BB962C8B-B14F-4D97-AF65-F5344CB8AC3E}">
        <p14:creationId xmlns:p14="http://schemas.microsoft.com/office/powerpoint/2010/main" val="66647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81F22-B85A-6A2A-2BAF-EE51D9D50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8D39A-0B23-CFD9-D6B1-E37FFE933543}"/>
              </a:ext>
            </a:extLst>
          </p:cNvPr>
          <p:cNvSpPr txBox="1"/>
          <p:nvPr/>
        </p:nvSpPr>
        <p:spPr>
          <a:xfrm>
            <a:off x="3392742" y="111968"/>
            <a:ext cx="5827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Data Preparation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6151B-875A-7E39-147C-264CC0DAB0B5}"/>
              </a:ext>
            </a:extLst>
          </p:cNvPr>
          <p:cNvSpPr txBox="1"/>
          <p:nvPr/>
        </p:nvSpPr>
        <p:spPr>
          <a:xfrm>
            <a:off x="2069065" y="1237683"/>
            <a:ext cx="8847753" cy="2460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 imputed by mean, median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 identified using boxplot, treated using capping 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 used to understand the relation between numerical values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columns created to understand the feature better.</a:t>
            </a:r>
          </a:p>
        </p:txBody>
      </p:sp>
    </p:spTree>
    <p:extLst>
      <p:ext uri="{BB962C8B-B14F-4D97-AF65-F5344CB8AC3E}">
        <p14:creationId xmlns:p14="http://schemas.microsoft.com/office/powerpoint/2010/main" val="408769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9AD16-C058-67FB-A272-1698953B0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FF9DAB-AE08-B01D-CEDB-461C774D4031}"/>
              </a:ext>
            </a:extLst>
          </p:cNvPr>
          <p:cNvSpPr txBox="1"/>
          <p:nvPr/>
        </p:nvSpPr>
        <p:spPr>
          <a:xfrm>
            <a:off x="3740419" y="121301"/>
            <a:ext cx="2884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Host &amp; Location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1FC1CD-9937-5749-F11E-7ADB3B787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2" y="1782162"/>
            <a:ext cx="8200868" cy="49545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3CBA7-BC7F-C214-854B-9D8806F46B5B}"/>
              </a:ext>
            </a:extLst>
          </p:cNvPr>
          <p:cNvSpPr txBox="1"/>
          <p:nvPr/>
        </p:nvSpPr>
        <p:spPr>
          <a:xfrm>
            <a:off x="9060440" y="1645580"/>
            <a:ext cx="2892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Neighborhoods Group by Count of Listings</a:t>
            </a:r>
            <a:endParaRPr lang="en-IN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34D4F-8A16-D13A-E43E-02820F95B402}"/>
              </a:ext>
            </a:extLst>
          </p:cNvPr>
          <p:cNvSpPr txBox="1"/>
          <p:nvPr/>
        </p:nvSpPr>
        <p:spPr>
          <a:xfrm>
            <a:off x="9163714" y="3654488"/>
            <a:ext cx="2635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Top 10 Neighborhoods by Review Sum</a:t>
            </a:r>
            <a:endParaRPr lang="en-IN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557B68-CB77-4AAE-83AD-85FD730AE0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16"/>
          <a:stretch/>
        </p:blipFill>
        <p:spPr>
          <a:xfrm>
            <a:off x="8360229" y="3973927"/>
            <a:ext cx="3831771" cy="2829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B9EA7E-827D-12D3-3E38-AA976B3F1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2192" y="4007438"/>
            <a:ext cx="609600" cy="327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E09BC0-1BF9-488E-B387-16341031E876}"/>
              </a:ext>
            </a:extLst>
          </p:cNvPr>
          <p:cNvSpPr txBox="1"/>
          <p:nvPr/>
        </p:nvSpPr>
        <p:spPr>
          <a:xfrm>
            <a:off x="623656" y="640204"/>
            <a:ext cx="7647991" cy="10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homes/apartments and private rooms are the dominant room types (98%) for Airbnb listings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Neighborhoods: Williamsburg, Bedford-Stuyvesant, Bushwick, East Village,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Herlem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Brooklyn and Manhattan are the leading neighborhood groups.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688E20-EC7F-26D6-4CE7-C2D346DAA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020" y="1911004"/>
            <a:ext cx="3186187" cy="176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4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F48FF1-588D-8686-3B20-B1BC23E575AD}"/>
              </a:ext>
            </a:extLst>
          </p:cNvPr>
          <p:cNvSpPr txBox="1"/>
          <p:nvPr/>
        </p:nvSpPr>
        <p:spPr>
          <a:xfrm>
            <a:off x="3431333" y="239878"/>
            <a:ext cx="6533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Categorization of customers based on their preferences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6E0E12-9461-15AA-4653-C052F89B9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804" y="2933919"/>
            <a:ext cx="5584371" cy="31004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8A6AAC-F526-7C05-61F0-2E94441B87BB}"/>
              </a:ext>
            </a:extLst>
          </p:cNvPr>
          <p:cNvSpPr txBox="1"/>
          <p:nvPr/>
        </p:nvSpPr>
        <p:spPr>
          <a:xfrm>
            <a:off x="257611" y="1019028"/>
            <a:ext cx="10068847" cy="1115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preferred price range of $0 to $135 aligns with the project's objective to maximize booking potential.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minimum night stay requirement is 1 to 2 days.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2B98E6-ABA3-ACE8-41DF-0E0A5F589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5" y="2939144"/>
            <a:ext cx="6386825" cy="324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5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D0F6A0-A39A-F5D0-3256-E3B1C72CFEB7}"/>
              </a:ext>
            </a:extLst>
          </p:cNvPr>
          <p:cNvSpPr txBox="1"/>
          <p:nvPr/>
        </p:nvSpPr>
        <p:spPr>
          <a:xfrm>
            <a:off x="3691812" y="140915"/>
            <a:ext cx="4808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ricing Ranges With Room Type &amp; Location</a:t>
            </a:r>
            <a:endParaRPr lang="en-IN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D3159F-9FCC-44EE-59E4-6C5C32691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098" y="1643803"/>
            <a:ext cx="4724070" cy="50627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6D8040-3783-DB05-08BD-A5C088262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10" y="1648605"/>
            <a:ext cx="6355075" cy="50579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FE04D8D-69A1-9970-0F23-28806AACADCF}"/>
              </a:ext>
            </a:extLst>
          </p:cNvPr>
          <p:cNvSpPr/>
          <p:nvPr/>
        </p:nvSpPr>
        <p:spPr>
          <a:xfrm>
            <a:off x="8598850" y="3724826"/>
            <a:ext cx="811763" cy="7790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E65B380-72BC-73F3-B757-30D9C6DBF9A9}"/>
              </a:ext>
            </a:extLst>
          </p:cNvPr>
          <p:cNvSpPr/>
          <p:nvPr/>
        </p:nvSpPr>
        <p:spPr>
          <a:xfrm>
            <a:off x="8282237" y="3724826"/>
            <a:ext cx="475862" cy="347408"/>
          </a:xfrm>
          <a:custGeom>
            <a:avLst/>
            <a:gdLst>
              <a:gd name="connsiteX0" fmla="*/ 0 w 475862"/>
              <a:gd name="connsiteY0" fmla="*/ 0 h 347408"/>
              <a:gd name="connsiteX1" fmla="*/ 289249 w 475862"/>
              <a:gd name="connsiteY1" fmla="*/ 298579 h 347408"/>
              <a:gd name="connsiteX2" fmla="*/ 475862 w 475862"/>
              <a:gd name="connsiteY2" fmla="*/ 345232 h 347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862" h="347408">
                <a:moveTo>
                  <a:pt x="0" y="0"/>
                </a:moveTo>
                <a:cubicBezTo>
                  <a:pt x="104969" y="120520"/>
                  <a:pt x="209939" y="241040"/>
                  <a:pt x="289249" y="298579"/>
                </a:cubicBezTo>
                <a:cubicBezTo>
                  <a:pt x="368559" y="356118"/>
                  <a:pt x="429209" y="348342"/>
                  <a:pt x="475862" y="345232"/>
                </a:cubicBezTo>
              </a:path>
            </a:pathLst>
          </a:custGeom>
          <a:noFill/>
          <a:ln>
            <a:headEnd type="none" w="lg" len="lg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AD304D-A762-60AE-F078-25B6962CC4A7}"/>
              </a:ext>
            </a:extLst>
          </p:cNvPr>
          <p:cNvSpPr txBox="1"/>
          <p:nvPr/>
        </p:nvSpPr>
        <p:spPr>
          <a:xfrm>
            <a:off x="7567159" y="342900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Manhattan</a:t>
            </a:r>
            <a:endParaRPr lang="en-IN" b="1" dirty="0">
              <a:latin typeface="Bradley Hand ITC" panose="03070402050302030203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F5EF5-9FB5-764E-20CD-F1BE071A6A25}"/>
              </a:ext>
            </a:extLst>
          </p:cNvPr>
          <p:cNvSpPr txBox="1"/>
          <p:nvPr/>
        </p:nvSpPr>
        <p:spPr>
          <a:xfrm>
            <a:off x="1089498" y="572560"/>
            <a:ext cx="10366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Home/Apt preferred price range is $135 to $270, with the second most popular range is below $135.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Room: Majority of listings are priced under $135.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Rooms: Almost all listings are below $135.</a:t>
            </a:r>
          </a:p>
        </p:txBody>
      </p:sp>
    </p:spTree>
    <p:extLst>
      <p:ext uri="{BB962C8B-B14F-4D97-AF65-F5344CB8AC3E}">
        <p14:creationId xmlns:p14="http://schemas.microsoft.com/office/powerpoint/2010/main" val="88387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DF684-274A-CC54-1599-346FCA98C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C1C0B7-9498-1873-9198-88F3C9796E4D}"/>
              </a:ext>
            </a:extLst>
          </p:cNvPr>
          <p:cNvSpPr txBox="1"/>
          <p:nvPr/>
        </p:nvSpPr>
        <p:spPr>
          <a:xfrm>
            <a:off x="2920482" y="222676"/>
            <a:ext cx="7221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various kinds of properties that exist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w.r.t.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 preferences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6B2B8-A1E4-C859-71AD-3F3AA8FE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36" y="2378420"/>
            <a:ext cx="5511359" cy="36304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FB7F4C-9BC4-685A-6629-B1B6E5F68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608" y="2378421"/>
            <a:ext cx="5586972" cy="36304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427DA3-2D46-C0A0-2646-6A094CEC8234}"/>
              </a:ext>
            </a:extLst>
          </p:cNvPr>
          <p:cNvSpPr txBox="1"/>
          <p:nvPr/>
        </p:nvSpPr>
        <p:spPr>
          <a:xfrm>
            <a:off x="3359818" y="765105"/>
            <a:ext cx="5320687" cy="1289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Room type Entire Home/apt are higher in number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Guests have a higher interest in private spaces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Room is less preferred room type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57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3083</TotalTime>
  <Words>867</Words>
  <Application>Microsoft Office PowerPoint</Application>
  <PresentationFormat>Widescreen</PresentationFormat>
  <Paragraphs>197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Bradley Hand ITC</vt:lpstr>
      <vt:lpstr>Calibri</vt:lpstr>
      <vt:lpstr>Calibri Light</vt:lpstr>
      <vt:lpstr>Segoe Print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Sagar Barge</dc:creator>
  <cp:lastModifiedBy>Sagar Barge</cp:lastModifiedBy>
  <cp:revision>64</cp:revision>
  <dcterms:created xsi:type="dcterms:W3CDTF">2024-11-04T12:25:19Z</dcterms:created>
  <dcterms:modified xsi:type="dcterms:W3CDTF">2024-11-10T17:17:22Z</dcterms:modified>
</cp:coreProperties>
</file>