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75" r:id="rId8"/>
    <p:sldId id="264" r:id="rId9"/>
    <p:sldId id="265" r:id="rId10"/>
    <p:sldId id="270" r:id="rId11"/>
    <p:sldId id="267" r:id="rId12"/>
    <p:sldId id="27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4228E-6355-41B2-8D83-0CA711E5E81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B382DE6-EBE0-44A9-8E74-15D17697A7A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DA83AB-D61B-4128-B7A7-F0239A395CE2}" type="parTrans" cxnId="{A560FC63-3B15-447B-AB4B-08EF8277B410}">
      <dgm:prSet/>
      <dgm:spPr/>
      <dgm:t>
        <a:bodyPr/>
        <a:lstStyle/>
        <a:p>
          <a:endParaRPr lang="en-IN" sz="2000"/>
        </a:p>
      </dgm:t>
    </dgm:pt>
    <dgm:pt modelId="{1BD82B5D-DF73-4199-8765-4C2445BC29C6}" type="sibTrans" cxnId="{A560FC63-3B15-447B-AB4B-08EF8277B410}">
      <dgm:prSet/>
      <dgm:spPr/>
      <dgm:t>
        <a:bodyPr/>
        <a:lstStyle/>
        <a:p>
          <a:endParaRPr lang="en-IN" sz="2000"/>
        </a:p>
      </dgm:t>
    </dgm:pt>
    <dgm:pt modelId="{35F26039-A393-4311-B8D9-4A8ECEBFFF1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</a:t>
          </a:r>
        </a:p>
      </dgm:t>
    </dgm:pt>
    <dgm:pt modelId="{DB244513-8EAD-451F-9B32-B766A2543E30}" type="parTrans" cxnId="{41623B39-EB3B-44A0-A689-FC8FC8670CAC}">
      <dgm:prSet/>
      <dgm:spPr/>
      <dgm:t>
        <a:bodyPr/>
        <a:lstStyle/>
        <a:p>
          <a:endParaRPr lang="en-IN" sz="2000"/>
        </a:p>
      </dgm:t>
    </dgm:pt>
    <dgm:pt modelId="{23946DDF-4948-434C-8A17-29890DF43ABA}" type="sibTrans" cxnId="{41623B39-EB3B-44A0-A689-FC8FC8670CAC}">
      <dgm:prSet/>
      <dgm:spPr/>
      <dgm:t>
        <a:bodyPr/>
        <a:lstStyle/>
        <a:p>
          <a:endParaRPr lang="en-IN" sz="2000"/>
        </a:p>
      </dgm:t>
    </dgm:pt>
    <dgm:pt modelId="{0B7EE728-F755-48B3-8B98-8B578A39283E}">
      <dgm:prSet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Recommendation</a:t>
          </a:r>
        </a:p>
      </dgm:t>
    </dgm:pt>
    <dgm:pt modelId="{51F17505-3147-45BD-90D1-A0048E837DAF}" type="parTrans" cxnId="{371E6002-9A34-4405-9078-025DFFB427C9}">
      <dgm:prSet/>
      <dgm:spPr/>
      <dgm:t>
        <a:bodyPr/>
        <a:lstStyle/>
        <a:p>
          <a:endParaRPr lang="en-IN" sz="2000"/>
        </a:p>
      </dgm:t>
    </dgm:pt>
    <dgm:pt modelId="{130927F4-DA78-4C40-B5F8-A8DCF578ADCC}" type="sibTrans" cxnId="{371E6002-9A34-4405-9078-025DFFB427C9}">
      <dgm:prSet/>
      <dgm:spPr/>
      <dgm:t>
        <a:bodyPr/>
        <a:lstStyle/>
        <a:p>
          <a:endParaRPr lang="en-IN" sz="2000"/>
        </a:p>
      </dgm:t>
    </dgm:pt>
    <dgm:pt modelId="{BE1EC379-75D4-4685-8614-3C04A01AA7FB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Appendix</a:t>
          </a:r>
        </a:p>
      </dgm:t>
    </dgm:pt>
    <dgm:pt modelId="{B4E1E410-3AA8-4FAD-8D8F-5B70518F41BF}" type="parTrans" cxnId="{CF0359A1-8C50-419C-9814-1143B21A5F4E}">
      <dgm:prSet/>
      <dgm:spPr/>
      <dgm:t>
        <a:bodyPr/>
        <a:lstStyle/>
        <a:p>
          <a:endParaRPr lang="en-IN" sz="2000"/>
        </a:p>
      </dgm:t>
    </dgm:pt>
    <dgm:pt modelId="{4E39E3F2-1259-4852-85A5-CF65B107B6C8}" type="sibTrans" cxnId="{CF0359A1-8C50-419C-9814-1143B21A5F4E}">
      <dgm:prSet/>
      <dgm:spPr/>
      <dgm:t>
        <a:bodyPr/>
        <a:lstStyle/>
        <a:p>
          <a:endParaRPr lang="en-IN" sz="2000"/>
        </a:p>
      </dgm:t>
    </dgm:pt>
    <dgm:pt modelId="{22653122-3CC8-4E18-8C1C-9555CB65C61C}" type="pres">
      <dgm:prSet presAssocID="{5C84228E-6355-41B2-8D83-0CA711E5E819}" presName="Name0" presStyleCnt="0">
        <dgm:presLayoutVars>
          <dgm:chMax val="7"/>
          <dgm:chPref val="7"/>
          <dgm:dir/>
        </dgm:presLayoutVars>
      </dgm:prSet>
      <dgm:spPr/>
    </dgm:pt>
    <dgm:pt modelId="{C2D10730-9C16-43D3-A2FE-557B903EFC8D}" type="pres">
      <dgm:prSet presAssocID="{5C84228E-6355-41B2-8D83-0CA711E5E819}" presName="Name1" presStyleCnt="0"/>
      <dgm:spPr/>
    </dgm:pt>
    <dgm:pt modelId="{4DBEE0C4-AD1B-4A18-A9E8-EF2D0FF02275}" type="pres">
      <dgm:prSet presAssocID="{5C84228E-6355-41B2-8D83-0CA711E5E819}" presName="cycle" presStyleCnt="0"/>
      <dgm:spPr/>
    </dgm:pt>
    <dgm:pt modelId="{7B903796-16AE-48AD-9D5F-83DC8BAB4781}" type="pres">
      <dgm:prSet presAssocID="{5C84228E-6355-41B2-8D83-0CA711E5E819}" presName="srcNode" presStyleLbl="node1" presStyleIdx="0" presStyleCnt="4"/>
      <dgm:spPr/>
    </dgm:pt>
    <dgm:pt modelId="{85315099-7E42-40F9-9871-8EDE5BACE9AF}" type="pres">
      <dgm:prSet presAssocID="{5C84228E-6355-41B2-8D83-0CA711E5E819}" presName="conn" presStyleLbl="parChTrans1D2" presStyleIdx="0" presStyleCnt="1"/>
      <dgm:spPr/>
    </dgm:pt>
    <dgm:pt modelId="{54AA06C2-42A5-4CF9-86BA-392DF61742E4}" type="pres">
      <dgm:prSet presAssocID="{5C84228E-6355-41B2-8D83-0CA711E5E819}" presName="extraNode" presStyleLbl="node1" presStyleIdx="0" presStyleCnt="4"/>
      <dgm:spPr/>
    </dgm:pt>
    <dgm:pt modelId="{19AD0FB8-ED33-486F-9D7B-BCF88B3B7478}" type="pres">
      <dgm:prSet presAssocID="{5C84228E-6355-41B2-8D83-0CA711E5E819}" presName="dstNode" presStyleLbl="node1" presStyleIdx="0" presStyleCnt="4"/>
      <dgm:spPr/>
    </dgm:pt>
    <dgm:pt modelId="{37CF4C24-4736-46EC-A66D-640B2508F3C0}" type="pres">
      <dgm:prSet presAssocID="{1B382DE6-EBE0-44A9-8E74-15D17697A7AA}" presName="text_1" presStyleLbl="node1" presStyleIdx="0" presStyleCnt="4">
        <dgm:presLayoutVars>
          <dgm:bulletEnabled val="1"/>
        </dgm:presLayoutVars>
      </dgm:prSet>
      <dgm:spPr/>
    </dgm:pt>
    <dgm:pt modelId="{F376BC83-F26A-4B5A-9A8D-A9954EE8067C}" type="pres">
      <dgm:prSet presAssocID="{1B382DE6-EBE0-44A9-8E74-15D17697A7AA}" presName="accent_1" presStyleCnt="0"/>
      <dgm:spPr/>
    </dgm:pt>
    <dgm:pt modelId="{8673D090-9FBE-450F-9FE0-49B5C8BF6CB4}" type="pres">
      <dgm:prSet presAssocID="{1B382DE6-EBE0-44A9-8E74-15D17697A7AA}" presName="accentRepeatNode" presStyleLbl="solidFgAcc1" presStyleIdx="0" presStyleCnt="4"/>
      <dgm:spPr/>
    </dgm:pt>
    <dgm:pt modelId="{DEA648FE-9776-4EB2-B68D-D6E35AECEA08}" type="pres">
      <dgm:prSet presAssocID="{35F26039-A393-4311-B8D9-4A8ECEBFFF1B}" presName="text_2" presStyleLbl="node1" presStyleIdx="1" presStyleCnt="4">
        <dgm:presLayoutVars>
          <dgm:bulletEnabled val="1"/>
        </dgm:presLayoutVars>
      </dgm:prSet>
      <dgm:spPr/>
    </dgm:pt>
    <dgm:pt modelId="{7C91BB44-291B-40BC-9925-EB6F2266A5CE}" type="pres">
      <dgm:prSet presAssocID="{35F26039-A393-4311-B8D9-4A8ECEBFFF1B}" presName="accent_2" presStyleCnt="0"/>
      <dgm:spPr/>
    </dgm:pt>
    <dgm:pt modelId="{36843F34-8681-4C30-A42E-7B35EEB963AC}" type="pres">
      <dgm:prSet presAssocID="{35F26039-A393-4311-B8D9-4A8ECEBFFF1B}" presName="accentRepeatNode" presStyleLbl="solidFgAcc1" presStyleIdx="1" presStyleCnt="4"/>
      <dgm:spPr/>
    </dgm:pt>
    <dgm:pt modelId="{634C48D3-75F3-4273-9599-67E54BCE3E4A}" type="pres">
      <dgm:prSet presAssocID="{0B7EE728-F755-48B3-8B98-8B578A39283E}" presName="text_3" presStyleLbl="node1" presStyleIdx="2" presStyleCnt="4">
        <dgm:presLayoutVars>
          <dgm:bulletEnabled val="1"/>
        </dgm:presLayoutVars>
      </dgm:prSet>
      <dgm:spPr/>
    </dgm:pt>
    <dgm:pt modelId="{6AE01A2A-5E7F-4BED-B040-73364A4119F5}" type="pres">
      <dgm:prSet presAssocID="{0B7EE728-F755-48B3-8B98-8B578A39283E}" presName="accent_3" presStyleCnt="0"/>
      <dgm:spPr/>
    </dgm:pt>
    <dgm:pt modelId="{5FBD619E-9BB3-4EB6-A2F7-1ED4835D2500}" type="pres">
      <dgm:prSet presAssocID="{0B7EE728-F755-48B3-8B98-8B578A39283E}" presName="accentRepeatNode" presStyleLbl="solidFgAcc1" presStyleIdx="2" presStyleCnt="4"/>
      <dgm:spPr/>
    </dgm:pt>
    <dgm:pt modelId="{3B3F3129-7349-4BEF-8727-669183EBD76F}" type="pres">
      <dgm:prSet presAssocID="{BE1EC379-75D4-4685-8614-3C04A01AA7FB}" presName="text_4" presStyleLbl="node1" presStyleIdx="3" presStyleCnt="4">
        <dgm:presLayoutVars>
          <dgm:bulletEnabled val="1"/>
        </dgm:presLayoutVars>
      </dgm:prSet>
      <dgm:spPr/>
    </dgm:pt>
    <dgm:pt modelId="{018874E0-F19F-40C0-AB43-C90D6FA684C9}" type="pres">
      <dgm:prSet presAssocID="{BE1EC379-75D4-4685-8614-3C04A01AA7FB}" presName="accent_4" presStyleCnt="0"/>
      <dgm:spPr/>
    </dgm:pt>
    <dgm:pt modelId="{8AFC75CB-98D5-4798-AB18-A040E2A60098}" type="pres">
      <dgm:prSet presAssocID="{BE1EC379-75D4-4685-8614-3C04A01AA7FB}" presName="accentRepeatNode" presStyleLbl="solidFgAcc1" presStyleIdx="3" presStyleCnt="4"/>
      <dgm:spPr/>
    </dgm:pt>
  </dgm:ptLst>
  <dgm:cxnLst>
    <dgm:cxn modelId="{371E6002-9A34-4405-9078-025DFFB427C9}" srcId="{5C84228E-6355-41B2-8D83-0CA711E5E819}" destId="{0B7EE728-F755-48B3-8B98-8B578A39283E}" srcOrd="2" destOrd="0" parTransId="{51F17505-3147-45BD-90D1-A0048E837DAF}" sibTransId="{130927F4-DA78-4C40-B5F8-A8DCF578ADCC}"/>
    <dgm:cxn modelId="{77A38629-5CD9-4A37-952B-05BAFA5AA78F}" type="presOf" srcId="{BE1EC379-75D4-4685-8614-3C04A01AA7FB}" destId="{3B3F3129-7349-4BEF-8727-669183EBD76F}" srcOrd="0" destOrd="0" presId="urn:microsoft.com/office/officeart/2008/layout/VerticalCurvedList"/>
    <dgm:cxn modelId="{41623B39-EB3B-44A0-A689-FC8FC8670CAC}" srcId="{5C84228E-6355-41B2-8D83-0CA711E5E819}" destId="{35F26039-A393-4311-B8D9-4A8ECEBFFF1B}" srcOrd="1" destOrd="0" parTransId="{DB244513-8EAD-451F-9B32-B766A2543E30}" sibTransId="{23946DDF-4948-434C-8A17-29890DF43ABA}"/>
    <dgm:cxn modelId="{7E262940-63C9-48FF-9437-D5406A064FF4}" type="presOf" srcId="{35F26039-A393-4311-B8D9-4A8ECEBFFF1B}" destId="{DEA648FE-9776-4EB2-B68D-D6E35AECEA08}" srcOrd="0" destOrd="0" presId="urn:microsoft.com/office/officeart/2008/layout/VerticalCurvedList"/>
    <dgm:cxn modelId="{A560FC63-3B15-447B-AB4B-08EF8277B410}" srcId="{5C84228E-6355-41B2-8D83-0CA711E5E819}" destId="{1B382DE6-EBE0-44A9-8E74-15D17697A7AA}" srcOrd="0" destOrd="0" parTransId="{59DA83AB-D61B-4128-B7A7-F0239A395CE2}" sibTransId="{1BD82B5D-DF73-4199-8765-4C2445BC29C6}"/>
    <dgm:cxn modelId="{FDBFD076-7A58-489F-8BF9-5C2500D82261}" type="presOf" srcId="{5C84228E-6355-41B2-8D83-0CA711E5E819}" destId="{22653122-3CC8-4E18-8C1C-9555CB65C61C}" srcOrd="0" destOrd="0" presId="urn:microsoft.com/office/officeart/2008/layout/VerticalCurvedList"/>
    <dgm:cxn modelId="{6B035393-E2AB-4E48-A90D-51E99B7E06A4}" type="presOf" srcId="{1BD82B5D-DF73-4199-8765-4C2445BC29C6}" destId="{85315099-7E42-40F9-9871-8EDE5BACE9AF}" srcOrd="0" destOrd="0" presId="urn:microsoft.com/office/officeart/2008/layout/VerticalCurvedList"/>
    <dgm:cxn modelId="{1FA8AE9B-6E8D-4CD8-BCFD-E0BB4ADF37E7}" type="presOf" srcId="{0B7EE728-F755-48B3-8B98-8B578A39283E}" destId="{634C48D3-75F3-4273-9599-67E54BCE3E4A}" srcOrd="0" destOrd="0" presId="urn:microsoft.com/office/officeart/2008/layout/VerticalCurvedList"/>
    <dgm:cxn modelId="{CF0359A1-8C50-419C-9814-1143B21A5F4E}" srcId="{5C84228E-6355-41B2-8D83-0CA711E5E819}" destId="{BE1EC379-75D4-4685-8614-3C04A01AA7FB}" srcOrd="3" destOrd="0" parTransId="{B4E1E410-3AA8-4FAD-8D8F-5B70518F41BF}" sibTransId="{4E39E3F2-1259-4852-85A5-CF65B107B6C8}"/>
    <dgm:cxn modelId="{E61A09C8-B985-47C3-9C7F-1B85558A26A0}" type="presOf" srcId="{1B382DE6-EBE0-44A9-8E74-15D17697A7AA}" destId="{37CF4C24-4736-46EC-A66D-640B2508F3C0}" srcOrd="0" destOrd="0" presId="urn:microsoft.com/office/officeart/2008/layout/VerticalCurvedList"/>
    <dgm:cxn modelId="{B9E75A24-F88C-477A-A369-F1A652E324D3}" type="presParOf" srcId="{22653122-3CC8-4E18-8C1C-9555CB65C61C}" destId="{C2D10730-9C16-43D3-A2FE-557B903EFC8D}" srcOrd="0" destOrd="0" presId="urn:microsoft.com/office/officeart/2008/layout/VerticalCurvedList"/>
    <dgm:cxn modelId="{604952A8-1658-4403-A673-4403860D5707}" type="presParOf" srcId="{C2D10730-9C16-43D3-A2FE-557B903EFC8D}" destId="{4DBEE0C4-AD1B-4A18-A9E8-EF2D0FF02275}" srcOrd="0" destOrd="0" presId="urn:microsoft.com/office/officeart/2008/layout/VerticalCurvedList"/>
    <dgm:cxn modelId="{E8E25AC2-5DFC-45F7-8A40-2108CD5E1F81}" type="presParOf" srcId="{4DBEE0C4-AD1B-4A18-A9E8-EF2D0FF02275}" destId="{7B903796-16AE-48AD-9D5F-83DC8BAB4781}" srcOrd="0" destOrd="0" presId="urn:microsoft.com/office/officeart/2008/layout/VerticalCurvedList"/>
    <dgm:cxn modelId="{326353D4-D3FC-437B-BA89-47A3B401B46E}" type="presParOf" srcId="{4DBEE0C4-AD1B-4A18-A9E8-EF2D0FF02275}" destId="{85315099-7E42-40F9-9871-8EDE5BACE9AF}" srcOrd="1" destOrd="0" presId="urn:microsoft.com/office/officeart/2008/layout/VerticalCurvedList"/>
    <dgm:cxn modelId="{06768FB4-3D98-4354-BC87-2F97B9255436}" type="presParOf" srcId="{4DBEE0C4-AD1B-4A18-A9E8-EF2D0FF02275}" destId="{54AA06C2-42A5-4CF9-86BA-392DF61742E4}" srcOrd="2" destOrd="0" presId="urn:microsoft.com/office/officeart/2008/layout/VerticalCurvedList"/>
    <dgm:cxn modelId="{D6CFFA79-9801-455B-BC36-F08430AF5233}" type="presParOf" srcId="{4DBEE0C4-AD1B-4A18-A9E8-EF2D0FF02275}" destId="{19AD0FB8-ED33-486F-9D7B-BCF88B3B7478}" srcOrd="3" destOrd="0" presId="urn:microsoft.com/office/officeart/2008/layout/VerticalCurvedList"/>
    <dgm:cxn modelId="{74EF8974-4C4F-4CCB-9F56-96DD8CB1D7BA}" type="presParOf" srcId="{C2D10730-9C16-43D3-A2FE-557B903EFC8D}" destId="{37CF4C24-4736-46EC-A66D-640B2508F3C0}" srcOrd="1" destOrd="0" presId="urn:microsoft.com/office/officeart/2008/layout/VerticalCurvedList"/>
    <dgm:cxn modelId="{E98C373B-0644-4457-8189-C421B8968575}" type="presParOf" srcId="{C2D10730-9C16-43D3-A2FE-557B903EFC8D}" destId="{F376BC83-F26A-4B5A-9A8D-A9954EE8067C}" srcOrd="2" destOrd="0" presId="urn:microsoft.com/office/officeart/2008/layout/VerticalCurvedList"/>
    <dgm:cxn modelId="{56FEFF52-8E2E-4D66-A429-1CBD36D54C0E}" type="presParOf" srcId="{F376BC83-F26A-4B5A-9A8D-A9954EE8067C}" destId="{8673D090-9FBE-450F-9FE0-49B5C8BF6CB4}" srcOrd="0" destOrd="0" presId="urn:microsoft.com/office/officeart/2008/layout/VerticalCurvedList"/>
    <dgm:cxn modelId="{6B5F32ED-1DBA-44C5-8BD6-5D205BEF3F64}" type="presParOf" srcId="{C2D10730-9C16-43D3-A2FE-557B903EFC8D}" destId="{DEA648FE-9776-4EB2-B68D-D6E35AECEA08}" srcOrd="3" destOrd="0" presId="urn:microsoft.com/office/officeart/2008/layout/VerticalCurvedList"/>
    <dgm:cxn modelId="{2596E910-CBF9-4FA3-9A53-F16310F963BD}" type="presParOf" srcId="{C2D10730-9C16-43D3-A2FE-557B903EFC8D}" destId="{7C91BB44-291B-40BC-9925-EB6F2266A5CE}" srcOrd="4" destOrd="0" presId="urn:microsoft.com/office/officeart/2008/layout/VerticalCurvedList"/>
    <dgm:cxn modelId="{361FDF76-0D60-48BA-9B51-47AD0F3B3659}" type="presParOf" srcId="{7C91BB44-291B-40BC-9925-EB6F2266A5CE}" destId="{36843F34-8681-4C30-A42E-7B35EEB963AC}" srcOrd="0" destOrd="0" presId="urn:microsoft.com/office/officeart/2008/layout/VerticalCurvedList"/>
    <dgm:cxn modelId="{6A33702B-125A-489D-8134-33FAEBF8FED6}" type="presParOf" srcId="{C2D10730-9C16-43D3-A2FE-557B903EFC8D}" destId="{634C48D3-75F3-4273-9599-67E54BCE3E4A}" srcOrd="5" destOrd="0" presId="urn:microsoft.com/office/officeart/2008/layout/VerticalCurvedList"/>
    <dgm:cxn modelId="{188A73B9-6A14-451A-9027-3A84105D113C}" type="presParOf" srcId="{C2D10730-9C16-43D3-A2FE-557B903EFC8D}" destId="{6AE01A2A-5E7F-4BED-B040-73364A4119F5}" srcOrd="6" destOrd="0" presId="urn:microsoft.com/office/officeart/2008/layout/VerticalCurvedList"/>
    <dgm:cxn modelId="{231D766C-BB98-420B-870E-3629BEC6E189}" type="presParOf" srcId="{6AE01A2A-5E7F-4BED-B040-73364A4119F5}" destId="{5FBD619E-9BB3-4EB6-A2F7-1ED4835D2500}" srcOrd="0" destOrd="0" presId="urn:microsoft.com/office/officeart/2008/layout/VerticalCurvedList"/>
    <dgm:cxn modelId="{2C7AC870-4377-4BF1-B3BE-0D676E0456C6}" type="presParOf" srcId="{C2D10730-9C16-43D3-A2FE-557B903EFC8D}" destId="{3B3F3129-7349-4BEF-8727-669183EBD76F}" srcOrd="7" destOrd="0" presId="urn:microsoft.com/office/officeart/2008/layout/VerticalCurvedList"/>
    <dgm:cxn modelId="{03642C6F-76A4-428E-8CA5-6558CCB23098}" type="presParOf" srcId="{C2D10730-9C16-43D3-A2FE-557B903EFC8D}" destId="{018874E0-F19F-40C0-AB43-C90D6FA684C9}" srcOrd="8" destOrd="0" presId="urn:microsoft.com/office/officeart/2008/layout/VerticalCurvedList"/>
    <dgm:cxn modelId="{46109012-7189-4648-B69A-C9BFE551B29A}" type="presParOf" srcId="{018874E0-F19F-40C0-AB43-C90D6FA684C9}" destId="{8AFC75CB-98D5-4798-AB18-A040E2A600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15099-7E42-40F9-9871-8EDE5BACE9AF}">
      <dsp:nvSpPr>
        <dsp:cNvPr id="0" name=""/>
        <dsp:cNvSpPr/>
      </dsp:nvSpPr>
      <dsp:spPr>
        <a:xfrm>
          <a:off x="-5684000" y="-870065"/>
          <a:ext cx="6767258" cy="6767258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F4C24-4736-46EC-A66D-640B2508F3C0}">
      <dsp:nvSpPr>
        <dsp:cNvPr id="0" name=""/>
        <dsp:cNvSpPr/>
      </dsp:nvSpPr>
      <dsp:spPr>
        <a:xfrm>
          <a:off x="567041" y="386485"/>
          <a:ext cx="6607948" cy="773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86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7041" y="386485"/>
        <a:ext cx="6607948" cy="773373"/>
      </dsp:txXfrm>
    </dsp:sp>
    <dsp:sp modelId="{8673D090-9FBE-450F-9FE0-49B5C8BF6CB4}">
      <dsp:nvSpPr>
        <dsp:cNvPr id="0" name=""/>
        <dsp:cNvSpPr/>
      </dsp:nvSpPr>
      <dsp:spPr>
        <a:xfrm>
          <a:off x="83683" y="289813"/>
          <a:ext cx="966716" cy="966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648FE-9776-4EB2-B68D-D6E35AECEA08}">
      <dsp:nvSpPr>
        <dsp:cNvPr id="0" name=""/>
        <dsp:cNvSpPr/>
      </dsp:nvSpPr>
      <dsp:spPr>
        <a:xfrm>
          <a:off x="1010434" y="1546746"/>
          <a:ext cx="6164555" cy="773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86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</a:t>
          </a:r>
        </a:p>
      </dsp:txBody>
      <dsp:txXfrm>
        <a:off x="1010434" y="1546746"/>
        <a:ext cx="6164555" cy="773373"/>
      </dsp:txXfrm>
    </dsp:sp>
    <dsp:sp modelId="{36843F34-8681-4C30-A42E-7B35EEB963AC}">
      <dsp:nvSpPr>
        <dsp:cNvPr id="0" name=""/>
        <dsp:cNvSpPr/>
      </dsp:nvSpPr>
      <dsp:spPr>
        <a:xfrm>
          <a:off x="527075" y="1450074"/>
          <a:ext cx="966716" cy="966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C48D3-75F3-4273-9599-67E54BCE3E4A}">
      <dsp:nvSpPr>
        <dsp:cNvPr id="0" name=""/>
        <dsp:cNvSpPr/>
      </dsp:nvSpPr>
      <dsp:spPr>
        <a:xfrm>
          <a:off x="1010434" y="2707007"/>
          <a:ext cx="6164555" cy="773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86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Recommendation</a:t>
          </a:r>
        </a:p>
      </dsp:txBody>
      <dsp:txXfrm>
        <a:off x="1010434" y="2707007"/>
        <a:ext cx="6164555" cy="773373"/>
      </dsp:txXfrm>
    </dsp:sp>
    <dsp:sp modelId="{5FBD619E-9BB3-4EB6-A2F7-1ED4835D2500}">
      <dsp:nvSpPr>
        <dsp:cNvPr id="0" name=""/>
        <dsp:cNvSpPr/>
      </dsp:nvSpPr>
      <dsp:spPr>
        <a:xfrm>
          <a:off x="527075" y="2610335"/>
          <a:ext cx="966716" cy="966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F3129-7349-4BEF-8727-669183EBD76F}">
      <dsp:nvSpPr>
        <dsp:cNvPr id="0" name=""/>
        <dsp:cNvSpPr/>
      </dsp:nvSpPr>
      <dsp:spPr>
        <a:xfrm>
          <a:off x="567041" y="3867268"/>
          <a:ext cx="6607948" cy="773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86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Appendix</a:t>
          </a:r>
        </a:p>
      </dsp:txBody>
      <dsp:txXfrm>
        <a:off x="567041" y="3867268"/>
        <a:ext cx="6607948" cy="773373"/>
      </dsp:txXfrm>
    </dsp:sp>
    <dsp:sp modelId="{8AFC75CB-98D5-4798-AB18-A040E2A60098}">
      <dsp:nvSpPr>
        <dsp:cNvPr id="0" name=""/>
        <dsp:cNvSpPr/>
      </dsp:nvSpPr>
      <dsp:spPr>
        <a:xfrm>
          <a:off x="83683" y="3770596"/>
          <a:ext cx="966716" cy="966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0EFF8-F691-4E06-9A06-7A99E0C916F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F8E49-8E11-4C7D-BF45-F9945672C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8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F8E49-8E11-4C7D-BF45-F9945672CA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56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F8E49-8E11-4C7D-BF45-F9945672CA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9337-C38E-1DB6-BE64-62A93792B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E074C-29BF-A223-BE67-869BD63B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9241-F391-E369-249B-4C58341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2984-6BF3-8AEA-4A4D-8812F82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A389-152C-8A41-AC24-08BB8995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4D49-53AF-C8E8-AE70-385012A6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A7FD-CA93-6A7C-0CC3-2616DB54B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18FD-B58A-9F3C-A1D9-41A2A7B7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C7AE-F84E-8FE3-7169-1DF1F3E0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0A18-AC50-A2C8-5220-0EF5E76A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3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C9369-7CDB-D1F5-8BB8-3D3106CBA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C5D79-433B-38FB-722A-117DEFBF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BE35-A474-F7E8-CAEB-9E074758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B073-EAA4-910D-D995-30C7C56E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6347-BA3C-3B0D-11D4-FD3E2B7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5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59E2-D11F-99EC-8309-07A348A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63EF-B548-1FF0-5C81-68FF1C22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CF20-D897-00EA-C5E5-D0A4808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3222-6DE9-553E-6DD7-3F41029F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CA2C-1264-C06F-B5F8-6C61252A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3708-9278-44B8-4182-EECFAD77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1AC3-05FE-E686-F88E-E3569A02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3329-9D5D-8BB8-1464-D4EAA80C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7908-A8BB-1192-FD58-1EC3F639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AD0C-4E56-3023-C26D-A88CF11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38C-C307-5E87-FAA6-043C260B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38BD-48DC-2A05-0371-769586FC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BCCE7-95C9-3ECB-519F-B6E0CAC1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B75E0-38A5-214F-6AB2-CD9BD6D8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C39C8-E57F-510B-E9C6-198C0DBD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CE7F-EF8D-B9A9-5723-8E988FE1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5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56FC-F0DC-3F8A-0802-2BEDCD1A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F5C7-BA3F-AA27-DCC5-98089722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8852-136B-8BFA-2D71-3CDC5C0A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8F5FC-8D92-381E-7CF2-B0F174641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5E232-81B7-31F2-6D50-6991B6124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EE6DB-35EE-37B2-C527-035E0E8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FAA6F-D154-7F11-B4DC-D321C251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A1096-25CA-2B84-B73F-A512C6F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6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96CE-C88C-0084-8B8A-D307B803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F87C5-3FAE-EA74-FDED-02A3FC52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3E06F-9876-1C6E-A24A-DE30893B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955F-45FF-10F0-05B6-69AB5CB2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2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6C93A-BD9F-4293-46C8-24F5469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9E99B-6C3B-7923-8F88-7829DED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2A26A-6861-4152-6C28-940F5B4A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7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55C4-3F05-417C-EF8B-C012CA7E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765B-88CD-9121-641C-949BBF34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F824-CE67-395F-7E86-3221E5D1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6B55-2D98-1B4C-112E-7C750C1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D1B2-35D3-5D4B-44FE-B15AE9ED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8A10C-1903-04E1-4F9A-5B3DC8AD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8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44E4-590E-A26B-9502-A3FA1BA6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79063-B92C-708B-17A1-46FC61027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9F42-5848-7BB4-5619-14393787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DFB7F-1576-D494-5DEA-248A5966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2371-349E-0A89-D833-875DAC91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2E18-0DC1-97FC-48D4-A480ADA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C469D-2FDA-A449-C300-59B7CF2E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A729-4680-B034-DD4E-4BF81497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F501-B958-C943-5019-E442DE65E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C6FE-93F9-5AB2-678B-5FE1EE975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8FDA-2C42-C5D2-46AD-A3C8EC60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6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NTA-map/d3qk-pfyz" TargetMode="External"/><Relationship Id="rId2" Type="http://schemas.openxmlformats.org/officeDocument/2006/relationships/hyperlink" Target="https://learn.upgrad.com/course/5701/segment/55499/338854/1024750/5125128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E768F-21E1-18C7-1E0C-463170A768F9}"/>
              </a:ext>
            </a:extLst>
          </p:cNvPr>
          <p:cNvSpPr txBox="1"/>
          <p:nvPr/>
        </p:nvSpPr>
        <p:spPr>
          <a:xfrm>
            <a:off x="3832399" y="140581"/>
            <a:ext cx="469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NewYork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A65E-92AA-200E-FC0A-9C227FF98B2B}"/>
              </a:ext>
            </a:extLst>
          </p:cNvPr>
          <p:cNvSpPr txBox="1"/>
          <p:nvPr/>
        </p:nvSpPr>
        <p:spPr>
          <a:xfrm>
            <a:off x="3625494" y="5925802"/>
            <a:ext cx="462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Ajinkya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Bandri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Barbie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Choudhari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Sagar Barge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5BFDD2-1E86-ED4C-69E7-70C4A19B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60" y="932198"/>
            <a:ext cx="8761880" cy="492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658B-F961-D82F-88D1-AE6551C78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8BB1D-1B13-B598-0EFA-09FFECA40078}"/>
              </a:ext>
            </a:extLst>
          </p:cNvPr>
          <p:cNvSpPr txBox="1"/>
          <p:nvPr/>
        </p:nvSpPr>
        <p:spPr>
          <a:xfrm>
            <a:off x="3005559" y="176497"/>
            <a:ext cx="6502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 Popular Localities And Properties In New York Currently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4069E-6B59-F9F3-CDFD-4ABDE15D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" y="2397981"/>
            <a:ext cx="7767356" cy="3508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4C1E5-816E-7923-2E8E-A2C16ADF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69" y="4631235"/>
            <a:ext cx="1155346" cy="623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68B8C-3DE5-0331-4AE1-7AFF65A56F74}"/>
              </a:ext>
            </a:extLst>
          </p:cNvPr>
          <p:cNvSpPr txBox="1"/>
          <p:nvPr/>
        </p:nvSpPr>
        <p:spPr>
          <a:xfrm>
            <a:off x="662473" y="625949"/>
            <a:ext cx="11181810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Neighborhoods: Bedford-Stuyvesant, Williamsburg, Harlem, Bushwick, Hell’s Kitchen are popular Neighborhoods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Neighborhoods Groups:  Listings in Brooklyn and Manhattan dominate in popularity.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Properties: Room near JFK Queen Bed, Great Bedroom in Manhattan, Beautiful Bedroom in Manhattan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reflecting the high demand for well-located, comfortable accommodations.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866512-39D5-2089-ABF1-B8B73008C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64691"/>
              </p:ext>
            </p:extLst>
          </p:nvPr>
        </p:nvGraphicFramePr>
        <p:xfrm>
          <a:off x="7987586" y="2570282"/>
          <a:ext cx="3934338" cy="373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581">
                  <a:extLst>
                    <a:ext uri="{9D8B030D-6E8A-4147-A177-3AD203B41FA5}">
                      <a16:colId xmlns:a16="http://schemas.microsoft.com/office/drawing/2014/main" val="1556461569"/>
                    </a:ext>
                  </a:extLst>
                </a:gridCol>
                <a:gridCol w="1421862">
                  <a:extLst>
                    <a:ext uri="{9D8B030D-6E8A-4147-A177-3AD203B41FA5}">
                      <a16:colId xmlns:a16="http://schemas.microsoft.com/office/drawing/2014/main" val="3541788432"/>
                    </a:ext>
                  </a:extLst>
                </a:gridCol>
                <a:gridCol w="1070449">
                  <a:extLst>
                    <a:ext uri="{9D8B030D-6E8A-4147-A177-3AD203B41FA5}">
                      <a16:colId xmlns:a16="http://schemas.microsoft.com/office/drawing/2014/main" val="837127484"/>
                    </a:ext>
                  </a:extLst>
                </a:gridCol>
                <a:gridCol w="1076446">
                  <a:extLst>
                    <a:ext uri="{9D8B030D-6E8A-4147-A177-3AD203B41FA5}">
                      <a16:colId xmlns:a16="http://schemas.microsoft.com/office/drawing/2014/main" val="2805778298"/>
                    </a:ext>
                  </a:extLst>
                </a:gridCol>
              </a:tblGrid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Rank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name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neighbourhood_group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neighbourhood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509874011"/>
                  </a:ext>
                </a:extLst>
              </a:tr>
              <a:tr h="1430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Room near JFK Queen Bed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Jamaica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620376175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Great Bedroom in 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831741212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Beautiful Bedroom in 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290608139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Private Bedroom in 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730132859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Room Near JFK Twin Beds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Jamaica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111766869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Steps away from Laguardia airport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215178911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 Lux Loft.Like.Love.Lots.Look !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Lower East Side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090669053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Cozy Room Family Home LGA Airport NO CLEANING FEE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690186256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Private brownstone studio 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Park Slope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821528533"/>
                  </a:ext>
                </a:extLst>
              </a:tr>
              <a:tr h="130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LG Private Room/Family Friendly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Bushwick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4282585670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My Little Guest Room in Flushing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Flushing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509929493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Park Slope Green Guest House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South Slope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087146420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Bright LARGE BED near Manhattan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542666216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Only Steps away from LaGuardia arpt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728055797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PRIVATE Room on Historic Sugar Hill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807220087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yahmanscrashpads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Jamaica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749995682"/>
                  </a:ext>
                </a:extLst>
              </a:tr>
              <a:tr h="130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Cozy Room in Lively East Village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Village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293670102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Room steps away from LaGuardia airport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054414320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u="none" strike="noStrike">
                          <a:effectLst/>
                        </a:rPr>
                        <a:t>TriBeCa 2500 Sq Ft w/ Priv Elevator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Manhattan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Tribeca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770792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6922F1-478D-2BD5-D4DF-766847BBB985}"/>
              </a:ext>
            </a:extLst>
          </p:cNvPr>
          <p:cNvSpPr txBox="1"/>
          <p:nvPr/>
        </p:nvSpPr>
        <p:spPr>
          <a:xfrm>
            <a:off x="7987586" y="2231488"/>
            <a:ext cx="385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 Top 20 Properties in New York by number of reviews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986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B9BD5-1166-9044-3493-05A01D2F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EB37D9-4957-342B-2480-6E631048FF73}"/>
              </a:ext>
            </a:extLst>
          </p:cNvPr>
          <p:cNvSpPr txBox="1"/>
          <p:nvPr/>
        </p:nvSpPr>
        <p:spPr>
          <a:xfrm>
            <a:off x="5159725" y="56536"/>
            <a:ext cx="2464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75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Unpopular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BE614-CBB0-6E3D-2469-CD60590D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7" b="30135"/>
          <a:stretch/>
        </p:blipFill>
        <p:spPr>
          <a:xfrm>
            <a:off x="8282553" y="2338288"/>
            <a:ext cx="3831624" cy="3707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8EB1F-74CD-1F74-9E6B-43242B97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9" y="2304378"/>
            <a:ext cx="4374764" cy="37418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FD1FF-28ED-0A58-E0CC-FA1EAAF31D5F}"/>
              </a:ext>
            </a:extLst>
          </p:cNvPr>
          <p:cNvSpPr txBox="1"/>
          <p:nvPr/>
        </p:nvSpPr>
        <p:spPr>
          <a:xfrm>
            <a:off x="8494879" y="2072292"/>
            <a:ext cx="32792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</a:t>
            </a:r>
            <a:r>
              <a:rPr lang="en-IN" sz="110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Neighbourhood</a:t>
            </a:r>
            <a:endParaRPr lang="en-IN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F1579-7019-B208-6513-1BA2429E26DB}"/>
              </a:ext>
            </a:extLst>
          </p:cNvPr>
          <p:cNvSpPr txBox="1"/>
          <p:nvPr/>
        </p:nvSpPr>
        <p:spPr>
          <a:xfrm>
            <a:off x="1362269" y="78377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FD553-6D59-E5A1-E4E2-E601523AC4E8}"/>
              </a:ext>
            </a:extLst>
          </p:cNvPr>
          <p:cNvSpPr txBox="1"/>
          <p:nvPr/>
        </p:nvSpPr>
        <p:spPr>
          <a:xfrm>
            <a:off x="3106603" y="771426"/>
            <a:ext cx="671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unpopular properties 10050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Localities with higher number of low-review properties: Manhattan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896946-4A54-6A84-3CF2-8758E298B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25078"/>
              </p:ext>
            </p:extLst>
          </p:nvPr>
        </p:nvGraphicFramePr>
        <p:xfrm>
          <a:off x="4734310" y="2333902"/>
          <a:ext cx="3420497" cy="3712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77434">
                  <a:extLst>
                    <a:ext uri="{9D8B030D-6E8A-4147-A177-3AD203B41FA5}">
                      <a16:colId xmlns:a16="http://schemas.microsoft.com/office/drawing/2014/main" val="3003832594"/>
                    </a:ext>
                  </a:extLst>
                </a:gridCol>
                <a:gridCol w="817774">
                  <a:extLst>
                    <a:ext uri="{9D8B030D-6E8A-4147-A177-3AD203B41FA5}">
                      <a16:colId xmlns:a16="http://schemas.microsoft.com/office/drawing/2014/main" val="1964323153"/>
                    </a:ext>
                  </a:extLst>
                </a:gridCol>
                <a:gridCol w="888543">
                  <a:extLst>
                    <a:ext uri="{9D8B030D-6E8A-4147-A177-3AD203B41FA5}">
                      <a16:colId xmlns:a16="http://schemas.microsoft.com/office/drawing/2014/main" val="1026195279"/>
                    </a:ext>
                  </a:extLst>
                </a:gridCol>
                <a:gridCol w="699826">
                  <a:extLst>
                    <a:ext uri="{9D8B030D-6E8A-4147-A177-3AD203B41FA5}">
                      <a16:colId xmlns:a16="http://schemas.microsoft.com/office/drawing/2014/main" val="1256416445"/>
                    </a:ext>
                  </a:extLst>
                </a:gridCol>
                <a:gridCol w="636920">
                  <a:extLst>
                    <a:ext uri="{9D8B030D-6E8A-4147-A177-3AD203B41FA5}">
                      <a16:colId xmlns:a16="http://schemas.microsoft.com/office/drawing/2014/main" val="1855470438"/>
                    </a:ext>
                  </a:extLst>
                </a:gridCol>
              </a:tblGrid>
              <a:tr h="8274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Sr.No</a:t>
                      </a:r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Neighbourhood Group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Number of Listings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Low Review Listings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of Low Review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44449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Manhattan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21661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5029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89375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Brooklyn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20104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3657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13880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Queens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5666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1092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35598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Bronx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1091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215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19.7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5734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Staten Island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15.8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66988"/>
                  </a:ext>
                </a:extLst>
              </a:tr>
              <a:tr h="77023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48895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10052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Avg. 20.6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32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BE7EC5-F0C3-E26A-7C80-905ECAB6E8E9}"/>
              </a:ext>
            </a:extLst>
          </p:cNvPr>
          <p:cNvSpPr txBox="1"/>
          <p:nvPr/>
        </p:nvSpPr>
        <p:spPr>
          <a:xfrm>
            <a:off x="4823037" y="2002816"/>
            <a:ext cx="32792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Unpopular </a:t>
            </a:r>
            <a:r>
              <a:rPr lang="en-IN" sz="110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Neighbourhood Group</a:t>
            </a:r>
            <a:endParaRPr lang="en-IN" sz="1100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3247-3BFE-EB62-2F8D-C26FCEEFBD24}"/>
              </a:ext>
            </a:extLst>
          </p:cNvPr>
          <p:cNvSpPr txBox="1"/>
          <p:nvPr/>
        </p:nvSpPr>
        <p:spPr>
          <a:xfrm>
            <a:off x="1064918" y="1955861"/>
            <a:ext cx="32792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Unpopular Properties Location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5045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446D8B-9D38-84BC-F8A1-A75BCEBF2073}"/>
              </a:ext>
            </a:extLst>
          </p:cNvPr>
          <p:cNvSpPr txBox="1"/>
          <p:nvPr/>
        </p:nvSpPr>
        <p:spPr>
          <a:xfrm>
            <a:off x="4870580" y="0"/>
            <a:ext cx="25534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75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22A8E-157F-3A64-08A1-B8E1F821F874}"/>
              </a:ext>
            </a:extLst>
          </p:cNvPr>
          <p:cNvSpPr txBox="1"/>
          <p:nvPr/>
        </p:nvSpPr>
        <p:spPr>
          <a:xfrm>
            <a:off x="954832" y="816750"/>
            <a:ext cx="10633788" cy="5520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Neighborhoods where need to focus: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Williamsburg, Bedford-Stuyvesant, Bushwick, East Village,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Herlem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Neighborhoods group: Brooklyn, Manhattan where we can acquire more host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High-Demand Neighbourhoods: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and expand listings in high-demand neighborhoods with strong booking rates and positive reviews to capture increased market interest.</a:t>
            </a:r>
          </a:p>
          <a:p>
            <a:pPr marL="285750" indent="-285750" algn="just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seasonality, local events, and competitor pricing. Offering promotional discounts</a:t>
            </a:r>
          </a:p>
          <a:p>
            <a:pPr marL="285750" indent="-285750" algn="just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Add Popular Amenities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Through reviews and customer preference data, identify essential amenities missing in these listings (like Wi-Fi, workspace, or basic kitchen items) </a:t>
            </a:r>
          </a:p>
          <a:p>
            <a:pPr marL="285750" indent="-285750" algn="just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 Campaigns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these listings on Airbnb’s social media channels, emphasizing their unique aspects (e.g., historic buildings, cozy spaces, scenic views)</a:t>
            </a:r>
          </a:p>
          <a:p>
            <a:pPr marL="285750" indent="-285750" algn="just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Cancellation Policies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Encourage hosts of unpopular properties to adopt this option if feasible.</a:t>
            </a:r>
          </a:p>
          <a:p>
            <a:pPr marL="285750" indent="-285750" algn="just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Guest Feedback: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Targeted Improvements &amp; Encourage Reviews for Recent Guests.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1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34F4B-49FC-7829-0DAE-7FAC4BC7C241}"/>
              </a:ext>
            </a:extLst>
          </p:cNvPr>
          <p:cNvSpPr txBox="1"/>
          <p:nvPr/>
        </p:nvSpPr>
        <p:spPr>
          <a:xfrm>
            <a:off x="5254263" y="167951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42524-2309-6103-62F0-0EBC694631C0}"/>
              </a:ext>
            </a:extLst>
          </p:cNvPr>
          <p:cNvSpPr txBox="1"/>
          <p:nvPr/>
        </p:nvSpPr>
        <p:spPr>
          <a:xfrm>
            <a:off x="1001485" y="1028343"/>
            <a:ext cx="10618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Listings data: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https://learn.upgrad.com/course/5701/segment/55499/338854/1024750/5125128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data/shapefile of New York: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https://data.cityofnewyork.us/City-Government/NTA-map/d3qk-pfyz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Problem, objective,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Python, Power BI, Tableau,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assumes that after covid-19 pandemic travel activity will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customer preferences using the number of reviews given by customers.</a:t>
            </a:r>
          </a:p>
        </p:txBody>
      </p:sp>
    </p:spTree>
    <p:extLst>
      <p:ext uri="{BB962C8B-B14F-4D97-AF65-F5344CB8AC3E}">
        <p14:creationId xmlns:p14="http://schemas.microsoft.com/office/powerpoint/2010/main" val="4876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370D-8293-667E-D467-B13560D5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B6F1B-6666-2C4D-8BD6-C9517512E006}"/>
              </a:ext>
            </a:extLst>
          </p:cNvPr>
          <p:cNvSpPr txBox="1"/>
          <p:nvPr/>
        </p:nvSpPr>
        <p:spPr>
          <a:xfrm>
            <a:off x="4973128" y="28924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6A1E46-2E01-3A4F-CFA3-7B4BFD64E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742088"/>
              </p:ext>
            </p:extLst>
          </p:nvPr>
        </p:nvGraphicFramePr>
        <p:xfrm>
          <a:off x="2473306" y="1111378"/>
          <a:ext cx="7245388" cy="5027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342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43F30-7251-3509-653C-BA8666770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312712-E37F-A571-7C89-98AF46B80162}"/>
              </a:ext>
            </a:extLst>
          </p:cNvPr>
          <p:cNvSpPr txBox="1"/>
          <p:nvPr/>
        </p:nvSpPr>
        <p:spPr>
          <a:xfrm>
            <a:off x="4460033" y="333182"/>
            <a:ext cx="2752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D1B6D-9209-6CD9-07FD-5F3CEC422DF4}"/>
              </a:ext>
            </a:extLst>
          </p:cNvPr>
          <p:cNvSpPr txBox="1"/>
          <p:nvPr/>
        </p:nvSpPr>
        <p:spPr>
          <a:xfrm>
            <a:off x="2067426" y="1172709"/>
            <a:ext cx="8382860" cy="451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hosts to acquire more and where?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categorization of customers based on their preferences.</a:t>
            </a:r>
          </a:p>
          <a:p>
            <a:pPr marL="285744" indent="-285744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neighborhoods they need to target?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pricing ranges preferred by customers?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various kinds of properties that exist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preferences.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 in the existing properties to make it more customer-oriented.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popular localities and properties in New York currently?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get unpopular properties more traction? </a:t>
            </a:r>
          </a:p>
        </p:txBody>
      </p:sp>
    </p:spTree>
    <p:extLst>
      <p:ext uri="{BB962C8B-B14F-4D97-AF65-F5344CB8AC3E}">
        <p14:creationId xmlns:p14="http://schemas.microsoft.com/office/powerpoint/2010/main" val="185292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41E81-B657-4A62-F077-DFB1EF39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10D7A-8CC2-C243-C2C5-D61B8A607064}"/>
              </a:ext>
            </a:extLst>
          </p:cNvPr>
          <p:cNvSpPr txBox="1"/>
          <p:nvPr/>
        </p:nvSpPr>
        <p:spPr>
          <a:xfrm>
            <a:off x="4686804" y="279920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81B08-6377-2578-FE9D-5430460968BD}"/>
              </a:ext>
            </a:extLst>
          </p:cNvPr>
          <p:cNvSpPr txBox="1"/>
          <p:nvPr/>
        </p:nvSpPr>
        <p:spPr>
          <a:xfrm>
            <a:off x="1882453" y="1135046"/>
            <a:ext cx="8847753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few months, Airbnb has seen a major decline in revenue. 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that the restrictions have started lifting and people have started to travel more, Airbnb wants to make sure that it is fully prepared for this change.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leaders at Airbnb want to understand some important insights based on various attributes in the dataset so as to increase the revenue.</a:t>
            </a:r>
          </a:p>
        </p:txBody>
      </p:sp>
    </p:spTree>
    <p:extLst>
      <p:ext uri="{BB962C8B-B14F-4D97-AF65-F5344CB8AC3E}">
        <p14:creationId xmlns:p14="http://schemas.microsoft.com/office/powerpoint/2010/main" val="66647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9AD16-C058-67FB-A272-1698953B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F9DAB-AE08-B01D-CEDB-461C774D4031}"/>
              </a:ext>
            </a:extLst>
          </p:cNvPr>
          <p:cNvSpPr txBox="1"/>
          <p:nvPr/>
        </p:nvSpPr>
        <p:spPr>
          <a:xfrm>
            <a:off x="3676299" y="121301"/>
            <a:ext cx="483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Host to Acquire More and Where?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1FC1CD-9937-5749-F11E-7ADB3B78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2" y="1782162"/>
            <a:ext cx="8200868" cy="4954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3CBA7-BC7F-C214-854B-9D8806F46B5B}"/>
              </a:ext>
            </a:extLst>
          </p:cNvPr>
          <p:cNvSpPr txBox="1"/>
          <p:nvPr/>
        </p:nvSpPr>
        <p:spPr>
          <a:xfrm>
            <a:off x="9060440" y="1645580"/>
            <a:ext cx="289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Neighborhoods Group by Count of Listings</a:t>
            </a:r>
            <a:endParaRPr lang="en-IN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4D4F-8A16-D13A-E43E-02820F95B402}"/>
              </a:ext>
            </a:extLst>
          </p:cNvPr>
          <p:cNvSpPr txBox="1"/>
          <p:nvPr/>
        </p:nvSpPr>
        <p:spPr>
          <a:xfrm>
            <a:off x="9163714" y="3654488"/>
            <a:ext cx="2635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Top 10 Neighborhoods by Review Sum</a:t>
            </a:r>
            <a:endParaRPr lang="en-IN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57B68-CB77-4AAE-83AD-85FD730A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16"/>
          <a:stretch/>
        </p:blipFill>
        <p:spPr>
          <a:xfrm>
            <a:off x="8360229" y="3973927"/>
            <a:ext cx="3831771" cy="2829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9EA7E-827D-12D3-3E38-AA976B3F1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192" y="4007438"/>
            <a:ext cx="609600" cy="327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09BC0-1BF9-488E-B387-16341031E876}"/>
              </a:ext>
            </a:extLst>
          </p:cNvPr>
          <p:cNvSpPr txBox="1"/>
          <p:nvPr/>
        </p:nvSpPr>
        <p:spPr>
          <a:xfrm>
            <a:off x="623656" y="640204"/>
            <a:ext cx="6892977" cy="10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Room types: Entire Home/Apt &amp; Private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Neighborhoods: Williamsburg, Bedford-Stuyvesant, Bushwick, East Village,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Herlem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Neighborhoods group: Brooklyn, Manhattan where we can acquire more host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688E20-EC7F-26D6-4CE7-C2D346DAA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020" y="1911004"/>
            <a:ext cx="3186187" cy="17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48FF1-588D-8686-3B20-B1BC23E575AD}"/>
              </a:ext>
            </a:extLst>
          </p:cNvPr>
          <p:cNvSpPr txBox="1"/>
          <p:nvPr/>
        </p:nvSpPr>
        <p:spPr>
          <a:xfrm>
            <a:off x="3431333" y="239878"/>
            <a:ext cx="636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Categorization of customers based on their preferences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E0E12-9461-15AA-4653-C052F89B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04" y="2933919"/>
            <a:ext cx="5584371" cy="31004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A6AAC-F526-7C05-61F0-2E94441B87BB}"/>
              </a:ext>
            </a:extLst>
          </p:cNvPr>
          <p:cNvSpPr txBox="1"/>
          <p:nvPr/>
        </p:nvSpPr>
        <p:spPr>
          <a:xfrm>
            <a:off x="257611" y="1019028"/>
            <a:ext cx="11501867" cy="1115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price ranges from $0 to $135, suggesting that budget-friendly options are popular among customers.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minimum night stay requirement is 1 to 2 days, indicating flexibility and short-term booking preference.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B98E6-ABA3-ACE8-41DF-0E0A5F58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5" y="2939144"/>
            <a:ext cx="6386825" cy="32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D0F6A0-A39A-F5D0-3256-E3B1C72CFEB7}"/>
              </a:ext>
            </a:extLst>
          </p:cNvPr>
          <p:cNvSpPr txBox="1"/>
          <p:nvPr/>
        </p:nvSpPr>
        <p:spPr>
          <a:xfrm>
            <a:off x="4355064" y="35521"/>
            <a:ext cx="421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ricing ranges preferred by customers</a:t>
            </a:r>
            <a:endParaRPr lang="en-IN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D3159F-9FCC-44EE-59E4-6C5C32691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98" y="1643803"/>
            <a:ext cx="4724070" cy="50627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6D8040-3783-DB05-08BD-A5C088262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10" y="1648605"/>
            <a:ext cx="6355075" cy="50579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FE04D8D-69A1-9970-0F23-28806AACADCF}"/>
              </a:ext>
            </a:extLst>
          </p:cNvPr>
          <p:cNvSpPr/>
          <p:nvPr/>
        </p:nvSpPr>
        <p:spPr>
          <a:xfrm>
            <a:off x="8598850" y="3724826"/>
            <a:ext cx="811763" cy="7790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E65B380-72BC-73F3-B757-30D9C6DBF9A9}"/>
              </a:ext>
            </a:extLst>
          </p:cNvPr>
          <p:cNvSpPr/>
          <p:nvPr/>
        </p:nvSpPr>
        <p:spPr>
          <a:xfrm>
            <a:off x="8282237" y="3724826"/>
            <a:ext cx="475862" cy="347408"/>
          </a:xfrm>
          <a:custGeom>
            <a:avLst/>
            <a:gdLst>
              <a:gd name="connsiteX0" fmla="*/ 0 w 475862"/>
              <a:gd name="connsiteY0" fmla="*/ 0 h 347408"/>
              <a:gd name="connsiteX1" fmla="*/ 289249 w 475862"/>
              <a:gd name="connsiteY1" fmla="*/ 298579 h 347408"/>
              <a:gd name="connsiteX2" fmla="*/ 475862 w 475862"/>
              <a:gd name="connsiteY2" fmla="*/ 345232 h 34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2" h="347408">
                <a:moveTo>
                  <a:pt x="0" y="0"/>
                </a:moveTo>
                <a:cubicBezTo>
                  <a:pt x="104969" y="120520"/>
                  <a:pt x="209939" y="241040"/>
                  <a:pt x="289249" y="298579"/>
                </a:cubicBezTo>
                <a:cubicBezTo>
                  <a:pt x="368559" y="356118"/>
                  <a:pt x="429209" y="348342"/>
                  <a:pt x="475862" y="345232"/>
                </a:cubicBezTo>
              </a:path>
            </a:pathLst>
          </a:custGeom>
          <a:noFill/>
          <a:ln>
            <a:headEnd type="none"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D304D-A762-60AE-F078-25B6962CC4A7}"/>
              </a:ext>
            </a:extLst>
          </p:cNvPr>
          <p:cNvSpPr txBox="1"/>
          <p:nvPr/>
        </p:nvSpPr>
        <p:spPr>
          <a:xfrm>
            <a:off x="7567159" y="342900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Manhattan</a:t>
            </a:r>
            <a:endParaRPr lang="en-IN" b="1" dirty="0">
              <a:latin typeface="Bradley Hand ITC" panose="030704020503020302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F5EF5-9FB5-764E-20CD-F1BE071A6A25}"/>
              </a:ext>
            </a:extLst>
          </p:cNvPr>
          <p:cNvSpPr txBox="1"/>
          <p:nvPr/>
        </p:nvSpPr>
        <p:spPr>
          <a:xfrm>
            <a:off x="1089498" y="572560"/>
            <a:ext cx="9924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Home/Apt: Preferred price range is $135 to $270, with a secondary concentration below $135.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Room: Most listings are priced under $135, catering to budget-conscious travelers.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Room: Nearly all listings are below $135, making this the most affordable room type category.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7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DF684-274A-CC54-1599-346FCA98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1C0B7-9498-1873-9198-88F3C9796E4D}"/>
              </a:ext>
            </a:extLst>
          </p:cNvPr>
          <p:cNvSpPr txBox="1"/>
          <p:nvPr/>
        </p:nvSpPr>
        <p:spPr>
          <a:xfrm>
            <a:off x="2920482" y="222676"/>
            <a:ext cx="722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various kinds of properties that exist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preferences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B2B8-A1E4-C859-71AD-3F3AA8FE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6" y="2378420"/>
            <a:ext cx="5511359" cy="3630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B7F4C-9BC4-685A-6629-B1B6E5F6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08" y="2378421"/>
            <a:ext cx="5586972" cy="36304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27DA3-2D46-C0A0-2646-6A094CEC8234}"/>
              </a:ext>
            </a:extLst>
          </p:cNvPr>
          <p:cNvSpPr txBox="1"/>
          <p:nvPr/>
        </p:nvSpPr>
        <p:spPr>
          <a:xfrm>
            <a:off x="1070854" y="699788"/>
            <a:ext cx="10657726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Home/Apt: This is the most prevalent room type, indicating a high supply in the market.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Room: Demonstrates strong guest interest, highlighting a preference for private yet affordable options.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Room: The least preferred room type, with limited demand compared to other options.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7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925A-F3AF-E4E4-F2EE-CF27B32C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FBB0A-8FED-8846-9A84-49673F6362AE}"/>
              </a:ext>
            </a:extLst>
          </p:cNvPr>
          <p:cNvSpPr txBox="1"/>
          <p:nvPr/>
        </p:nvSpPr>
        <p:spPr>
          <a:xfrm>
            <a:off x="3119997" y="80839"/>
            <a:ext cx="766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 in the existing properties to make it more customer-oriented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BCDCF-57EC-163E-B5C1-DA158FC4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59" y="2239347"/>
            <a:ext cx="3979213" cy="4417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9F723-7D8F-3E3C-0FB3-EABE3FAB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18"/>
          <a:stretch/>
        </p:blipFill>
        <p:spPr>
          <a:xfrm>
            <a:off x="6797095" y="2020046"/>
            <a:ext cx="2850861" cy="4636902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0F9CEB31-9B5E-6CE8-F42B-69D7987C5419}"/>
              </a:ext>
            </a:extLst>
          </p:cNvPr>
          <p:cNvSpPr/>
          <p:nvPr/>
        </p:nvSpPr>
        <p:spPr>
          <a:xfrm>
            <a:off x="8167270" y="2852037"/>
            <a:ext cx="743670" cy="26026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D2AC7-8B3E-11EB-05FE-0EFABFF3E3BB}"/>
              </a:ext>
            </a:extLst>
          </p:cNvPr>
          <p:cNvSpPr txBox="1"/>
          <p:nvPr/>
        </p:nvSpPr>
        <p:spPr>
          <a:xfrm>
            <a:off x="8534439" y="2958477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Print" panose="02000600000000000000" pitchFamily="2" charset="0"/>
              </a:rPr>
              <a:t>Average Room Availability</a:t>
            </a:r>
            <a:endParaRPr lang="en-IN" sz="800" dirty="0">
              <a:latin typeface="Segoe Print" panose="020006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4CD154-7B3D-54FB-2CE8-D85E829A0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096" y="1945761"/>
            <a:ext cx="1377431" cy="527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71A265-95D6-E909-5450-3BF8690EB4A5}"/>
              </a:ext>
            </a:extLst>
          </p:cNvPr>
          <p:cNvSpPr txBox="1"/>
          <p:nvPr/>
        </p:nvSpPr>
        <p:spPr>
          <a:xfrm>
            <a:off x="671081" y="577815"/>
            <a:ext cx="10020692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Home/apt &amp; Private Rooms have strong customer preference, Both contributing 98% room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their average availability is very low (111days), we can increase availability.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room availability is high but demand is very low.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2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3087</TotalTime>
  <Words>1066</Words>
  <Application>Microsoft Office PowerPoint</Application>
  <PresentationFormat>Widescreen</PresentationFormat>
  <Paragraphs>202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Segoe Print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Barge</dc:creator>
  <cp:lastModifiedBy>Sagar Barge</cp:lastModifiedBy>
  <cp:revision>61</cp:revision>
  <dcterms:created xsi:type="dcterms:W3CDTF">2024-11-04T12:25:19Z</dcterms:created>
  <dcterms:modified xsi:type="dcterms:W3CDTF">2024-11-10T17:17:26Z</dcterms:modified>
</cp:coreProperties>
</file>