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0" r:id="rId6"/>
    <p:sldId id="267" r:id="rId7"/>
    <p:sldId id="279" r:id="rId8"/>
    <p:sldId id="280" r:id="rId9"/>
    <p:sldId id="283" r:id="rId10"/>
    <p:sldId id="284" r:id="rId11"/>
    <p:sldId id="285" r:id="rId12"/>
    <p:sldId id="278" r:id="rId13"/>
    <p:sldId id="281" r:id="rId14"/>
    <p:sldId id="282" r:id="rId15"/>
    <p:sldId id="27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75" d="100"/>
          <a:sy n="75" d="100"/>
        </p:scale>
        <p:origin x="874" y="62"/>
      </p:cViewPr>
      <p:guideLst>
        <p:guide orient="horz" pos="3974"/>
        <p:guide pos="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4228E-6355-41B2-8D83-0CA711E5E8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B54A22C4-3CDD-4C20-B91B-9EBB91FFE6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Background</a:t>
          </a:r>
          <a:endParaRPr lang="en-IN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gm:t>
    </dgm:pt>
    <dgm:pt modelId="{408CA781-A427-437C-8CC6-A4FAE5874872}" type="parTrans" cxnId="{60D50494-EF42-4F61-877E-400E1C244DA0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62BD8B48-7356-4222-B7A2-EB2DE1D4204B}" type="sibTrans" cxnId="{60D50494-EF42-4F61-877E-400E1C244DA0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1B382DE6-EBE0-44A9-8E74-15D17697A7AA}">
      <dgm:prSet phldrT="[Text]" custT="1"/>
      <dgm:spPr/>
      <dgm:t>
        <a:bodyPr/>
        <a:lstStyle/>
        <a:p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Objective</a:t>
          </a:r>
          <a:endParaRPr lang="en-IN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gm:t>
    </dgm:pt>
    <dgm:pt modelId="{59DA83AB-D61B-4128-B7A7-F0239A395CE2}" type="parTrans" cxnId="{A560FC63-3B15-447B-AB4B-08EF8277B410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1BD82B5D-DF73-4199-8765-4C2445BC29C6}" type="sibTrans" cxnId="{A560FC63-3B15-447B-AB4B-08EF8277B410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35F26039-A393-4311-B8D9-4A8ECEBFFF1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Data Cleaning</a:t>
          </a:r>
          <a:endParaRPr lang="en-IN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gm:t>
    </dgm:pt>
    <dgm:pt modelId="{DB244513-8EAD-451F-9B32-B766A2543E30}" type="parTrans" cxnId="{41623B39-EB3B-44A0-A689-FC8FC8670CAC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23946DDF-4948-434C-8A17-29890DF43ABA}" type="sibTrans" cxnId="{41623B39-EB3B-44A0-A689-FC8FC8670CAC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0B7EE728-F755-48B3-8B98-8B578A39283E}">
      <dgm:prSet custT="1"/>
      <dgm:spPr/>
      <dgm:t>
        <a:bodyPr/>
        <a:lstStyle/>
        <a:p>
          <a:r>
            <a: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Key Insights</a:t>
          </a:r>
        </a:p>
      </dgm:t>
    </dgm:pt>
    <dgm:pt modelId="{51F17505-3147-45BD-90D1-A0048E837DAF}" type="parTrans" cxnId="{371E6002-9A34-4405-9078-025DFFB427C9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130927F4-DA78-4C40-B5F8-A8DCF578ADCC}" type="sibTrans" cxnId="{371E6002-9A34-4405-9078-025DFFB427C9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BE1EC379-75D4-4685-8614-3C04A01AA7FB}">
      <dgm:prSet custT="1"/>
      <dgm:spPr/>
      <dgm:t>
        <a:bodyPr/>
        <a:lstStyle/>
        <a:p>
          <a:r>
            <a:rPr lang="en-I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Appendix</a:t>
          </a:r>
        </a:p>
      </dgm:t>
    </dgm:pt>
    <dgm:pt modelId="{B4E1E410-3AA8-4FAD-8D8F-5B70518F41BF}" type="parTrans" cxnId="{CF0359A1-8C50-419C-9814-1143B21A5F4E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4E39E3F2-1259-4852-85A5-CF65B107B6C8}" type="sibTrans" cxnId="{CF0359A1-8C50-419C-9814-1143B21A5F4E}">
      <dgm:prSet/>
      <dgm:spPr/>
      <dgm:t>
        <a:bodyPr/>
        <a:lstStyle/>
        <a:p>
          <a:endParaRPr lang="en-IN" sz="2800" b="1">
            <a:latin typeface="Aptos Body"/>
          </a:endParaRPr>
        </a:p>
      </dgm:t>
    </dgm:pt>
    <dgm:pt modelId="{4A8320AC-A2E8-441B-8CC9-3AE756CC9F53}">
      <dgm:prSet custT="1"/>
      <dgm:spPr/>
      <dgm:t>
        <a:bodyPr/>
        <a:lstStyle/>
        <a:p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Conclusion</a:t>
          </a:r>
          <a:endParaRPr lang="en-IN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gm:t>
    </dgm:pt>
    <dgm:pt modelId="{CF9E8792-EF66-4EA3-B3FC-797AF24AF066}" type="parTrans" cxnId="{70835FB1-1F3E-4F8B-8AE4-E806D4511979}">
      <dgm:prSet/>
      <dgm:spPr/>
      <dgm:t>
        <a:bodyPr/>
        <a:lstStyle/>
        <a:p>
          <a:endParaRPr lang="en-IN" sz="2800" b="1"/>
        </a:p>
      </dgm:t>
    </dgm:pt>
    <dgm:pt modelId="{50D1D330-0531-4F91-816B-80B4EA7C211A}" type="sibTrans" cxnId="{70835FB1-1F3E-4F8B-8AE4-E806D4511979}">
      <dgm:prSet/>
      <dgm:spPr/>
      <dgm:t>
        <a:bodyPr/>
        <a:lstStyle/>
        <a:p>
          <a:endParaRPr lang="en-IN" sz="2800" b="1"/>
        </a:p>
      </dgm:t>
    </dgm:pt>
    <dgm:pt modelId="{CE61907B-E880-4807-B809-E2FD504873A1}">
      <dgm:prSet custT="1"/>
      <dgm:spPr/>
      <dgm:t>
        <a:bodyPr/>
        <a:lstStyle/>
        <a:p>
          <a:r>
            <a: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Recommendation</a:t>
          </a:r>
          <a:endParaRPr lang="en-IN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gm:t>
    </dgm:pt>
    <dgm:pt modelId="{6E1D73FC-CBC3-453D-9F68-581DE3AF29E2}" type="parTrans" cxnId="{AC8D77BE-4A81-4454-97A8-226D5C6972E4}">
      <dgm:prSet/>
      <dgm:spPr/>
      <dgm:t>
        <a:bodyPr/>
        <a:lstStyle/>
        <a:p>
          <a:endParaRPr lang="en-IN"/>
        </a:p>
      </dgm:t>
    </dgm:pt>
    <dgm:pt modelId="{58829252-BA62-4162-8D87-F6B3F2B679FB}" type="sibTrans" cxnId="{AC8D77BE-4A81-4454-97A8-226D5C6972E4}">
      <dgm:prSet/>
      <dgm:spPr/>
      <dgm:t>
        <a:bodyPr/>
        <a:lstStyle/>
        <a:p>
          <a:endParaRPr lang="en-IN"/>
        </a:p>
      </dgm:t>
    </dgm:pt>
    <dgm:pt modelId="{22653122-3CC8-4E18-8C1C-9555CB65C61C}" type="pres">
      <dgm:prSet presAssocID="{5C84228E-6355-41B2-8D83-0CA711E5E819}" presName="Name0" presStyleCnt="0">
        <dgm:presLayoutVars>
          <dgm:chMax val="7"/>
          <dgm:chPref val="7"/>
          <dgm:dir/>
        </dgm:presLayoutVars>
      </dgm:prSet>
      <dgm:spPr/>
    </dgm:pt>
    <dgm:pt modelId="{C2D10730-9C16-43D3-A2FE-557B903EFC8D}" type="pres">
      <dgm:prSet presAssocID="{5C84228E-6355-41B2-8D83-0CA711E5E819}" presName="Name1" presStyleCnt="0"/>
      <dgm:spPr/>
    </dgm:pt>
    <dgm:pt modelId="{4DBEE0C4-AD1B-4A18-A9E8-EF2D0FF02275}" type="pres">
      <dgm:prSet presAssocID="{5C84228E-6355-41B2-8D83-0CA711E5E819}" presName="cycle" presStyleCnt="0"/>
      <dgm:spPr/>
    </dgm:pt>
    <dgm:pt modelId="{7B903796-16AE-48AD-9D5F-83DC8BAB4781}" type="pres">
      <dgm:prSet presAssocID="{5C84228E-6355-41B2-8D83-0CA711E5E819}" presName="srcNode" presStyleLbl="node1" presStyleIdx="0" presStyleCnt="7"/>
      <dgm:spPr/>
    </dgm:pt>
    <dgm:pt modelId="{85315099-7E42-40F9-9871-8EDE5BACE9AF}" type="pres">
      <dgm:prSet presAssocID="{5C84228E-6355-41B2-8D83-0CA711E5E819}" presName="conn" presStyleLbl="parChTrans1D2" presStyleIdx="0" presStyleCnt="1"/>
      <dgm:spPr/>
    </dgm:pt>
    <dgm:pt modelId="{54AA06C2-42A5-4CF9-86BA-392DF61742E4}" type="pres">
      <dgm:prSet presAssocID="{5C84228E-6355-41B2-8D83-0CA711E5E819}" presName="extraNode" presStyleLbl="node1" presStyleIdx="0" presStyleCnt="7"/>
      <dgm:spPr/>
    </dgm:pt>
    <dgm:pt modelId="{19AD0FB8-ED33-486F-9D7B-BCF88B3B7478}" type="pres">
      <dgm:prSet presAssocID="{5C84228E-6355-41B2-8D83-0CA711E5E819}" presName="dstNode" presStyleLbl="node1" presStyleIdx="0" presStyleCnt="7"/>
      <dgm:spPr/>
    </dgm:pt>
    <dgm:pt modelId="{1B3441BE-DFE9-4065-8CF8-AF28B141D603}" type="pres">
      <dgm:prSet presAssocID="{B54A22C4-3CDD-4C20-B91B-9EBB91FFE608}" presName="text_1" presStyleLbl="node1" presStyleIdx="0" presStyleCnt="7">
        <dgm:presLayoutVars>
          <dgm:bulletEnabled val="1"/>
        </dgm:presLayoutVars>
      </dgm:prSet>
      <dgm:spPr/>
    </dgm:pt>
    <dgm:pt modelId="{E9B59BD6-CE54-4FBF-9FD0-F3D391403155}" type="pres">
      <dgm:prSet presAssocID="{B54A22C4-3CDD-4C20-B91B-9EBB91FFE608}" presName="accent_1" presStyleCnt="0"/>
      <dgm:spPr/>
    </dgm:pt>
    <dgm:pt modelId="{F2D1D944-5F19-4E23-8B31-0595C97EB499}" type="pres">
      <dgm:prSet presAssocID="{B54A22C4-3CDD-4C20-B91B-9EBB91FFE608}" presName="accentRepeatNode" presStyleLbl="solidFgAcc1" presStyleIdx="0" presStyleCnt="7"/>
      <dgm:spPr/>
    </dgm:pt>
    <dgm:pt modelId="{77CC656F-5159-4086-B358-FE561EC4AA2A}" type="pres">
      <dgm:prSet presAssocID="{1B382DE6-EBE0-44A9-8E74-15D17697A7AA}" presName="text_2" presStyleLbl="node1" presStyleIdx="1" presStyleCnt="7">
        <dgm:presLayoutVars>
          <dgm:bulletEnabled val="1"/>
        </dgm:presLayoutVars>
      </dgm:prSet>
      <dgm:spPr/>
    </dgm:pt>
    <dgm:pt modelId="{1E2FFE45-0900-4D63-BA1C-6C28E8410EC1}" type="pres">
      <dgm:prSet presAssocID="{1B382DE6-EBE0-44A9-8E74-15D17697A7AA}" presName="accent_2" presStyleCnt="0"/>
      <dgm:spPr/>
    </dgm:pt>
    <dgm:pt modelId="{8673D090-9FBE-450F-9FE0-49B5C8BF6CB4}" type="pres">
      <dgm:prSet presAssocID="{1B382DE6-EBE0-44A9-8E74-15D17697A7AA}" presName="accentRepeatNode" presStyleLbl="solidFgAcc1" presStyleIdx="1" presStyleCnt="7"/>
      <dgm:spPr/>
    </dgm:pt>
    <dgm:pt modelId="{288DC629-3134-4E0C-BF33-BB8C07C952FD}" type="pres">
      <dgm:prSet presAssocID="{35F26039-A393-4311-B8D9-4A8ECEBFFF1B}" presName="text_3" presStyleLbl="node1" presStyleIdx="2" presStyleCnt="7">
        <dgm:presLayoutVars>
          <dgm:bulletEnabled val="1"/>
        </dgm:presLayoutVars>
      </dgm:prSet>
      <dgm:spPr/>
    </dgm:pt>
    <dgm:pt modelId="{27865C45-0F30-4399-8A7D-A8BF6EBD4C58}" type="pres">
      <dgm:prSet presAssocID="{35F26039-A393-4311-B8D9-4A8ECEBFFF1B}" presName="accent_3" presStyleCnt="0"/>
      <dgm:spPr/>
    </dgm:pt>
    <dgm:pt modelId="{36843F34-8681-4C30-A42E-7B35EEB963AC}" type="pres">
      <dgm:prSet presAssocID="{35F26039-A393-4311-B8D9-4A8ECEBFFF1B}" presName="accentRepeatNode" presStyleLbl="solidFgAcc1" presStyleIdx="2" presStyleCnt="7"/>
      <dgm:spPr/>
    </dgm:pt>
    <dgm:pt modelId="{5FF78142-DBC5-4E57-B98D-EAA2F60939C6}" type="pres">
      <dgm:prSet presAssocID="{0B7EE728-F755-48B3-8B98-8B578A39283E}" presName="text_4" presStyleLbl="node1" presStyleIdx="3" presStyleCnt="7">
        <dgm:presLayoutVars>
          <dgm:bulletEnabled val="1"/>
        </dgm:presLayoutVars>
      </dgm:prSet>
      <dgm:spPr/>
    </dgm:pt>
    <dgm:pt modelId="{DD60E1F8-264D-4CB4-930C-3FE5414ED110}" type="pres">
      <dgm:prSet presAssocID="{0B7EE728-F755-48B3-8B98-8B578A39283E}" presName="accent_4" presStyleCnt="0"/>
      <dgm:spPr/>
    </dgm:pt>
    <dgm:pt modelId="{5FBD619E-9BB3-4EB6-A2F7-1ED4835D2500}" type="pres">
      <dgm:prSet presAssocID="{0B7EE728-F755-48B3-8B98-8B578A39283E}" presName="accentRepeatNode" presStyleLbl="solidFgAcc1" presStyleIdx="3" presStyleCnt="7"/>
      <dgm:spPr/>
    </dgm:pt>
    <dgm:pt modelId="{18FCB592-CA9A-45F3-8597-19253E9387C9}" type="pres">
      <dgm:prSet presAssocID="{4A8320AC-A2E8-441B-8CC9-3AE756CC9F53}" presName="text_5" presStyleLbl="node1" presStyleIdx="4" presStyleCnt="7">
        <dgm:presLayoutVars>
          <dgm:bulletEnabled val="1"/>
        </dgm:presLayoutVars>
      </dgm:prSet>
      <dgm:spPr/>
    </dgm:pt>
    <dgm:pt modelId="{196987F5-66CA-4059-AE8C-3DE067A393C7}" type="pres">
      <dgm:prSet presAssocID="{4A8320AC-A2E8-441B-8CC9-3AE756CC9F53}" presName="accent_5" presStyleCnt="0"/>
      <dgm:spPr/>
    </dgm:pt>
    <dgm:pt modelId="{75C3BC87-5548-49D8-88C4-AAF426DEA4A6}" type="pres">
      <dgm:prSet presAssocID="{4A8320AC-A2E8-441B-8CC9-3AE756CC9F53}" presName="accentRepeatNode" presStyleLbl="solidFgAcc1" presStyleIdx="4" presStyleCnt="7"/>
      <dgm:spPr/>
    </dgm:pt>
    <dgm:pt modelId="{1E964459-DE80-49E2-871D-67804882DB1B}" type="pres">
      <dgm:prSet presAssocID="{CE61907B-E880-4807-B809-E2FD504873A1}" presName="text_6" presStyleLbl="node1" presStyleIdx="5" presStyleCnt="7">
        <dgm:presLayoutVars>
          <dgm:bulletEnabled val="1"/>
        </dgm:presLayoutVars>
      </dgm:prSet>
      <dgm:spPr/>
    </dgm:pt>
    <dgm:pt modelId="{9D638E5F-76D2-4453-B8DC-F39AF05D1B05}" type="pres">
      <dgm:prSet presAssocID="{CE61907B-E880-4807-B809-E2FD504873A1}" presName="accent_6" presStyleCnt="0"/>
      <dgm:spPr/>
    </dgm:pt>
    <dgm:pt modelId="{9EA7598B-BA2C-4C24-BBF5-C6A49FE9EE8A}" type="pres">
      <dgm:prSet presAssocID="{CE61907B-E880-4807-B809-E2FD504873A1}" presName="accentRepeatNode" presStyleLbl="solidFgAcc1" presStyleIdx="5" presStyleCnt="7"/>
      <dgm:spPr/>
    </dgm:pt>
    <dgm:pt modelId="{9B367C9A-5EE4-4B4C-93B9-9A649DE49BE4}" type="pres">
      <dgm:prSet presAssocID="{BE1EC379-75D4-4685-8614-3C04A01AA7FB}" presName="text_7" presStyleLbl="node1" presStyleIdx="6" presStyleCnt="7">
        <dgm:presLayoutVars>
          <dgm:bulletEnabled val="1"/>
        </dgm:presLayoutVars>
      </dgm:prSet>
      <dgm:spPr/>
    </dgm:pt>
    <dgm:pt modelId="{6DB333CA-13DA-4508-8666-584E8CB66F40}" type="pres">
      <dgm:prSet presAssocID="{BE1EC379-75D4-4685-8614-3C04A01AA7FB}" presName="accent_7" presStyleCnt="0"/>
      <dgm:spPr/>
    </dgm:pt>
    <dgm:pt modelId="{8AFC75CB-98D5-4798-AB18-A040E2A60098}" type="pres">
      <dgm:prSet presAssocID="{BE1EC379-75D4-4685-8614-3C04A01AA7FB}" presName="accentRepeatNode" presStyleLbl="solidFgAcc1" presStyleIdx="6" presStyleCnt="7"/>
      <dgm:spPr/>
    </dgm:pt>
  </dgm:ptLst>
  <dgm:cxnLst>
    <dgm:cxn modelId="{371E6002-9A34-4405-9078-025DFFB427C9}" srcId="{5C84228E-6355-41B2-8D83-0CA711E5E819}" destId="{0B7EE728-F755-48B3-8B98-8B578A39283E}" srcOrd="3" destOrd="0" parTransId="{51F17505-3147-45BD-90D1-A0048E837DAF}" sibTransId="{130927F4-DA78-4C40-B5F8-A8DCF578ADCC}"/>
    <dgm:cxn modelId="{41623B39-EB3B-44A0-A689-FC8FC8670CAC}" srcId="{5C84228E-6355-41B2-8D83-0CA711E5E819}" destId="{35F26039-A393-4311-B8D9-4A8ECEBFFF1B}" srcOrd="2" destOrd="0" parTransId="{DB244513-8EAD-451F-9B32-B766A2543E30}" sibTransId="{23946DDF-4948-434C-8A17-29890DF43ABA}"/>
    <dgm:cxn modelId="{B2C2903B-D1DF-467D-9BC2-8C58A344DFBB}" type="presOf" srcId="{B54A22C4-3CDD-4C20-B91B-9EBB91FFE608}" destId="{1B3441BE-DFE9-4065-8CF8-AF28B141D603}" srcOrd="0" destOrd="0" presId="urn:microsoft.com/office/officeart/2008/layout/VerticalCurvedList"/>
    <dgm:cxn modelId="{A560FC63-3B15-447B-AB4B-08EF8277B410}" srcId="{5C84228E-6355-41B2-8D83-0CA711E5E819}" destId="{1B382DE6-EBE0-44A9-8E74-15D17697A7AA}" srcOrd="1" destOrd="0" parTransId="{59DA83AB-D61B-4128-B7A7-F0239A395CE2}" sibTransId="{1BD82B5D-DF73-4199-8765-4C2445BC29C6}"/>
    <dgm:cxn modelId="{FDBFD076-7A58-489F-8BF9-5C2500D82261}" type="presOf" srcId="{5C84228E-6355-41B2-8D83-0CA711E5E819}" destId="{22653122-3CC8-4E18-8C1C-9555CB65C61C}" srcOrd="0" destOrd="0" presId="urn:microsoft.com/office/officeart/2008/layout/VerticalCurvedList"/>
    <dgm:cxn modelId="{0C232386-9E43-4859-8D0E-A40A90F36764}" type="presOf" srcId="{1B382DE6-EBE0-44A9-8E74-15D17697A7AA}" destId="{77CC656F-5159-4086-B358-FE561EC4AA2A}" srcOrd="0" destOrd="0" presId="urn:microsoft.com/office/officeart/2008/layout/VerticalCurvedList"/>
    <dgm:cxn modelId="{60D50494-EF42-4F61-877E-400E1C244DA0}" srcId="{5C84228E-6355-41B2-8D83-0CA711E5E819}" destId="{B54A22C4-3CDD-4C20-B91B-9EBB91FFE608}" srcOrd="0" destOrd="0" parTransId="{408CA781-A427-437C-8CC6-A4FAE5874872}" sibTransId="{62BD8B48-7356-4222-B7A2-EB2DE1D4204B}"/>
    <dgm:cxn modelId="{CF0359A1-8C50-419C-9814-1143B21A5F4E}" srcId="{5C84228E-6355-41B2-8D83-0CA711E5E819}" destId="{BE1EC379-75D4-4685-8614-3C04A01AA7FB}" srcOrd="6" destOrd="0" parTransId="{B4E1E410-3AA8-4FAD-8D8F-5B70518F41BF}" sibTransId="{4E39E3F2-1259-4852-85A5-CF65B107B6C8}"/>
    <dgm:cxn modelId="{ABFC6FAC-B5BA-4CA6-A1B2-B60464EE94CC}" type="presOf" srcId="{BE1EC379-75D4-4685-8614-3C04A01AA7FB}" destId="{9B367C9A-5EE4-4B4C-93B9-9A649DE49BE4}" srcOrd="0" destOrd="0" presId="urn:microsoft.com/office/officeart/2008/layout/VerticalCurvedList"/>
    <dgm:cxn modelId="{9BF194AC-7483-4D0C-93D9-9DBE0E4EF68D}" type="presOf" srcId="{0B7EE728-F755-48B3-8B98-8B578A39283E}" destId="{5FF78142-DBC5-4E57-B98D-EAA2F60939C6}" srcOrd="0" destOrd="0" presId="urn:microsoft.com/office/officeart/2008/layout/VerticalCurvedList"/>
    <dgm:cxn modelId="{4286E0AE-24D9-4A0F-85D3-E7B6A6742F73}" type="presOf" srcId="{35F26039-A393-4311-B8D9-4A8ECEBFFF1B}" destId="{288DC629-3134-4E0C-BF33-BB8C07C952FD}" srcOrd="0" destOrd="0" presId="urn:microsoft.com/office/officeart/2008/layout/VerticalCurvedList"/>
    <dgm:cxn modelId="{70835FB1-1F3E-4F8B-8AE4-E806D4511979}" srcId="{5C84228E-6355-41B2-8D83-0CA711E5E819}" destId="{4A8320AC-A2E8-441B-8CC9-3AE756CC9F53}" srcOrd="4" destOrd="0" parTransId="{CF9E8792-EF66-4EA3-B3FC-797AF24AF066}" sibTransId="{50D1D330-0531-4F91-816B-80B4EA7C211A}"/>
    <dgm:cxn modelId="{AC8D77BE-4A81-4454-97A8-226D5C6972E4}" srcId="{5C84228E-6355-41B2-8D83-0CA711E5E819}" destId="{CE61907B-E880-4807-B809-E2FD504873A1}" srcOrd="5" destOrd="0" parTransId="{6E1D73FC-CBC3-453D-9F68-581DE3AF29E2}" sibTransId="{58829252-BA62-4162-8D87-F6B3F2B679FB}"/>
    <dgm:cxn modelId="{EFBDFAC2-A93D-40A3-A232-9536A78E79F5}" type="presOf" srcId="{4A8320AC-A2E8-441B-8CC9-3AE756CC9F53}" destId="{18FCB592-CA9A-45F3-8597-19253E9387C9}" srcOrd="0" destOrd="0" presId="urn:microsoft.com/office/officeart/2008/layout/VerticalCurvedList"/>
    <dgm:cxn modelId="{5C5E0ADD-5C2E-4A2C-B726-EC2F0FE5249D}" type="presOf" srcId="{CE61907B-E880-4807-B809-E2FD504873A1}" destId="{1E964459-DE80-49E2-871D-67804882DB1B}" srcOrd="0" destOrd="0" presId="urn:microsoft.com/office/officeart/2008/layout/VerticalCurvedList"/>
    <dgm:cxn modelId="{3A34C7E6-3A14-4C64-B951-E8FE1E7A95F9}" type="presOf" srcId="{62BD8B48-7356-4222-B7A2-EB2DE1D4204B}" destId="{85315099-7E42-40F9-9871-8EDE5BACE9AF}" srcOrd="0" destOrd="0" presId="urn:microsoft.com/office/officeart/2008/layout/VerticalCurvedList"/>
    <dgm:cxn modelId="{B9E75A24-F88C-477A-A369-F1A652E324D3}" type="presParOf" srcId="{22653122-3CC8-4E18-8C1C-9555CB65C61C}" destId="{C2D10730-9C16-43D3-A2FE-557B903EFC8D}" srcOrd="0" destOrd="0" presId="urn:microsoft.com/office/officeart/2008/layout/VerticalCurvedList"/>
    <dgm:cxn modelId="{604952A8-1658-4403-A673-4403860D5707}" type="presParOf" srcId="{C2D10730-9C16-43D3-A2FE-557B903EFC8D}" destId="{4DBEE0C4-AD1B-4A18-A9E8-EF2D0FF02275}" srcOrd="0" destOrd="0" presId="urn:microsoft.com/office/officeart/2008/layout/VerticalCurvedList"/>
    <dgm:cxn modelId="{E8E25AC2-5DFC-45F7-8A40-2108CD5E1F81}" type="presParOf" srcId="{4DBEE0C4-AD1B-4A18-A9E8-EF2D0FF02275}" destId="{7B903796-16AE-48AD-9D5F-83DC8BAB4781}" srcOrd="0" destOrd="0" presId="urn:microsoft.com/office/officeart/2008/layout/VerticalCurvedList"/>
    <dgm:cxn modelId="{326353D4-D3FC-437B-BA89-47A3B401B46E}" type="presParOf" srcId="{4DBEE0C4-AD1B-4A18-A9E8-EF2D0FF02275}" destId="{85315099-7E42-40F9-9871-8EDE5BACE9AF}" srcOrd="1" destOrd="0" presId="urn:microsoft.com/office/officeart/2008/layout/VerticalCurvedList"/>
    <dgm:cxn modelId="{06768FB4-3D98-4354-BC87-2F97B9255436}" type="presParOf" srcId="{4DBEE0C4-AD1B-4A18-A9E8-EF2D0FF02275}" destId="{54AA06C2-42A5-4CF9-86BA-392DF61742E4}" srcOrd="2" destOrd="0" presId="urn:microsoft.com/office/officeart/2008/layout/VerticalCurvedList"/>
    <dgm:cxn modelId="{D6CFFA79-9801-455B-BC36-F08430AF5233}" type="presParOf" srcId="{4DBEE0C4-AD1B-4A18-A9E8-EF2D0FF02275}" destId="{19AD0FB8-ED33-486F-9D7B-BCF88B3B7478}" srcOrd="3" destOrd="0" presId="urn:microsoft.com/office/officeart/2008/layout/VerticalCurvedList"/>
    <dgm:cxn modelId="{1F3A9AD8-EAAC-4FBD-B254-4488E43AA595}" type="presParOf" srcId="{C2D10730-9C16-43D3-A2FE-557B903EFC8D}" destId="{1B3441BE-DFE9-4065-8CF8-AF28B141D603}" srcOrd="1" destOrd="0" presId="urn:microsoft.com/office/officeart/2008/layout/VerticalCurvedList"/>
    <dgm:cxn modelId="{37EB090F-8131-47AA-9C92-DDA72A72F10E}" type="presParOf" srcId="{C2D10730-9C16-43D3-A2FE-557B903EFC8D}" destId="{E9B59BD6-CE54-4FBF-9FD0-F3D391403155}" srcOrd="2" destOrd="0" presId="urn:microsoft.com/office/officeart/2008/layout/VerticalCurvedList"/>
    <dgm:cxn modelId="{6E1A34B0-BE98-46E9-9EBE-F2D7B5CE17E0}" type="presParOf" srcId="{E9B59BD6-CE54-4FBF-9FD0-F3D391403155}" destId="{F2D1D944-5F19-4E23-8B31-0595C97EB499}" srcOrd="0" destOrd="0" presId="urn:microsoft.com/office/officeart/2008/layout/VerticalCurvedList"/>
    <dgm:cxn modelId="{137E1FE5-AF6C-4C22-BA86-09D3604E1090}" type="presParOf" srcId="{C2D10730-9C16-43D3-A2FE-557B903EFC8D}" destId="{77CC656F-5159-4086-B358-FE561EC4AA2A}" srcOrd="3" destOrd="0" presId="urn:microsoft.com/office/officeart/2008/layout/VerticalCurvedList"/>
    <dgm:cxn modelId="{8C9F19DF-C191-47EC-8C44-E29DFBC35A45}" type="presParOf" srcId="{C2D10730-9C16-43D3-A2FE-557B903EFC8D}" destId="{1E2FFE45-0900-4D63-BA1C-6C28E8410EC1}" srcOrd="4" destOrd="0" presId="urn:microsoft.com/office/officeart/2008/layout/VerticalCurvedList"/>
    <dgm:cxn modelId="{82FC5734-AFA8-4B87-9158-D2C0AB7E0273}" type="presParOf" srcId="{1E2FFE45-0900-4D63-BA1C-6C28E8410EC1}" destId="{8673D090-9FBE-450F-9FE0-49B5C8BF6CB4}" srcOrd="0" destOrd="0" presId="urn:microsoft.com/office/officeart/2008/layout/VerticalCurvedList"/>
    <dgm:cxn modelId="{C5E66225-B42E-4697-96D2-64CF3A76BDD8}" type="presParOf" srcId="{C2D10730-9C16-43D3-A2FE-557B903EFC8D}" destId="{288DC629-3134-4E0C-BF33-BB8C07C952FD}" srcOrd="5" destOrd="0" presId="urn:microsoft.com/office/officeart/2008/layout/VerticalCurvedList"/>
    <dgm:cxn modelId="{2F5AAC12-9BE7-4FB0-BA3F-5DBEA751485D}" type="presParOf" srcId="{C2D10730-9C16-43D3-A2FE-557B903EFC8D}" destId="{27865C45-0F30-4399-8A7D-A8BF6EBD4C58}" srcOrd="6" destOrd="0" presId="urn:microsoft.com/office/officeart/2008/layout/VerticalCurvedList"/>
    <dgm:cxn modelId="{11E642A9-2736-4374-8BD6-1B3B14A386AE}" type="presParOf" srcId="{27865C45-0F30-4399-8A7D-A8BF6EBD4C58}" destId="{36843F34-8681-4C30-A42E-7B35EEB963AC}" srcOrd="0" destOrd="0" presId="urn:microsoft.com/office/officeart/2008/layout/VerticalCurvedList"/>
    <dgm:cxn modelId="{754B0412-9649-4517-B6C0-7161B17BC7CC}" type="presParOf" srcId="{C2D10730-9C16-43D3-A2FE-557B903EFC8D}" destId="{5FF78142-DBC5-4E57-B98D-EAA2F60939C6}" srcOrd="7" destOrd="0" presId="urn:microsoft.com/office/officeart/2008/layout/VerticalCurvedList"/>
    <dgm:cxn modelId="{C8116D6D-C460-4BB1-910E-F78F1A9D2C2F}" type="presParOf" srcId="{C2D10730-9C16-43D3-A2FE-557B903EFC8D}" destId="{DD60E1F8-264D-4CB4-930C-3FE5414ED110}" srcOrd="8" destOrd="0" presId="urn:microsoft.com/office/officeart/2008/layout/VerticalCurvedList"/>
    <dgm:cxn modelId="{317D844C-7378-4A91-8F51-8DD969765A35}" type="presParOf" srcId="{DD60E1F8-264D-4CB4-930C-3FE5414ED110}" destId="{5FBD619E-9BB3-4EB6-A2F7-1ED4835D2500}" srcOrd="0" destOrd="0" presId="urn:microsoft.com/office/officeart/2008/layout/VerticalCurvedList"/>
    <dgm:cxn modelId="{0115BF07-AD6F-4E44-98DF-72877131D082}" type="presParOf" srcId="{C2D10730-9C16-43D3-A2FE-557B903EFC8D}" destId="{18FCB592-CA9A-45F3-8597-19253E9387C9}" srcOrd="9" destOrd="0" presId="urn:microsoft.com/office/officeart/2008/layout/VerticalCurvedList"/>
    <dgm:cxn modelId="{D8F3B60E-3141-442C-80BD-EC31560B65E0}" type="presParOf" srcId="{C2D10730-9C16-43D3-A2FE-557B903EFC8D}" destId="{196987F5-66CA-4059-AE8C-3DE067A393C7}" srcOrd="10" destOrd="0" presId="urn:microsoft.com/office/officeart/2008/layout/VerticalCurvedList"/>
    <dgm:cxn modelId="{74919231-405B-4C82-9A3A-86062D182BAB}" type="presParOf" srcId="{196987F5-66CA-4059-AE8C-3DE067A393C7}" destId="{75C3BC87-5548-49D8-88C4-AAF426DEA4A6}" srcOrd="0" destOrd="0" presId="urn:microsoft.com/office/officeart/2008/layout/VerticalCurvedList"/>
    <dgm:cxn modelId="{1A4511AF-C45A-4346-A7B6-A9B5B0FEF0A6}" type="presParOf" srcId="{C2D10730-9C16-43D3-A2FE-557B903EFC8D}" destId="{1E964459-DE80-49E2-871D-67804882DB1B}" srcOrd="11" destOrd="0" presId="urn:microsoft.com/office/officeart/2008/layout/VerticalCurvedList"/>
    <dgm:cxn modelId="{CD02F264-8701-4F9A-B38A-B448C3696A0A}" type="presParOf" srcId="{C2D10730-9C16-43D3-A2FE-557B903EFC8D}" destId="{9D638E5F-76D2-4453-B8DC-F39AF05D1B05}" srcOrd="12" destOrd="0" presId="urn:microsoft.com/office/officeart/2008/layout/VerticalCurvedList"/>
    <dgm:cxn modelId="{E5016E92-F146-4D49-A906-096E3F06778A}" type="presParOf" srcId="{9D638E5F-76D2-4453-B8DC-F39AF05D1B05}" destId="{9EA7598B-BA2C-4C24-BBF5-C6A49FE9EE8A}" srcOrd="0" destOrd="0" presId="urn:microsoft.com/office/officeart/2008/layout/VerticalCurvedList"/>
    <dgm:cxn modelId="{795BDE5D-AD8C-4B1D-BF3A-6B5F30AD004F}" type="presParOf" srcId="{C2D10730-9C16-43D3-A2FE-557B903EFC8D}" destId="{9B367C9A-5EE4-4B4C-93B9-9A649DE49BE4}" srcOrd="13" destOrd="0" presId="urn:microsoft.com/office/officeart/2008/layout/VerticalCurvedList"/>
    <dgm:cxn modelId="{174C78E9-5E21-4BE1-8272-739C676652AC}" type="presParOf" srcId="{C2D10730-9C16-43D3-A2FE-557B903EFC8D}" destId="{6DB333CA-13DA-4508-8666-584E8CB66F40}" srcOrd="14" destOrd="0" presId="urn:microsoft.com/office/officeart/2008/layout/VerticalCurvedList"/>
    <dgm:cxn modelId="{DF148EE7-3322-408E-8D08-C392C2376898}" type="presParOf" srcId="{6DB333CA-13DA-4508-8666-584E8CB66F40}" destId="{8AFC75CB-98D5-4798-AB18-A040E2A60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5099-7E42-40F9-9871-8EDE5BACE9AF}">
      <dsp:nvSpPr>
        <dsp:cNvPr id="0" name=""/>
        <dsp:cNvSpPr/>
      </dsp:nvSpPr>
      <dsp:spPr>
        <a:xfrm>
          <a:off x="-5680714" y="-870065"/>
          <a:ext cx="6767258" cy="6767258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41BE-DFE9-4065-8CF8-AF28B141D603}">
      <dsp:nvSpPr>
        <dsp:cNvPr id="0" name=""/>
        <dsp:cNvSpPr/>
      </dsp:nvSpPr>
      <dsp:spPr>
        <a:xfrm>
          <a:off x="352652" y="228533"/>
          <a:ext cx="6825622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Background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sp:txBody>
      <dsp:txXfrm>
        <a:off x="352652" y="228533"/>
        <a:ext cx="6825622" cy="456865"/>
      </dsp:txXfrm>
    </dsp:sp>
    <dsp:sp modelId="{F2D1D944-5F19-4E23-8B31-0595C97EB499}">
      <dsp:nvSpPr>
        <dsp:cNvPr id="0" name=""/>
        <dsp:cNvSpPr/>
      </dsp:nvSpPr>
      <dsp:spPr>
        <a:xfrm>
          <a:off x="67112" y="171425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C656F-5159-4086-B358-FE561EC4AA2A}">
      <dsp:nvSpPr>
        <dsp:cNvPr id="0" name=""/>
        <dsp:cNvSpPr/>
      </dsp:nvSpPr>
      <dsp:spPr>
        <a:xfrm>
          <a:off x="766385" y="914233"/>
          <a:ext cx="6411890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Objective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sp:txBody>
      <dsp:txXfrm>
        <a:off x="766385" y="914233"/>
        <a:ext cx="6411890" cy="456865"/>
      </dsp:txXfrm>
    </dsp:sp>
    <dsp:sp modelId="{8673D090-9FBE-450F-9FE0-49B5C8BF6CB4}">
      <dsp:nvSpPr>
        <dsp:cNvPr id="0" name=""/>
        <dsp:cNvSpPr/>
      </dsp:nvSpPr>
      <dsp:spPr>
        <a:xfrm>
          <a:off x="480844" y="857125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DC629-3134-4E0C-BF33-BB8C07C952FD}">
      <dsp:nvSpPr>
        <dsp:cNvPr id="0" name=""/>
        <dsp:cNvSpPr/>
      </dsp:nvSpPr>
      <dsp:spPr>
        <a:xfrm>
          <a:off x="993108" y="1599430"/>
          <a:ext cx="6185166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Data Cleaning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sp:txBody>
      <dsp:txXfrm>
        <a:off x="993108" y="1599430"/>
        <a:ext cx="6185166" cy="456865"/>
      </dsp:txXfrm>
    </dsp:sp>
    <dsp:sp modelId="{36843F34-8681-4C30-A42E-7B35EEB963AC}">
      <dsp:nvSpPr>
        <dsp:cNvPr id="0" name=""/>
        <dsp:cNvSpPr/>
      </dsp:nvSpPr>
      <dsp:spPr>
        <a:xfrm>
          <a:off x="707568" y="1542322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8142-DBC5-4E57-B98D-EAA2F60939C6}">
      <dsp:nvSpPr>
        <dsp:cNvPr id="0" name=""/>
        <dsp:cNvSpPr/>
      </dsp:nvSpPr>
      <dsp:spPr>
        <a:xfrm>
          <a:off x="1065499" y="2285130"/>
          <a:ext cx="6112776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Key Insights</a:t>
          </a:r>
        </a:p>
      </dsp:txBody>
      <dsp:txXfrm>
        <a:off x="1065499" y="2285130"/>
        <a:ext cx="6112776" cy="456865"/>
      </dsp:txXfrm>
    </dsp:sp>
    <dsp:sp modelId="{5FBD619E-9BB3-4EB6-A2F7-1ED4835D2500}">
      <dsp:nvSpPr>
        <dsp:cNvPr id="0" name=""/>
        <dsp:cNvSpPr/>
      </dsp:nvSpPr>
      <dsp:spPr>
        <a:xfrm>
          <a:off x="779958" y="2228022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CB592-CA9A-45F3-8597-19253E9387C9}">
      <dsp:nvSpPr>
        <dsp:cNvPr id="0" name=""/>
        <dsp:cNvSpPr/>
      </dsp:nvSpPr>
      <dsp:spPr>
        <a:xfrm>
          <a:off x="993108" y="2970830"/>
          <a:ext cx="6185166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Conclusion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sp:txBody>
      <dsp:txXfrm>
        <a:off x="993108" y="2970830"/>
        <a:ext cx="6185166" cy="456865"/>
      </dsp:txXfrm>
    </dsp:sp>
    <dsp:sp modelId="{75C3BC87-5548-49D8-88C4-AAF426DEA4A6}">
      <dsp:nvSpPr>
        <dsp:cNvPr id="0" name=""/>
        <dsp:cNvSpPr/>
      </dsp:nvSpPr>
      <dsp:spPr>
        <a:xfrm>
          <a:off x="707568" y="2913722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64459-DE80-49E2-871D-67804882DB1B}">
      <dsp:nvSpPr>
        <dsp:cNvPr id="0" name=""/>
        <dsp:cNvSpPr/>
      </dsp:nvSpPr>
      <dsp:spPr>
        <a:xfrm>
          <a:off x="766385" y="3656028"/>
          <a:ext cx="6411890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Recommendation</a:t>
          </a:r>
          <a:endParaRPr lang="en-IN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ptos Body"/>
            <a:cs typeface="Times New Roman" panose="02020603050405020304" pitchFamily="18" charset="0"/>
          </a:endParaRPr>
        </a:p>
      </dsp:txBody>
      <dsp:txXfrm>
        <a:off x="766385" y="3656028"/>
        <a:ext cx="6411890" cy="456865"/>
      </dsp:txXfrm>
    </dsp:sp>
    <dsp:sp modelId="{9EA7598B-BA2C-4C24-BBF5-C6A49FE9EE8A}">
      <dsp:nvSpPr>
        <dsp:cNvPr id="0" name=""/>
        <dsp:cNvSpPr/>
      </dsp:nvSpPr>
      <dsp:spPr>
        <a:xfrm>
          <a:off x="480844" y="3598920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67C9A-5EE4-4B4C-93B9-9A649DE49BE4}">
      <dsp:nvSpPr>
        <dsp:cNvPr id="0" name=""/>
        <dsp:cNvSpPr/>
      </dsp:nvSpPr>
      <dsp:spPr>
        <a:xfrm>
          <a:off x="352652" y="4341728"/>
          <a:ext cx="6825622" cy="45686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63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Body"/>
              <a:cs typeface="Times New Roman" panose="02020603050405020304" pitchFamily="18" charset="0"/>
            </a:rPr>
            <a:t>Appendix</a:t>
          </a:r>
        </a:p>
      </dsp:txBody>
      <dsp:txXfrm>
        <a:off x="352652" y="4341728"/>
        <a:ext cx="6825622" cy="456865"/>
      </dsp:txXfrm>
    </dsp:sp>
    <dsp:sp modelId="{8AFC75CB-98D5-4798-AB18-A040E2A60098}">
      <dsp:nvSpPr>
        <dsp:cNvPr id="0" name=""/>
        <dsp:cNvSpPr/>
      </dsp:nvSpPr>
      <dsp:spPr>
        <a:xfrm>
          <a:off x="67112" y="4284620"/>
          <a:ext cx="571081" cy="5710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878375-0E50-0B3A-8D8E-23024CD80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7DDDC-8D88-99CB-D110-37EFA7A85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18D4-FBE9-4BDC-9FE5-7B5B195DDE4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88F57-7878-C7AB-ED67-BC2C838DA5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4E00-0D56-2E94-8F94-DE977DEBA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7DC1-FECB-48D7-8123-4385EBAD0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2769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EFF8-F691-4E06-9A06-7A99E0C916F7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F8E49-8E11-4C7D-BF45-F9945672C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1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6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27F28-5E57-18E0-E5B5-45CC8CA5A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14CB0-AF36-C7B8-E252-45B7D0E59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14693-7595-8F4E-D484-8D7671A6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BE95-9EB7-2B10-B64F-56516BDB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9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CD56-104B-396D-D47D-E2AC0837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99D97-7129-E1CE-4EA2-68D1B9746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BFE6-97FF-285E-8273-D619843A2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E756-EEAC-9905-10AD-EBBD6B45D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0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236-C4A1-426A-B2A9-B1C5AF341459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FE6-CA09-45E5-A027-0BCD096BD83A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CE36-4D7C-4B9E-8213-9D7F4F09FE18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3CD-0988-4232-A05F-88DAA49B24FB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F2DB-B8E2-436F-8A77-2E22BC4C04F5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2FF2-9039-42AE-A3CF-9A6C9011C345}" type="datetime5">
              <a:rPr lang="en-IN" smtClean="0"/>
              <a:t>18-Feb-25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B3B3-BEA0-49EB-A9BA-10FFC8F56ADA}" type="datetime5">
              <a:rPr lang="en-IN" smtClean="0"/>
              <a:t>18-Feb-25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6992-9459-4675-A704-5A890B699EEC}" type="datetime5">
              <a:rPr lang="en-IN" smtClean="0"/>
              <a:t>18-Feb-25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4CC3-AD3C-4FB7-8B3C-580F898DAA15}" type="datetime5">
              <a:rPr lang="en-IN" smtClean="0"/>
              <a:t>18-Feb-25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3C94-295B-4EA6-9D0A-656364DAE765}" type="datetime5">
              <a:rPr lang="en-IN" smtClean="0"/>
              <a:t>18-Feb-25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CAA-C7DA-4DB0-B2C5-94228D97060B}" type="datetime5">
              <a:rPr lang="en-IN" smtClean="0"/>
              <a:t>18-Feb-25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B96A-377A-43A5-AFA6-8336425771B6}" type="datetime5">
              <a:rPr lang="en-IN" smtClean="0"/>
              <a:t>18-Feb-25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upGrad acquires Impartus and commits INR 150 crore to the buyout and  expansion of the company">
            <a:extLst>
              <a:ext uri="{FF2B5EF4-FFF2-40B4-BE49-F238E27FC236}">
                <a16:creationId xmlns:a16="http://schemas.microsoft.com/office/drawing/2014/main" id="{91BC49C9-9E6B-5599-8797-02AFD96D52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800" y="12600"/>
            <a:ext cx="1008461" cy="6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rl.stanford.edu/ys298mq8577" TargetMode="External"/><Relationship Id="rId2" Type="http://schemas.openxmlformats.org/officeDocument/2006/relationships/hyperlink" Target="https://learn.upgrad.com/course/5701/segment/59386/358088/1079504/5388059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2162872" y="73567"/>
            <a:ext cx="7866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ptos Body"/>
                <a:cs typeface="Times New Roman" panose="02020603050405020304" pitchFamily="18" charset="0"/>
              </a:rPr>
              <a:t>Optimizing Insights: </a:t>
            </a:r>
          </a:p>
          <a:p>
            <a:pPr algn="ctr"/>
            <a:r>
              <a:rPr lang="en-US" sz="4000" b="1" dirty="0" err="1">
                <a:latin typeface="Aptos Body"/>
                <a:cs typeface="Times New Roman" panose="02020603050405020304" pitchFamily="18" charset="0"/>
              </a:rPr>
              <a:t>OList</a:t>
            </a:r>
            <a:r>
              <a:rPr lang="en-US" sz="4000" b="1" dirty="0">
                <a:latin typeface="Aptos Body"/>
                <a:cs typeface="Times New Roman" panose="02020603050405020304" pitchFamily="18" charset="0"/>
              </a:rPr>
              <a:t> Marketing and Retail Analytics</a:t>
            </a:r>
            <a:endParaRPr lang="en-IN" sz="3200" b="1" dirty="0">
              <a:latin typeface="Aptos Body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E4A3D-502D-F6CE-AA47-3BA175D708D8}"/>
              </a:ext>
            </a:extLst>
          </p:cNvPr>
          <p:cNvSpPr txBox="1"/>
          <p:nvPr/>
        </p:nvSpPr>
        <p:spPr>
          <a:xfrm>
            <a:off x="3100800" y="5301000"/>
            <a:ext cx="6492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Body"/>
                <a:cs typeface="Times New Roman" panose="02020603050405020304" pitchFamily="18" charset="0"/>
              </a:rPr>
              <a:t> By: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Body"/>
                <a:cs typeface="Times New Roman" panose="02020603050405020304" pitchFamily="18" charset="0"/>
              </a:rPr>
              <a:t>Ajinkya Bandri,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Body"/>
                <a:cs typeface="Times New Roman" panose="02020603050405020304" pitchFamily="18" charset="0"/>
              </a:rPr>
              <a:t>Barbiee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Body"/>
                <a:cs typeface="Times New Roman" panose="02020603050405020304" pitchFamily="18" charset="0"/>
              </a:rPr>
              <a:t> Choudhary &amp; Sagar Barge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ptos Body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1EEB4-C6A2-5599-F209-AAE618809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8" t="-5865" r="-3978" b="-7518"/>
          <a:stretch/>
        </p:blipFill>
        <p:spPr bwMode="auto">
          <a:xfrm>
            <a:off x="3990000" y="2118600"/>
            <a:ext cx="4424529" cy="20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EB05-BA99-A1F1-F0E4-FC2FADD9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>
                <a:latin typeface="Aptos Body"/>
              </a:rPr>
              <a:t>1</a:t>
            </a:fld>
            <a:endParaRPr lang="en-IN" dirty="0">
              <a:latin typeface="Aptos Body"/>
            </a:endParaRPr>
          </a:p>
        </p:txBody>
      </p:sp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2"/>
    </mc:Choice>
    <mc:Fallback xmlns="">
      <p:transition spd="slow" advTm="136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EA2D-851E-B340-CC28-642C2D438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05ACCD-213C-F623-7573-892724E1257F}"/>
              </a:ext>
            </a:extLst>
          </p:cNvPr>
          <p:cNvSpPr txBox="1"/>
          <p:nvPr/>
        </p:nvSpPr>
        <p:spPr>
          <a:xfrm>
            <a:off x="4198868" y="270814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DF292-F448-9F35-9491-91301EE1E439}"/>
              </a:ext>
            </a:extLst>
          </p:cNvPr>
          <p:cNvSpPr txBox="1"/>
          <p:nvPr/>
        </p:nvSpPr>
        <p:spPr>
          <a:xfrm>
            <a:off x="854400" y="1697400"/>
            <a:ext cx="4915055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Additionally, we found that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Toys category has the highest number of orders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where products were purchased more than five times, totaling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86,860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This is followed by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Health &amp; Beauty, Bed &amp; Bath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and other categories</a:t>
            </a:r>
            <a:endParaRPr lang="en-US" b="1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478A-6D55-0DD7-545D-4124060A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0BD46-9A3F-9CB9-68AE-C3FC5167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922" y="1482634"/>
            <a:ext cx="5850000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4"/>
    </mc:Choice>
    <mc:Fallback xmlns="">
      <p:transition spd="slow" advTm="129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6D4BE-FA06-0012-CB4E-3059B06C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4C22C80-8D48-DE36-F407-50D0DA586B83}"/>
              </a:ext>
            </a:extLst>
          </p:cNvPr>
          <p:cNvSpPr txBox="1"/>
          <p:nvPr/>
        </p:nvSpPr>
        <p:spPr>
          <a:xfrm>
            <a:off x="4198868" y="270814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F213C-983F-255E-965A-100EF54E91A0}"/>
              </a:ext>
            </a:extLst>
          </p:cNvPr>
          <p:cNvSpPr txBox="1"/>
          <p:nvPr/>
        </p:nvSpPr>
        <p:spPr>
          <a:xfrm>
            <a:off x="1089025" y="1482634"/>
            <a:ext cx="491505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We analyzed the number of products ordered per transaction and found that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orders containing a single product have the highest count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totaling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83,530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Similarly, orders with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two products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amount to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9,572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followed by orders with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three products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which total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1,522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FBA4-36A9-40C2-88F9-130DF3AE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5ADF5-EAAB-4530-87E9-6EDBA61B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9550" y="1603800"/>
            <a:ext cx="5683062" cy="38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0"/>
    </mc:Choice>
    <mc:Fallback xmlns="">
      <p:transition spd="slow" advTm="170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4AA3-719D-3038-0404-428659830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EB09C-00B2-C561-EE7A-144380C06240}"/>
              </a:ext>
            </a:extLst>
          </p:cNvPr>
          <p:cNvSpPr txBox="1"/>
          <p:nvPr/>
        </p:nvSpPr>
        <p:spPr>
          <a:xfrm>
            <a:off x="4447388" y="46816"/>
            <a:ext cx="3297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75"/>
              </a:spcAft>
            </a:pPr>
            <a:r>
              <a:rPr lang="en-US" sz="28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58585-F872-DF31-DF07-4D85B7C4B483}"/>
              </a:ext>
            </a:extLst>
          </p:cNvPr>
          <p:cNvSpPr txBox="1"/>
          <p:nvPr/>
        </p:nvSpPr>
        <p:spPr>
          <a:xfrm>
            <a:off x="1362269" y="78377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E61F7-CE02-1693-5E22-741BF862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05" y="446926"/>
            <a:ext cx="4470495" cy="2982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006213-361A-C39E-4116-20F6C793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05" y="3569400"/>
            <a:ext cx="4470495" cy="2982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1D68-C800-0E86-1906-48FF614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12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9B1D2-1931-2C2A-430F-AB4C2A48D9CD}"/>
              </a:ext>
            </a:extLst>
          </p:cNvPr>
          <p:cNvSpPr txBox="1"/>
          <p:nvPr/>
        </p:nvSpPr>
        <p:spPr>
          <a:xfrm>
            <a:off x="994800" y="1510200"/>
            <a:ext cx="5022183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Upon analyzing the data by state, we found that </a:t>
            </a:r>
            <a:r>
              <a:rPr lang="en-US" sz="18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Amazonas</a:t>
            </a:r>
            <a:r>
              <a:rPr lang="en-US" sz="18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Rondonia</a:t>
            </a:r>
            <a:r>
              <a:rPr lang="en-US" sz="18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contribute the </a:t>
            </a:r>
            <a:r>
              <a:rPr lang="en-US" sz="18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least in terms of revenue and order volume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Additionally, a closer look at the adjacent images reveals that </a:t>
            </a:r>
            <a:r>
              <a:rPr lang="en-US" sz="18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51% of the revenue comes from Sergipe and Rio de Janeiro</a:t>
            </a:r>
            <a:endParaRPr lang="en-US" b="1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2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68"/>
    </mc:Choice>
    <mc:Fallback xmlns="">
      <p:transition spd="slow" advTm="236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D7E2-1985-B68C-AB80-2A4479CB6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9F8D1-F543-26C2-3A10-A0A2372958E0}"/>
              </a:ext>
            </a:extLst>
          </p:cNvPr>
          <p:cNvSpPr txBox="1"/>
          <p:nvPr/>
        </p:nvSpPr>
        <p:spPr>
          <a:xfrm>
            <a:off x="4719734" y="90054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14BD6-ABCA-0B44-7F3C-8018C5405AE8}"/>
              </a:ext>
            </a:extLst>
          </p:cNvPr>
          <p:cNvSpPr txBox="1"/>
          <p:nvPr/>
        </p:nvSpPr>
        <p:spPr>
          <a:xfrm>
            <a:off x="925691" y="948600"/>
            <a:ext cx="10340616" cy="50844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Efficient Inventory management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is a crucial for the making any e-commerce company profitable, and given Olist approach to do the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analysis of the sales data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is a very sound strategy</a:t>
            </a:r>
            <a:endParaRPr lang="en-US" sz="2000" b="1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Analyzing the sales data with help of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Pareto Analysis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will deliver us the requisite results any loss-making organization wants</a:t>
            </a: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Analyzing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top 20% of the products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which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accounts for 80%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of the revenue generation of the organization</a:t>
            </a:r>
            <a:endParaRPr lang="en-US" sz="2000" b="1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After implementing the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data driven inventory management strategies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businesses like Olist can improve their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profitability margin by reducing cost on inventory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and enhance their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overall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7A62E-4FED-599C-86F5-4A67C5E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2"/>
    </mc:Choice>
    <mc:Fallback xmlns="">
      <p:transition spd="slow" advTm="504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D6D8E-F03E-F714-42B4-0DD174BB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949B75-2E56-4F9E-8C58-974052A776EA}"/>
              </a:ext>
            </a:extLst>
          </p:cNvPr>
          <p:cNvSpPr txBox="1"/>
          <p:nvPr/>
        </p:nvSpPr>
        <p:spPr>
          <a:xfrm>
            <a:off x="4542067" y="153000"/>
            <a:ext cx="3107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AD0B-30EE-6CD7-306C-1CC3EE534179}"/>
              </a:ext>
            </a:extLst>
          </p:cNvPr>
          <p:cNvSpPr txBox="1"/>
          <p:nvPr/>
        </p:nvSpPr>
        <p:spPr>
          <a:xfrm>
            <a:off x="1182000" y="1364716"/>
            <a:ext cx="10340616" cy="35455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Consider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reducing the number of infrequent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products in the top selling category to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optimize inventory management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Develop the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target-based strategy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for most selling products to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increase the sales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of the products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Develop some promotional campaign to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highlight the infrequent selling product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and offer some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promotional discounts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on the product to increase sales in that segment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CDB8-9B67-D9A7-9A2A-2F9D1864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37"/>
    </mc:Choice>
    <mc:Fallback xmlns="">
      <p:transition spd="slow" advTm="456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34F4B-49FC-7829-0DAE-7FAC4BC7C241}"/>
              </a:ext>
            </a:extLst>
          </p:cNvPr>
          <p:cNvSpPr txBox="1"/>
          <p:nvPr/>
        </p:nvSpPr>
        <p:spPr>
          <a:xfrm>
            <a:off x="5254263" y="167951"/>
            <a:ext cx="1600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latin typeface="Aptos Body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42524-2309-6103-62F0-0EBC694631C0}"/>
              </a:ext>
            </a:extLst>
          </p:cNvPr>
          <p:cNvSpPr txBox="1"/>
          <p:nvPr/>
        </p:nvSpPr>
        <p:spPr>
          <a:xfrm>
            <a:off x="1001485" y="1028343"/>
            <a:ext cx="10618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https://learn.upgrad.com/course/5701/segment/59386/358088/1079504/5388059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data/shapefile of Brazil States: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https://purl.stanford.edu/ys298mq8577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Problem, objective,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– Pandas, Numpy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Python- Matplotlib, Seaborn, Tableau, Power BI,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 - Market Basket Analysis was conducted in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cases having order status as ‘delivered’ are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that company does not want to expand to new warehouses.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71C1-5778-EAB1-0C8B-92F30F5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5"/>
    </mc:Choice>
    <mc:Fallback xmlns="">
      <p:transition spd="slow" advTm="200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F6C08-035C-20DA-11D6-7BC84A9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16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65CA-C74E-C03B-9D91-7C8EB0A6CD04}"/>
              </a:ext>
            </a:extLst>
          </p:cNvPr>
          <p:cNvSpPr/>
          <p:nvPr/>
        </p:nvSpPr>
        <p:spPr>
          <a:xfrm>
            <a:off x="4055634" y="2875002"/>
            <a:ext cx="40807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 Body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086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7"/>
    </mc:Choice>
    <mc:Fallback xmlns="">
      <p:transition spd="slow" advTm="106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5452907" y="340878"/>
            <a:ext cx="1312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Aptos Body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6A1E46-2E01-3A4F-CFA3-7B4BFD64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400268"/>
              </p:ext>
            </p:extLst>
          </p:nvPr>
        </p:nvGraphicFramePr>
        <p:xfrm>
          <a:off x="2473306" y="1121538"/>
          <a:ext cx="7245388" cy="502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224BA-9CF4-9DD7-934E-068D2104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520" y="6308725"/>
            <a:ext cx="2743200" cy="365125"/>
          </a:xfrm>
        </p:spPr>
        <p:txBody>
          <a:bodyPr/>
          <a:lstStyle/>
          <a:p>
            <a:fld id="{39536073-9B43-4CD6-8196-951E11729E21}" type="slidenum">
              <a:rPr lang="en-IN" smtClean="0">
                <a:latin typeface="Aptos Body"/>
              </a:rPr>
              <a:t>2</a:t>
            </a:fld>
            <a:endParaRPr lang="en-IN">
              <a:latin typeface="Aptos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2FECA-B1C3-784E-FE5A-C5F29C26C758}"/>
              </a:ext>
            </a:extLst>
          </p:cNvPr>
          <p:cNvSpPr txBox="1"/>
          <p:nvPr/>
        </p:nvSpPr>
        <p:spPr>
          <a:xfrm>
            <a:off x="2679600" y="1369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BDE23-7FF6-8251-984E-F570D2092A0B}"/>
              </a:ext>
            </a:extLst>
          </p:cNvPr>
          <p:cNvSpPr txBox="1"/>
          <p:nvPr/>
        </p:nvSpPr>
        <p:spPr>
          <a:xfrm>
            <a:off x="3073640" y="20550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6C942-A1AF-BF4B-00C5-3A551A6659AA}"/>
              </a:ext>
            </a:extLst>
          </p:cNvPr>
          <p:cNvSpPr txBox="1"/>
          <p:nvPr/>
        </p:nvSpPr>
        <p:spPr>
          <a:xfrm>
            <a:off x="3316678" y="27351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D1355-A6EB-D0C3-B050-31C86B7F00EF}"/>
              </a:ext>
            </a:extLst>
          </p:cNvPr>
          <p:cNvSpPr txBox="1"/>
          <p:nvPr/>
        </p:nvSpPr>
        <p:spPr>
          <a:xfrm>
            <a:off x="3236775" y="345725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6-12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6982E-6289-0D3A-4331-5E440AB7EF45}"/>
              </a:ext>
            </a:extLst>
          </p:cNvPr>
          <p:cNvSpPr txBox="1"/>
          <p:nvPr/>
        </p:nvSpPr>
        <p:spPr>
          <a:xfrm>
            <a:off x="3254290" y="4133601"/>
            <a:ext cx="47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13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63EE-855B-D127-0FA3-2FFBCEE0C0FD}"/>
              </a:ext>
            </a:extLst>
          </p:cNvPr>
          <p:cNvSpPr txBox="1"/>
          <p:nvPr/>
        </p:nvSpPr>
        <p:spPr>
          <a:xfrm>
            <a:off x="3017141" y="4795287"/>
            <a:ext cx="47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14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B8527-039B-F988-8FA1-31FA422452CA}"/>
              </a:ext>
            </a:extLst>
          </p:cNvPr>
          <p:cNvSpPr txBox="1"/>
          <p:nvPr/>
        </p:nvSpPr>
        <p:spPr>
          <a:xfrm>
            <a:off x="2599342" y="5471976"/>
            <a:ext cx="47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15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2"/>
    </mc:Choice>
    <mc:Fallback xmlns="">
      <p:transition spd="slow" advTm="14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5126824" y="267020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6491D-30AA-4237-CE05-880C161C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B79D4-B008-3142-664A-69167B9FC373}"/>
              </a:ext>
            </a:extLst>
          </p:cNvPr>
          <p:cNvSpPr txBox="1"/>
          <p:nvPr/>
        </p:nvSpPr>
        <p:spPr>
          <a:xfrm>
            <a:off x="1182688" y="901800"/>
            <a:ext cx="10323872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Olist is an emerging e-commerce company, which is facing some heavy losses due to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its inefficient inventory management system and costly products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in their inventory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 overcome the above losses, they want to manage their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inventory and reduce the unnecessary losses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without affecting its operations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 meet the customers demand they are analyzing their Market Basket and determining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best-selling products and top revenue generating products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Also, they want to understand the Customers purchase behavior pattern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 reduce the inefficiency in the inventory management system and to avoid future losses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of the company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58"/>
    </mc:Choice>
    <mc:Fallback xmlns="">
      <p:transition spd="slow" advTm="384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3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1371385" y="959339"/>
            <a:ext cx="9449230" cy="44945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 identify the top revenue generating products which contributes to the top product category using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Pareto Analysis</a:t>
            </a: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 better understand the analysis of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Purchase Behavior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of the customers with the help of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Market Basket Analysis</a:t>
            </a:r>
          </a:p>
          <a:p>
            <a:pPr marL="285744" indent="-285744">
              <a:lnSpc>
                <a:spcPct val="20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Also, to understand which products are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most likely or preferred by the customers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while purchasing individually along with some of the other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combination product </a:t>
            </a: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which customers tends to purchase very often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3797C-E040-C20D-523F-2C649453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20"/>
    </mc:Choice>
    <mc:Fallback xmlns="">
      <p:transition spd="slow" advTm="352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1F22-B85A-6A2A-2BAF-EE51D9D5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D39A-0B23-CFD9-D6B1-E37FFE933543}"/>
              </a:ext>
            </a:extLst>
          </p:cNvPr>
          <p:cNvSpPr txBox="1"/>
          <p:nvPr/>
        </p:nvSpPr>
        <p:spPr>
          <a:xfrm>
            <a:off x="3779148" y="246600"/>
            <a:ext cx="551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ptos Body"/>
                <a:cs typeface="Times New Roman" panose="02020603050405020304" pitchFamily="18" charset="0"/>
              </a:rPr>
              <a:t>Data Cleaning and 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6151B-875A-7E39-147C-264CC0DAB0B5}"/>
              </a:ext>
            </a:extLst>
          </p:cNvPr>
          <p:cNvSpPr txBox="1"/>
          <p:nvPr/>
        </p:nvSpPr>
        <p:spPr>
          <a:xfrm>
            <a:off x="1089025" y="955872"/>
            <a:ext cx="5006975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With the help of python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missing value imputed by mean, median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Also,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outlier identified using boxplot and treated using capping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Handling of </a:t>
            </a:r>
            <a:r>
              <a:rPr lang="en-US" sz="2000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inconsistent data types and duplicates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87094-E7B8-DC19-6F39-86C17165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5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DD07C8-0084-318B-234D-32911EB5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6376974" y="3658833"/>
            <a:ext cx="5004434" cy="2649892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DADE87-E826-060C-E538-6F6AE658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102"/>
          <a:stretch/>
        </p:blipFill>
        <p:spPr>
          <a:xfrm>
            <a:off x="6376974" y="779548"/>
            <a:ext cx="5004434" cy="26498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6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5"/>
    </mc:Choice>
    <mc:Fallback xmlns="">
      <p:transition spd="slow" advTm="237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9BD5-1166-9044-3493-05A01D2F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6F1579-7019-B208-6513-1BA2429E26DB}"/>
              </a:ext>
            </a:extLst>
          </p:cNvPr>
          <p:cNvSpPr txBox="1"/>
          <p:nvPr/>
        </p:nvSpPr>
        <p:spPr>
          <a:xfrm>
            <a:off x="4198868" y="177595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FD553-6D59-E5A1-E4E2-E601523AC4E8}"/>
              </a:ext>
            </a:extLst>
          </p:cNvPr>
          <p:cNvSpPr txBox="1"/>
          <p:nvPr/>
        </p:nvSpPr>
        <p:spPr>
          <a:xfrm>
            <a:off x="992005" y="1090000"/>
            <a:ext cx="491505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After analyzing the data, we found out that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top 20 products sold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are comprises of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5 categories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which are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Toys, Health beauty, Garden tools, Computer accessories, watches gifts,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Also, the category is observed in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top 20 products sold by revenue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are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Toys, Computer accessories, Watches gifts, cool stuff, etc.</a:t>
            </a:r>
            <a:endParaRPr lang="en-US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237D-ACFC-4CF6-6654-E240684D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6D785D64-19BE-40A1-0435-32E04C96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06"/>
          <a:stretch/>
        </p:blipFill>
        <p:spPr>
          <a:xfrm>
            <a:off x="6331500" y="746685"/>
            <a:ext cx="4558200" cy="2682315"/>
          </a:xfrm>
          <a:prstGeom prst="rect">
            <a:avLst/>
          </a:prstGeom>
        </p:spPr>
      </p:pic>
      <p:pic>
        <p:nvPicPr>
          <p:cNvPr id="9" name="Picture 8" descr="A graph of a bar chart&#10;&#10;AI-generated content may be incorrect.">
            <a:extLst>
              <a:ext uri="{FF2B5EF4-FFF2-40B4-BE49-F238E27FC236}">
                <a16:creationId xmlns:a16="http://schemas.microsoft.com/office/drawing/2014/main" id="{C65BCEBB-8854-0CFE-2A51-D6C6067F5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" r="38868"/>
          <a:stretch/>
        </p:blipFill>
        <p:spPr>
          <a:xfrm>
            <a:off x="6445960" y="3626410"/>
            <a:ext cx="4481862" cy="2682315"/>
          </a:xfrm>
          <a:prstGeom prst="rect">
            <a:avLst/>
          </a:prstGeom>
        </p:spPr>
      </p:pic>
      <p:pic>
        <p:nvPicPr>
          <p:cNvPr id="11" name="Picture 10" descr="A graph of a bar chart&#10;&#10;AI-generated content may be incorrect.">
            <a:extLst>
              <a:ext uri="{FF2B5EF4-FFF2-40B4-BE49-F238E27FC236}">
                <a16:creationId xmlns:a16="http://schemas.microsoft.com/office/drawing/2014/main" id="{1916B1E2-8F2B-FE35-2C50-011AB4ECB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b="83430"/>
          <a:stretch/>
        </p:blipFill>
        <p:spPr>
          <a:xfrm>
            <a:off x="10272462" y="3756686"/>
            <a:ext cx="1696800" cy="1020661"/>
          </a:xfrm>
          <a:prstGeom prst="rect">
            <a:avLst/>
          </a:prstGeom>
        </p:spPr>
      </p:pic>
      <p:pic>
        <p:nvPicPr>
          <p:cNvPr id="15" name="Picture 14" descr="A graph of a bar chart&#10;&#10;AI-generated content may be incorrect.">
            <a:extLst>
              <a:ext uri="{FF2B5EF4-FFF2-40B4-BE49-F238E27FC236}">
                <a16:creationId xmlns:a16="http://schemas.microsoft.com/office/drawing/2014/main" id="{587C134D-5096-C254-107F-1ACD4EC45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3" b="81238"/>
          <a:stretch/>
        </p:blipFill>
        <p:spPr>
          <a:xfrm>
            <a:off x="10272462" y="942597"/>
            <a:ext cx="1696800" cy="11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8"/>
    </mc:Choice>
    <mc:Fallback xmlns="">
      <p:transition spd="slow" advTm="255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E748B-F9CB-AC3C-C353-E3F70863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943F1-EED4-8CD7-F9A9-EE0BC0469589}"/>
              </a:ext>
            </a:extLst>
          </p:cNvPr>
          <p:cNvSpPr txBox="1"/>
          <p:nvPr/>
        </p:nvSpPr>
        <p:spPr>
          <a:xfrm>
            <a:off x="4198868" y="240038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93A09-DC7E-A5A6-1F05-293055C579E5}"/>
              </a:ext>
            </a:extLst>
          </p:cNvPr>
          <p:cNvSpPr txBox="1"/>
          <p:nvPr/>
        </p:nvSpPr>
        <p:spPr>
          <a:xfrm>
            <a:off x="948000" y="928636"/>
            <a:ext cx="4915055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Upon analyzing the product categories and the corresponding graph, we observed that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Toys category accounts for the majority of products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across the range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This is followed by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Health &amp; Beauty 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Watches &amp; Gifts</a:t>
            </a:r>
            <a:endParaRPr lang="en-US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Additionally, the graph highlights that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Toys category alone contributes 76% of the total revenue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generated through sales.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6019C-D28D-5425-C587-7E967272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419EABAB-77FC-9F22-E794-BBDE3F27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00" y="1557000"/>
            <a:ext cx="5850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8"/>
    </mc:Choice>
    <mc:Fallback xmlns="">
      <p:transition spd="slow" advTm="238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CCDD3-C70C-3644-9AC8-8E74B4EF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CD9F51-D70C-E2D6-9F1D-E1041D38CD98}"/>
              </a:ext>
            </a:extLst>
          </p:cNvPr>
          <p:cNvSpPr txBox="1"/>
          <p:nvPr/>
        </p:nvSpPr>
        <p:spPr>
          <a:xfrm>
            <a:off x="4198868" y="240037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E3AD8-12DB-8AE2-FE02-791663BA4FBF}"/>
              </a:ext>
            </a:extLst>
          </p:cNvPr>
          <p:cNvSpPr txBox="1"/>
          <p:nvPr/>
        </p:nvSpPr>
        <p:spPr>
          <a:xfrm>
            <a:off x="994800" y="1205635"/>
            <a:ext cx="4915055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Analyzing the quantity of products by category, we observe that </a:t>
            </a:r>
            <a:r>
              <a:rPr lang="en-US" b="1" dirty="0"/>
              <a:t>Toys</a:t>
            </a:r>
            <a:r>
              <a:rPr lang="en-US" dirty="0"/>
              <a:t> </a:t>
            </a:r>
            <a:r>
              <a:rPr lang="en-US" b="1" dirty="0"/>
              <a:t>have the highest sales volume</a:t>
            </a:r>
            <a:br>
              <a:rPr lang="en-US" dirty="0"/>
            </a:br>
            <a:r>
              <a:rPr lang="en-US" dirty="0"/>
              <a:t>However, upon further breakdown, we notice shifts in product trends, with categories such as </a:t>
            </a:r>
            <a:r>
              <a:rPr lang="en-US" b="1" dirty="0"/>
              <a:t>Health &amp; Beauty, Bed &amp; Bath, Sports &amp; Leisure, and Furniture &amp; Décor</a:t>
            </a:r>
            <a:r>
              <a:rPr lang="en-US" dirty="0"/>
              <a:t> also contributing significantly to sales</a:t>
            </a:r>
            <a:endParaRPr lang="en-US" dirty="0">
              <a:solidFill>
                <a:srgbClr val="000000"/>
              </a:solidFill>
              <a:latin typeface="Aptos Body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BBE9-9345-EC88-4564-EFFEBD77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E4C04-47EB-2047-ABCA-04032A22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7504" y="1659009"/>
            <a:ext cx="6018577" cy="3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7"/>
    </mc:Choice>
    <mc:Fallback xmlns="">
      <p:transition spd="slow" advTm="120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6ED7-6AEC-D5D5-1149-2A02F835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7D1AB5-7D87-4FB7-AF11-41F78CCD71F4}"/>
              </a:ext>
            </a:extLst>
          </p:cNvPr>
          <p:cNvSpPr txBox="1"/>
          <p:nvPr/>
        </p:nvSpPr>
        <p:spPr>
          <a:xfrm>
            <a:off x="4198868" y="270814"/>
            <a:ext cx="379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tos Body"/>
              </a:rPr>
              <a:t>Key Insights</a:t>
            </a:r>
            <a:endParaRPr lang="en-IN" sz="2800" b="1" dirty="0">
              <a:latin typeface="Aptos Bod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E7A2-0F26-76C0-F212-AC6C379AA041}"/>
              </a:ext>
            </a:extLst>
          </p:cNvPr>
          <p:cNvSpPr txBox="1"/>
          <p:nvPr/>
        </p:nvSpPr>
        <p:spPr>
          <a:xfrm>
            <a:off x="1258259" y="1366875"/>
            <a:ext cx="3649775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After analyzing the data, we identified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specific product combinations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that are frequently ordered within the same category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Notably, the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Toys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 category often appears in combination with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Bed &amp; Bath, Furniture &amp; Décor</a:t>
            </a:r>
            <a:r>
              <a:rPr lang="en-US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000000"/>
                </a:solidFill>
                <a:latin typeface="Aptos Body"/>
                <a:cs typeface="Times New Roman" panose="02020603050405020304" pitchFamily="18" charset="0"/>
              </a:rPr>
              <a:t>Computer Accessories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1354-BBC6-F9D8-5A24-345B2291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4D544-88EC-74D2-DFBE-FEBD5E6B3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00"/>
          <a:stretch/>
        </p:blipFill>
        <p:spPr>
          <a:xfrm>
            <a:off x="5347200" y="858712"/>
            <a:ext cx="3742547" cy="57284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E0A2F8-E86D-0673-9C17-0E920EE56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8" b="88434"/>
          <a:stretch/>
        </p:blipFill>
        <p:spPr>
          <a:xfrm>
            <a:off x="9231600" y="1366875"/>
            <a:ext cx="844295" cy="5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7"/>
    </mc:Choice>
    <mc:Fallback xmlns="">
      <p:transition spd="slow" advTm="1543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4173</TotalTime>
  <Words>890</Words>
  <Application>Microsoft Office PowerPoint</Application>
  <PresentationFormat>Widescreen</PresentationFormat>
  <Paragraphs>105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Body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Ajinkya Bandri</cp:lastModifiedBy>
  <cp:revision>104</cp:revision>
  <dcterms:created xsi:type="dcterms:W3CDTF">2024-11-04T12:25:19Z</dcterms:created>
  <dcterms:modified xsi:type="dcterms:W3CDTF">2025-02-18T06:46:22Z</dcterms:modified>
</cp:coreProperties>
</file>