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8288000" cy="10287000"/>
  <p:notesSz cx="6858000" cy="9144000"/>
  <p:embeddedFontLst>
    <p:embeddedFont>
      <p:font typeface="HK Grotesk Bold" panose="020B0604020202020204" charset="0"/>
      <p:regular r:id="rId24"/>
    </p:embeddedFont>
    <p:embeddedFont>
      <p:font typeface="HK Grotesk Light" panose="020B0604020202020204" charset="0"/>
      <p:regular r:id="rId25"/>
    </p:embeddedFont>
    <p:embeddedFont>
      <p:font typeface="Times New Roman Bold" panose="02020803070505020304" pitchFamily="18" charset="0"/>
      <p:regular r:id="rId26"/>
      <p:bold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1" d="100"/>
          <a:sy n="51" d="100"/>
        </p:scale>
        <p:origin x="29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han gupta" userId="fe4bfc8dfa0bbc7c" providerId="LiveId" clId="{D34C9618-399A-423E-A3DE-BEF370331E36}"/>
    <pc:docChg chg="undo custSel modSld">
      <pc:chgData name="ishan gupta" userId="fe4bfc8dfa0bbc7c" providerId="LiveId" clId="{D34C9618-399A-423E-A3DE-BEF370331E36}" dt="2024-08-22T17:19:26.519" v="35" actId="207"/>
      <pc:docMkLst>
        <pc:docMk/>
      </pc:docMkLst>
      <pc:sldChg chg="modSp mod">
        <pc:chgData name="ishan gupta" userId="fe4bfc8dfa0bbc7c" providerId="LiveId" clId="{D34C9618-399A-423E-A3DE-BEF370331E36}" dt="2024-08-22T17:19:26.519" v="35" actId="207"/>
        <pc:sldMkLst>
          <pc:docMk/>
          <pc:sldMk cId="0" sldId="258"/>
        </pc:sldMkLst>
        <pc:spChg chg="mod">
          <ac:chgData name="ishan gupta" userId="fe4bfc8dfa0bbc7c" providerId="LiveId" clId="{D34C9618-399A-423E-A3DE-BEF370331E36}" dt="2024-08-22T17:19:26.519" v="35" actId="207"/>
          <ac:spMkLst>
            <pc:docMk/>
            <pc:sldMk cId="0" sldId="258"/>
            <ac:spMk id="1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0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616493">
            <a:off x="-2292032" y="2229992"/>
            <a:ext cx="12937834" cy="12917134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4" name="Group 4"/>
          <p:cNvGrpSpPr/>
          <p:nvPr/>
        </p:nvGrpSpPr>
        <p:grpSpPr>
          <a:xfrm rot="-5400000">
            <a:off x="8009230" y="8230"/>
            <a:ext cx="10287000" cy="10270541"/>
            <a:chOff x="0" y="0"/>
            <a:chExt cx="6350000" cy="633984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4520981" y="2846730"/>
            <a:ext cx="3767019" cy="7513339"/>
            <a:chOff x="0" y="0"/>
            <a:chExt cx="5022691" cy="10017785"/>
          </a:xfrm>
        </p:grpSpPr>
        <p:sp>
          <p:nvSpPr>
            <p:cNvPr id="7" name="Freeform 7"/>
            <p:cNvSpPr/>
            <p:nvPr/>
          </p:nvSpPr>
          <p:spPr>
            <a:xfrm rot="-10800000">
              <a:off x="0" y="0"/>
              <a:ext cx="5022691" cy="5022691"/>
            </a:xfrm>
            <a:custGeom>
              <a:avLst/>
              <a:gdLst/>
              <a:ahLst/>
              <a:cxnLst/>
              <a:rect l="l" t="t" r="r" b="b"/>
              <a:pathLst>
                <a:path w="5022691" h="5022691">
                  <a:moveTo>
                    <a:pt x="0" y="0"/>
                  </a:moveTo>
                  <a:lnTo>
                    <a:pt x="5022691" y="0"/>
                  </a:lnTo>
                  <a:lnTo>
                    <a:pt x="5022691" y="5022691"/>
                  </a:lnTo>
                  <a:lnTo>
                    <a:pt x="0" y="50226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 rot="-10800000" flipV="1">
              <a:off x="0" y="4995093"/>
              <a:ext cx="5022691" cy="5022691"/>
            </a:xfrm>
            <a:custGeom>
              <a:avLst/>
              <a:gdLst/>
              <a:ahLst/>
              <a:cxnLst/>
              <a:rect l="l" t="t" r="r" b="b"/>
              <a:pathLst>
                <a:path w="5022691" h="5022691">
                  <a:moveTo>
                    <a:pt x="0" y="5022692"/>
                  </a:moveTo>
                  <a:lnTo>
                    <a:pt x="5022691" y="5022692"/>
                  </a:lnTo>
                  <a:lnTo>
                    <a:pt x="5022691" y="0"/>
                  </a:lnTo>
                  <a:lnTo>
                    <a:pt x="0" y="0"/>
                  </a:lnTo>
                  <a:lnTo>
                    <a:pt x="0" y="5022692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9" name="Group 9"/>
          <p:cNvGrpSpPr/>
          <p:nvPr/>
        </p:nvGrpSpPr>
        <p:grpSpPr>
          <a:xfrm>
            <a:off x="1028700" y="1701868"/>
            <a:ext cx="9721850" cy="5415915"/>
            <a:chOff x="0" y="0"/>
            <a:chExt cx="12962467" cy="7221220"/>
          </a:xfrm>
        </p:grpSpPr>
        <p:sp>
          <p:nvSpPr>
            <p:cNvPr id="10" name="TextBox 10"/>
            <p:cNvSpPr txBox="1"/>
            <p:nvPr/>
          </p:nvSpPr>
          <p:spPr>
            <a:xfrm>
              <a:off x="0" y="85725"/>
              <a:ext cx="12962467" cy="45980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2090"/>
                </a:lnSpc>
              </a:pPr>
              <a:r>
                <a:rPr lang="en-US" sz="13000">
                  <a:solidFill>
                    <a:srgbClr val="1E1E1E"/>
                  </a:solidFill>
                  <a:latin typeface="Times New Roman"/>
                </a:rPr>
                <a:t>TAXI RADAR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5027930"/>
              <a:ext cx="12962467" cy="21932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6719"/>
                </a:lnSpc>
              </a:pPr>
              <a:r>
                <a:rPr lang="en-US" sz="4800">
                  <a:solidFill>
                    <a:srgbClr val="000000"/>
                  </a:solidFill>
                  <a:latin typeface="HK Grotesk Bold"/>
                </a:rPr>
                <a:t> Predict. Plan. Ride.</a:t>
              </a:r>
            </a:p>
            <a:p>
              <a:pPr algn="l">
                <a:lnSpc>
                  <a:spcPts val="6719"/>
                </a:lnSpc>
                <a:spcBef>
                  <a:spcPct val="0"/>
                </a:spcBef>
              </a:pPr>
              <a:endParaRPr lang="en-US" sz="4800">
                <a:solidFill>
                  <a:srgbClr val="000000"/>
                </a:solidFill>
                <a:latin typeface="HK Grotesk Bold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52072" y="666906"/>
            <a:ext cx="8099003" cy="10674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39"/>
              </a:lnSpc>
              <a:spcBef>
                <a:spcPct val="0"/>
              </a:spcBef>
            </a:pPr>
            <a:r>
              <a:rPr lang="en-US" sz="5599">
                <a:solidFill>
                  <a:srgbClr val="000000"/>
                </a:solidFill>
                <a:latin typeface="Times New Roman Bold"/>
              </a:rPr>
              <a:t>MODEL COMPARISON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9612867" y="2414270"/>
            <a:ext cx="8192649" cy="4827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39"/>
              </a:lnSpc>
              <a:spcBef>
                <a:spcPct val="0"/>
              </a:spcBef>
            </a:pPr>
            <a:r>
              <a:rPr lang="en-US" sz="3599">
                <a:solidFill>
                  <a:srgbClr val="000000"/>
                </a:solidFill>
                <a:latin typeface="Times New Roman Bold"/>
              </a:rPr>
              <a:t>Gradient Boosting:</a:t>
            </a:r>
          </a:p>
          <a:p>
            <a:pPr algn="l">
              <a:lnSpc>
                <a:spcPts val="2239"/>
              </a:lnSpc>
              <a:spcBef>
                <a:spcPct val="0"/>
              </a:spcBef>
            </a:pPr>
            <a:endParaRPr lang="en-US" sz="3599">
              <a:solidFill>
                <a:srgbClr val="000000"/>
              </a:solidFill>
              <a:latin typeface="Times New Roman Bold"/>
            </a:endParaRPr>
          </a:p>
          <a:p>
            <a:pPr algn="l">
              <a:lnSpc>
                <a:spcPts val="2940"/>
              </a:lnSpc>
              <a:spcBef>
                <a:spcPct val="0"/>
              </a:spcBef>
            </a:pPr>
            <a:endParaRPr lang="en-US" sz="3599">
              <a:solidFill>
                <a:srgbClr val="000000"/>
              </a:solidFill>
              <a:latin typeface="Times New Roman Bold"/>
            </a:endParaRPr>
          </a:p>
          <a:p>
            <a:pPr marL="712468" lvl="1" indent="-356234" algn="l">
              <a:lnSpc>
                <a:spcPts val="4619"/>
              </a:lnSpc>
              <a:spcBef>
                <a:spcPct val="0"/>
              </a:spcBef>
              <a:buFont typeface="Arial"/>
              <a:buChar char="•"/>
            </a:pPr>
            <a:r>
              <a:rPr lang="en-US" sz="3299">
                <a:solidFill>
                  <a:srgbClr val="000000"/>
                </a:solidFill>
                <a:latin typeface="Times New Roman"/>
              </a:rPr>
              <a:t>Feature Importance is not realistic.</a:t>
            </a:r>
          </a:p>
          <a:p>
            <a:pPr algn="l">
              <a:lnSpc>
                <a:spcPts val="4619"/>
              </a:lnSpc>
            </a:pPr>
            <a:r>
              <a:rPr lang="en-US" sz="3299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marL="712468" lvl="1" indent="-356234" algn="l">
              <a:lnSpc>
                <a:spcPts val="4619"/>
              </a:lnSpc>
              <a:buFont typeface="Arial"/>
              <a:buChar char="•"/>
            </a:pPr>
            <a:r>
              <a:rPr lang="en-US" sz="3299">
                <a:solidFill>
                  <a:srgbClr val="000000"/>
                </a:solidFill>
                <a:latin typeface="Times New Roman Bold"/>
              </a:rPr>
              <a:t>Overfitting: </a:t>
            </a:r>
            <a:r>
              <a:rPr lang="en-US" sz="3299">
                <a:solidFill>
                  <a:srgbClr val="000000"/>
                </a:solidFill>
                <a:latin typeface="Times New Roman"/>
              </a:rPr>
              <a:t>Risk of overfitting without proper regularization.</a:t>
            </a:r>
          </a:p>
          <a:p>
            <a:pPr algn="l">
              <a:lnSpc>
                <a:spcPts val="4619"/>
              </a:lnSpc>
            </a:pPr>
            <a:endParaRPr lang="en-US" sz="3299">
              <a:solidFill>
                <a:srgbClr val="000000"/>
              </a:solidFill>
              <a:latin typeface="Times New Roman"/>
            </a:endParaRPr>
          </a:p>
          <a:p>
            <a:pPr marL="712468" lvl="1" indent="-356234" algn="l">
              <a:lnSpc>
                <a:spcPts val="4619"/>
              </a:lnSpc>
              <a:spcBef>
                <a:spcPct val="0"/>
              </a:spcBef>
              <a:buFont typeface="Arial"/>
              <a:buChar char="•"/>
            </a:pPr>
            <a:r>
              <a:rPr lang="en-US" sz="3299">
                <a:solidFill>
                  <a:srgbClr val="000000"/>
                </a:solidFill>
                <a:latin typeface="Times New Roman Bold"/>
              </a:rPr>
              <a:t>Training Efficiency:</a:t>
            </a:r>
            <a:r>
              <a:rPr lang="en-US" sz="3299">
                <a:solidFill>
                  <a:srgbClr val="000000"/>
                </a:solidFill>
                <a:latin typeface="Times New Roman"/>
              </a:rPr>
              <a:t> Slower training.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137943" y="2414270"/>
            <a:ext cx="7671581" cy="5503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Times New Roman Bold"/>
              </a:rPr>
              <a:t>Random Forest Regressor:</a:t>
            </a:r>
          </a:p>
          <a:p>
            <a:pPr algn="l">
              <a:lnSpc>
                <a:spcPts val="2940"/>
              </a:lnSpc>
              <a:spcBef>
                <a:spcPct val="0"/>
              </a:spcBef>
            </a:pPr>
            <a:endParaRPr lang="en-US" sz="3600">
              <a:solidFill>
                <a:srgbClr val="000000"/>
              </a:solidFill>
              <a:latin typeface="Times New Roman Bold"/>
            </a:endParaRPr>
          </a:p>
          <a:p>
            <a:pPr algn="l">
              <a:lnSpc>
                <a:spcPts val="2940"/>
              </a:lnSpc>
              <a:spcBef>
                <a:spcPct val="0"/>
              </a:spcBef>
            </a:pPr>
            <a:endParaRPr lang="en-US" sz="3600">
              <a:solidFill>
                <a:srgbClr val="000000"/>
              </a:solidFill>
              <a:latin typeface="Times New Roman Bold"/>
            </a:endParaRPr>
          </a:p>
          <a:p>
            <a:pPr marL="712468" lvl="1" indent="-356234" algn="l">
              <a:lnSpc>
                <a:spcPts val="4619"/>
              </a:lnSpc>
              <a:spcBef>
                <a:spcPct val="0"/>
              </a:spcBef>
              <a:buFont typeface="Arial"/>
              <a:buChar char="•"/>
            </a:pPr>
            <a:r>
              <a:rPr lang="en-US" sz="3299">
                <a:solidFill>
                  <a:srgbClr val="000000"/>
                </a:solidFill>
                <a:latin typeface="Times New Roman"/>
              </a:rPr>
              <a:t>Feature Importance is more realistic.</a:t>
            </a:r>
          </a:p>
          <a:p>
            <a:pPr algn="l">
              <a:lnSpc>
                <a:spcPts val="4619"/>
              </a:lnSpc>
              <a:spcBef>
                <a:spcPct val="0"/>
              </a:spcBef>
            </a:pPr>
            <a:endParaRPr lang="en-US" sz="3299">
              <a:solidFill>
                <a:srgbClr val="000000"/>
              </a:solidFill>
              <a:latin typeface="Times New Roman"/>
            </a:endParaRPr>
          </a:p>
          <a:p>
            <a:pPr marL="712468" lvl="1" indent="-356234" algn="l">
              <a:lnSpc>
                <a:spcPts val="4619"/>
              </a:lnSpc>
              <a:buFont typeface="Arial"/>
              <a:buChar char="•"/>
            </a:pPr>
            <a:r>
              <a:rPr lang="en-US" sz="3299">
                <a:solidFill>
                  <a:srgbClr val="000000"/>
                </a:solidFill>
                <a:latin typeface="Times New Roman Bold"/>
              </a:rPr>
              <a:t>Overfitting Reduction:</a:t>
            </a:r>
            <a:r>
              <a:rPr lang="en-US" sz="3299">
                <a:solidFill>
                  <a:srgbClr val="000000"/>
                </a:solidFill>
                <a:latin typeface="Times New Roman"/>
              </a:rPr>
              <a:t> Combats overfitting through random sampling.</a:t>
            </a:r>
          </a:p>
          <a:p>
            <a:pPr algn="l">
              <a:lnSpc>
                <a:spcPts val="4619"/>
              </a:lnSpc>
            </a:pPr>
            <a:endParaRPr lang="en-US" sz="3299">
              <a:solidFill>
                <a:srgbClr val="000000"/>
              </a:solidFill>
              <a:latin typeface="Times New Roman"/>
            </a:endParaRPr>
          </a:p>
          <a:p>
            <a:pPr marL="712468" lvl="1" indent="-356234" algn="l">
              <a:lnSpc>
                <a:spcPts val="4619"/>
              </a:lnSpc>
              <a:spcBef>
                <a:spcPct val="0"/>
              </a:spcBef>
              <a:buFont typeface="Arial"/>
              <a:buChar char="•"/>
            </a:pPr>
            <a:r>
              <a:rPr lang="en-US" sz="3299">
                <a:solidFill>
                  <a:srgbClr val="000000"/>
                </a:solidFill>
                <a:latin typeface="Times New Roman Bold"/>
              </a:rPr>
              <a:t>Training Efficiency:</a:t>
            </a:r>
            <a:r>
              <a:rPr lang="en-US" sz="3299">
                <a:solidFill>
                  <a:srgbClr val="000000"/>
                </a:solidFill>
                <a:latin typeface="Times New Roman"/>
              </a:rPr>
              <a:t> Faster training compared to boosting methods.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-45044" y="878236"/>
            <a:ext cx="6826178" cy="9582150"/>
            <a:chOff x="0" y="0"/>
            <a:chExt cx="2354580" cy="330520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53310" cy="3305208"/>
            </a:xfrm>
            <a:custGeom>
              <a:avLst/>
              <a:gdLst/>
              <a:ahLst/>
              <a:cxnLst/>
              <a:rect l="l" t="t" r="r" b="b"/>
              <a:pathLst>
                <a:path w="2353310" h="3305208">
                  <a:moveTo>
                    <a:pt x="784860" y="3237898"/>
                  </a:moveTo>
                  <a:cubicBezTo>
                    <a:pt x="905510" y="3278538"/>
                    <a:pt x="1042670" y="3305208"/>
                    <a:pt x="1177290" y="3305208"/>
                  </a:cubicBezTo>
                  <a:cubicBezTo>
                    <a:pt x="1311910" y="3305208"/>
                    <a:pt x="1441450" y="3282348"/>
                    <a:pt x="1560830" y="3241708"/>
                  </a:cubicBezTo>
                  <a:cubicBezTo>
                    <a:pt x="1563370" y="3240438"/>
                    <a:pt x="1565910" y="3240438"/>
                    <a:pt x="1568450" y="3239168"/>
                  </a:cubicBezTo>
                  <a:cubicBezTo>
                    <a:pt x="2016760" y="3076608"/>
                    <a:pt x="2346960" y="2647348"/>
                    <a:pt x="2353310" y="2144356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2142750"/>
                  </a:lnTo>
                  <a:cubicBezTo>
                    <a:pt x="6350" y="2649888"/>
                    <a:pt x="331470" y="3079148"/>
                    <a:pt x="784860" y="3237898"/>
                  </a:cubicBezTo>
                  <a:close/>
                </a:path>
              </a:pathLst>
            </a:custGeom>
            <a:solidFill>
              <a:srgbClr val="FFD034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-45044" y="24089"/>
            <a:ext cx="6826178" cy="10436297"/>
            <a:chOff x="0" y="0"/>
            <a:chExt cx="2354580" cy="359983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353310" cy="3599833"/>
            </a:xfrm>
            <a:custGeom>
              <a:avLst/>
              <a:gdLst/>
              <a:ahLst/>
              <a:cxnLst/>
              <a:rect l="l" t="t" r="r" b="b"/>
              <a:pathLst>
                <a:path w="2353310" h="3599833">
                  <a:moveTo>
                    <a:pt x="784860" y="3532522"/>
                  </a:moveTo>
                  <a:cubicBezTo>
                    <a:pt x="905510" y="3573163"/>
                    <a:pt x="1042670" y="3599833"/>
                    <a:pt x="1177290" y="3599833"/>
                  </a:cubicBezTo>
                  <a:cubicBezTo>
                    <a:pt x="1311910" y="3599833"/>
                    <a:pt x="1441450" y="3576972"/>
                    <a:pt x="1560830" y="3536333"/>
                  </a:cubicBezTo>
                  <a:cubicBezTo>
                    <a:pt x="1563370" y="3535063"/>
                    <a:pt x="1565910" y="3535063"/>
                    <a:pt x="1568450" y="3533792"/>
                  </a:cubicBezTo>
                  <a:cubicBezTo>
                    <a:pt x="2016760" y="3371233"/>
                    <a:pt x="2346960" y="2941972"/>
                    <a:pt x="2353310" y="2438073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2436241"/>
                  </a:lnTo>
                  <a:cubicBezTo>
                    <a:pt x="6350" y="2944512"/>
                    <a:pt x="331470" y="3373772"/>
                    <a:pt x="784860" y="3532522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7571784" y="513321"/>
            <a:ext cx="9054640" cy="4269731"/>
          </a:xfrm>
          <a:custGeom>
            <a:avLst/>
            <a:gdLst/>
            <a:ahLst/>
            <a:cxnLst/>
            <a:rect l="l" t="t" r="r" b="b"/>
            <a:pathLst>
              <a:path w="9054640" h="4269731">
                <a:moveTo>
                  <a:pt x="0" y="0"/>
                </a:moveTo>
                <a:lnTo>
                  <a:pt x="9054640" y="0"/>
                </a:lnTo>
                <a:lnTo>
                  <a:pt x="9054640" y="4269731"/>
                </a:lnTo>
                <a:lnTo>
                  <a:pt x="0" y="42697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8806606" y="5242238"/>
            <a:ext cx="7819818" cy="4441787"/>
          </a:xfrm>
          <a:custGeom>
            <a:avLst/>
            <a:gdLst/>
            <a:ahLst/>
            <a:cxnLst/>
            <a:rect l="l" t="t" r="r" b="b"/>
            <a:pathLst>
              <a:path w="7819818" h="4441787">
                <a:moveTo>
                  <a:pt x="0" y="0"/>
                </a:moveTo>
                <a:lnTo>
                  <a:pt x="7819818" y="0"/>
                </a:lnTo>
                <a:lnTo>
                  <a:pt x="7819818" y="4441786"/>
                </a:lnTo>
                <a:lnTo>
                  <a:pt x="0" y="44417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7089380" y="-888381"/>
            <a:ext cx="5445234" cy="1776762"/>
            <a:chOff x="0" y="0"/>
            <a:chExt cx="7260312" cy="2369017"/>
          </a:xfrm>
        </p:grpSpPr>
        <p:sp>
          <p:nvSpPr>
            <p:cNvPr id="9" name="TextBox 9"/>
            <p:cNvSpPr txBox="1"/>
            <p:nvPr/>
          </p:nvSpPr>
          <p:spPr>
            <a:xfrm>
              <a:off x="0" y="-9525"/>
              <a:ext cx="7260312" cy="13218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6500"/>
                </a:lnSpc>
              </a:pPr>
              <a:r>
                <a:rPr lang="en-US" sz="6500">
                  <a:solidFill>
                    <a:srgbClr val="FFFFFF"/>
                  </a:solidFill>
                  <a:latin typeface="Times New Roman"/>
                </a:rPr>
                <a:t>Concept Used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1692742"/>
              <a:ext cx="7260312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246505" y="2648186"/>
            <a:ext cx="7027639" cy="3350294"/>
            <a:chOff x="0" y="0"/>
            <a:chExt cx="9370185" cy="4467059"/>
          </a:xfrm>
        </p:grpSpPr>
        <p:sp>
          <p:nvSpPr>
            <p:cNvPr id="12" name="TextBox 12"/>
            <p:cNvSpPr txBox="1"/>
            <p:nvPr/>
          </p:nvSpPr>
          <p:spPr>
            <a:xfrm>
              <a:off x="0" y="0"/>
              <a:ext cx="9370185" cy="31033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8388"/>
                </a:lnSpc>
              </a:pPr>
              <a:r>
                <a:rPr lang="en-US" sz="8388">
                  <a:solidFill>
                    <a:srgbClr val="FFFFFF"/>
                  </a:solidFill>
                  <a:latin typeface="Times New Roman"/>
                </a:rPr>
                <a:t>Feature Importance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3594582"/>
              <a:ext cx="9370185" cy="8724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5420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-45044" y="878236"/>
            <a:ext cx="6826178" cy="9582150"/>
            <a:chOff x="0" y="0"/>
            <a:chExt cx="2354580" cy="330520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53310" cy="3305208"/>
            </a:xfrm>
            <a:custGeom>
              <a:avLst/>
              <a:gdLst/>
              <a:ahLst/>
              <a:cxnLst/>
              <a:rect l="l" t="t" r="r" b="b"/>
              <a:pathLst>
                <a:path w="2353310" h="3305208">
                  <a:moveTo>
                    <a:pt x="784860" y="3237898"/>
                  </a:moveTo>
                  <a:cubicBezTo>
                    <a:pt x="905510" y="3278538"/>
                    <a:pt x="1042670" y="3305208"/>
                    <a:pt x="1177290" y="3305208"/>
                  </a:cubicBezTo>
                  <a:cubicBezTo>
                    <a:pt x="1311910" y="3305208"/>
                    <a:pt x="1441450" y="3282348"/>
                    <a:pt x="1560830" y="3241708"/>
                  </a:cubicBezTo>
                  <a:cubicBezTo>
                    <a:pt x="1563370" y="3240438"/>
                    <a:pt x="1565910" y="3240438"/>
                    <a:pt x="1568450" y="3239168"/>
                  </a:cubicBezTo>
                  <a:cubicBezTo>
                    <a:pt x="2016760" y="3076608"/>
                    <a:pt x="2346960" y="2647348"/>
                    <a:pt x="2353310" y="2144356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2142750"/>
                  </a:lnTo>
                  <a:cubicBezTo>
                    <a:pt x="6350" y="2649888"/>
                    <a:pt x="331470" y="3079148"/>
                    <a:pt x="784860" y="3237898"/>
                  </a:cubicBezTo>
                  <a:close/>
                </a:path>
              </a:pathLst>
            </a:custGeom>
            <a:solidFill>
              <a:srgbClr val="FFD034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-45044" y="24089"/>
            <a:ext cx="6826178" cy="10436297"/>
            <a:chOff x="0" y="0"/>
            <a:chExt cx="2354580" cy="359983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353310" cy="3599833"/>
            </a:xfrm>
            <a:custGeom>
              <a:avLst/>
              <a:gdLst/>
              <a:ahLst/>
              <a:cxnLst/>
              <a:rect l="l" t="t" r="r" b="b"/>
              <a:pathLst>
                <a:path w="2353310" h="3599833">
                  <a:moveTo>
                    <a:pt x="784860" y="3532522"/>
                  </a:moveTo>
                  <a:cubicBezTo>
                    <a:pt x="905510" y="3573163"/>
                    <a:pt x="1042670" y="3599833"/>
                    <a:pt x="1177290" y="3599833"/>
                  </a:cubicBezTo>
                  <a:cubicBezTo>
                    <a:pt x="1311910" y="3599833"/>
                    <a:pt x="1441450" y="3576972"/>
                    <a:pt x="1560830" y="3536333"/>
                  </a:cubicBezTo>
                  <a:cubicBezTo>
                    <a:pt x="1563370" y="3535063"/>
                    <a:pt x="1565910" y="3535063"/>
                    <a:pt x="1568450" y="3533792"/>
                  </a:cubicBezTo>
                  <a:cubicBezTo>
                    <a:pt x="2016760" y="3371233"/>
                    <a:pt x="2346960" y="2941972"/>
                    <a:pt x="2353310" y="2438073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2436241"/>
                  </a:lnTo>
                  <a:cubicBezTo>
                    <a:pt x="6350" y="2944512"/>
                    <a:pt x="331470" y="3373772"/>
                    <a:pt x="784860" y="3532522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7089380" y="1559894"/>
            <a:ext cx="10796275" cy="6453639"/>
          </a:xfrm>
          <a:custGeom>
            <a:avLst/>
            <a:gdLst/>
            <a:ahLst/>
            <a:cxnLst/>
            <a:rect l="l" t="t" r="r" b="b"/>
            <a:pathLst>
              <a:path w="10796275" h="6453639">
                <a:moveTo>
                  <a:pt x="0" y="0"/>
                </a:moveTo>
                <a:lnTo>
                  <a:pt x="10796275" y="0"/>
                </a:lnTo>
                <a:lnTo>
                  <a:pt x="10796275" y="6453639"/>
                </a:lnTo>
                <a:lnTo>
                  <a:pt x="0" y="64536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7089380" y="-1150319"/>
            <a:ext cx="5445234" cy="2300637"/>
            <a:chOff x="0" y="0"/>
            <a:chExt cx="7260312" cy="3067517"/>
          </a:xfrm>
        </p:grpSpPr>
        <p:sp>
          <p:nvSpPr>
            <p:cNvPr id="8" name="TextBox 8"/>
            <p:cNvSpPr txBox="1"/>
            <p:nvPr/>
          </p:nvSpPr>
          <p:spPr>
            <a:xfrm>
              <a:off x="0" y="-9525"/>
              <a:ext cx="7260312" cy="13218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6500"/>
                </a:lnSpc>
              </a:pPr>
              <a:r>
                <a:rPr lang="en-US" sz="6500">
                  <a:solidFill>
                    <a:srgbClr val="FFFFFF"/>
                  </a:solidFill>
                  <a:latin typeface="Times New Roman"/>
                </a:rPr>
                <a:t>Concept Used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692742"/>
              <a:ext cx="7260312" cy="13747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FFFFFF"/>
                  </a:solidFill>
                  <a:latin typeface="HK Grotesk Light"/>
                </a:rPr>
                <a:t>Briefly elaborate on what you</a:t>
              </a:r>
            </a:p>
            <a:p>
              <a:pPr marL="0" lvl="0" indent="0" algn="ctr">
                <a:lnSpc>
                  <a:spcPts val="4199"/>
                </a:lnSpc>
                <a:spcBef>
                  <a:spcPct val="0"/>
                </a:spcBef>
              </a:pPr>
              <a:r>
                <a:rPr lang="en-US" sz="2999">
                  <a:solidFill>
                    <a:srgbClr val="FFFFFF"/>
                  </a:solidFill>
                  <a:latin typeface="HK Grotesk Light"/>
                </a:rPr>
                <a:t>want to discuss. 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-246505" y="3176785"/>
            <a:ext cx="7027639" cy="2293096"/>
            <a:chOff x="0" y="0"/>
            <a:chExt cx="9370185" cy="3057462"/>
          </a:xfrm>
        </p:grpSpPr>
        <p:sp>
          <p:nvSpPr>
            <p:cNvPr id="11" name="TextBox 11"/>
            <p:cNvSpPr txBox="1"/>
            <p:nvPr/>
          </p:nvSpPr>
          <p:spPr>
            <a:xfrm>
              <a:off x="0" y="0"/>
              <a:ext cx="9370185" cy="1693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8388"/>
                </a:lnSpc>
              </a:pPr>
              <a:r>
                <a:rPr lang="en-US" sz="8388">
                  <a:solidFill>
                    <a:srgbClr val="FFFFFF"/>
                  </a:solidFill>
                  <a:latin typeface="Times New Roman"/>
                </a:rPr>
                <a:t>Result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2184985"/>
              <a:ext cx="9370185" cy="8724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5420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2557" y="2192319"/>
            <a:ext cx="8001443" cy="5902363"/>
          </a:xfrm>
          <a:custGeom>
            <a:avLst/>
            <a:gdLst/>
            <a:ahLst/>
            <a:cxnLst/>
            <a:rect l="l" t="t" r="r" b="b"/>
            <a:pathLst>
              <a:path w="8001443" h="5902363">
                <a:moveTo>
                  <a:pt x="0" y="0"/>
                </a:moveTo>
                <a:lnTo>
                  <a:pt x="8001443" y="0"/>
                </a:lnTo>
                <a:lnTo>
                  <a:pt x="8001443" y="5902362"/>
                </a:lnTo>
                <a:lnTo>
                  <a:pt x="0" y="59023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494582" y="2192319"/>
            <a:ext cx="8167706" cy="5902363"/>
          </a:xfrm>
          <a:custGeom>
            <a:avLst/>
            <a:gdLst/>
            <a:ahLst/>
            <a:cxnLst/>
            <a:rect l="l" t="t" r="r" b="b"/>
            <a:pathLst>
              <a:path w="8167706" h="5902363">
                <a:moveTo>
                  <a:pt x="0" y="0"/>
                </a:moveTo>
                <a:lnTo>
                  <a:pt x="8167707" y="0"/>
                </a:lnTo>
                <a:lnTo>
                  <a:pt x="8167707" y="5902362"/>
                </a:lnTo>
                <a:lnTo>
                  <a:pt x="0" y="590236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-45044" y="878236"/>
            <a:ext cx="6826178" cy="9582150"/>
            <a:chOff x="0" y="0"/>
            <a:chExt cx="2354580" cy="330520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53310" cy="3305208"/>
            </a:xfrm>
            <a:custGeom>
              <a:avLst/>
              <a:gdLst/>
              <a:ahLst/>
              <a:cxnLst/>
              <a:rect l="l" t="t" r="r" b="b"/>
              <a:pathLst>
                <a:path w="2353310" h="3305208">
                  <a:moveTo>
                    <a:pt x="784860" y="3237898"/>
                  </a:moveTo>
                  <a:cubicBezTo>
                    <a:pt x="905510" y="3278538"/>
                    <a:pt x="1042670" y="3305208"/>
                    <a:pt x="1177290" y="3305208"/>
                  </a:cubicBezTo>
                  <a:cubicBezTo>
                    <a:pt x="1311910" y="3305208"/>
                    <a:pt x="1441450" y="3282348"/>
                    <a:pt x="1560830" y="3241708"/>
                  </a:cubicBezTo>
                  <a:cubicBezTo>
                    <a:pt x="1563370" y="3240438"/>
                    <a:pt x="1565910" y="3240438"/>
                    <a:pt x="1568450" y="3239168"/>
                  </a:cubicBezTo>
                  <a:cubicBezTo>
                    <a:pt x="2016760" y="3076608"/>
                    <a:pt x="2346960" y="2647348"/>
                    <a:pt x="2353310" y="2144356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2142750"/>
                  </a:lnTo>
                  <a:cubicBezTo>
                    <a:pt x="6350" y="2649888"/>
                    <a:pt x="331470" y="3079148"/>
                    <a:pt x="784860" y="3237898"/>
                  </a:cubicBezTo>
                  <a:close/>
                </a:path>
              </a:pathLst>
            </a:custGeom>
            <a:solidFill>
              <a:srgbClr val="FFD034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-145775" y="-74648"/>
            <a:ext cx="6826178" cy="10436297"/>
            <a:chOff x="0" y="0"/>
            <a:chExt cx="2354580" cy="359983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353310" cy="3599833"/>
            </a:xfrm>
            <a:custGeom>
              <a:avLst/>
              <a:gdLst/>
              <a:ahLst/>
              <a:cxnLst/>
              <a:rect l="l" t="t" r="r" b="b"/>
              <a:pathLst>
                <a:path w="2353310" h="3599833">
                  <a:moveTo>
                    <a:pt x="784860" y="3532522"/>
                  </a:moveTo>
                  <a:cubicBezTo>
                    <a:pt x="905510" y="3573163"/>
                    <a:pt x="1042670" y="3599833"/>
                    <a:pt x="1177290" y="3599833"/>
                  </a:cubicBezTo>
                  <a:cubicBezTo>
                    <a:pt x="1311910" y="3599833"/>
                    <a:pt x="1441450" y="3576972"/>
                    <a:pt x="1560830" y="3536333"/>
                  </a:cubicBezTo>
                  <a:cubicBezTo>
                    <a:pt x="1563370" y="3535063"/>
                    <a:pt x="1565910" y="3535063"/>
                    <a:pt x="1568450" y="3533792"/>
                  </a:cubicBezTo>
                  <a:cubicBezTo>
                    <a:pt x="2016760" y="3371233"/>
                    <a:pt x="2346960" y="2941972"/>
                    <a:pt x="2353310" y="2438073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2436241"/>
                  </a:lnTo>
                  <a:cubicBezTo>
                    <a:pt x="6350" y="2944512"/>
                    <a:pt x="331470" y="3373772"/>
                    <a:pt x="784860" y="3532522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7089380" y="-1150319"/>
            <a:ext cx="5445234" cy="2300637"/>
            <a:chOff x="0" y="0"/>
            <a:chExt cx="7260312" cy="3067517"/>
          </a:xfrm>
        </p:grpSpPr>
        <p:sp>
          <p:nvSpPr>
            <p:cNvPr id="7" name="TextBox 7"/>
            <p:cNvSpPr txBox="1"/>
            <p:nvPr/>
          </p:nvSpPr>
          <p:spPr>
            <a:xfrm>
              <a:off x="0" y="-9525"/>
              <a:ext cx="7260312" cy="13218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6500"/>
                </a:lnSpc>
              </a:pPr>
              <a:r>
                <a:rPr lang="en-US" sz="6500">
                  <a:solidFill>
                    <a:srgbClr val="FFFFFF"/>
                  </a:solidFill>
                  <a:latin typeface="Times New Roman"/>
                </a:rPr>
                <a:t>Concept Used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1692742"/>
              <a:ext cx="7260312" cy="13747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FFFFFF"/>
                  </a:solidFill>
                  <a:latin typeface="HK Grotesk Light"/>
                </a:rPr>
                <a:t>Briefly elaborate on what you</a:t>
              </a:r>
            </a:p>
            <a:p>
              <a:pPr marL="0" lvl="0" indent="0" algn="ctr">
                <a:lnSpc>
                  <a:spcPts val="4199"/>
                </a:lnSpc>
                <a:spcBef>
                  <a:spcPct val="0"/>
                </a:spcBef>
              </a:pPr>
              <a:r>
                <a:rPr lang="en-US" sz="2999">
                  <a:solidFill>
                    <a:srgbClr val="FFFFFF"/>
                  </a:solidFill>
                  <a:latin typeface="HK Grotesk Light"/>
                </a:rPr>
                <a:t>want to discuss. 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7089380" y="878236"/>
            <a:ext cx="10679367" cy="3700525"/>
          </a:xfrm>
          <a:custGeom>
            <a:avLst/>
            <a:gdLst/>
            <a:ahLst/>
            <a:cxnLst/>
            <a:rect l="l" t="t" r="r" b="b"/>
            <a:pathLst>
              <a:path w="10679367" h="3700525">
                <a:moveTo>
                  <a:pt x="0" y="0"/>
                </a:moveTo>
                <a:lnTo>
                  <a:pt x="10679367" y="0"/>
                </a:lnTo>
                <a:lnTo>
                  <a:pt x="10679367" y="3700525"/>
                </a:lnTo>
                <a:lnTo>
                  <a:pt x="0" y="37005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7089380" y="5509197"/>
            <a:ext cx="11046381" cy="2914475"/>
          </a:xfrm>
          <a:custGeom>
            <a:avLst/>
            <a:gdLst/>
            <a:ahLst/>
            <a:cxnLst/>
            <a:rect l="l" t="t" r="r" b="b"/>
            <a:pathLst>
              <a:path w="11046381" h="2914475">
                <a:moveTo>
                  <a:pt x="0" y="0"/>
                </a:moveTo>
                <a:lnTo>
                  <a:pt x="11046381" y="0"/>
                </a:lnTo>
                <a:lnTo>
                  <a:pt x="11046381" y="2914475"/>
                </a:lnTo>
                <a:lnTo>
                  <a:pt x="0" y="29144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61741" y="1879768"/>
            <a:ext cx="7027639" cy="7579086"/>
            <a:chOff x="0" y="0"/>
            <a:chExt cx="9370185" cy="10105448"/>
          </a:xfrm>
        </p:grpSpPr>
        <p:sp>
          <p:nvSpPr>
            <p:cNvPr id="12" name="TextBox 12"/>
            <p:cNvSpPr txBox="1"/>
            <p:nvPr/>
          </p:nvSpPr>
          <p:spPr>
            <a:xfrm>
              <a:off x="0" y="0"/>
              <a:ext cx="9370185" cy="87416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388"/>
                </a:lnSpc>
              </a:pPr>
              <a:r>
                <a:rPr lang="en-US" sz="8388">
                  <a:solidFill>
                    <a:srgbClr val="FFFFFF"/>
                  </a:solidFill>
                  <a:latin typeface="Times New Roman"/>
                </a:rPr>
                <a:t>Root Mean Square</a:t>
              </a:r>
            </a:p>
            <a:p>
              <a:pPr algn="ctr">
                <a:lnSpc>
                  <a:spcPts val="8388"/>
                </a:lnSpc>
              </a:pPr>
              <a:endParaRPr lang="en-US" sz="8388">
                <a:solidFill>
                  <a:srgbClr val="FFFFFF"/>
                </a:solidFill>
                <a:latin typeface="Times New Roman"/>
              </a:endParaRPr>
            </a:p>
            <a:p>
              <a:pPr algn="ctr">
                <a:lnSpc>
                  <a:spcPts val="8388"/>
                </a:lnSpc>
              </a:pPr>
              <a:endParaRPr lang="en-US" sz="8388">
                <a:solidFill>
                  <a:srgbClr val="FFFFFF"/>
                </a:solidFill>
                <a:latin typeface="Times New Roman"/>
              </a:endParaRPr>
            </a:p>
            <a:p>
              <a:pPr algn="ctr">
                <a:lnSpc>
                  <a:spcPts val="8388"/>
                </a:lnSpc>
              </a:pPr>
              <a:r>
                <a:rPr lang="en-US" sz="8388">
                  <a:solidFill>
                    <a:srgbClr val="FFFFFF"/>
                  </a:solidFill>
                  <a:latin typeface="Times New Roman"/>
                </a:rPr>
                <a:t>Accuracy</a:t>
              </a:r>
            </a:p>
            <a:p>
              <a:pPr marL="0" lvl="0" indent="0" algn="ctr">
                <a:lnSpc>
                  <a:spcPts val="8388"/>
                </a:lnSpc>
              </a:pPr>
              <a:endParaRPr lang="en-US" sz="8388">
                <a:solidFill>
                  <a:srgbClr val="FFFFFF"/>
                </a:solidFill>
                <a:latin typeface="Times New Roman"/>
              </a:endParaRP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9232971"/>
              <a:ext cx="9370185" cy="8724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5420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-45044" y="878236"/>
            <a:ext cx="6826178" cy="9582150"/>
            <a:chOff x="0" y="0"/>
            <a:chExt cx="2354580" cy="330520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53310" cy="3305208"/>
            </a:xfrm>
            <a:custGeom>
              <a:avLst/>
              <a:gdLst/>
              <a:ahLst/>
              <a:cxnLst/>
              <a:rect l="l" t="t" r="r" b="b"/>
              <a:pathLst>
                <a:path w="2353310" h="3305208">
                  <a:moveTo>
                    <a:pt x="784860" y="3237898"/>
                  </a:moveTo>
                  <a:cubicBezTo>
                    <a:pt x="905510" y="3278538"/>
                    <a:pt x="1042670" y="3305208"/>
                    <a:pt x="1177290" y="3305208"/>
                  </a:cubicBezTo>
                  <a:cubicBezTo>
                    <a:pt x="1311910" y="3305208"/>
                    <a:pt x="1441450" y="3282348"/>
                    <a:pt x="1560830" y="3241708"/>
                  </a:cubicBezTo>
                  <a:cubicBezTo>
                    <a:pt x="1563370" y="3240438"/>
                    <a:pt x="1565910" y="3240438"/>
                    <a:pt x="1568450" y="3239168"/>
                  </a:cubicBezTo>
                  <a:cubicBezTo>
                    <a:pt x="2016760" y="3076608"/>
                    <a:pt x="2346960" y="2647348"/>
                    <a:pt x="2353310" y="2144356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2142750"/>
                  </a:lnTo>
                  <a:cubicBezTo>
                    <a:pt x="6350" y="2649888"/>
                    <a:pt x="331470" y="3079148"/>
                    <a:pt x="784860" y="3237898"/>
                  </a:cubicBezTo>
                  <a:close/>
                </a:path>
              </a:pathLst>
            </a:custGeom>
            <a:solidFill>
              <a:srgbClr val="FFD034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-45044" y="24089"/>
            <a:ext cx="6826178" cy="10436297"/>
            <a:chOff x="0" y="0"/>
            <a:chExt cx="2354580" cy="359983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353310" cy="3599833"/>
            </a:xfrm>
            <a:custGeom>
              <a:avLst/>
              <a:gdLst/>
              <a:ahLst/>
              <a:cxnLst/>
              <a:rect l="l" t="t" r="r" b="b"/>
              <a:pathLst>
                <a:path w="2353310" h="3599833">
                  <a:moveTo>
                    <a:pt x="784860" y="3532522"/>
                  </a:moveTo>
                  <a:cubicBezTo>
                    <a:pt x="905510" y="3573163"/>
                    <a:pt x="1042670" y="3599833"/>
                    <a:pt x="1177290" y="3599833"/>
                  </a:cubicBezTo>
                  <a:cubicBezTo>
                    <a:pt x="1311910" y="3599833"/>
                    <a:pt x="1441450" y="3576972"/>
                    <a:pt x="1560830" y="3536333"/>
                  </a:cubicBezTo>
                  <a:cubicBezTo>
                    <a:pt x="1563370" y="3535063"/>
                    <a:pt x="1565910" y="3535063"/>
                    <a:pt x="1568450" y="3533792"/>
                  </a:cubicBezTo>
                  <a:cubicBezTo>
                    <a:pt x="2016760" y="3371233"/>
                    <a:pt x="2346960" y="2941972"/>
                    <a:pt x="2353310" y="2438073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2436241"/>
                  </a:lnTo>
                  <a:cubicBezTo>
                    <a:pt x="6350" y="2944512"/>
                    <a:pt x="331470" y="3373772"/>
                    <a:pt x="784860" y="3532522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7392603" y="2061264"/>
            <a:ext cx="10457407" cy="6533533"/>
          </a:xfrm>
          <a:custGeom>
            <a:avLst/>
            <a:gdLst/>
            <a:ahLst/>
            <a:cxnLst/>
            <a:rect l="l" t="t" r="r" b="b"/>
            <a:pathLst>
              <a:path w="10457407" h="6533533">
                <a:moveTo>
                  <a:pt x="0" y="0"/>
                </a:moveTo>
                <a:lnTo>
                  <a:pt x="10457407" y="0"/>
                </a:lnTo>
                <a:lnTo>
                  <a:pt x="10457407" y="6533533"/>
                </a:lnTo>
                <a:lnTo>
                  <a:pt x="0" y="65335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7089380" y="-1150319"/>
            <a:ext cx="5445234" cy="2300637"/>
            <a:chOff x="0" y="0"/>
            <a:chExt cx="7260312" cy="3067517"/>
          </a:xfrm>
        </p:grpSpPr>
        <p:sp>
          <p:nvSpPr>
            <p:cNvPr id="8" name="TextBox 8"/>
            <p:cNvSpPr txBox="1"/>
            <p:nvPr/>
          </p:nvSpPr>
          <p:spPr>
            <a:xfrm>
              <a:off x="0" y="-9525"/>
              <a:ext cx="7260312" cy="13218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6500"/>
                </a:lnSpc>
              </a:pPr>
              <a:r>
                <a:rPr lang="en-US" sz="6500">
                  <a:solidFill>
                    <a:srgbClr val="FFFFFF"/>
                  </a:solidFill>
                  <a:latin typeface="Times New Roman"/>
                </a:rPr>
                <a:t>Concept Used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692742"/>
              <a:ext cx="7260312" cy="13747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FFFFFF"/>
                  </a:solidFill>
                  <a:latin typeface="HK Grotesk Light"/>
                </a:rPr>
                <a:t>Briefly elaborate on what you</a:t>
              </a:r>
            </a:p>
            <a:p>
              <a:pPr marL="0" lvl="0" indent="0" algn="ctr">
                <a:lnSpc>
                  <a:spcPts val="4199"/>
                </a:lnSpc>
                <a:spcBef>
                  <a:spcPct val="0"/>
                </a:spcBef>
              </a:pPr>
              <a:r>
                <a:rPr lang="en-US" sz="2999">
                  <a:solidFill>
                    <a:srgbClr val="FFFFFF"/>
                  </a:solidFill>
                  <a:latin typeface="HK Grotesk Light"/>
                </a:rPr>
                <a:t>want to discuss. 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-246505" y="3705384"/>
            <a:ext cx="7027639" cy="2293096"/>
            <a:chOff x="0" y="0"/>
            <a:chExt cx="9370185" cy="3057462"/>
          </a:xfrm>
        </p:grpSpPr>
        <p:sp>
          <p:nvSpPr>
            <p:cNvPr id="11" name="TextBox 11"/>
            <p:cNvSpPr txBox="1"/>
            <p:nvPr/>
          </p:nvSpPr>
          <p:spPr>
            <a:xfrm>
              <a:off x="0" y="0"/>
              <a:ext cx="9370185" cy="1693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8388"/>
                </a:lnSpc>
              </a:pPr>
              <a:r>
                <a:rPr lang="en-US" sz="8388">
                  <a:solidFill>
                    <a:srgbClr val="FFFFFF"/>
                  </a:solidFill>
                  <a:latin typeface="Times New Roman"/>
                </a:rPr>
                <a:t>App Demo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2184985"/>
              <a:ext cx="9370185" cy="8724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5420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579024" y="1028700"/>
            <a:ext cx="13129953" cy="8229600"/>
          </a:xfrm>
          <a:custGeom>
            <a:avLst/>
            <a:gdLst/>
            <a:ahLst/>
            <a:cxnLst/>
            <a:rect l="l" t="t" r="r" b="b"/>
            <a:pathLst>
              <a:path w="13129953" h="8229600">
                <a:moveTo>
                  <a:pt x="0" y="0"/>
                </a:moveTo>
                <a:lnTo>
                  <a:pt x="13129952" y="0"/>
                </a:lnTo>
                <a:lnTo>
                  <a:pt x="13129952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579024" y="1028700"/>
            <a:ext cx="13129953" cy="8229600"/>
          </a:xfrm>
          <a:custGeom>
            <a:avLst/>
            <a:gdLst/>
            <a:ahLst/>
            <a:cxnLst/>
            <a:rect l="l" t="t" r="r" b="b"/>
            <a:pathLst>
              <a:path w="13129953" h="8229600">
                <a:moveTo>
                  <a:pt x="0" y="0"/>
                </a:moveTo>
                <a:lnTo>
                  <a:pt x="13129952" y="0"/>
                </a:lnTo>
                <a:lnTo>
                  <a:pt x="13129952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6693188">
            <a:off x="10509406" y="-10810403"/>
            <a:ext cx="7392991" cy="18767283"/>
            <a:chOff x="0" y="0"/>
            <a:chExt cx="2354580" cy="597715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53310" cy="5977157"/>
            </a:xfrm>
            <a:custGeom>
              <a:avLst/>
              <a:gdLst/>
              <a:ahLst/>
              <a:cxnLst/>
              <a:rect l="l" t="t" r="r" b="b"/>
              <a:pathLst>
                <a:path w="2353310" h="5977157">
                  <a:moveTo>
                    <a:pt x="784860" y="5909847"/>
                  </a:moveTo>
                  <a:cubicBezTo>
                    <a:pt x="905510" y="5950487"/>
                    <a:pt x="1042670" y="5977157"/>
                    <a:pt x="1177290" y="5977157"/>
                  </a:cubicBezTo>
                  <a:cubicBezTo>
                    <a:pt x="1311910" y="5977157"/>
                    <a:pt x="1441450" y="5954297"/>
                    <a:pt x="1560830" y="5913657"/>
                  </a:cubicBezTo>
                  <a:cubicBezTo>
                    <a:pt x="1563370" y="5912387"/>
                    <a:pt x="1565910" y="5912387"/>
                    <a:pt x="1568450" y="5911117"/>
                  </a:cubicBezTo>
                  <a:cubicBezTo>
                    <a:pt x="2016760" y="5748557"/>
                    <a:pt x="2346960" y="5319297"/>
                    <a:pt x="2353310" y="4808083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804422"/>
                  </a:lnTo>
                  <a:cubicBezTo>
                    <a:pt x="6350" y="5321837"/>
                    <a:pt x="331470" y="5751097"/>
                    <a:pt x="784860" y="5909847"/>
                  </a:cubicBezTo>
                  <a:close/>
                </a:path>
              </a:pathLst>
            </a:custGeom>
            <a:solidFill>
              <a:srgbClr val="FFD034"/>
            </a:solidFill>
          </p:spPr>
        </p:sp>
      </p:grpSp>
      <p:grpSp>
        <p:nvGrpSpPr>
          <p:cNvPr id="4" name="Group 4"/>
          <p:cNvGrpSpPr/>
          <p:nvPr/>
        </p:nvGrpSpPr>
        <p:grpSpPr>
          <a:xfrm rot="1080653">
            <a:off x="15938772" y="670890"/>
            <a:ext cx="6826178" cy="15690294"/>
            <a:chOff x="0" y="0"/>
            <a:chExt cx="2354580" cy="54121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353310" cy="5412114"/>
            </a:xfrm>
            <a:custGeom>
              <a:avLst/>
              <a:gdLst/>
              <a:ahLst/>
              <a:cxnLst/>
              <a:rect l="l" t="t" r="r" b="b"/>
              <a:pathLst>
                <a:path w="2353310" h="5412114">
                  <a:moveTo>
                    <a:pt x="784860" y="5344804"/>
                  </a:moveTo>
                  <a:cubicBezTo>
                    <a:pt x="905510" y="5385444"/>
                    <a:pt x="1042670" y="5412114"/>
                    <a:pt x="1177290" y="5412114"/>
                  </a:cubicBezTo>
                  <a:cubicBezTo>
                    <a:pt x="1311910" y="5412114"/>
                    <a:pt x="1441450" y="5389254"/>
                    <a:pt x="1560830" y="5348614"/>
                  </a:cubicBezTo>
                  <a:cubicBezTo>
                    <a:pt x="1563370" y="5347344"/>
                    <a:pt x="1565910" y="5347344"/>
                    <a:pt x="1568450" y="5346074"/>
                  </a:cubicBezTo>
                  <a:cubicBezTo>
                    <a:pt x="2016760" y="5183514"/>
                    <a:pt x="2346960" y="4754254"/>
                    <a:pt x="2353310" y="4244779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241552"/>
                  </a:lnTo>
                  <a:cubicBezTo>
                    <a:pt x="6350" y="4756794"/>
                    <a:pt x="331470" y="5186054"/>
                    <a:pt x="784860" y="5344804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584853" y="1460077"/>
            <a:ext cx="9527805" cy="1066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441"/>
              </a:lnSpc>
              <a:spcBef>
                <a:spcPct val="0"/>
              </a:spcBef>
            </a:pPr>
            <a:r>
              <a:rPr lang="en-US" sz="6201">
                <a:solidFill>
                  <a:srgbClr val="000000"/>
                </a:solidFill>
                <a:latin typeface="Times New Roman Bold"/>
              </a:rPr>
              <a:t>CHALLENGES FACED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265751" y="3143937"/>
            <a:ext cx="12709862" cy="5372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48"/>
              </a:lnSpc>
            </a:pPr>
            <a:r>
              <a:rPr lang="en-US" sz="3957">
                <a:solidFill>
                  <a:srgbClr val="000000"/>
                </a:solidFill>
                <a:latin typeface="Times New Roman"/>
              </a:rPr>
              <a:t>• Data Quality</a:t>
            </a:r>
          </a:p>
          <a:p>
            <a:pPr algn="l">
              <a:lnSpc>
                <a:spcPts val="1984"/>
              </a:lnSpc>
            </a:pPr>
            <a:endParaRPr lang="en-US" sz="3957">
              <a:solidFill>
                <a:srgbClr val="000000"/>
              </a:solidFill>
              <a:latin typeface="Times New Roman"/>
            </a:endParaRPr>
          </a:p>
          <a:p>
            <a:pPr algn="l">
              <a:lnSpc>
                <a:spcPts val="4748"/>
              </a:lnSpc>
            </a:pPr>
            <a:r>
              <a:rPr lang="en-US" sz="3957">
                <a:solidFill>
                  <a:srgbClr val="000000"/>
                </a:solidFill>
                <a:latin typeface="Times New Roman"/>
              </a:rPr>
              <a:t>• Categorical Variables</a:t>
            </a:r>
          </a:p>
          <a:p>
            <a:pPr algn="l">
              <a:lnSpc>
                <a:spcPts val="1984"/>
              </a:lnSpc>
            </a:pPr>
            <a:endParaRPr lang="en-US" sz="3957">
              <a:solidFill>
                <a:srgbClr val="000000"/>
              </a:solidFill>
              <a:latin typeface="Times New Roman"/>
            </a:endParaRPr>
          </a:p>
          <a:p>
            <a:pPr algn="l">
              <a:lnSpc>
                <a:spcPts val="4518"/>
              </a:lnSpc>
            </a:pPr>
            <a:r>
              <a:rPr lang="en-US" sz="3765">
                <a:solidFill>
                  <a:srgbClr val="000000"/>
                </a:solidFill>
                <a:latin typeface="Times New Roman"/>
              </a:rPr>
              <a:t>• Feature Engineering</a:t>
            </a:r>
          </a:p>
          <a:p>
            <a:pPr algn="l">
              <a:lnSpc>
                <a:spcPts val="1984"/>
              </a:lnSpc>
            </a:pPr>
            <a:endParaRPr lang="en-US" sz="3765">
              <a:solidFill>
                <a:srgbClr val="000000"/>
              </a:solidFill>
              <a:latin typeface="Times New Roman"/>
            </a:endParaRPr>
          </a:p>
          <a:p>
            <a:pPr algn="l">
              <a:lnSpc>
                <a:spcPts val="4518"/>
              </a:lnSpc>
            </a:pPr>
            <a:r>
              <a:rPr lang="en-US" sz="3765">
                <a:solidFill>
                  <a:srgbClr val="000000"/>
                </a:solidFill>
                <a:latin typeface="Times New Roman"/>
              </a:rPr>
              <a:t>• Model Choice</a:t>
            </a:r>
          </a:p>
          <a:p>
            <a:pPr algn="l">
              <a:lnSpc>
                <a:spcPts val="1984"/>
              </a:lnSpc>
            </a:pPr>
            <a:endParaRPr lang="en-US" sz="3765">
              <a:solidFill>
                <a:srgbClr val="000000"/>
              </a:solidFill>
              <a:latin typeface="Times New Roman"/>
            </a:endParaRPr>
          </a:p>
          <a:p>
            <a:pPr algn="l">
              <a:lnSpc>
                <a:spcPts val="4518"/>
              </a:lnSpc>
            </a:pPr>
            <a:r>
              <a:rPr lang="en-US" sz="3765">
                <a:solidFill>
                  <a:srgbClr val="000000"/>
                </a:solidFill>
                <a:latin typeface="Times New Roman"/>
              </a:rPr>
              <a:t>• Evaluation</a:t>
            </a:r>
          </a:p>
          <a:p>
            <a:pPr algn="l">
              <a:lnSpc>
                <a:spcPts val="1984"/>
              </a:lnSpc>
            </a:pPr>
            <a:endParaRPr lang="en-US" sz="3765">
              <a:solidFill>
                <a:srgbClr val="000000"/>
              </a:solidFill>
              <a:latin typeface="Times New Roman"/>
            </a:endParaRPr>
          </a:p>
          <a:p>
            <a:pPr algn="l">
              <a:lnSpc>
                <a:spcPts val="4518"/>
              </a:lnSpc>
            </a:pPr>
            <a:r>
              <a:rPr lang="en-US" sz="3765">
                <a:solidFill>
                  <a:srgbClr val="000000"/>
                </a:solidFill>
                <a:latin typeface="Times New Roman"/>
              </a:rPr>
              <a:t>• Computational Efficiency</a:t>
            </a:r>
          </a:p>
          <a:p>
            <a:pPr algn="l">
              <a:lnSpc>
                <a:spcPts val="4518"/>
              </a:lnSpc>
            </a:pPr>
            <a:endParaRPr lang="en-US" sz="3765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6693188">
            <a:off x="10255797" y="-10951297"/>
            <a:ext cx="7392991" cy="18767283"/>
            <a:chOff x="0" y="0"/>
            <a:chExt cx="2354580" cy="597715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53310" cy="5977157"/>
            </a:xfrm>
            <a:custGeom>
              <a:avLst/>
              <a:gdLst/>
              <a:ahLst/>
              <a:cxnLst/>
              <a:rect l="l" t="t" r="r" b="b"/>
              <a:pathLst>
                <a:path w="2353310" h="5977157">
                  <a:moveTo>
                    <a:pt x="784860" y="5909847"/>
                  </a:moveTo>
                  <a:cubicBezTo>
                    <a:pt x="905510" y="5950487"/>
                    <a:pt x="1042670" y="5977157"/>
                    <a:pt x="1177290" y="5977157"/>
                  </a:cubicBezTo>
                  <a:cubicBezTo>
                    <a:pt x="1311910" y="5977157"/>
                    <a:pt x="1441450" y="5954297"/>
                    <a:pt x="1560830" y="5913657"/>
                  </a:cubicBezTo>
                  <a:cubicBezTo>
                    <a:pt x="1563370" y="5912387"/>
                    <a:pt x="1565910" y="5912387"/>
                    <a:pt x="1568450" y="5911117"/>
                  </a:cubicBezTo>
                  <a:cubicBezTo>
                    <a:pt x="2016760" y="5748557"/>
                    <a:pt x="2346960" y="5319297"/>
                    <a:pt x="2353310" y="4808083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804422"/>
                  </a:lnTo>
                  <a:cubicBezTo>
                    <a:pt x="6350" y="5321837"/>
                    <a:pt x="331470" y="5751097"/>
                    <a:pt x="784860" y="5909847"/>
                  </a:cubicBezTo>
                  <a:close/>
                </a:path>
              </a:pathLst>
            </a:custGeom>
            <a:solidFill>
              <a:srgbClr val="FFD034"/>
            </a:solidFill>
          </p:spPr>
        </p:sp>
      </p:grpSp>
      <p:grpSp>
        <p:nvGrpSpPr>
          <p:cNvPr id="4" name="Group 4"/>
          <p:cNvGrpSpPr/>
          <p:nvPr/>
        </p:nvGrpSpPr>
        <p:grpSpPr>
          <a:xfrm rot="1080653">
            <a:off x="15685163" y="529996"/>
            <a:ext cx="6826178" cy="15690294"/>
            <a:chOff x="0" y="0"/>
            <a:chExt cx="2354580" cy="54121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353310" cy="5412114"/>
            </a:xfrm>
            <a:custGeom>
              <a:avLst/>
              <a:gdLst/>
              <a:ahLst/>
              <a:cxnLst/>
              <a:rect l="l" t="t" r="r" b="b"/>
              <a:pathLst>
                <a:path w="2353310" h="5412114">
                  <a:moveTo>
                    <a:pt x="784860" y="5344804"/>
                  </a:moveTo>
                  <a:cubicBezTo>
                    <a:pt x="905510" y="5385444"/>
                    <a:pt x="1042670" y="5412114"/>
                    <a:pt x="1177290" y="5412114"/>
                  </a:cubicBezTo>
                  <a:cubicBezTo>
                    <a:pt x="1311910" y="5412114"/>
                    <a:pt x="1441450" y="5389254"/>
                    <a:pt x="1560830" y="5348614"/>
                  </a:cubicBezTo>
                  <a:cubicBezTo>
                    <a:pt x="1563370" y="5347344"/>
                    <a:pt x="1565910" y="5347344"/>
                    <a:pt x="1568450" y="5346074"/>
                  </a:cubicBezTo>
                  <a:cubicBezTo>
                    <a:pt x="2016760" y="5183514"/>
                    <a:pt x="2346960" y="4754254"/>
                    <a:pt x="2353310" y="4244779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241552"/>
                  </a:lnTo>
                  <a:cubicBezTo>
                    <a:pt x="6350" y="4756794"/>
                    <a:pt x="331470" y="5186054"/>
                    <a:pt x="784860" y="5344804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1028700" y="1694943"/>
            <a:ext cx="10132127" cy="1066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441"/>
              </a:lnSpc>
              <a:spcBef>
                <a:spcPct val="0"/>
              </a:spcBef>
            </a:pPr>
            <a:r>
              <a:rPr lang="en-US" sz="6201">
                <a:solidFill>
                  <a:srgbClr val="000000"/>
                </a:solidFill>
                <a:latin typeface="Times New Roman Bold"/>
              </a:rPr>
              <a:t>OUR LEARNING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89025" y="3905566"/>
            <a:ext cx="13592115" cy="3990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28371" lvl="1" indent="-464186" algn="l">
              <a:lnSpc>
                <a:spcPts val="5160"/>
              </a:lnSpc>
              <a:buFont typeface="Arial"/>
              <a:buChar char="•"/>
            </a:pPr>
            <a:r>
              <a:rPr lang="en-US" sz="4300">
                <a:solidFill>
                  <a:srgbClr val="000000"/>
                </a:solidFill>
                <a:latin typeface="Times New Roman"/>
              </a:rPr>
              <a:t>Effective Preprocessing</a:t>
            </a:r>
          </a:p>
          <a:p>
            <a:pPr algn="l">
              <a:lnSpc>
                <a:spcPts val="2400"/>
              </a:lnSpc>
            </a:pPr>
            <a:endParaRPr lang="en-US" sz="4300">
              <a:solidFill>
                <a:srgbClr val="000000"/>
              </a:solidFill>
              <a:latin typeface="Times New Roman"/>
            </a:endParaRPr>
          </a:p>
          <a:p>
            <a:pPr algn="l">
              <a:lnSpc>
                <a:spcPts val="1080"/>
              </a:lnSpc>
            </a:pPr>
            <a:endParaRPr lang="en-US" sz="4300">
              <a:solidFill>
                <a:srgbClr val="000000"/>
              </a:solidFill>
              <a:latin typeface="Times New Roman"/>
            </a:endParaRPr>
          </a:p>
          <a:p>
            <a:pPr marL="928371" lvl="1" indent="-464186" algn="l">
              <a:lnSpc>
                <a:spcPts val="5160"/>
              </a:lnSpc>
              <a:buFont typeface="Arial"/>
              <a:buChar char="•"/>
            </a:pPr>
            <a:r>
              <a:rPr lang="en-US" sz="4300">
                <a:solidFill>
                  <a:srgbClr val="000000"/>
                </a:solidFill>
                <a:latin typeface="Times New Roman"/>
              </a:rPr>
              <a:t>Model Selection</a:t>
            </a:r>
          </a:p>
          <a:p>
            <a:pPr algn="l">
              <a:lnSpc>
                <a:spcPts val="2400"/>
              </a:lnSpc>
            </a:pPr>
            <a:endParaRPr lang="en-US" sz="4300">
              <a:solidFill>
                <a:srgbClr val="000000"/>
              </a:solidFill>
              <a:latin typeface="Times New Roman"/>
            </a:endParaRPr>
          </a:p>
          <a:p>
            <a:pPr algn="l">
              <a:lnSpc>
                <a:spcPts val="1080"/>
              </a:lnSpc>
            </a:pPr>
            <a:endParaRPr lang="en-US" sz="4300">
              <a:solidFill>
                <a:srgbClr val="000000"/>
              </a:solidFill>
              <a:latin typeface="Times New Roman"/>
            </a:endParaRPr>
          </a:p>
          <a:p>
            <a:pPr marL="928371" lvl="1" indent="-464186" algn="l">
              <a:lnSpc>
                <a:spcPts val="5160"/>
              </a:lnSpc>
              <a:buFont typeface="Arial"/>
              <a:buChar char="•"/>
            </a:pPr>
            <a:r>
              <a:rPr lang="en-US" sz="4300">
                <a:solidFill>
                  <a:srgbClr val="000000"/>
                </a:solidFill>
                <a:latin typeface="Times New Roman"/>
              </a:rPr>
              <a:t>Hyperparameter Tuning</a:t>
            </a:r>
          </a:p>
          <a:p>
            <a:pPr algn="l">
              <a:lnSpc>
                <a:spcPts val="2400"/>
              </a:lnSpc>
            </a:pPr>
            <a:endParaRPr lang="en-US" sz="4300">
              <a:solidFill>
                <a:srgbClr val="000000"/>
              </a:solidFill>
              <a:latin typeface="Times New Roman"/>
            </a:endParaRPr>
          </a:p>
          <a:p>
            <a:pPr algn="l">
              <a:lnSpc>
                <a:spcPts val="1080"/>
              </a:lnSpc>
            </a:pPr>
            <a:endParaRPr lang="en-US" sz="4300">
              <a:solidFill>
                <a:srgbClr val="000000"/>
              </a:solidFill>
              <a:latin typeface="Times New Roman"/>
            </a:endParaRPr>
          </a:p>
          <a:p>
            <a:pPr marL="928371" lvl="1" indent="-464186" algn="l">
              <a:lnSpc>
                <a:spcPts val="5160"/>
              </a:lnSpc>
              <a:buFont typeface="Arial"/>
              <a:buChar char="•"/>
            </a:pPr>
            <a:r>
              <a:rPr lang="en-US" sz="4300">
                <a:solidFill>
                  <a:srgbClr val="000000"/>
                </a:solidFill>
                <a:latin typeface="Times New Roman"/>
              </a:rPr>
              <a:t>Interpretability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0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-402882" y="1386831"/>
            <a:ext cx="3767019" cy="7513339"/>
            <a:chOff x="0" y="0"/>
            <a:chExt cx="5022691" cy="10017785"/>
          </a:xfrm>
        </p:grpSpPr>
        <p:sp>
          <p:nvSpPr>
            <p:cNvPr id="3" name="Freeform 3"/>
            <p:cNvSpPr/>
            <p:nvPr/>
          </p:nvSpPr>
          <p:spPr>
            <a:xfrm rot="-10800000">
              <a:off x="0" y="0"/>
              <a:ext cx="5022691" cy="5022691"/>
            </a:xfrm>
            <a:custGeom>
              <a:avLst/>
              <a:gdLst/>
              <a:ahLst/>
              <a:cxnLst/>
              <a:rect l="l" t="t" r="r" b="b"/>
              <a:pathLst>
                <a:path w="5022691" h="5022691">
                  <a:moveTo>
                    <a:pt x="0" y="0"/>
                  </a:moveTo>
                  <a:lnTo>
                    <a:pt x="5022691" y="0"/>
                  </a:lnTo>
                  <a:lnTo>
                    <a:pt x="5022691" y="5022691"/>
                  </a:lnTo>
                  <a:lnTo>
                    <a:pt x="0" y="50226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 rot="-10800000" flipV="1">
              <a:off x="0" y="4995093"/>
              <a:ext cx="5022691" cy="5022691"/>
            </a:xfrm>
            <a:custGeom>
              <a:avLst/>
              <a:gdLst/>
              <a:ahLst/>
              <a:cxnLst/>
              <a:rect l="l" t="t" r="r" b="b"/>
              <a:pathLst>
                <a:path w="5022691" h="5022691">
                  <a:moveTo>
                    <a:pt x="0" y="5022692"/>
                  </a:moveTo>
                  <a:lnTo>
                    <a:pt x="5022691" y="5022692"/>
                  </a:lnTo>
                  <a:lnTo>
                    <a:pt x="5022691" y="0"/>
                  </a:lnTo>
                  <a:lnTo>
                    <a:pt x="0" y="0"/>
                  </a:lnTo>
                  <a:lnTo>
                    <a:pt x="0" y="5022692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 rot="-4254761">
            <a:off x="9776701" y="3820758"/>
            <a:ext cx="9609403" cy="9594028"/>
            <a:chOff x="0" y="0"/>
            <a:chExt cx="6350000" cy="633984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-90088" y="0"/>
            <a:ext cx="18468177" cy="704850"/>
            <a:chOff x="0" y="0"/>
            <a:chExt cx="6186311" cy="23610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186311" cy="236105"/>
            </a:xfrm>
            <a:custGeom>
              <a:avLst/>
              <a:gdLst/>
              <a:ahLst/>
              <a:cxnLst/>
              <a:rect l="l" t="t" r="r" b="b"/>
              <a:pathLst>
                <a:path w="6186311" h="236105">
                  <a:moveTo>
                    <a:pt x="0" y="0"/>
                  </a:moveTo>
                  <a:lnTo>
                    <a:pt x="6186311" y="0"/>
                  </a:lnTo>
                  <a:lnTo>
                    <a:pt x="6186311" y="236105"/>
                  </a:lnTo>
                  <a:lnTo>
                    <a:pt x="0" y="23610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3364137" y="548631"/>
            <a:ext cx="4277823" cy="1504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560"/>
              </a:lnSpc>
              <a:spcBef>
                <a:spcPct val="0"/>
              </a:spcBef>
            </a:pPr>
            <a:r>
              <a:rPr lang="en-US" sz="8800">
                <a:solidFill>
                  <a:srgbClr val="000000"/>
                </a:solidFill>
                <a:latin typeface="Times New Roman"/>
              </a:rPr>
              <a:t>INDEX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229996" y="1901316"/>
            <a:ext cx="4914004" cy="92048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8" lvl="1" indent="-367029" algn="l">
              <a:lnSpc>
                <a:spcPts val="7275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Times New Roman"/>
              </a:rPr>
              <a:t>Team Introduction</a:t>
            </a:r>
          </a:p>
          <a:p>
            <a:pPr marL="734058" lvl="1" indent="-367029" algn="l">
              <a:lnSpc>
                <a:spcPts val="7275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Times New Roman"/>
              </a:rPr>
              <a:t>Purpose</a:t>
            </a:r>
          </a:p>
          <a:p>
            <a:pPr marL="734058" lvl="1" indent="-367029" algn="l">
              <a:lnSpc>
                <a:spcPts val="7275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Times New Roman"/>
              </a:rPr>
              <a:t>Important Use Case</a:t>
            </a:r>
          </a:p>
          <a:p>
            <a:pPr marL="734058" lvl="1" indent="-367029" algn="l">
              <a:lnSpc>
                <a:spcPts val="7275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Times New Roman"/>
              </a:rPr>
              <a:t>Business Use Case</a:t>
            </a:r>
          </a:p>
          <a:p>
            <a:pPr marL="734058" lvl="1" indent="-367029" algn="l">
              <a:lnSpc>
                <a:spcPts val="7275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Times New Roman"/>
              </a:rPr>
              <a:t>Data Collection</a:t>
            </a:r>
          </a:p>
          <a:p>
            <a:pPr marL="734058" lvl="1" indent="-367029" algn="l">
              <a:lnSpc>
                <a:spcPts val="7275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Times New Roman"/>
              </a:rPr>
              <a:t>Concepts We Used</a:t>
            </a:r>
          </a:p>
          <a:p>
            <a:pPr marL="734058" lvl="1" indent="-367029" algn="l">
              <a:lnSpc>
                <a:spcPts val="7275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Times New Roman"/>
              </a:rPr>
              <a:t>Model Used</a:t>
            </a:r>
          </a:p>
          <a:p>
            <a:pPr marL="734058" lvl="1" indent="-367029" algn="l">
              <a:lnSpc>
                <a:spcPts val="7275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Times New Roman"/>
              </a:rPr>
              <a:t>Model Comparison</a:t>
            </a:r>
          </a:p>
          <a:p>
            <a:pPr algn="l">
              <a:lnSpc>
                <a:spcPts val="7275"/>
              </a:lnSpc>
            </a:pPr>
            <a:endParaRPr lang="en-US" sz="3399">
              <a:solidFill>
                <a:srgbClr val="000000"/>
              </a:solidFill>
              <a:latin typeface="Times New Roman"/>
            </a:endParaRPr>
          </a:p>
          <a:p>
            <a:pPr algn="l">
              <a:lnSpc>
                <a:spcPts val="7275"/>
              </a:lnSpc>
            </a:pPr>
            <a:endParaRPr lang="en-US" sz="3399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9667399" y="906112"/>
            <a:ext cx="4914004" cy="73569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75"/>
              </a:lnSpc>
            </a:pPr>
            <a:endParaRPr/>
          </a:p>
          <a:p>
            <a:pPr marL="734058" lvl="1" indent="-367029" algn="l">
              <a:lnSpc>
                <a:spcPts val="7275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Times New Roman"/>
              </a:rPr>
              <a:t>Feature Importance</a:t>
            </a:r>
          </a:p>
          <a:p>
            <a:pPr marL="734058" lvl="1" indent="-367029" algn="l">
              <a:lnSpc>
                <a:spcPts val="7275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Times New Roman"/>
              </a:rPr>
              <a:t>Result</a:t>
            </a:r>
          </a:p>
          <a:p>
            <a:pPr marL="734058" lvl="1" indent="-367029" algn="l">
              <a:lnSpc>
                <a:spcPts val="7275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Times New Roman"/>
              </a:rPr>
              <a:t>App Demo</a:t>
            </a:r>
          </a:p>
          <a:p>
            <a:pPr marL="734058" lvl="1" indent="-367029" algn="l">
              <a:lnSpc>
                <a:spcPts val="7275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Times New Roman"/>
              </a:rPr>
              <a:t>Challenges Faced</a:t>
            </a:r>
          </a:p>
          <a:p>
            <a:pPr marL="734058" lvl="1" indent="-367029" algn="l">
              <a:lnSpc>
                <a:spcPts val="7275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Times New Roman"/>
              </a:rPr>
              <a:t>Our Learning</a:t>
            </a:r>
          </a:p>
          <a:p>
            <a:pPr marL="734058" lvl="1" indent="-367029" algn="l">
              <a:lnSpc>
                <a:spcPts val="7275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Times New Roman"/>
              </a:rPr>
              <a:t>Future Enhancements</a:t>
            </a:r>
          </a:p>
          <a:p>
            <a:pPr marL="734058" lvl="1" indent="-367029" algn="l">
              <a:lnSpc>
                <a:spcPts val="7275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Times New Roman"/>
              </a:rPr>
              <a:t>Conclusion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6693188">
            <a:off x="10509406" y="-10810403"/>
            <a:ext cx="7392991" cy="18767283"/>
            <a:chOff x="0" y="0"/>
            <a:chExt cx="2354580" cy="597715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53310" cy="5977157"/>
            </a:xfrm>
            <a:custGeom>
              <a:avLst/>
              <a:gdLst/>
              <a:ahLst/>
              <a:cxnLst/>
              <a:rect l="l" t="t" r="r" b="b"/>
              <a:pathLst>
                <a:path w="2353310" h="5977157">
                  <a:moveTo>
                    <a:pt x="784860" y="5909847"/>
                  </a:moveTo>
                  <a:cubicBezTo>
                    <a:pt x="905510" y="5950487"/>
                    <a:pt x="1042670" y="5977157"/>
                    <a:pt x="1177290" y="5977157"/>
                  </a:cubicBezTo>
                  <a:cubicBezTo>
                    <a:pt x="1311910" y="5977157"/>
                    <a:pt x="1441450" y="5954297"/>
                    <a:pt x="1560830" y="5913657"/>
                  </a:cubicBezTo>
                  <a:cubicBezTo>
                    <a:pt x="1563370" y="5912387"/>
                    <a:pt x="1565910" y="5912387"/>
                    <a:pt x="1568450" y="5911117"/>
                  </a:cubicBezTo>
                  <a:cubicBezTo>
                    <a:pt x="2016760" y="5748557"/>
                    <a:pt x="2346960" y="5319297"/>
                    <a:pt x="2353310" y="4808083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804422"/>
                  </a:lnTo>
                  <a:cubicBezTo>
                    <a:pt x="6350" y="5321837"/>
                    <a:pt x="331470" y="5751097"/>
                    <a:pt x="784860" y="5909847"/>
                  </a:cubicBezTo>
                  <a:close/>
                </a:path>
              </a:pathLst>
            </a:custGeom>
            <a:solidFill>
              <a:srgbClr val="FFD034"/>
            </a:solidFill>
          </p:spPr>
        </p:sp>
      </p:grpSp>
      <p:grpSp>
        <p:nvGrpSpPr>
          <p:cNvPr id="4" name="Group 4"/>
          <p:cNvGrpSpPr/>
          <p:nvPr/>
        </p:nvGrpSpPr>
        <p:grpSpPr>
          <a:xfrm rot="1080653">
            <a:off x="15938772" y="670890"/>
            <a:ext cx="6826178" cy="15690294"/>
            <a:chOff x="0" y="0"/>
            <a:chExt cx="2354580" cy="54121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353310" cy="5412114"/>
            </a:xfrm>
            <a:custGeom>
              <a:avLst/>
              <a:gdLst/>
              <a:ahLst/>
              <a:cxnLst/>
              <a:rect l="l" t="t" r="r" b="b"/>
              <a:pathLst>
                <a:path w="2353310" h="5412114">
                  <a:moveTo>
                    <a:pt x="784860" y="5344804"/>
                  </a:moveTo>
                  <a:cubicBezTo>
                    <a:pt x="905510" y="5385444"/>
                    <a:pt x="1042670" y="5412114"/>
                    <a:pt x="1177290" y="5412114"/>
                  </a:cubicBezTo>
                  <a:cubicBezTo>
                    <a:pt x="1311910" y="5412114"/>
                    <a:pt x="1441450" y="5389254"/>
                    <a:pt x="1560830" y="5348614"/>
                  </a:cubicBezTo>
                  <a:cubicBezTo>
                    <a:pt x="1563370" y="5347344"/>
                    <a:pt x="1565910" y="5347344"/>
                    <a:pt x="1568450" y="5346074"/>
                  </a:cubicBezTo>
                  <a:cubicBezTo>
                    <a:pt x="2016760" y="5183514"/>
                    <a:pt x="2346960" y="4754254"/>
                    <a:pt x="2353310" y="4244779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241552"/>
                  </a:lnTo>
                  <a:cubicBezTo>
                    <a:pt x="6350" y="4756794"/>
                    <a:pt x="331470" y="5186054"/>
                    <a:pt x="784860" y="5344804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461629" y="1510548"/>
            <a:ext cx="10561269" cy="1066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440"/>
              </a:lnSpc>
              <a:spcBef>
                <a:spcPct val="0"/>
              </a:spcBef>
            </a:pPr>
            <a:r>
              <a:rPr lang="en-US" sz="6200">
                <a:solidFill>
                  <a:srgbClr val="000000"/>
                </a:solidFill>
                <a:latin typeface="Times New Roman Bold"/>
              </a:rPr>
              <a:t>FUTURE ENHANCEMENTS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734242" y="3270333"/>
            <a:ext cx="13818992" cy="427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72154" lvl="1" indent="-436077" algn="l">
              <a:lnSpc>
                <a:spcPts val="4847"/>
              </a:lnSpc>
              <a:buFont typeface="Arial"/>
              <a:buChar char="•"/>
            </a:pPr>
            <a:r>
              <a:rPr lang="en-US" sz="4039">
                <a:solidFill>
                  <a:srgbClr val="000000"/>
                </a:solidFill>
                <a:latin typeface="Times New Roman"/>
              </a:rPr>
              <a:t>Real-Time Prediction</a:t>
            </a:r>
          </a:p>
          <a:p>
            <a:pPr algn="l">
              <a:lnSpc>
                <a:spcPts val="2520"/>
              </a:lnSpc>
            </a:pPr>
            <a:endParaRPr lang="en-US" sz="4039">
              <a:solidFill>
                <a:srgbClr val="000000"/>
              </a:solidFill>
              <a:latin typeface="Times New Roman"/>
            </a:endParaRPr>
          </a:p>
          <a:p>
            <a:pPr marL="831378" lvl="1" indent="-415689" algn="l">
              <a:lnSpc>
                <a:spcPts val="4620"/>
              </a:lnSpc>
              <a:buFont typeface="Arial"/>
              <a:buChar char="•"/>
            </a:pPr>
            <a:r>
              <a:rPr lang="en-US" sz="3850">
                <a:solidFill>
                  <a:srgbClr val="000000"/>
                </a:solidFill>
                <a:latin typeface="Times New Roman"/>
              </a:rPr>
              <a:t>Weather Data Integration</a:t>
            </a:r>
          </a:p>
          <a:p>
            <a:pPr algn="l">
              <a:lnSpc>
                <a:spcPts val="2520"/>
              </a:lnSpc>
            </a:pPr>
            <a:endParaRPr lang="en-US" sz="3850">
              <a:solidFill>
                <a:srgbClr val="000000"/>
              </a:solidFill>
              <a:latin typeface="Times New Roman"/>
            </a:endParaRPr>
          </a:p>
          <a:p>
            <a:pPr marL="831378" lvl="1" indent="-415689" algn="l">
              <a:lnSpc>
                <a:spcPts val="4620"/>
              </a:lnSpc>
              <a:buFont typeface="Arial"/>
              <a:buChar char="•"/>
            </a:pPr>
            <a:r>
              <a:rPr lang="en-US" sz="3850">
                <a:solidFill>
                  <a:srgbClr val="000000"/>
                </a:solidFill>
                <a:latin typeface="Times New Roman"/>
              </a:rPr>
              <a:t>Missing Data Imputation</a:t>
            </a:r>
          </a:p>
          <a:p>
            <a:pPr algn="l">
              <a:lnSpc>
                <a:spcPts val="2520"/>
              </a:lnSpc>
            </a:pPr>
            <a:endParaRPr lang="en-US" sz="3850">
              <a:solidFill>
                <a:srgbClr val="000000"/>
              </a:solidFill>
              <a:latin typeface="Times New Roman"/>
            </a:endParaRPr>
          </a:p>
          <a:p>
            <a:pPr marL="831378" lvl="1" indent="-415689" algn="l">
              <a:lnSpc>
                <a:spcPts val="4620"/>
              </a:lnSpc>
              <a:buFont typeface="Arial"/>
              <a:buChar char="•"/>
            </a:pPr>
            <a:r>
              <a:rPr lang="en-US" sz="3850">
                <a:solidFill>
                  <a:srgbClr val="000000"/>
                </a:solidFill>
                <a:latin typeface="Times New Roman"/>
              </a:rPr>
              <a:t>Deep Learning</a:t>
            </a:r>
          </a:p>
          <a:p>
            <a:pPr algn="l">
              <a:lnSpc>
                <a:spcPts val="2520"/>
              </a:lnSpc>
            </a:pPr>
            <a:endParaRPr lang="en-US" sz="3850">
              <a:solidFill>
                <a:srgbClr val="000000"/>
              </a:solidFill>
              <a:latin typeface="Times New Roman"/>
            </a:endParaRPr>
          </a:p>
          <a:p>
            <a:pPr marL="831378" lvl="1" indent="-415689" algn="l">
              <a:lnSpc>
                <a:spcPts val="4620"/>
              </a:lnSpc>
              <a:buFont typeface="Arial"/>
              <a:buChar char="•"/>
            </a:pPr>
            <a:r>
              <a:rPr lang="en-US" sz="3850">
                <a:solidFill>
                  <a:srgbClr val="000000"/>
                </a:solidFill>
                <a:latin typeface="Times New Roman"/>
              </a:rPr>
              <a:t>Efficient Hyperparameter Tuning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6693188">
            <a:off x="10509406" y="-10810403"/>
            <a:ext cx="7392991" cy="18767283"/>
            <a:chOff x="0" y="0"/>
            <a:chExt cx="2354580" cy="597715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53310" cy="5977157"/>
            </a:xfrm>
            <a:custGeom>
              <a:avLst/>
              <a:gdLst/>
              <a:ahLst/>
              <a:cxnLst/>
              <a:rect l="l" t="t" r="r" b="b"/>
              <a:pathLst>
                <a:path w="2353310" h="5977157">
                  <a:moveTo>
                    <a:pt x="784860" y="5909847"/>
                  </a:moveTo>
                  <a:cubicBezTo>
                    <a:pt x="905510" y="5950487"/>
                    <a:pt x="1042670" y="5977157"/>
                    <a:pt x="1177290" y="5977157"/>
                  </a:cubicBezTo>
                  <a:cubicBezTo>
                    <a:pt x="1311910" y="5977157"/>
                    <a:pt x="1441450" y="5954297"/>
                    <a:pt x="1560830" y="5913657"/>
                  </a:cubicBezTo>
                  <a:cubicBezTo>
                    <a:pt x="1563370" y="5912387"/>
                    <a:pt x="1565910" y="5912387"/>
                    <a:pt x="1568450" y="5911117"/>
                  </a:cubicBezTo>
                  <a:cubicBezTo>
                    <a:pt x="2016760" y="5748557"/>
                    <a:pt x="2346960" y="5319297"/>
                    <a:pt x="2353310" y="4808083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804422"/>
                  </a:lnTo>
                  <a:cubicBezTo>
                    <a:pt x="6350" y="5321837"/>
                    <a:pt x="331470" y="5751097"/>
                    <a:pt x="784860" y="5909847"/>
                  </a:cubicBezTo>
                  <a:close/>
                </a:path>
              </a:pathLst>
            </a:custGeom>
            <a:solidFill>
              <a:srgbClr val="FFD034"/>
            </a:solidFill>
          </p:spPr>
        </p:sp>
      </p:grpSp>
      <p:grpSp>
        <p:nvGrpSpPr>
          <p:cNvPr id="4" name="Group 4"/>
          <p:cNvGrpSpPr/>
          <p:nvPr/>
        </p:nvGrpSpPr>
        <p:grpSpPr>
          <a:xfrm rot="1080653">
            <a:off x="15938772" y="670890"/>
            <a:ext cx="6826178" cy="15690294"/>
            <a:chOff x="0" y="0"/>
            <a:chExt cx="2354580" cy="54121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353310" cy="5412114"/>
            </a:xfrm>
            <a:custGeom>
              <a:avLst/>
              <a:gdLst/>
              <a:ahLst/>
              <a:cxnLst/>
              <a:rect l="l" t="t" r="r" b="b"/>
              <a:pathLst>
                <a:path w="2353310" h="5412114">
                  <a:moveTo>
                    <a:pt x="784860" y="5344804"/>
                  </a:moveTo>
                  <a:cubicBezTo>
                    <a:pt x="905510" y="5385444"/>
                    <a:pt x="1042670" y="5412114"/>
                    <a:pt x="1177290" y="5412114"/>
                  </a:cubicBezTo>
                  <a:cubicBezTo>
                    <a:pt x="1311910" y="5412114"/>
                    <a:pt x="1441450" y="5389254"/>
                    <a:pt x="1560830" y="5348614"/>
                  </a:cubicBezTo>
                  <a:cubicBezTo>
                    <a:pt x="1563370" y="5347344"/>
                    <a:pt x="1565910" y="5347344"/>
                    <a:pt x="1568450" y="5346074"/>
                  </a:cubicBezTo>
                  <a:cubicBezTo>
                    <a:pt x="2016760" y="5183514"/>
                    <a:pt x="2346960" y="4754254"/>
                    <a:pt x="2353310" y="4244779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241552"/>
                  </a:lnTo>
                  <a:cubicBezTo>
                    <a:pt x="6350" y="4756794"/>
                    <a:pt x="331470" y="5186054"/>
                    <a:pt x="784860" y="5344804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765187" y="640752"/>
            <a:ext cx="10132127" cy="1066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441"/>
              </a:lnSpc>
              <a:spcBef>
                <a:spcPct val="0"/>
              </a:spcBef>
            </a:pPr>
            <a:r>
              <a:rPr lang="en-US" sz="6201">
                <a:solidFill>
                  <a:srgbClr val="000000"/>
                </a:solidFill>
                <a:latin typeface="Times New Roman Bold"/>
              </a:rPr>
              <a:t>CONCLUSION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65187" y="2111380"/>
            <a:ext cx="12915132" cy="7372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06780" lvl="1" indent="-453390" algn="l">
              <a:lnSpc>
                <a:spcPts val="504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Times New Roman"/>
              </a:rPr>
              <a:t>Leverages Random Forest.</a:t>
            </a:r>
          </a:p>
          <a:p>
            <a:pPr algn="l">
              <a:lnSpc>
                <a:spcPts val="1439"/>
              </a:lnSpc>
            </a:pPr>
            <a:endParaRPr lang="en-US" sz="4200">
              <a:solidFill>
                <a:srgbClr val="000000"/>
              </a:solidFill>
              <a:latin typeface="Times New Roman"/>
            </a:endParaRPr>
          </a:p>
          <a:p>
            <a:pPr marL="906780" lvl="1" indent="-453390" algn="l">
              <a:lnSpc>
                <a:spcPts val="504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Times New Roman"/>
              </a:rPr>
              <a:t>Identifies high-demand taxi pickups using time and location data.</a:t>
            </a:r>
          </a:p>
          <a:p>
            <a:pPr algn="l">
              <a:lnSpc>
                <a:spcPts val="1439"/>
              </a:lnSpc>
            </a:pPr>
            <a:endParaRPr lang="en-US" sz="4200">
              <a:solidFill>
                <a:srgbClr val="000000"/>
              </a:solidFill>
              <a:latin typeface="Times New Roman"/>
            </a:endParaRPr>
          </a:p>
          <a:p>
            <a:pPr marL="906780" lvl="1" indent="-453390" algn="l">
              <a:lnSpc>
                <a:spcPts val="504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Times New Roman"/>
              </a:rPr>
              <a:t>Considers time intervals and days for accurate predictions.</a:t>
            </a:r>
          </a:p>
          <a:p>
            <a:pPr algn="l">
              <a:lnSpc>
                <a:spcPts val="1439"/>
              </a:lnSpc>
            </a:pPr>
            <a:endParaRPr lang="en-US" sz="4200">
              <a:solidFill>
                <a:srgbClr val="000000"/>
              </a:solidFill>
              <a:latin typeface="Times New Roman"/>
            </a:endParaRPr>
          </a:p>
          <a:p>
            <a:pPr marL="906780" lvl="1" indent="-453390" algn="l">
              <a:lnSpc>
                <a:spcPts val="504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Times New Roman"/>
              </a:rPr>
              <a:t>Optimizes taxi routes dynamically.</a:t>
            </a:r>
          </a:p>
          <a:p>
            <a:pPr algn="l">
              <a:lnSpc>
                <a:spcPts val="1439"/>
              </a:lnSpc>
            </a:pPr>
            <a:endParaRPr lang="en-US" sz="4200">
              <a:solidFill>
                <a:srgbClr val="000000"/>
              </a:solidFill>
              <a:latin typeface="Times New Roman"/>
            </a:endParaRPr>
          </a:p>
          <a:p>
            <a:pPr marL="906780" lvl="1" indent="-453390" algn="l">
              <a:lnSpc>
                <a:spcPts val="504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Times New Roman"/>
              </a:rPr>
              <a:t>Boosts operational efficiency and customer satisfaction.</a:t>
            </a:r>
          </a:p>
          <a:p>
            <a:pPr marL="259080" lvl="1" indent="-129540" algn="l">
              <a:lnSpc>
                <a:spcPts val="1439"/>
              </a:lnSpc>
              <a:buFont typeface="Arial"/>
              <a:buChar char="•"/>
            </a:pPr>
            <a:endParaRPr lang="en-US" sz="4200">
              <a:solidFill>
                <a:srgbClr val="000000"/>
              </a:solidFill>
              <a:latin typeface="Times New Roman"/>
            </a:endParaRPr>
          </a:p>
          <a:p>
            <a:pPr marL="906780" lvl="1" indent="-453390" algn="l">
              <a:lnSpc>
                <a:spcPts val="504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Times New Roman"/>
              </a:rPr>
              <a:t>Minimizes wait times for a seamless transportation experience.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0287000" cy="10384841"/>
            <a:chOff x="0" y="0"/>
            <a:chExt cx="6350000" cy="641039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410396"/>
            </a:xfrm>
            <a:custGeom>
              <a:avLst/>
              <a:gdLst/>
              <a:ahLst/>
              <a:cxnLst/>
              <a:rect l="l" t="t" r="r" b="b"/>
              <a:pathLst>
                <a:path w="6350000" h="6410396">
                  <a:moveTo>
                    <a:pt x="6350000" y="6410396"/>
                  </a:moveTo>
                  <a:lnTo>
                    <a:pt x="0" y="6410396"/>
                  </a:lnTo>
                  <a:lnTo>
                    <a:pt x="0" y="0"/>
                  </a:lnTo>
                  <a:lnTo>
                    <a:pt x="6350000" y="641039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2765432"/>
            <a:ext cx="3767019" cy="7513339"/>
            <a:chOff x="0" y="0"/>
            <a:chExt cx="5022691" cy="10017785"/>
          </a:xfrm>
        </p:grpSpPr>
        <p:sp>
          <p:nvSpPr>
            <p:cNvPr id="5" name="Freeform 5"/>
            <p:cNvSpPr/>
            <p:nvPr/>
          </p:nvSpPr>
          <p:spPr>
            <a:xfrm rot="-10800000" flipH="1">
              <a:off x="0" y="0"/>
              <a:ext cx="5022691" cy="5022691"/>
            </a:xfrm>
            <a:custGeom>
              <a:avLst/>
              <a:gdLst/>
              <a:ahLst/>
              <a:cxnLst/>
              <a:rect l="l" t="t" r="r" b="b"/>
              <a:pathLst>
                <a:path w="5022691" h="5022691">
                  <a:moveTo>
                    <a:pt x="5022691" y="0"/>
                  </a:moveTo>
                  <a:lnTo>
                    <a:pt x="0" y="0"/>
                  </a:lnTo>
                  <a:lnTo>
                    <a:pt x="0" y="5022691"/>
                  </a:lnTo>
                  <a:lnTo>
                    <a:pt x="5022691" y="5022691"/>
                  </a:lnTo>
                  <a:lnTo>
                    <a:pt x="5022691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 rot="-10800000" flipH="1" flipV="1">
              <a:off x="0" y="4995093"/>
              <a:ext cx="5022691" cy="5022691"/>
            </a:xfrm>
            <a:custGeom>
              <a:avLst/>
              <a:gdLst/>
              <a:ahLst/>
              <a:cxnLst/>
              <a:rect l="l" t="t" r="r" b="b"/>
              <a:pathLst>
                <a:path w="5022691" h="5022691">
                  <a:moveTo>
                    <a:pt x="5022691" y="5022692"/>
                  </a:moveTo>
                  <a:lnTo>
                    <a:pt x="0" y="5022692"/>
                  </a:lnTo>
                  <a:lnTo>
                    <a:pt x="0" y="0"/>
                  </a:lnTo>
                  <a:lnTo>
                    <a:pt x="5022691" y="0"/>
                  </a:lnTo>
                  <a:lnTo>
                    <a:pt x="5022691" y="5022692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7" name="Group 7"/>
          <p:cNvGrpSpPr/>
          <p:nvPr/>
        </p:nvGrpSpPr>
        <p:grpSpPr>
          <a:xfrm>
            <a:off x="5609228" y="1451381"/>
            <a:ext cx="10955129" cy="4638050"/>
            <a:chOff x="0" y="0"/>
            <a:chExt cx="14606838" cy="6184067"/>
          </a:xfrm>
        </p:grpSpPr>
        <p:sp>
          <p:nvSpPr>
            <p:cNvPr id="8" name="TextBox 8"/>
            <p:cNvSpPr txBox="1"/>
            <p:nvPr/>
          </p:nvSpPr>
          <p:spPr>
            <a:xfrm>
              <a:off x="0" y="-247650"/>
              <a:ext cx="14606838" cy="55054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r">
                <a:lnSpc>
                  <a:spcPts val="15599"/>
                </a:lnSpc>
                <a:spcBef>
                  <a:spcPct val="0"/>
                </a:spcBef>
              </a:pPr>
              <a:r>
                <a:rPr lang="en-US" sz="12999">
                  <a:solidFill>
                    <a:srgbClr val="FFD034"/>
                  </a:solidFill>
                  <a:latin typeface="Times New Roman"/>
                </a:rPr>
                <a:t>THANK</a:t>
              </a:r>
              <a:r>
                <a:rPr lang="en-US" sz="12999">
                  <a:solidFill>
                    <a:srgbClr val="FFFFFF"/>
                  </a:solidFill>
                  <a:latin typeface="Times New Roman"/>
                </a:rPr>
                <a:t> YOU!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5443233"/>
              <a:ext cx="14606838" cy="7408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4550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 rot="-4254761">
            <a:off x="9898386" y="3820758"/>
            <a:ext cx="9609403" cy="9594028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FFD034"/>
            </a:solidFill>
          </p:spPr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6693188">
            <a:off x="10509406" y="-10810403"/>
            <a:ext cx="7392991" cy="18767283"/>
            <a:chOff x="0" y="0"/>
            <a:chExt cx="2354580" cy="597715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53310" cy="5977157"/>
            </a:xfrm>
            <a:custGeom>
              <a:avLst/>
              <a:gdLst/>
              <a:ahLst/>
              <a:cxnLst/>
              <a:rect l="l" t="t" r="r" b="b"/>
              <a:pathLst>
                <a:path w="2353310" h="5977157">
                  <a:moveTo>
                    <a:pt x="784860" y="5909847"/>
                  </a:moveTo>
                  <a:cubicBezTo>
                    <a:pt x="905510" y="5950487"/>
                    <a:pt x="1042670" y="5977157"/>
                    <a:pt x="1177290" y="5977157"/>
                  </a:cubicBezTo>
                  <a:cubicBezTo>
                    <a:pt x="1311910" y="5977157"/>
                    <a:pt x="1441450" y="5954297"/>
                    <a:pt x="1560830" y="5913657"/>
                  </a:cubicBezTo>
                  <a:cubicBezTo>
                    <a:pt x="1563370" y="5912387"/>
                    <a:pt x="1565910" y="5912387"/>
                    <a:pt x="1568450" y="5911117"/>
                  </a:cubicBezTo>
                  <a:cubicBezTo>
                    <a:pt x="2016760" y="5748557"/>
                    <a:pt x="2346960" y="5319297"/>
                    <a:pt x="2353310" y="4808083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804422"/>
                  </a:lnTo>
                  <a:cubicBezTo>
                    <a:pt x="6350" y="5321837"/>
                    <a:pt x="331470" y="5751097"/>
                    <a:pt x="784860" y="5909847"/>
                  </a:cubicBezTo>
                  <a:close/>
                </a:path>
              </a:pathLst>
            </a:custGeom>
            <a:solidFill>
              <a:srgbClr val="FFD034"/>
            </a:solidFill>
          </p:spPr>
        </p:sp>
      </p:grpSp>
      <p:grpSp>
        <p:nvGrpSpPr>
          <p:cNvPr id="4" name="Group 4"/>
          <p:cNvGrpSpPr/>
          <p:nvPr/>
        </p:nvGrpSpPr>
        <p:grpSpPr>
          <a:xfrm rot="1080653">
            <a:off x="15938772" y="670890"/>
            <a:ext cx="6826178" cy="15690294"/>
            <a:chOff x="0" y="0"/>
            <a:chExt cx="2354580" cy="54121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353310" cy="5412114"/>
            </a:xfrm>
            <a:custGeom>
              <a:avLst/>
              <a:gdLst/>
              <a:ahLst/>
              <a:cxnLst/>
              <a:rect l="l" t="t" r="r" b="b"/>
              <a:pathLst>
                <a:path w="2353310" h="5412114">
                  <a:moveTo>
                    <a:pt x="784860" y="5344804"/>
                  </a:moveTo>
                  <a:cubicBezTo>
                    <a:pt x="905510" y="5385444"/>
                    <a:pt x="1042670" y="5412114"/>
                    <a:pt x="1177290" y="5412114"/>
                  </a:cubicBezTo>
                  <a:cubicBezTo>
                    <a:pt x="1311910" y="5412114"/>
                    <a:pt x="1441450" y="5389254"/>
                    <a:pt x="1560830" y="5348614"/>
                  </a:cubicBezTo>
                  <a:cubicBezTo>
                    <a:pt x="1563370" y="5347344"/>
                    <a:pt x="1565910" y="5347344"/>
                    <a:pt x="1568450" y="5346074"/>
                  </a:cubicBezTo>
                  <a:cubicBezTo>
                    <a:pt x="2016760" y="5183514"/>
                    <a:pt x="2346960" y="4754254"/>
                    <a:pt x="2353310" y="4244779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241552"/>
                  </a:lnTo>
                  <a:cubicBezTo>
                    <a:pt x="6350" y="4756794"/>
                    <a:pt x="331470" y="5186054"/>
                    <a:pt x="784860" y="5344804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508823" y="1079959"/>
            <a:ext cx="10035022" cy="217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041"/>
              </a:lnSpc>
            </a:pPr>
            <a:r>
              <a:rPr lang="en-US" sz="6701">
                <a:solidFill>
                  <a:srgbClr val="000000"/>
                </a:solidFill>
                <a:latin typeface="Times New Roman Bold"/>
              </a:rPr>
              <a:t>Why To Use Taxi Radar?</a:t>
            </a:r>
          </a:p>
          <a:p>
            <a:pPr marL="0" lvl="0" indent="0" algn="l">
              <a:lnSpc>
                <a:spcPts val="8041"/>
              </a:lnSpc>
              <a:spcBef>
                <a:spcPct val="0"/>
              </a:spcBef>
            </a:pPr>
            <a:endParaRPr lang="en-US" sz="6701">
              <a:solidFill>
                <a:srgbClr val="000000"/>
              </a:solidFill>
              <a:latin typeface="Times New Roman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28700" y="2801878"/>
            <a:ext cx="12651619" cy="6677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>
                <a:solidFill>
                  <a:srgbClr val="000000"/>
                </a:solidFill>
                <a:latin typeface="Times New Roman"/>
              </a:rPr>
              <a:t>• Optimize taxi services and reduce wait times</a:t>
            </a:r>
          </a:p>
          <a:p>
            <a:pPr algn="l">
              <a:lnSpc>
                <a:spcPts val="4799"/>
              </a:lnSpc>
            </a:pPr>
            <a:endParaRPr lang="en-US" sz="3999">
              <a:solidFill>
                <a:srgbClr val="000000"/>
              </a:solidFill>
              <a:latin typeface="Times New Roman"/>
            </a:endParaRPr>
          </a:p>
          <a:p>
            <a:pPr algn="l">
              <a:lnSpc>
                <a:spcPts val="4799"/>
              </a:lnSpc>
            </a:pPr>
            <a:r>
              <a:rPr lang="en-US" sz="3999">
                <a:solidFill>
                  <a:srgbClr val="000000"/>
                </a:solidFill>
                <a:latin typeface="Times New Roman"/>
              </a:rPr>
              <a:t>• Aid urban planning and infrastructure development</a:t>
            </a:r>
          </a:p>
          <a:p>
            <a:pPr algn="l">
              <a:lnSpc>
                <a:spcPts val="4799"/>
              </a:lnSpc>
            </a:pPr>
            <a:endParaRPr lang="en-US" sz="3999">
              <a:solidFill>
                <a:srgbClr val="000000"/>
              </a:solidFill>
              <a:latin typeface="Times New Roman"/>
            </a:endParaRPr>
          </a:p>
          <a:p>
            <a:pPr algn="l">
              <a:lnSpc>
                <a:spcPts val="4799"/>
              </a:lnSpc>
            </a:pPr>
            <a:r>
              <a:rPr lang="en-US" sz="3999">
                <a:solidFill>
                  <a:srgbClr val="000000"/>
                </a:solidFill>
                <a:latin typeface="Times New Roman"/>
              </a:rPr>
              <a:t>• Mitigate traffic congestion</a:t>
            </a:r>
          </a:p>
          <a:p>
            <a:pPr algn="l">
              <a:lnSpc>
                <a:spcPts val="4799"/>
              </a:lnSpc>
            </a:pPr>
            <a:endParaRPr lang="en-US" sz="3999">
              <a:solidFill>
                <a:srgbClr val="000000"/>
              </a:solidFill>
              <a:latin typeface="Times New Roman"/>
            </a:endParaRPr>
          </a:p>
          <a:p>
            <a:pPr algn="l">
              <a:lnSpc>
                <a:spcPts val="4799"/>
              </a:lnSpc>
            </a:pPr>
            <a:r>
              <a:rPr lang="en-US" sz="3999">
                <a:solidFill>
                  <a:srgbClr val="000000"/>
                </a:solidFill>
                <a:latin typeface="Times New Roman"/>
              </a:rPr>
              <a:t>• Enhance economic benefits for taxi companies</a:t>
            </a:r>
          </a:p>
          <a:p>
            <a:pPr algn="l">
              <a:lnSpc>
                <a:spcPts val="4799"/>
              </a:lnSpc>
            </a:pPr>
            <a:endParaRPr lang="en-US" sz="3999">
              <a:solidFill>
                <a:srgbClr val="000000"/>
              </a:solidFill>
              <a:latin typeface="Times New Roman"/>
            </a:endParaRPr>
          </a:p>
          <a:p>
            <a:pPr algn="l">
              <a:lnSpc>
                <a:spcPts val="4799"/>
              </a:lnSpc>
            </a:pPr>
            <a:r>
              <a:rPr lang="en-US" sz="3999">
                <a:solidFill>
                  <a:srgbClr val="000000"/>
                </a:solidFill>
                <a:latin typeface="Times New Roman"/>
              </a:rPr>
              <a:t>• Reduce environmental impact through efficient resource allocation</a:t>
            </a:r>
          </a:p>
          <a:p>
            <a:pPr marL="0" lvl="0" indent="0" algn="l">
              <a:lnSpc>
                <a:spcPts val="4799"/>
              </a:lnSpc>
              <a:spcBef>
                <a:spcPct val="0"/>
              </a:spcBef>
            </a:pPr>
            <a:endParaRPr lang="en-US" sz="3999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6693188">
            <a:off x="10509406" y="-10810403"/>
            <a:ext cx="7392991" cy="18767283"/>
            <a:chOff x="0" y="0"/>
            <a:chExt cx="2354580" cy="597715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53310" cy="5977157"/>
            </a:xfrm>
            <a:custGeom>
              <a:avLst/>
              <a:gdLst/>
              <a:ahLst/>
              <a:cxnLst/>
              <a:rect l="l" t="t" r="r" b="b"/>
              <a:pathLst>
                <a:path w="2353310" h="5977157">
                  <a:moveTo>
                    <a:pt x="784860" y="5909847"/>
                  </a:moveTo>
                  <a:cubicBezTo>
                    <a:pt x="905510" y="5950487"/>
                    <a:pt x="1042670" y="5977157"/>
                    <a:pt x="1177290" y="5977157"/>
                  </a:cubicBezTo>
                  <a:cubicBezTo>
                    <a:pt x="1311910" y="5977157"/>
                    <a:pt x="1441450" y="5954297"/>
                    <a:pt x="1560830" y="5913657"/>
                  </a:cubicBezTo>
                  <a:cubicBezTo>
                    <a:pt x="1563370" y="5912387"/>
                    <a:pt x="1565910" y="5912387"/>
                    <a:pt x="1568450" y="5911117"/>
                  </a:cubicBezTo>
                  <a:cubicBezTo>
                    <a:pt x="2016760" y="5748557"/>
                    <a:pt x="2346960" y="5319297"/>
                    <a:pt x="2353310" y="4808083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804422"/>
                  </a:lnTo>
                  <a:cubicBezTo>
                    <a:pt x="6350" y="5321837"/>
                    <a:pt x="331470" y="5751097"/>
                    <a:pt x="784860" y="5909847"/>
                  </a:cubicBezTo>
                  <a:close/>
                </a:path>
              </a:pathLst>
            </a:custGeom>
            <a:solidFill>
              <a:srgbClr val="FFD034"/>
            </a:solidFill>
          </p:spPr>
        </p:sp>
      </p:grpSp>
      <p:grpSp>
        <p:nvGrpSpPr>
          <p:cNvPr id="4" name="Group 4"/>
          <p:cNvGrpSpPr/>
          <p:nvPr/>
        </p:nvGrpSpPr>
        <p:grpSpPr>
          <a:xfrm rot="1080653">
            <a:off x="15938772" y="670890"/>
            <a:ext cx="6826178" cy="15690294"/>
            <a:chOff x="0" y="0"/>
            <a:chExt cx="2354580" cy="54121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353310" cy="5412114"/>
            </a:xfrm>
            <a:custGeom>
              <a:avLst/>
              <a:gdLst/>
              <a:ahLst/>
              <a:cxnLst/>
              <a:rect l="l" t="t" r="r" b="b"/>
              <a:pathLst>
                <a:path w="2353310" h="5412114">
                  <a:moveTo>
                    <a:pt x="784860" y="5344804"/>
                  </a:moveTo>
                  <a:cubicBezTo>
                    <a:pt x="905510" y="5385444"/>
                    <a:pt x="1042670" y="5412114"/>
                    <a:pt x="1177290" y="5412114"/>
                  </a:cubicBezTo>
                  <a:cubicBezTo>
                    <a:pt x="1311910" y="5412114"/>
                    <a:pt x="1441450" y="5389254"/>
                    <a:pt x="1560830" y="5348614"/>
                  </a:cubicBezTo>
                  <a:cubicBezTo>
                    <a:pt x="1563370" y="5347344"/>
                    <a:pt x="1565910" y="5347344"/>
                    <a:pt x="1568450" y="5346074"/>
                  </a:cubicBezTo>
                  <a:cubicBezTo>
                    <a:pt x="2016760" y="5183514"/>
                    <a:pt x="2346960" y="4754254"/>
                    <a:pt x="2353310" y="4244779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241552"/>
                  </a:lnTo>
                  <a:cubicBezTo>
                    <a:pt x="6350" y="4756794"/>
                    <a:pt x="331470" y="5186054"/>
                    <a:pt x="784860" y="5344804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603346" y="630974"/>
            <a:ext cx="10035022" cy="1152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041"/>
              </a:lnSpc>
              <a:spcBef>
                <a:spcPct val="0"/>
              </a:spcBef>
            </a:pPr>
            <a:r>
              <a:rPr lang="en-US" sz="6701">
                <a:solidFill>
                  <a:srgbClr val="000000"/>
                </a:solidFill>
                <a:latin typeface="Times New Roman Bold"/>
              </a:rPr>
              <a:t>ABSTRACT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2460586"/>
            <a:ext cx="12539884" cy="6257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40"/>
              </a:lnSpc>
            </a:pPr>
            <a:r>
              <a:rPr lang="en-US" sz="3700">
                <a:solidFill>
                  <a:srgbClr val="000000"/>
                </a:solidFill>
                <a:latin typeface="Times New Roman"/>
              </a:rPr>
              <a:t>• Predicts taxi demand with Random Forest Regressor and geospatial analysis.</a:t>
            </a:r>
          </a:p>
          <a:p>
            <a:pPr algn="l">
              <a:lnSpc>
                <a:spcPts val="4440"/>
              </a:lnSpc>
            </a:pPr>
            <a:endParaRPr lang="en-US" sz="3700">
              <a:solidFill>
                <a:srgbClr val="000000"/>
              </a:solidFill>
              <a:latin typeface="Times New Roman"/>
            </a:endParaRPr>
          </a:p>
          <a:p>
            <a:pPr algn="l">
              <a:lnSpc>
                <a:spcPts val="4440"/>
              </a:lnSpc>
            </a:pPr>
            <a:r>
              <a:rPr lang="en-US" sz="3700">
                <a:solidFill>
                  <a:srgbClr val="000000"/>
                </a:solidFill>
                <a:latin typeface="Times New Roman"/>
              </a:rPr>
              <a:t>• Analyzes locations, timestamps, and time intervals.</a:t>
            </a:r>
          </a:p>
          <a:p>
            <a:pPr algn="l">
              <a:lnSpc>
                <a:spcPts val="4440"/>
              </a:lnSpc>
            </a:pPr>
            <a:endParaRPr lang="en-US" sz="3700">
              <a:solidFill>
                <a:srgbClr val="000000"/>
              </a:solidFill>
              <a:latin typeface="Times New Roman"/>
            </a:endParaRPr>
          </a:p>
          <a:p>
            <a:pPr algn="l">
              <a:lnSpc>
                <a:spcPts val="4440"/>
              </a:lnSpc>
            </a:pPr>
            <a:r>
              <a:rPr lang="en-US" sz="3700">
                <a:solidFill>
                  <a:srgbClr val="000000"/>
                </a:solidFill>
                <a:latin typeface="Times New Roman"/>
              </a:rPr>
              <a:t>• Forecasts high-demand areas in 2-hour intervals.</a:t>
            </a:r>
          </a:p>
          <a:p>
            <a:pPr algn="l">
              <a:lnSpc>
                <a:spcPts val="4440"/>
              </a:lnSpc>
            </a:pPr>
            <a:endParaRPr lang="en-US" sz="3700">
              <a:solidFill>
                <a:srgbClr val="000000"/>
              </a:solidFill>
              <a:latin typeface="Times New Roman"/>
            </a:endParaRPr>
          </a:p>
          <a:p>
            <a:pPr algn="l">
              <a:lnSpc>
                <a:spcPts val="4440"/>
              </a:lnSpc>
            </a:pPr>
            <a:r>
              <a:rPr lang="en-US" sz="3700">
                <a:solidFill>
                  <a:srgbClr val="000000"/>
                </a:solidFill>
                <a:latin typeface="Times New Roman"/>
              </a:rPr>
              <a:t>• Optimizes taxi fleet management and urban transport.</a:t>
            </a:r>
          </a:p>
          <a:p>
            <a:pPr algn="l">
              <a:lnSpc>
                <a:spcPts val="4440"/>
              </a:lnSpc>
            </a:pPr>
            <a:endParaRPr lang="en-US" sz="3700">
              <a:solidFill>
                <a:srgbClr val="000000"/>
              </a:solidFill>
              <a:latin typeface="Times New Roman"/>
            </a:endParaRPr>
          </a:p>
          <a:p>
            <a:pPr algn="l">
              <a:lnSpc>
                <a:spcPts val="4440"/>
              </a:lnSpc>
            </a:pPr>
            <a:r>
              <a:rPr lang="en-US" sz="3700">
                <a:solidFill>
                  <a:srgbClr val="000000"/>
                </a:solidFill>
                <a:latin typeface="Times New Roman"/>
              </a:rPr>
              <a:t>• Enables smarter, data-driven decisions.</a:t>
            </a:r>
          </a:p>
          <a:p>
            <a:pPr marL="0" lvl="0" indent="0" algn="l">
              <a:lnSpc>
                <a:spcPts val="4440"/>
              </a:lnSpc>
              <a:spcBef>
                <a:spcPct val="0"/>
              </a:spcBef>
            </a:pPr>
            <a:endParaRPr lang="en-US" sz="3700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6693188">
            <a:off x="10509406" y="-10810403"/>
            <a:ext cx="7392991" cy="18767283"/>
            <a:chOff x="0" y="0"/>
            <a:chExt cx="2354580" cy="597715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53310" cy="5977157"/>
            </a:xfrm>
            <a:custGeom>
              <a:avLst/>
              <a:gdLst/>
              <a:ahLst/>
              <a:cxnLst/>
              <a:rect l="l" t="t" r="r" b="b"/>
              <a:pathLst>
                <a:path w="2353310" h="5977157">
                  <a:moveTo>
                    <a:pt x="784860" y="5909847"/>
                  </a:moveTo>
                  <a:cubicBezTo>
                    <a:pt x="905510" y="5950487"/>
                    <a:pt x="1042670" y="5977157"/>
                    <a:pt x="1177290" y="5977157"/>
                  </a:cubicBezTo>
                  <a:cubicBezTo>
                    <a:pt x="1311910" y="5977157"/>
                    <a:pt x="1441450" y="5954297"/>
                    <a:pt x="1560830" y="5913657"/>
                  </a:cubicBezTo>
                  <a:cubicBezTo>
                    <a:pt x="1563370" y="5912387"/>
                    <a:pt x="1565910" y="5912387"/>
                    <a:pt x="1568450" y="5911117"/>
                  </a:cubicBezTo>
                  <a:cubicBezTo>
                    <a:pt x="2016760" y="5748557"/>
                    <a:pt x="2346960" y="5319297"/>
                    <a:pt x="2353310" y="4808083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804422"/>
                  </a:lnTo>
                  <a:cubicBezTo>
                    <a:pt x="6350" y="5321837"/>
                    <a:pt x="331470" y="5751097"/>
                    <a:pt x="784860" y="5909847"/>
                  </a:cubicBezTo>
                  <a:close/>
                </a:path>
              </a:pathLst>
            </a:custGeom>
            <a:solidFill>
              <a:srgbClr val="FFD034"/>
            </a:solidFill>
          </p:spPr>
        </p:sp>
      </p:grpSp>
      <p:grpSp>
        <p:nvGrpSpPr>
          <p:cNvPr id="4" name="Group 4"/>
          <p:cNvGrpSpPr/>
          <p:nvPr/>
        </p:nvGrpSpPr>
        <p:grpSpPr>
          <a:xfrm rot="1080653">
            <a:off x="15938772" y="670890"/>
            <a:ext cx="6826178" cy="15690294"/>
            <a:chOff x="0" y="0"/>
            <a:chExt cx="2354580" cy="54121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353310" cy="5412114"/>
            </a:xfrm>
            <a:custGeom>
              <a:avLst/>
              <a:gdLst/>
              <a:ahLst/>
              <a:cxnLst/>
              <a:rect l="l" t="t" r="r" b="b"/>
              <a:pathLst>
                <a:path w="2353310" h="5412114">
                  <a:moveTo>
                    <a:pt x="784860" y="5344804"/>
                  </a:moveTo>
                  <a:cubicBezTo>
                    <a:pt x="905510" y="5385444"/>
                    <a:pt x="1042670" y="5412114"/>
                    <a:pt x="1177290" y="5412114"/>
                  </a:cubicBezTo>
                  <a:cubicBezTo>
                    <a:pt x="1311910" y="5412114"/>
                    <a:pt x="1441450" y="5389254"/>
                    <a:pt x="1560830" y="5348614"/>
                  </a:cubicBezTo>
                  <a:cubicBezTo>
                    <a:pt x="1563370" y="5347344"/>
                    <a:pt x="1565910" y="5347344"/>
                    <a:pt x="1568450" y="5346074"/>
                  </a:cubicBezTo>
                  <a:cubicBezTo>
                    <a:pt x="2016760" y="5183514"/>
                    <a:pt x="2346960" y="4754254"/>
                    <a:pt x="2353310" y="4244779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241552"/>
                  </a:lnTo>
                  <a:cubicBezTo>
                    <a:pt x="6350" y="4756794"/>
                    <a:pt x="331470" y="5186054"/>
                    <a:pt x="784860" y="5344804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716061" y="904875"/>
            <a:ext cx="10035022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200"/>
              </a:lnSpc>
              <a:spcBef>
                <a:spcPct val="0"/>
              </a:spcBef>
            </a:pPr>
            <a:r>
              <a:rPr lang="en-US" sz="6000">
                <a:solidFill>
                  <a:srgbClr val="000000"/>
                </a:solidFill>
                <a:latin typeface="Times New Roman Bold"/>
              </a:rPr>
              <a:t>IMPORTANT USE CASE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2686050"/>
            <a:ext cx="13177201" cy="6076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>
                <a:solidFill>
                  <a:srgbClr val="000000"/>
                </a:solidFill>
                <a:latin typeface="Times New Roman"/>
              </a:rPr>
              <a:t>• Urban Planning and Public Transportation Management</a:t>
            </a:r>
          </a:p>
          <a:p>
            <a:pPr algn="l">
              <a:lnSpc>
                <a:spcPts val="4799"/>
              </a:lnSpc>
            </a:pPr>
            <a:endParaRPr lang="en-US" sz="3999">
              <a:solidFill>
                <a:srgbClr val="000000"/>
              </a:solidFill>
              <a:latin typeface="Times New Roman"/>
            </a:endParaRPr>
          </a:p>
          <a:p>
            <a:pPr algn="l">
              <a:lnSpc>
                <a:spcPts val="4799"/>
              </a:lnSpc>
            </a:pPr>
            <a:r>
              <a:rPr lang="en-US" sz="3999">
                <a:solidFill>
                  <a:srgbClr val="000000"/>
                </a:solidFill>
                <a:latin typeface="Times New Roman"/>
              </a:rPr>
              <a:t>• Identify High-Traffic Areas</a:t>
            </a:r>
          </a:p>
          <a:p>
            <a:pPr algn="l">
              <a:lnSpc>
                <a:spcPts val="4799"/>
              </a:lnSpc>
            </a:pPr>
            <a:endParaRPr lang="en-US" sz="3999">
              <a:solidFill>
                <a:srgbClr val="000000"/>
              </a:solidFill>
              <a:latin typeface="Times New Roman"/>
            </a:endParaRPr>
          </a:p>
          <a:p>
            <a:pPr algn="l">
              <a:lnSpc>
                <a:spcPts val="4799"/>
              </a:lnSpc>
            </a:pPr>
            <a:r>
              <a:rPr lang="en-US" sz="3999">
                <a:solidFill>
                  <a:srgbClr val="000000"/>
                </a:solidFill>
                <a:latin typeface="Times New Roman"/>
              </a:rPr>
              <a:t>• Optimize Public Transit Routes</a:t>
            </a:r>
          </a:p>
          <a:p>
            <a:pPr algn="l">
              <a:lnSpc>
                <a:spcPts val="4799"/>
              </a:lnSpc>
            </a:pPr>
            <a:endParaRPr lang="en-US" sz="3999">
              <a:solidFill>
                <a:srgbClr val="000000"/>
              </a:solidFill>
              <a:latin typeface="Times New Roman"/>
            </a:endParaRPr>
          </a:p>
          <a:p>
            <a:pPr algn="l">
              <a:lnSpc>
                <a:spcPts val="4799"/>
              </a:lnSpc>
            </a:pPr>
            <a:r>
              <a:rPr lang="en-US" sz="3999">
                <a:solidFill>
                  <a:srgbClr val="000000"/>
                </a:solidFill>
                <a:latin typeface="Times New Roman"/>
              </a:rPr>
              <a:t>• Enhance Safety and Security</a:t>
            </a:r>
          </a:p>
          <a:p>
            <a:pPr algn="l">
              <a:lnSpc>
                <a:spcPts val="4799"/>
              </a:lnSpc>
            </a:pPr>
            <a:endParaRPr lang="en-US" sz="3999">
              <a:solidFill>
                <a:srgbClr val="000000"/>
              </a:solidFill>
              <a:latin typeface="Times New Roman"/>
            </a:endParaRPr>
          </a:p>
          <a:p>
            <a:pPr algn="l">
              <a:lnSpc>
                <a:spcPts val="4799"/>
              </a:lnSpc>
            </a:pPr>
            <a:r>
              <a:rPr lang="en-US" sz="3999">
                <a:solidFill>
                  <a:srgbClr val="000000"/>
                </a:solidFill>
                <a:latin typeface="Times New Roman"/>
              </a:rPr>
              <a:t>• Support Event Planning and Management</a:t>
            </a:r>
          </a:p>
          <a:p>
            <a:pPr marL="0" lvl="0" indent="0" algn="l">
              <a:lnSpc>
                <a:spcPts val="4799"/>
              </a:lnSpc>
              <a:spcBef>
                <a:spcPct val="0"/>
              </a:spcBef>
            </a:pPr>
            <a:endParaRPr lang="en-US" sz="3999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6693188">
            <a:off x="10509406" y="-10810403"/>
            <a:ext cx="7392991" cy="18767283"/>
            <a:chOff x="0" y="0"/>
            <a:chExt cx="2354580" cy="597715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53310" cy="5977157"/>
            </a:xfrm>
            <a:custGeom>
              <a:avLst/>
              <a:gdLst/>
              <a:ahLst/>
              <a:cxnLst/>
              <a:rect l="l" t="t" r="r" b="b"/>
              <a:pathLst>
                <a:path w="2353310" h="5977157">
                  <a:moveTo>
                    <a:pt x="784860" y="5909847"/>
                  </a:moveTo>
                  <a:cubicBezTo>
                    <a:pt x="905510" y="5950487"/>
                    <a:pt x="1042670" y="5977157"/>
                    <a:pt x="1177290" y="5977157"/>
                  </a:cubicBezTo>
                  <a:cubicBezTo>
                    <a:pt x="1311910" y="5977157"/>
                    <a:pt x="1441450" y="5954297"/>
                    <a:pt x="1560830" y="5913657"/>
                  </a:cubicBezTo>
                  <a:cubicBezTo>
                    <a:pt x="1563370" y="5912387"/>
                    <a:pt x="1565910" y="5912387"/>
                    <a:pt x="1568450" y="5911117"/>
                  </a:cubicBezTo>
                  <a:cubicBezTo>
                    <a:pt x="2016760" y="5748557"/>
                    <a:pt x="2346960" y="5319297"/>
                    <a:pt x="2353310" y="4808083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804422"/>
                  </a:lnTo>
                  <a:cubicBezTo>
                    <a:pt x="6350" y="5321837"/>
                    <a:pt x="331470" y="5751097"/>
                    <a:pt x="784860" y="5909847"/>
                  </a:cubicBezTo>
                  <a:close/>
                </a:path>
              </a:pathLst>
            </a:custGeom>
            <a:solidFill>
              <a:srgbClr val="FFD034"/>
            </a:solidFill>
          </p:spPr>
        </p:sp>
      </p:grpSp>
      <p:grpSp>
        <p:nvGrpSpPr>
          <p:cNvPr id="4" name="Group 4"/>
          <p:cNvGrpSpPr/>
          <p:nvPr/>
        </p:nvGrpSpPr>
        <p:grpSpPr>
          <a:xfrm rot="1080653">
            <a:off x="15938772" y="670890"/>
            <a:ext cx="6826178" cy="15690294"/>
            <a:chOff x="0" y="0"/>
            <a:chExt cx="2354580" cy="54121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353310" cy="5412114"/>
            </a:xfrm>
            <a:custGeom>
              <a:avLst/>
              <a:gdLst/>
              <a:ahLst/>
              <a:cxnLst/>
              <a:rect l="l" t="t" r="r" b="b"/>
              <a:pathLst>
                <a:path w="2353310" h="5412114">
                  <a:moveTo>
                    <a:pt x="784860" y="5344804"/>
                  </a:moveTo>
                  <a:cubicBezTo>
                    <a:pt x="905510" y="5385444"/>
                    <a:pt x="1042670" y="5412114"/>
                    <a:pt x="1177290" y="5412114"/>
                  </a:cubicBezTo>
                  <a:cubicBezTo>
                    <a:pt x="1311910" y="5412114"/>
                    <a:pt x="1441450" y="5389254"/>
                    <a:pt x="1560830" y="5348614"/>
                  </a:cubicBezTo>
                  <a:cubicBezTo>
                    <a:pt x="1563370" y="5347344"/>
                    <a:pt x="1565910" y="5347344"/>
                    <a:pt x="1568450" y="5346074"/>
                  </a:cubicBezTo>
                  <a:cubicBezTo>
                    <a:pt x="2016760" y="5183514"/>
                    <a:pt x="2346960" y="4754254"/>
                    <a:pt x="2353310" y="4244779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241552"/>
                  </a:lnTo>
                  <a:cubicBezTo>
                    <a:pt x="6350" y="4756794"/>
                    <a:pt x="331470" y="5186054"/>
                    <a:pt x="784860" y="5344804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603346" y="630974"/>
            <a:ext cx="10035022" cy="1123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801"/>
              </a:lnSpc>
              <a:spcBef>
                <a:spcPct val="0"/>
              </a:spcBef>
            </a:pPr>
            <a:r>
              <a:rPr lang="en-US" sz="6501">
                <a:solidFill>
                  <a:srgbClr val="000000"/>
                </a:solidFill>
                <a:latin typeface="Times New Roman Bold"/>
              </a:rPr>
              <a:t>BUSINESS USE CASE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535917" y="1876226"/>
            <a:ext cx="6751915" cy="78880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52"/>
              </a:lnSpc>
            </a:pPr>
            <a:endParaRPr/>
          </a:p>
          <a:p>
            <a:pPr algn="l">
              <a:lnSpc>
                <a:spcPts val="5152"/>
              </a:lnSpc>
            </a:pPr>
            <a:r>
              <a:rPr lang="en-US" sz="4293">
                <a:solidFill>
                  <a:srgbClr val="000000"/>
                </a:solidFill>
                <a:latin typeface="Times New Roman"/>
              </a:rPr>
              <a:t>• Optimized Routes</a:t>
            </a:r>
          </a:p>
          <a:p>
            <a:pPr algn="l">
              <a:lnSpc>
                <a:spcPts val="5152"/>
              </a:lnSpc>
            </a:pPr>
            <a:endParaRPr lang="en-US" sz="4293">
              <a:solidFill>
                <a:srgbClr val="000000"/>
              </a:solidFill>
              <a:latin typeface="Times New Roman"/>
            </a:endParaRPr>
          </a:p>
          <a:p>
            <a:pPr algn="l">
              <a:lnSpc>
                <a:spcPts val="5152"/>
              </a:lnSpc>
            </a:pPr>
            <a:r>
              <a:rPr lang="en-US" sz="4293">
                <a:solidFill>
                  <a:srgbClr val="000000"/>
                </a:solidFill>
                <a:latin typeface="Times New Roman"/>
              </a:rPr>
              <a:t>• Temporal Precision</a:t>
            </a:r>
          </a:p>
          <a:p>
            <a:pPr algn="l">
              <a:lnSpc>
                <a:spcPts val="5152"/>
              </a:lnSpc>
            </a:pPr>
            <a:endParaRPr lang="en-US" sz="4293">
              <a:solidFill>
                <a:srgbClr val="000000"/>
              </a:solidFill>
              <a:latin typeface="Times New Roman"/>
            </a:endParaRPr>
          </a:p>
          <a:p>
            <a:pPr algn="l">
              <a:lnSpc>
                <a:spcPts val="5152"/>
              </a:lnSpc>
            </a:pPr>
            <a:r>
              <a:rPr lang="en-US" sz="4293">
                <a:solidFill>
                  <a:srgbClr val="000000"/>
                </a:solidFill>
                <a:latin typeface="Times New Roman"/>
              </a:rPr>
              <a:t>• Operational Efficiency</a:t>
            </a:r>
          </a:p>
          <a:p>
            <a:pPr algn="l">
              <a:lnSpc>
                <a:spcPts val="5152"/>
              </a:lnSpc>
            </a:pPr>
            <a:endParaRPr lang="en-US" sz="4293">
              <a:solidFill>
                <a:srgbClr val="000000"/>
              </a:solidFill>
              <a:latin typeface="Times New Roman"/>
            </a:endParaRPr>
          </a:p>
          <a:p>
            <a:pPr algn="l">
              <a:lnSpc>
                <a:spcPts val="5152"/>
              </a:lnSpc>
            </a:pPr>
            <a:r>
              <a:rPr lang="en-US" sz="4293">
                <a:solidFill>
                  <a:srgbClr val="000000"/>
                </a:solidFill>
                <a:latin typeface="Times New Roman"/>
              </a:rPr>
              <a:t>• Customer Satisfaction</a:t>
            </a:r>
          </a:p>
          <a:p>
            <a:pPr algn="l">
              <a:lnSpc>
                <a:spcPts val="5152"/>
              </a:lnSpc>
            </a:pPr>
            <a:endParaRPr lang="en-US" sz="4293">
              <a:solidFill>
                <a:srgbClr val="000000"/>
              </a:solidFill>
              <a:latin typeface="Times New Roman"/>
            </a:endParaRPr>
          </a:p>
          <a:p>
            <a:pPr algn="l">
              <a:lnSpc>
                <a:spcPts val="5152"/>
              </a:lnSpc>
            </a:pPr>
            <a:r>
              <a:rPr lang="en-US" sz="4293">
                <a:solidFill>
                  <a:srgbClr val="000000"/>
                </a:solidFill>
                <a:latin typeface="Times New Roman"/>
              </a:rPr>
              <a:t>• Data-Driven Insights</a:t>
            </a:r>
          </a:p>
          <a:p>
            <a:pPr algn="l">
              <a:lnSpc>
                <a:spcPts val="5152"/>
              </a:lnSpc>
            </a:pPr>
            <a:endParaRPr lang="en-US" sz="4293">
              <a:solidFill>
                <a:srgbClr val="000000"/>
              </a:solidFill>
              <a:latin typeface="Times New Roman"/>
            </a:endParaRPr>
          </a:p>
          <a:p>
            <a:pPr marL="0" lvl="0" indent="0" algn="l">
              <a:lnSpc>
                <a:spcPts val="5152"/>
              </a:lnSpc>
              <a:spcBef>
                <a:spcPct val="0"/>
              </a:spcBef>
            </a:pPr>
            <a:endParaRPr lang="en-US" sz="4293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-45044" y="878236"/>
            <a:ext cx="6826178" cy="9582150"/>
            <a:chOff x="0" y="0"/>
            <a:chExt cx="2354580" cy="330520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53310" cy="3305208"/>
            </a:xfrm>
            <a:custGeom>
              <a:avLst/>
              <a:gdLst/>
              <a:ahLst/>
              <a:cxnLst/>
              <a:rect l="l" t="t" r="r" b="b"/>
              <a:pathLst>
                <a:path w="2353310" h="3305208">
                  <a:moveTo>
                    <a:pt x="784860" y="3237898"/>
                  </a:moveTo>
                  <a:cubicBezTo>
                    <a:pt x="905510" y="3278538"/>
                    <a:pt x="1042670" y="3305208"/>
                    <a:pt x="1177290" y="3305208"/>
                  </a:cubicBezTo>
                  <a:cubicBezTo>
                    <a:pt x="1311910" y="3305208"/>
                    <a:pt x="1441450" y="3282348"/>
                    <a:pt x="1560830" y="3241708"/>
                  </a:cubicBezTo>
                  <a:cubicBezTo>
                    <a:pt x="1563370" y="3240438"/>
                    <a:pt x="1565910" y="3240438"/>
                    <a:pt x="1568450" y="3239168"/>
                  </a:cubicBezTo>
                  <a:cubicBezTo>
                    <a:pt x="2016760" y="3076608"/>
                    <a:pt x="2346960" y="2647348"/>
                    <a:pt x="2353310" y="2144356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2142750"/>
                  </a:lnTo>
                  <a:cubicBezTo>
                    <a:pt x="6350" y="2649888"/>
                    <a:pt x="331470" y="3079148"/>
                    <a:pt x="784860" y="3237898"/>
                  </a:cubicBezTo>
                  <a:close/>
                </a:path>
              </a:pathLst>
            </a:custGeom>
            <a:solidFill>
              <a:srgbClr val="FFD034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-45044" y="24089"/>
            <a:ext cx="6826178" cy="10436297"/>
            <a:chOff x="0" y="0"/>
            <a:chExt cx="2354580" cy="359983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353310" cy="3599833"/>
            </a:xfrm>
            <a:custGeom>
              <a:avLst/>
              <a:gdLst/>
              <a:ahLst/>
              <a:cxnLst/>
              <a:rect l="l" t="t" r="r" b="b"/>
              <a:pathLst>
                <a:path w="2353310" h="3599833">
                  <a:moveTo>
                    <a:pt x="784860" y="3532522"/>
                  </a:moveTo>
                  <a:cubicBezTo>
                    <a:pt x="905510" y="3573163"/>
                    <a:pt x="1042670" y="3599833"/>
                    <a:pt x="1177290" y="3599833"/>
                  </a:cubicBezTo>
                  <a:cubicBezTo>
                    <a:pt x="1311910" y="3599833"/>
                    <a:pt x="1441450" y="3576972"/>
                    <a:pt x="1560830" y="3536333"/>
                  </a:cubicBezTo>
                  <a:cubicBezTo>
                    <a:pt x="1563370" y="3535063"/>
                    <a:pt x="1565910" y="3535063"/>
                    <a:pt x="1568450" y="3533792"/>
                  </a:cubicBezTo>
                  <a:cubicBezTo>
                    <a:pt x="2016760" y="3371233"/>
                    <a:pt x="2346960" y="2941972"/>
                    <a:pt x="2353310" y="2438073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2436241"/>
                  </a:lnTo>
                  <a:cubicBezTo>
                    <a:pt x="6350" y="2944512"/>
                    <a:pt x="331470" y="3373772"/>
                    <a:pt x="784860" y="3532522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7149102" y="1248062"/>
            <a:ext cx="10771022" cy="7988350"/>
          </a:xfrm>
          <a:custGeom>
            <a:avLst/>
            <a:gdLst/>
            <a:ahLst/>
            <a:cxnLst/>
            <a:rect l="l" t="t" r="r" b="b"/>
            <a:pathLst>
              <a:path w="10771022" h="7988350">
                <a:moveTo>
                  <a:pt x="0" y="0"/>
                </a:moveTo>
                <a:lnTo>
                  <a:pt x="10771022" y="0"/>
                </a:lnTo>
                <a:lnTo>
                  <a:pt x="10771022" y="7988351"/>
                </a:lnTo>
                <a:lnTo>
                  <a:pt x="0" y="798835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7089380" y="-1150319"/>
            <a:ext cx="5445234" cy="2300637"/>
            <a:chOff x="0" y="0"/>
            <a:chExt cx="7260312" cy="3067517"/>
          </a:xfrm>
        </p:grpSpPr>
        <p:sp>
          <p:nvSpPr>
            <p:cNvPr id="8" name="TextBox 8"/>
            <p:cNvSpPr txBox="1"/>
            <p:nvPr/>
          </p:nvSpPr>
          <p:spPr>
            <a:xfrm>
              <a:off x="0" y="-9525"/>
              <a:ext cx="7260312" cy="13218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6500"/>
                </a:lnSpc>
              </a:pPr>
              <a:r>
                <a:rPr lang="en-US" sz="6500">
                  <a:solidFill>
                    <a:srgbClr val="FFFFFF"/>
                  </a:solidFill>
                  <a:latin typeface="Times New Roman"/>
                </a:rPr>
                <a:t>Concept Used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692742"/>
              <a:ext cx="7260312" cy="13747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FFFFFF"/>
                  </a:solidFill>
                  <a:latin typeface="HK Grotesk Light"/>
                </a:rPr>
                <a:t>Briefly elaborate on what you</a:t>
              </a:r>
            </a:p>
            <a:p>
              <a:pPr marL="0" lvl="0" indent="0" algn="ctr">
                <a:lnSpc>
                  <a:spcPts val="4199"/>
                </a:lnSpc>
                <a:spcBef>
                  <a:spcPct val="0"/>
                </a:spcBef>
              </a:pPr>
              <a:r>
                <a:rPr lang="en-US" sz="2999">
                  <a:solidFill>
                    <a:srgbClr val="FFFFFF"/>
                  </a:solidFill>
                  <a:latin typeface="HK Grotesk Light"/>
                </a:rPr>
                <a:t>want to discuss. 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-246505" y="3176785"/>
            <a:ext cx="7027639" cy="2293096"/>
            <a:chOff x="0" y="0"/>
            <a:chExt cx="9370185" cy="3057462"/>
          </a:xfrm>
        </p:grpSpPr>
        <p:sp>
          <p:nvSpPr>
            <p:cNvPr id="11" name="TextBox 11"/>
            <p:cNvSpPr txBox="1"/>
            <p:nvPr/>
          </p:nvSpPr>
          <p:spPr>
            <a:xfrm>
              <a:off x="0" y="0"/>
              <a:ext cx="9370185" cy="1693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8388"/>
                </a:lnSpc>
              </a:pPr>
              <a:r>
                <a:rPr lang="en-US" sz="8388">
                  <a:solidFill>
                    <a:srgbClr val="FFFFFF"/>
                  </a:solidFill>
                  <a:latin typeface="Times New Roman"/>
                </a:rPr>
                <a:t>Data Used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2184985"/>
              <a:ext cx="9370185" cy="8724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5420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-45044" y="878236"/>
            <a:ext cx="6826178" cy="9582150"/>
            <a:chOff x="0" y="0"/>
            <a:chExt cx="2354580" cy="330520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53310" cy="3305208"/>
            </a:xfrm>
            <a:custGeom>
              <a:avLst/>
              <a:gdLst/>
              <a:ahLst/>
              <a:cxnLst/>
              <a:rect l="l" t="t" r="r" b="b"/>
              <a:pathLst>
                <a:path w="2353310" h="3305208">
                  <a:moveTo>
                    <a:pt x="784860" y="3237898"/>
                  </a:moveTo>
                  <a:cubicBezTo>
                    <a:pt x="905510" y="3278538"/>
                    <a:pt x="1042670" y="3305208"/>
                    <a:pt x="1177290" y="3305208"/>
                  </a:cubicBezTo>
                  <a:cubicBezTo>
                    <a:pt x="1311910" y="3305208"/>
                    <a:pt x="1441450" y="3282348"/>
                    <a:pt x="1560830" y="3241708"/>
                  </a:cubicBezTo>
                  <a:cubicBezTo>
                    <a:pt x="1563370" y="3240438"/>
                    <a:pt x="1565910" y="3240438"/>
                    <a:pt x="1568450" y="3239168"/>
                  </a:cubicBezTo>
                  <a:cubicBezTo>
                    <a:pt x="2016760" y="3076608"/>
                    <a:pt x="2346960" y="2647348"/>
                    <a:pt x="2353310" y="2144356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2142750"/>
                  </a:lnTo>
                  <a:cubicBezTo>
                    <a:pt x="6350" y="2649888"/>
                    <a:pt x="331470" y="3079148"/>
                    <a:pt x="784860" y="3237898"/>
                  </a:cubicBezTo>
                  <a:close/>
                </a:path>
              </a:pathLst>
            </a:custGeom>
            <a:solidFill>
              <a:srgbClr val="FFD034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6539200" y="2386249"/>
            <a:ext cx="11990826" cy="5137223"/>
          </a:xfrm>
          <a:custGeom>
            <a:avLst/>
            <a:gdLst/>
            <a:ahLst/>
            <a:cxnLst/>
            <a:rect l="l" t="t" r="r" b="b"/>
            <a:pathLst>
              <a:path w="11990826" h="5137223">
                <a:moveTo>
                  <a:pt x="0" y="0"/>
                </a:moveTo>
                <a:lnTo>
                  <a:pt x="11990826" y="0"/>
                </a:lnTo>
                <a:lnTo>
                  <a:pt x="11990826" y="5137223"/>
                </a:lnTo>
                <a:lnTo>
                  <a:pt x="0" y="51372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-45044" y="24089"/>
            <a:ext cx="6826178" cy="10436297"/>
            <a:chOff x="0" y="0"/>
            <a:chExt cx="2354580" cy="359983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353310" cy="3599833"/>
            </a:xfrm>
            <a:custGeom>
              <a:avLst/>
              <a:gdLst/>
              <a:ahLst/>
              <a:cxnLst/>
              <a:rect l="l" t="t" r="r" b="b"/>
              <a:pathLst>
                <a:path w="2353310" h="3599833">
                  <a:moveTo>
                    <a:pt x="784860" y="3532522"/>
                  </a:moveTo>
                  <a:cubicBezTo>
                    <a:pt x="905510" y="3573163"/>
                    <a:pt x="1042670" y="3599833"/>
                    <a:pt x="1177290" y="3599833"/>
                  </a:cubicBezTo>
                  <a:cubicBezTo>
                    <a:pt x="1311910" y="3599833"/>
                    <a:pt x="1441450" y="3576972"/>
                    <a:pt x="1560830" y="3536333"/>
                  </a:cubicBezTo>
                  <a:cubicBezTo>
                    <a:pt x="1563370" y="3535063"/>
                    <a:pt x="1565910" y="3535063"/>
                    <a:pt x="1568450" y="3533792"/>
                  </a:cubicBezTo>
                  <a:cubicBezTo>
                    <a:pt x="2016760" y="3371233"/>
                    <a:pt x="2346960" y="2941972"/>
                    <a:pt x="2353310" y="2438073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2436241"/>
                  </a:lnTo>
                  <a:cubicBezTo>
                    <a:pt x="6350" y="2944512"/>
                    <a:pt x="331470" y="3373772"/>
                    <a:pt x="784860" y="3532522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7089380" y="-1150319"/>
            <a:ext cx="5445234" cy="2300637"/>
            <a:chOff x="0" y="0"/>
            <a:chExt cx="7260312" cy="3067517"/>
          </a:xfrm>
        </p:grpSpPr>
        <p:sp>
          <p:nvSpPr>
            <p:cNvPr id="8" name="TextBox 8"/>
            <p:cNvSpPr txBox="1"/>
            <p:nvPr/>
          </p:nvSpPr>
          <p:spPr>
            <a:xfrm>
              <a:off x="0" y="-9525"/>
              <a:ext cx="7260312" cy="13218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6500"/>
                </a:lnSpc>
              </a:pPr>
              <a:r>
                <a:rPr lang="en-US" sz="6500">
                  <a:solidFill>
                    <a:srgbClr val="FFFFFF"/>
                  </a:solidFill>
                  <a:latin typeface="Times New Roman"/>
                </a:rPr>
                <a:t>Concept Used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692742"/>
              <a:ext cx="7260312" cy="13747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FFFFFF"/>
                  </a:solidFill>
                  <a:latin typeface="HK Grotesk Light"/>
                </a:rPr>
                <a:t>Briefly elaborate on what you</a:t>
              </a:r>
            </a:p>
            <a:p>
              <a:pPr marL="0" lvl="0" indent="0" algn="ctr">
                <a:lnSpc>
                  <a:spcPts val="4199"/>
                </a:lnSpc>
                <a:spcBef>
                  <a:spcPct val="0"/>
                </a:spcBef>
              </a:pPr>
              <a:r>
                <a:rPr lang="en-US" sz="2999">
                  <a:solidFill>
                    <a:srgbClr val="FFFFFF"/>
                  </a:solidFill>
                  <a:latin typeface="HK Grotesk Light"/>
                </a:rPr>
                <a:t>want to discuss. 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0" y="3455157"/>
            <a:ext cx="6785705" cy="2214154"/>
            <a:chOff x="0" y="0"/>
            <a:chExt cx="9047607" cy="2952206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9525"/>
              <a:ext cx="9047607" cy="16449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8100"/>
                </a:lnSpc>
              </a:pPr>
              <a:r>
                <a:rPr lang="en-US" sz="8100">
                  <a:solidFill>
                    <a:srgbClr val="FFFFFF"/>
                  </a:solidFill>
                  <a:latin typeface="Times New Roman"/>
                </a:rPr>
                <a:t>Concept Used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2116338"/>
              <a:ext cx="9047607" cy="8358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5233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6693188">
            <a:off x="10509406" y="-10810403"/>
            <a:ext cx="7392991" cy="18767283"/>
            <a:chOff x="0" y="0"/>
            <a:chExt cx="2354580" cy="597715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53310" cy="5977157"/>
            </a:xfrm>
            <a:custGeom>
              <a:avLst/>
              <a:gdLst/>
              <a:ahLst/>
              <a:cxnLst/>
              <a:rect l="l" t="t" r="r" b="b"/>
              <a:pathLst>
                <a:path w="2353310" h="5977157">
                  <a:moveTo>
                    <a:pt x="784860" y="5909847"/>
                  </a:moveTo>
                  <a:cubicBezTo>
                    <a:pt x="905510" y="5950487"/>
                    <a:pt x="1042670" y="5977157"/>
                    <a:pt x="1177290" y="5977157"/>
                  </a:cubicBezTo>
                  <a:cubicBezTo>
                    <a:pt x="1311910" y="5977157"/>
                    <a:pt x="1441450" y="5954297"/>
                    <a:pt x="1560830" y="5913657"/>
                  </a:cubicBezTo>
                  <a:cubicBezTo>
                    <a:pt x="1563370" y="5912387"/>
                    <a:pt x="1565910" y="5912387"/>
                    <a:pt x="1568450" y="5911117"/>
                  </a:cubicBezTo>
                  <a:cubicBezTo>
                    <a:pt x="2016760" y="5748557"/>
                    <a:pt x="2346960" y="5319297"/>
                    <a:pt x="2353310" y="4808083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804422"/>
                  </a:lnTo>
                  <a:cubicBezTo>
                    <a:pt x="6350" y="5321837"/>
                    <a:pt x="331470" y="5751097"/>
                    <a:pt x="784860" y="5909847"/>
                  </a:cubicBezTo>
                  <a:close/>
                </a:path>
              </a:pathLst>
            </a:custGeom>
            <a:solidFill>
              <a:srgbClr val="FFD034"/>
            </a:solidFill>
          </p:spPr>
        </p:sp>
      </p:grpSp>
      <p:grpSp>
        <p:nvGrpSpPr>
          <p:cNvPr id="4" name="Group 4"/>
          <p:cNvGrpSpPr/>
          <p:nvPr/>
        </p:nvGrpSpPr>
        <p:grpSpPr>
          <a:xfrm rot="1080653">
            <a:off x="15938772" y="670890"/>
            <a:ext cx="6826178" cy="15690294"/>
            <a:chOff x="0" y="0"/>
            <a:chExt cx="2354580" cy="54121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353310" cy="5412114"/>
            </a:xfrm>
            <a:custGeom>
              <a:avLst/>
              <a:gdLst/>
              <a:ahLst/>
              <a:cxnLst/>
              <a:rect l="l" t="t" r="r" b="b"/>
              <a:pathLst>
                <a:path w="2353310" h="5412114">
                  <a:moveTo>
                    <a:pt x="784860" y="5344804"/>
                  </a:moveTo>
                  <a:cubicBezTo>
                    <a:pt x="905510" y="5385444"/>
                    <a:pt x="1042670" y="5412114"/>
                    <a:pt x="1177290" y="5412114"/>
                  </a:cubicBezTo>
                  <a:cubicBezTo>
                    <a:pt x="1311910" y="5412114"/>
                    <a:pt x="1441450" y="5389254"/>
                    <a:pt x="1560830" y="5348614"/>
                  </a:cubicBezTo>
                  <a:cubicBezTo>
                    <a:pt x="1563370" y="5347344"/>
                    <a:pt x="1565910" y="5347344"/>
                    <a:pt x="1568450" y="5346074"/>
                  </a:cubicBezTo>
                  <a:cubicBezTo>
                    <a:pt x="2016760" y="5183514"/>
                    <a:pt x="2346960" y="4754254"/>
                    <a:pt x="2353310" y="4244779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241552"/>
                  </a:lnTo>
                  <a:cubicBezTo>
                    <a:pt x="6350" y="4756794"/>
                    <a:pt x="331470" y="5186054"/>
                    <a:pt x="784860" y="5344804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4442658" y="4849772"/>
            <a:ext cx="8063334" cy="5116899"/>
          </a:xfrm>
          <a:custGeom>
            <a:avLst/>
            <a:gdLst/>
            <a:ahLst/>
            <a:cxnLst/>
            <a:rect l="l" t="t" r="r" b="b"/>
            <a:pathLst>
              <a:path w="8063334" h="5116899">
                <a:moveTo>
                  <a:pt x="0" y="0"/>
                </a:moveTo>
                <a:lnTo>
                  <a:pt x="8063333" y="0"/>
                </a:lnTo>
                <a:lnTo>
                  <a:pt x="8063333" y="5116899"/>
                </a:lnTo>
                <a:lnTo>
                  <a:pt x="0" y="51168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566932" y="558146"/>
            <a:ext cx="10035022" cy="1123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801"/>
              </a:lnSpc>
              <a:spcBef>
                <a:spcPct val="0"/>
              </a:spcBef>
            </a:pPr>
            <a:r>
              <a:rPr lang="en-US" sz="6501">
                <a:solidFill>
                  <a:srgbClr val="000000"/>
                </a:solidFill>
                <a:latin typeface="Times New Roman Bold"/>
              </a:rPr>
              <a:t>MODEL USED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517266" y="1381125"/>
            <a:ext cx="8716138" cy="3724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84"/>
              </a:lnSpc>
            </a:pPr>
            <a:endParaRPr/>
          </a:p>
          <a:p>
            <a:pPr algn="l">
              <a:lnSpc>
                <a:spcPts val="4384"/>
              </a:lnSpc>
            </a:pPr>
            <a:r>
              <a:rPr lang="en-US" sz="3653">
                <a:solidFill>
                  <a:srgbClr val="000000"/>
                </a:solidFill>
                <a:latin typeface="Times New Roman Bold"/>
              </a:rPr>
              <a:t>Random Forest Regressor:</a:t>
            </a:r>
          </a:p>
          <a:p>
            <a:pPr algn="l">
              <a:lnSpc>
                <a:spcPts val="1919"/>
              </a:lnSpc>
            </a:pPr>
            <a:endParaRPr lang="en-US" sz="3653">
              <a:solidFill>
                <a:srgbClr val="000000"/>
              </a:solidFill>
              <a:latin typeface="Times New Roman Bold"/>
            </a:endParaRPr>
          </a:p>
          <a:p>
            <a:pPr marL="647700" lvl="1" indent="-323850" algn="l">
              <a:lnSpc>
                <a:spcPts val="36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Times New Roman"/>
              </a:rPr>
              <a:t>Ensemble learning for regression</a:t>
            </a:r>
          </a:p>
          <a:p>
            <a:pPr marL="647700" lvl="1" indent="-323850" algn="l">
              <a:lnSpc>
                <a:spcPts val="36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Times New Roman"/>
              </a:rPr>
              <a:t>Constructs and combines multiple decision trees</a:t>
            </a:r>
          </a:p>
          <a:p>
            <a:pPr marL="647700" lvl="1" indent="-323850" algn="l">
              <a:lnSpc>
                <a:spcPts val="36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Times New Roman"/>
              </a:rPr>
              <a:t>Provides robust and accurate predictions</a:t>
            </a:r>
          </a:p>
          <a:p>
            <a:pPr marL="647700" lvl="1" indent="-323850" algn="l">
              <a:lnSpc>
                <a:spcPts val="36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Times New Roman"/>
              </a:rPr>
              <a:t>Highlights important features</a:t>
            </a:r>
          </a:p>
          <a:p>
            <a:pPr algn="l">
              <a:lnSpc>
                <a:spcPts val="3891"/>
              </a:lnSpc>
            </a:pPr>
            <a:endParaRPr lang="en-US" sz="3000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416</Words>
  <Application>Microsoft Office PowerPoint</Application>
  <PresentationFormat>Custom</PresentationFormat>
  <Paragraphs>156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Times New Roman</vt:lpstr>
      <vt:lpstr>Times New Roman Bold</vt:lpstr>
      <vt:lpstr>Arial</vt:lpstr>
      <vt:lpstr>HK Grotesk Light</vt:lpstr>
      <vt:lpstr>Calibri</vt:lpstr>
      <vt:lpstr>HK Grotesk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TAXI RADAR</dc:title>
  <cp:lastModifiedBy>Sagar Beotra</cp:lastModifiedBy>
  <cp:revision>2</cp:revision>
  <dcterms:created xsi:type="dcterms:W3CDTF">2006-08-16T00:00:00Z</dcterms:created>
  <dcterms:modified xsi:type="dcterms:W3CDTF">2024-09-25T09:29:20Z</dcterms:modified>
  <dc:identifier>DAGJS2RVVXw</dc:identifier>
</cp:coreProperties>
</file>