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5" r:id="rId4"/>
  </p:sldMasterIdLst>
  <p:notesMasterIdLst>
    <p:notesMasterId r:id="rId21"/>
  </p:notesMasterIdLst>
  <p:handoutMasterIdLst>
    <p:handoutMasterId r:id="rId22"/>
  </p:handoutMasterIdLst>
  <p:sldIdLst>
    <p:sldId id="256" r:id="rId5"/>
    <p:sldId id="257" r:id="rId6"/>
    <p:sldId id="260" r:id="rId7"/>
    <p:sldId id="258" r:id="rId8"/>
    <p:sldId id="286" r:id="rId9"/>
    <p:sldId id="261" r:id="rId10"/>
    <p:sldId id="287" r:id="rId11"/>
    <p:sldId id="262" r:id="rId12"/>
    <p:sldId id="283" r:id="rId13"/>
    <p:sldId id="264" r:id="rId14"/>
    <p:sldId id="266" r:id="rId15"/>
    <p:sldId id="284" r:id="rId16"/>
    <p:sldId id="288" r:id="rId17"/>
    <p:sldId id="267" r:id="rId18"/>
    <p:sldId id="289"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12/17/2021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1DDCB61-F833-4FE5-B302-018BAE27AE7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411D24F3-C614-4614-A208-F511396AFEE2}"/>
              </a:ext>
            </a:extLst>
          </p:cNvPr>
          <p:cNvGrpSpPr/>
          <p:nvPr userDrawn="1"/>
        </p:nvGrpSpPr>
        <p:grpSpPr>
          <a:xfrm>
            <a:off x="-1604709" y="-3756"/>
            <a:ext cx="13796710" cy="6861756"/>
            <a:chOff x="-1604709" y="-3756"/>
            <a:chExt cx="13796710" cy="6861756"/>
          </a:xfrm>
        </p:grpSpPr>
        <p:grpSp>
          <p:nvGrpSpPr>
            <p:cNvPr id="12" name="Group 11">
              <a:extLst>
                <a:ext uri="{FF2B5EF4-FFF2-40B4-BE49-F238E27FC236}">
                  <a16:creationId xmlns:a16="http://schemas.microsoft.com/office/drawing/2014/main" id="{7EAA6F74-DDEF-4362-A3B9-A9F7A2E41B5F}"/>
                </a:ext>
              </a:extLst>
            </p:cNvPr>
            <p:cNvGrpSpPr/>
            <p:nvPr/>
          </p:nvGrpSpPr>
          <p:grpSpPr>
            <a:xfrm>
              <a:off x="-16298" y="0"/>
              <a:ext cx="12208299" cy="6858000"/>
              <a:chOff x="-16298" y="0"/>
              <a:chExt cx="12208299" cy="6858000"/>
            </a:xfrm>
          </p:grpSpPr>
          <p:sp>
            <p:nvSpPr>
              <p:cNvPr id="19" name="Freeform: Shape 18">
                <a:extLst>
                  <a:ext uri="{FF2B5EF4-FFF2-40B4-BE49-F238E27FC236}">
                    <a16:creationId xmlns:a16="http://schemas.microsoft.com/office/drawing/2014/main" id="{BEF3348B-FC68-4681-A264-9ABFE447742A}"/>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70A22F03-DD22-444A-9A43-66C31AC250C3}"/>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ight Triangle 20">
                <a:extLst>
                  <a:ext uri="{FF2B5EF4-FFF2-40B4-BE49-F238E27FC236}">
                    <a16:creationId xmlns:a16="http://schemas.microsoft.com/office/drawing/2014/main" id="{8AD0A864-83CC-4360-B0D3-205C7338AC45}"/>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ight Triangle 21">
                <a:extLst>
                  <a:ext uri="{FF2B5EF4-FFF2-40B4-BE49-F238E27FC236}">
                    <a16:creationId xmlns:a16="http://schemas.microsoft.com/office/drawing/2014/main" id="{514E55F1-0EFF-4107-906D-D45EA613960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ight Triangle 22">
                <a:extLst>
                  <a:ext uri="{FF2B5EF4-FFF2-40B4-BE49-F238E27FC236}">
                    <a16:creationId xmlns:a16="http://schemas.microsoft.com/office/drawing/2014/main" id="{F6B69227-6EF1-4751-8166-4761556DF0D9}"/>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F875080E-3146-4880-8964-A1ED88D1303B}"/>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a16="http://schemas.microsoft.com/office/drawing/2014/main" id="{2AD81322-9A07-4954-826C-1AFC7CAC8989}"/>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0096058-4F4A-4F5A-AEF5-6934369A4803}"/>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8010E48A-9579-4029-A838-FA8F201EE11C}"/>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6" name="Group 15">
              <a:extLst>
                <a:ext uri="{FF2B5EF4-FFF2-40B4-BE49-F238E27FC236}">
                  <a16:creationId xmlns:a16="http://schemas.microsoft.com/office/drawing/2014/main" id="{6B5D7F84-C6DB-4CDF-B1F4-C6CE917C4C5C}"/>
                </a:ext>
              </a:extLst>
            </p:cNvPr>
            <p:cNvGrpSpPr/>
            <p:nvPr/>
          </p:nvGrpSpPr>
          <p:grpSpPr>
            <a:xfrm>
              <a:off x="-760406" y="4672937"/>
              <a:ext cx="1520812" cy="1520812"/>
              <a:chOff x="-1604709" y="3012880"/>
              <a:chExt cx="3211378" cy="3211378"/>
            </a:xfrm>
          </p:grpSpPr>
          <p:sp>
            <p:nvSpPr>
              <p:cNvPr id="17" name="Freeform: Shape 16">
                <a:extLst>
                  <a:ext uri="{FF2B5EF4-FFF2-40B4-BE49-F238E27FC236}">
                    <a16:creationId xmlns:a16="http://schemas.microsoft.com/office/drawing/2014/main" id="{52F57F9A-3CF7-4811-8DFE-6564DD993824}"/>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2">
                <a:extLst>
                  <a:ext uri="{FF2B5EF4-FFF2-40B4-BE49-F238E27FC236}">
                    <a16:creationId xmlns:a16="http://schemas.microsoft.com/office/drawing/2014/main" id="{C609AEBC-94DF-4DEB-B2A5-5B50995C8EC1}"/>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244112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7808794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7365800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780742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15955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612506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3001853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640740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840917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4632EB5E-C37F-4A21-A573-38235D47F868}"/>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FCE861FD-CD48-4B32-9722-EDE221804632}"/>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9E5D0714-119E-4F5A-99F3-F1CA3468D29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7CE73C93-6929-4BDB-8E7D-37A52ECFD525}"/>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1EDDF521-0DFE-4E68-AD74-1125C8FE6DF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E6483FDF-D0E9-45A7-8D81-5651396A7CA0}"/>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A2E96D8E-5CF3-4B5A-AF21-0F3EA815738B}"/>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44318D69-1163-4680-8E9E-B15823880A3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88F03E4B-2633-4946-A151-FD5B8175C124}"/>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9DA852BF-A2CB-4D64-814A-269BB510438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A3E38F56-7932-406E-A8CC-5093F6FB1B1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524F902B-B0E7-4B00-8F85-391A76D08BF9}"/>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51192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94243D5-1972-4C48-8556-22EC38F2D856}"/>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28DCCA32-0BA0-4A31-B85A-8A272959D754}"/>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43F41D2B-DB13-4A21-B8DF-21035A99B666}"/>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ight Triangle 12">
            <a:extLst>
              <a:ext uri="{FF2B5EF4-FFF2-40B4-BE49-F238E27FC236}">
                <a16:creationId xmlns:a16="http://schemas.microsoft.com/office/drawing/2014/main" id="{9A1DFA1C-0321-4045-800E-303E91075264}"/>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E9A6CA39-659A-4FA9-B8B3-F6777AB627D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CB7E4625-F257-47B0-A205-E5C8EF5EF7BE}"/>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D98049F1-3073-495E-8674-BC40B66A06C3}"/>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Freeform: Shape 16">
            <a:extLst>
              <a:ext uri="{FF2B5EF4-FFF2-40B4-BE49-F238E27FC236}">
                <a16:creationId xmlns:a16="http://schemas.microsoft.com/office/drawing/2014/main" id="{504776F6-8CCB-4AE0-9904-2F9973F360C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FF4FF33-5333-4947-9833-9E6AA7A66411}"/>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9" name="Group 18">
            <a:extLst>
              <a:ext uri="{FF2B5EF4-FFF2-40B4-BE49-F238E27FC236}">
                <a16:creationId xmlns:a16="http://schemas.microsoft.com/office/drawing/2014/main" id="{D21C5C24-A2E2-45BD-BC68-57966C43370D}"/>
              </a:ext>
            </a:extLst>
          </p:cNvPr>
          <p:cNvGrpSpPr/>
          <p:nvPr userDrawn="1"/>
        </p:nvGrpSpPr>
        <p:grpSpPr>
          <a:xfrm rot="16200000">
            <a:off x="431651" y="-917359"/>
            <a:ext cx="1532001" cy="1826463"/>
            <a:chOff x="10800164" y="7142066"/>
            <a:chExt cx="2775293" cy="3308724"/>
          </a:xfrm>
        </p:grpSpPr>
        <p:sp>
          <p:nvSpPr>
            <p:cNvPr id="20" name="Freeform: Shape 19">
              <a:extLst>
                <a:ext uri="{FF2B5EF4-FFF2-40B4-BE49-F238E27FC236}">
                  <a16:creationId xmlns:a16="http://schemas.microsoft.com/office/drawing/2014/main" id="{020465A6-0A47-4D31-B8CB-BCA199A07C35}"/>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2A169317-4836-4ACD-ABBE-CA62C3690900}"/>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2" name="Group 21">
            <a:extLst>
              <a:ext uri="{FF2B5EF4-FFF2-40B4-BE49-F238E27FC236}">
                <a16:creationId xmlns:a16="http://schemas.microsoft.com/office/drawing/2014/main" id="{AE12CDE4-2DFD-40A8-A7B2-592B78112A93}"/>
              </a:ext>
            </a:extLst>
          </p:cNvPr>
          <p:cNvGrpSpPr/>
          <p:nvPr userDrawn="1"/>
        </p:nvGrpSpPr>
        <p:grpSpPr>
          <a:xfrm rot="16200000">
            <a:off x="1992859" y="-497210"/>
            <a:ext cx="818398" cy="986162"/>
            <a:chOff x="10945855" y="7317026"/>
            <a:chExt cx="2483924" cy="2993104"/>
          </a:xfrm>
        </p:grpSpPr>
        <p:sp>
          <p:nvSpPr>
            <p:cNvPr id="23" name="Freeform: Shape 22">
              <a:extLst>
                <a:ext uri="{FF2B5EF4-FFF2-40B4-BE49-F238E27FC236}">
                  <a16:creationId xmlns:a16="http://schemas.microsoft.com/office/drawing/2014/main" id="{8F315CC3-4350-4B48-A57E-3B0E5FC6EED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0EC990DA-1E75-41CC-A261-D6D98667D32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23854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9" name="Rectangle 8">
            <a:extLst>
              <a:ext uri="{FF2B5EF4-FFF2-40B4-BE49-F238E27FC236}">
                <a16:creationId xmlns:a16="http://schemas.microsoft.com/office/drawing/2014/main" id="{51B4E298-97EF-4374-A794-05456688DBF4}"/>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32371CA-329E-4ADD-BFBE-62859CA67897}"/>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975674E7-0723-45E6-AE42-C69DCC5132D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2B08B4FA-297D-4FF2-A928-9DFC4B34F095}"/>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EDCD63D5-D598-41F2-B385-30D5DFEC66F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4" name="Group 13">
            <a:extLst>
              <a:ext uri="{FF2B5EF4-FFF2-40B4-BE49-F238E27FC236}">
                <a16:creationId xmlns:a16="http://schemas.microsoft.com/office/drawing/2014/main" id="{B600CBD8-B759-44DA-8793-61F6AB10DE49}"/>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ACAD7E65-9C8A-4C93-9D8C-2774C7C5EBA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C8EB61AE-3291-46E4-86B6-10262F88648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823FA5B6-8C6B-444A-90E0-ABCBA83543BB}"/>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6BD45E70-2871-4D52-B416-82EE576FF18D}"/>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Rectangle: Single Corner Snipped 18">
              <a:extLst>
                <a:ext uri="{FF2B5EF4-FFF2-40B4-BE49-F238E27FC236}">
                  <a16:creationId xmlns:a16="http://schemas.microsoft.com/office/drawing/2014/main" id="{E17A57F3-42D9-4E2E-98E7-80582783EEFA}"/>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19">
            <a:extLst>
              <a:ext uri="{FF2B5EF4-FFF2-40B4-BE49-F238E27FC236}">
                <a16:creationId xmlns:a16="http://schemas.microsoft.com/office/drawing/2014/main" id="{33CD58E4-2E63-41BE-B338-10090E13B6BC}"/>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8119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1" name="Rectangle 10">
            <a:extLst>
              <a:ext uri="{FF2B5EF4-FFF2-40B4-BE49-F238E27FC236}">
                <a16:creationId xmlns:a16="http://schemas.microsoft.com/office/drawing/2014/main" id="{9337C92D-1680-47D9-911B-93C404A47FFC}"/>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018BF41F-2064-48A2-9F01-D5B0EFA3328C}"/>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6EEBA7D9-6ECC-4A75-AE30-235ECB34A7E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CB6BA736-B744-4799-A558-C5BEDAA98FD8}"/>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F247B50-72DF-455B-8376-87BA65BBFE5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6" name="Group 15">
            <a:extLst>
              <a:ext uri="{FF2B5EF4-FFF2-40B4-BE49-F238E27FC236}">
                <a16:creationId xmlns:a16="http://schemas.microsoft.com/office/drawing/2014/main" id="{BD08F6ED-5CAC-41FD-B585-3F422F6B420F}"/>
              </a:ext>
            </a:extLst>
          </p:cNvPr>
          <p:cNvGrpSpPr/>
          <p:nvPr userDrawn="1"/>
        </p:nvGrpSpPr>
        <p:grpSpPr>
          <a:xfrm rot="16200000">
            <a:off x="499388" y="-322655"/>
            <a:ext cx="535531" cy="645309"/>
            <a:chOff x="10945855" y="7317026"/>
            <a:chExt cx="2483924" cy="2993104"/>
          </a:xfrm>
        </p:grpSpPr>
        <p:sp>
          <p:nvSpPr>
            <p:cNvPr id="17" name="Freeform: Shape 16">
              <a:extLst>
                <a:ext uri="{FF2B5EF4-FFF2-40B4-BE49-F238E27FC236}">
                  <a16:creationId xmlns:a16="http://schemas.microsoft.com/office/drawing/2014/main" id="{D0DE23E4-7618-4340-9166-6F1F6290E9F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64C4595D-D940-446E-962E-A4E511EB1F6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EA585B24-D458-4765-87FB-5457300F9B47}"/>
              </a:ext>
            </a:extLst>
          </p:cNvPr>
          <p:cNvGrpSpPr/>
          <p:nvPr userDrawn="1"/>
        </p:nvGrpSpPr>
        <p:grpSpPr>
          <a:xfrm>
            <a:off x="-1" y="1357409"/>
            <a:ext cx="12192001" cy="4846320"/>
            <a:chOff x="-1" y="1357409"/>
            <a:chExt cx="12192001" cy="4917518"/>
          </a:xfrm>
        </p:grpSpPr>
        <p:sp>
          <p:nvSpPr>
            <p:cNvPr id="20" name="Rectangle: Single Corner Snipped 19">
              <a:extLst>
                <a:ext uri="{FF2B5EF4-FFF2-40B4-BE49-F238E27FC236}">
                  <a16:creationId xmlns:a16="http://schemas.microsoft.com/office/drawing/2014/main" id="{9853A660-E3CD-4B38-9634-A836C7D66D8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1" name="Rectangle: Single Corner Snipped 20">
              <a:extLst>
                <a:ext uri="{FF2B5EF4-FFF2-40B4-BE49-F238E27FC236}">
                  <a16:creationId xmlns:a16="http://schemas.microsoft.com/office/drawing/2014/main" id="{1AFFB5D4-8C6F-4F33-AE13-8576150F444D}"/>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2" name="Freeform: Shape 21">
            <a:extLst>
              <a:ext uri="{FF2B5EF4-FFF2-40B4-BE49-F238E27FC236}">
                <a16:creationId xmlns:a16="http://schemas.microsoft.com/office/drawing/2014/main" id="{1254A7F9-EC7B-41A2-9C4F-432FF7A1EB3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9866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68381DF7-C5C3-4FB7-8987-0E11ECF04257}"/>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B6306680-0F5B-4023-B533-75034B69414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EA0E0A55-5C07-4585-A12A-1DDAA6DDB5C0}"/>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32AA32D6-D6B2-4BDE-A774-241883D7D79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7BDD520-05D1-4AA2-B954-478BFA20D3A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826E06C1-91D1-4A1D-95CB-0C4DD79DBF69}"/>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31A1F341-A1D0-4C08-8001-9484CBCA352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FDA3E5BC-727F-4ED2-BACA-B6EE2525E91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E9A8E25B-CCAF-4A3B-BFF8-D669746F7132}"/>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E47E71A6-B650-45CB-931D-3CAE1A9B8EDB}"/>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7F806312-91A8-4B3A-9323-FF462061EDC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0FA42D8A-5E6E-4E59-AED1-1B6004562B3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01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850C4466-75FE-4F36-B47D-479C2C41F8C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9">
            <a:extLst>
              <a:ext uri="{FF2B5EF4-FFF2-40B4-BE49-F238E27FC236}">
                <a16:creationId xmlns:a16="http://schemas.microsoft.com/office/drawing/2014/main" id="{B53D6C40-64A9-4AFC-9096-B5002645D4A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7">
            <a:extLst>
              <a:ext uri="{FF2B5EF4-FFF2-40B4-BE49-F238E27FC236}">
                <a16:creationId xmlns:a16="http://schemas.microsoft.com/office/drawing/2014/main" id="{1759E61B-F4C6-4D4E-85FA-6B061CFD0701}"/>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1">
            <a:extLst>
              <a:ext uri="{FF2B5EF4-FFF2-40B4-BE49-F238E27FC236}">
                <a16:creationId xmlns:a16="http://schemas.microsoft.com/office/drawing/2014/main" id="{261AD5D7-FB82-4096-8981-3DF8E93A255D}"/>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7">
            <a:extLst>
              <a:ext uri="{FF2B5EF4-FFF2-40B4-BE49-F238E27FC236}">
                <a16:creationId xmlns:a16="http://schemas.microsoft.com/office/drawing/2014/main" id="{C988416B-2029-4E5B-9849-917B32FF8A47}"/>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8F995526-05D1-4A24-BDBD-0E7A2E5CE3A5}"/>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F3D3C1EB-05A2-480D-907D-A6AA51A43D0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13B10FB-74B7-4B3D-80E3-AF154798D10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E9E87896-4A84-41FB-B677-DC979FB7161E}"/>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87557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12/17/2021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5CF0E2CB-9CB0-4818-BCB2-1FB2E3307981}"/>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DEE2167F-D5D4-419D-82A9-1EBF800A6279}"/>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9160C75-0665-4D19-890C-C9DAE6E0EC12}"/>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1AD29CDB-4B2A-42D2-9FEF-E3BE87C02AC3}"/>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A39ADEBA-AB60-46E7-89A5-623B86E790C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EC4312FA-A00C-4E7F-B88A-7DA54B85E3E1}"/>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0048D95-A01D-4404-8ECF-797FD791FC2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64E96BEA-E562-4EE6-9BD4-2C7B39F679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CD6CBDD2-A644-472A-8982-C0103F766CA0}"/>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023DB6C2-95B3-4224-BE8B-28B4039633AA}"/>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Single Corner Snipped 19">
              <a:extLst>
                <a:ext uri="{FF2B5EF4-FFF2-40B4-BE49-F238E27FC236}">
                  <a16:creationId xmlns:a16="http://schemas.microsoft.com/office/drawing/2014/main" id="{AE4C5FB7-723F-451B-8F69-05AB7CEB4B6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D15D90BD-F29E-4CE1-8654-10F8273AE28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1727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344B8C7D-894D-4F5C-98BA-384ABCED4324}"/>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21D90D40-64E1-406F-A5AE-CD46C031B69C}"/>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20DA9E07-0511-4314-BE69-C28ED432603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433751FA-CC7E-4570-930D-F0F3FDDE75A7}"/>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3962BC0-4151-46BC-8F0E-6EFA0A5C7D8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5BF7C9C7-8888-4AC2-9B6C-5995098FFBD0}"/>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30F0B766-0E73-4D79-B069-335079F2A06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A8EB824C-E280-4843-A53B-DCBE1ED49DC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CA33446E-8535-4C0E-874D-A9B038D5D77F}"/>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D74D007F-3287-40F1-85E5-1C424EBCB10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Single Corner Snipped 19">
              <a:extLst>
                <a:ext uri="{FF2B5EF4-FFF2-40B4-BE49-F238E27FC236}">
                  <a16:creationId xmlns:a16="http://schemas.microsoft.com/office/drawing/2014/main" id="{A9968C05-ECD9-40D6-B3F8-D99CE35698ED}"/>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98B45769-8407-48DD-AE7E-084F60DE217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7192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12/17/2021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63D6C4-4840-40CC-AC84-17E24B3B7BDE}" type="slidenum">
              <a:rPr lang="en-US" noProof="0" smtClean="0"/>
              <a:t>‹#›</a:t>
            </a:fld>
            <a:endParaRPr lang="en-US" noProof="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0609877-7ECD-4AD5-AA2C-73C88940CD1B}"/>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9">
            <a:extLst>
              <a:ext uri="{FF2B5EF4-FFF2-40B4-BE49-F238E27FC236}">
                <a16:creationId xmlns:a16="http://schemas.microsoft.com/office/drawing/2014/main" id="{5A705FE3-E756-45B0-926B-79283C731BFD}"/>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7">
            <a:extLst>
              <a:ext uri="{FF2B5EF4-FFF2-40B4-BE49-F238E27FC236}">
                <a16:creationId xmlns:a16="http://schemas.microsoft.com/office/drawing/2014/main" id="{48D28C7D-48ED-414D-A8B0-A853879A849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1">
            <a:extLst>
              <a:ext uri="{FF2B5EF4-FFF2-40B4-BE49-F238E27FC236}">
                <a16:creationId xmlns:a16="http://schemas.microsoft.com/office/drawing/2014/main" id="{2854E3CE-9413-4127-85AD-09D8C55E5D8A}"/>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7">
            <a:extLst>
              <a:ext uri="{FF2B5EF4-FFF2-40B4-BE49-F238E27FC236}">
                <a16:creationId xmlns:a16="http://schemas.microsoft.com/office/drawing/2014/main" id="{464E4896-4A00-4D7F-BCD3-FFC4784E6B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itle 1">
            <a:extLst>
              <a:ext uri="{FF2B5EF4-FFF2-40B4-BE49-F238E27FC236}">
                <a16:creationId xmlns:a16="http://schemas.microsoft.com/office/drawing/2014/main" id="{E01971B9-B82D-452E-9869-94745743809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7" name="Group 16">
            <a:extLst>
              <a:ext uri="{FF2B5EF4-FFF2-40B4-BE49-F238E27FC236}">
                <a16:creationId xmlns:a16="http://schemas.microsoft.com/office/drawing/2014/main" id="{81ED2B33-E939-4551-BDC0-BD4244CA438D}"/>
              </a:ext>
            </a:extLst>
          </p:cNvPr>
          <p:cNvGrpSpPr/>
          <p:nvPr userDrawn="1"/>
        </p:nvGrpSpPr>
        <p:grpSpPr>
          <a:xfrm rot="16200000">
            <a:off x="499388" y="-322655"/>
            <a:ext cx="535531" cy="645309"/>
            <a:chOff x="10945855" y="7317026"/>
            <a:chExt cx="2483924" cy="2993104"/>
          </a:xfrm>
        </p:grpSpPr>
        <p:sp>
          <p:nvSpPr>
            <p:cNvPr id="18" name="Freeform: Shape 15">
              <a:extLst>
                <a:ext uri="{FF2B5EF4-FFF2-40B4-BE49-F238E27FC236}">
                  <a16:creationId xmlns:a16="http://schemas.microsoft.com/office/drawing/2014/main" id="{F5B3549A-D439-4D21-8070-3757BE4B997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6">
              <a:extLst>
                <a:ext uri="{FF2B5EF4-FFF2-40B4-BE49-F238E27FC236}">
                  <a16:creationId xmlns:a16="http://schemas.microsoft.com/office/drawing/2014/main" id="{45413244-2272-4FB1-88BB-82E4EA1C8ED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 name="Group 19">
            <a:extLst>
              <a:ext uri="{FF2B5EF4-FFF2-40B4-BE49-F238E27FC236}">
                <a16:creationId xmlns:a16="http://schemas.microsoft.com/office/drawing/2014/main" id="{7EB11741-9F9C-4535-9D48-D1A04A0277C0}"/>
              </a:ext>
            </a:extLst>
          </p:cNvPr>
          <p:cNvGrpSpPr/>
          <p:nvPr userDrawn="1"/>
        </p:nvGrpSpPr>
        <p:grpSpPr>
          <a:xfrm>
            <a:off x="-1" y="1357409"/>
            <a:ext cx="12192001" cy="4846320"/>
            <a:chOff x="-1" y="1357409"/>
            <a:chExt cx="12192001" cy="4917518"/>
          </a:xfrm>
        </p:grpSpPr>
        <p:sp>
          <p:nvSpPr>
            <p:cNvPr id="21" name="Rectangle: Single Corner Snipped 18">
              <a:extLst>
                <a:ext uri="{FF2B5EF4-FFF2-40B4-BE49-F238E27FC236}">
                  <a16:creationId xmlns:a16="http://schemas.microsoft.com/office/drawing/2014/main" id="{01F173F2-654F-485C-A3CD-B5BBF5FD3DD0}"/>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Rectangle: Single Corner Snipped 2">
              <a:extLst>
                <a:ext uri="{FF2B5EF4-FFF2-40B4-BE49-F238E27FC236}">
                  <a16:creationId xmlns:a16="http://schemas.microsoft.com/office/drawing/2014/main" id="{7760A386-BBF1-4BBF-9728-9ED0046EA0B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Freeform: Shape 22">
            <a:extLst>
              <a:ext uri="{FF2B5EF4-FFF2-40B4-BE49-F238E27FC236}">
                <a16:creationId xmlns:a16="http://schemas.microsoft.com/office/drawing/2014/main" id="{BF59A80E-418C-4685-86AF-0DE63EFC4D3A}"/>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Slide Number Placeholder 4">
            <a:extLst>
              <a:ext uri="{FF2B5EF4-FFF2-40B4-BE49-F238E27FC236}">
                <a16:creationId xmlns:a16="http://schemas.microsoft.com/office/drawing/2014/main" id="{28239A8D-0250-4C27-8378-1756DBBD9555}"/>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444177582"/>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 id="2147484117" r:id="rId12"/>
    <p:sldLayoutId id="2147484118" r:id="rId13"/>
    <p:sldLayoutId id="2147484119" r:id="rId14"/>
    <p:sldLayoutId id="2147484120" r:id="rId15"/>
    <p:sldLayoutId id="2147484121" r:id="rId16"/>
    <p:sldLayoutId id="2147484122" r:id="rId17"/>
    <p:sldLayoutId id="2147483651" r:id="rId18"/>
    <p:sldLayoutId id="2147483661" r:id="rId19"/>
    <p:sldLayoutId id="2147483677" r:id="rId20"/>
    <p:sldLayoutId id="2147483674" r:id="rId21"/>
    <p:sldLayoutId id="2147483665" r:id="rId22"/>
    <p:sldLayoutId id="2147483673" r:id="rId23"/>
    <p:sldLayoutId id="2147483675" r:id="rId24"/>
    <p:sldLayoutId id="2147483676" r:id="rId25"/>
    <p:sldLayoutId id="2147483672" r:id="rId26"/>
    <p:sldLayoutId id="2147483668" r:id="rId27"/>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4D4D013-FF9E-4B8A-8D8A-E061FC279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657" y="410817"/>
            <a:ext cx="1942686" cy="12050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F71777D-BD4B-401A-A8A7-63FAAC1C1F7F}"/>
              </a:ext>
            </a:extLst>
          </p:cNvPr>
          <p:cNvSpPr txBox="1"/>
          <p:nvPr/>
        </p:nvSpPr>
        <p:spPr>
          <a:xfrm>
            <a:off x="1245704" y="2196458"/>
            <a:ext cx="9700592" cy="4462760"/>
          </a:xfrm>
          <a:prstGeom prst="rect">
            <a:avLst/>
          </a:prstGeom>
          <a:noFill/>
        </p:spPr>
        <p:txBody>
          <a:bodyPr wrap="square">
            <a:spAutoFit/>
          </a:bodyPr>
          <a:lstStyle/>
          <a:p>
            <a:pPr algn="ctr" rtl="0">
              <a:spcBef>
                <a:spcPts val="0"/>
              </a:spcBef>
              <a:spcAft>
                <a:spcPts val="0"/>
              </a:spcAft>
            </a:pPr>
            <a:r>
              <a:rPr lang="en-US" sz="2400" b="1" i="0" u="none" strike="noStrike" dirty="0">
                <a:solidFill>
                  <a:schemeClr val="bg1"/>
                </a:solidFill>
                <a:effectLst/>
                <a:latin typeface="Proxima Nova"/>
              </a:rPr>
              <a:t>RMD </a:t>
            </a:r>
            <a:r>
              <a:rPr lang="en-US" sz="2400" b="1" i="0" u="none" strike="noStrike" dirty="0" err="1">
                <a:solidFill>
                  <a:schemeClr val="bg1"/>
                </a:solidFill>
                <a:effectLst/>
                <a:latin typeface="Proxima Nova"/>
              </a:rPr>
              <a:t>Sinhgad</a:t>
            </a:r>
            <a:r>
              <a:rPr lang="en-US" sz="2400" b="1" i="0" u="none" strike="noStrike" dirty="0">
                <a:solidFill>
                  <a:schemeClr val="bg1"/>
                </a:solidFill>
                <a:effectLst/>
                <a:latin typeface="Proxima Nova"/>
              </a:rPr>
              <a:t>  School of Engineering</a:t>
            </a:r>
            <a:endParaRPr lang="en-US" b="0" dirty="0">
              <a:solidFill>
                <a:schemeClr val="bg1"/>
              </a:solidFill>
              <a:effectLst/>
            </a:endParaRPr>
          </a:p>
          <a:p>
            <a:pPr algn="ctr" rtl="0">
              <a:spcBef>
                <a:spcPts val="0"/>
              </a:spcBef>
              <a:spcAft>
                <a:spcPts val="0"/>
              </a:spcAft>
            </a:pPr>
            <a:r>
              <a:rPr lang="en-US" sz="2000" b="1" i="0" u="none" strike="noStrike" dirty="0">
                <a:solidFill>
                  <a:schemeClr val="bg1"/>
                </a:solidFill>
                <a:effectLst/>
                <a:latin typeface="Proxima Nova"/>
              </a:rPr>
              <a:t>Department of Computer Engineering</a:t>
            </a:r>
            <a:endParaRPr lang="en-US" b="0" dirty="0">
              <a:solidFill>
                <a:schemeClr val="bg1"/>
              </a:solidFill>
              <a:effectLst/>
            </a:endParaRPr>
          </a:p>
          <a:p>
            <a:pPr algn="ctr" rtl="0">
              <a:spcBef>
                <a:spcPts val="0"/>
              </a:spcBef>
              <a:spcAft>
                <a:spcPts val="0"/>
              </a:spcAft>
            </a:pPr>
            <a:br>
              <a:rPr lang="en-US" b="0" dirty="0">
                <a:solidFill>
                  <a:schemeClr val="bg1"/>
                </a:solidFill>
                <a:effectLst/>
              </a:rPr>
            </a:br>
            <a:r>
              <a:rPr lang="en-US" sz="2400" b="0" i="0" u="none" strike="noStrike" dirty="0">
                <a:solidFill>
                  <a:schemeClr val="bg1"/>
                </a:solidFill>
                <a:effectLst/>
                <a:latin typeface="Proxima Nova"/>
              </a:rPr>
              <a:t> “Botnet of Things”</a:t>
            </a:r>
            <a:endParaRPr lang="en-US" b="0" dirty="0">
              <a:solidFill>
                <a:schemeClr val="bg1"/>
              </a:solidFill>
              <a:effectLst/>
            </a:endParaRPr>
          </a:p>
          <a:p>
            <a:pPr rtl="0">
              <a:spcBef>
                <a:spcPts val="0"/>
              </a:spcBef>
              <a:spcAft>
                <a:spcPts val="0"/>
              </a:spcAft>
            </a:pPr>
            <a:br>
              <a:rPr lang="en-US" b="0" dirty="0">
                <a:solidFill>
                  <a:schemeClr val="bg1"/>
                </a:solidFill>
                <a:effectLst/>
              </a:rPr>
            </a:br>
            <a:r>
              <a:rPr lang="en-US" sz="1800" b="0" i="0" u="none" strike="noStrike" dirty="0">
                <a:solidFill>
                  <a:schemeClr val="bg1"/>
                </a:solidFill>
                <a:effectLst/>
                <a:latin typeface="Proxima Nova"/>
              </a:rPr>
              <a:t> </a:t>
            </a:r>
            <a:endParaRPr lang="en-US" b="0" dirty="0">
              <a:solidFill>
                <a:schemeClr val="bg1"/>
              </a:solidFill>
              <a:effectLst/>
            </a:endParaRPr>
          </a:p>
          <a:p>
            <a:pPr rtl="0">
              <a:spcBef>
                <a:spcPts val="0"/>
              </a:spcBef>
              <a:spcAft>
                <a:spcPts val="0"/>
              </a:spcAft>
            </a:pPr>
            <a:br>
              <a:rPr lang="en-US" b="0" dirty="0">
                <a:solidFill>
                  <a:schemeClr val="bg1"/>
                </a:solidFill>
                <a:effectLst/>
              </a:rPr>
            </a:br>
            <a:br>
              <a:rPr lang="en-US" b="0" dirty="0">
                <a:solidFill>
                  <a:schemeClr val="bg1"/>
                </a:solidFill>
                <a:effectLst/>
              </a:rPr>
            </a:br>
            <a:br>
              <a:rPr lang="en-US" b="0" dirty="0">
                <a:solidFill>
                  <a:schemeClr val="bg1"/>
                </a:solidFill>
                <a:effectLst/>
              </a:rPr>
            </a:br>
            <a:r>
              <a:rPr lang="en-US" sz="1800" b="0" i="0" u="none" strike="noStrike" dirty="0">
                <a:solidFill>
                  <a:schemeClr val="bg1"/>
                </a:solidFill>
                <a:effectLst/>
                <a:latin typeface="Proxima Nova"/>
              </a:rPr>
              <a:t>Presented by :</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NAME : </a:t>
            </a:r>
            <a:r>
              <a:rPr lang="en-US" dirty="0">
                <a:solidFill>
                  <a:schemeClr val="bg1"/>
                </a:solidFill>
                <a:latin typeface="Arial" panose="020B0604020202020204" pitchFamily="34" charset="0"/>
              </a:rPr>
              <a:t>Sagar Bhadke</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Proxima Nova"/>
              </a:rPr>
              <a:t>BE- A</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Proxima Nova"/>
              </a:rPr>
              <a:t>Roll No</a:t>
            </a:r>
            <a:r>
              <a:rPr lang="en-US" dirty="0">
                <a:solidFill>
                  <a:schemeClr val="bg1"/>
                </a:solidFill>
                <a:latin typeface="Proxima Nova"/>
              </a:rPr>
              <a:t>: 16</a:t>
            </a:r>
            <a:endParaRPr lang="en-US" b="0" dirty="0">
              <a:solidFill>
                <a:schemeClr val="bg1"/>
              </a:solidFill>
              <a:effectLst/>
            </a:endParaRPr>
          </a:p>
          <a:p>
            <a:br>
              <a:rPr lang="en-US" b="0" dirty="0">
                <a:solidFill>
                  <a:schemeClr val="bg1"/>
                </a:solidFill>
                <a:effectLst/>
              </a:rPr>
            </a:br>
            <a:endParaRPr lang="en-IN"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2050" name="Picture 2">
            <a:extLst>
              <a:ext uri="{FF2B5EF4-FFF2-40B4-BE49-F238E27FC236}">
                <a16:creationId xmlns:a16="http://schemas.microsoft.com/office/drawing/2014/main" id="{7A4E3E7F-88D7-47FC-9E8F-F72AE44D2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61" y="771387"/>
            <a:ext cx="11754677" cy="531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720310" y="389197"/>
            <a:ext cx="9603275" cy="1049235"/>
          </a:xfrm>
        </p:spPr>
        <p:txBody>
          <a:bodyPr>
            <a:normAutofit/>
          </a:bodyPr>
          <a:lstStyle/>
          <a:p>
            <a:r>
              <a:rPr lang="en-US" sz="2800" b="1" dirty="0">
                <a:solidFill>
                  <a:schemeClr val="bg1"/>
                </a:solidFill>
              </a:rPr>
              <a:t>LIFE CYCLE: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3074" name="Picture 2" descr="Botnet Life Cycle and Topologies">
            <a:extLst>
              <a:ext uri="{FF2B5EF4-FFF2-40B4-BE49-F238E27FC236}">
                <a16:creationId xmlns:a16="http://schemas.microsoft.com/office/drawing/2014/main" id="{0F07CEDA-16A5-44D9-9C72-FF0065963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242" y="1180840"/>
            <a:ext cx="10411516" cy="553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247956" y="640986"/>
            <a:ext cx="9603275" cy="1049235"/>
          </a:xfrm>
        </p:spPr>
        <p:txBody>
          <a:bodyPr/>
          <a:lstStyle/>
          <a:p>
            <a:pPr marL="457200" indent="457200" rtl="0">
              <a:spcBef>
                <a:spcPts val="0"/>
              </a:spcBef>
              <a:spcAft>
                <a:spcPts val="0"/>
              </a:spcAft>
            </a:pPr>
            <a:r>
              <a:rPr lang="en-IN" sz="3200" b="1" i="0" u="none" strike="noStrike" dirty="0">
                <a:solidFill>
                  <a:schemeClr val="bg1"/>
                </a:solidFill>
                <a:effectLst/>
                <a:latin typeface="Arial" panose="020B0604020202020204" pitchFamily="34" charset="0"/>
              </a:rPr>
              <a:t>Types of attacks :</a:t>
            </a:r>
            <a:endParaRPr lang="en-IN" b="0" dirty="0">
              <a:solidFill>
                <a:schemeClr val="bg1"/>
              </a:solidFill>
              <a:effectLst/>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8" name="TextBox 7">
            <a:extLst>
              <a:ext uri="{FF2B5EF4-FFF2-40B4-BE49-F238E27FC236}">
                <a16:creationId xmlns:a16="http://schemas.microsoft.com/office/drawing/2014/main" id="{D7186A8C-D60E-4815-B885-43428E27B26B}"/>
              </a:ext>
            </a:extLst>
          </p:cNvPr>
          <p:cNvSpPr txBox="1"/>
          <p:nvPr/>
        </p:nvSpPr>
        <p:spPr>
          <a:xfrm>
            <a:off x="268356" y="1968516"/>
            <a:ext cx="6742044" cy="3539430"/>
          </a:xfrm>
          <a:prstGeom prst="rect">
            <a:avLst/>
          </a:prstGeom>
          <a:noFill/>
        </p:spPr>
        <p:txBody>
          <a:bodyPr wrap="square">
            <a:spAutoFit/>
          </a:bodyPr>
          <a:lstStyle/>
          <a:p>
            <a:pPr marL="457403" indent="-457200" rtl="0" fontAlgn="base">
              <a:spcBef>
                <a:spcPts val="0"/>
              </a:spcBef>
              <a:spcAft>
                <a:spcPts val="0"/>
              </a:spcAft>
              <a:buFont typeface="Wingdings" panose="05000000000000000000" pitchFamily="2" charset="2"/>
              <a:buChar char="Ø"/>
            </a:pPr>
            <a:r>
              <a:rPr lang="en-IN" sz="2800" b="0" i="0" u="none" strike="noStrike" dirty="0">
                <a:solidFill>
                  <a:schemeClr val="bg1"/>
                </a:solidFill>
                <a:effectLst/>
                <a:latin typeface="Times New Roman" panose="02020603050405020304" pitchFamily="18" charset="0"/>
              </a:rPr>
              <a:t>Distributed Denial of Service (DDoS) attacks </a:t>
            </a:r>
            <a:endParaRPr lang="en-IN" sz="2800" b="0" i="0" u="none" strike="noStrike" dirty="0">
              <a:solidFill>
                <a:schemeClr val="bg1"/>
              </a:solidFill>
              <a:effectLst/>
              <a:latin typeface="Arial" panose="020B0604020202020204" pitchFamily="34" charset="0"/>
            </a:endParaRPr>
          </a:p>
          <a:p>
            <a:pPr marL="457200" indent="-457200" rtl="0" fontAlgn="base">
              <a:spcBef>
                <a:spcPts val="0"/>
              </a:spcBef>
              <a:spcAft>
                <a:spcPts val="0"/>
              </a:spcAft>
              <a:buFont typeface="Wingdings" panose="05000000000000000000" pitchFamily="2" charset="2"/>
              <a:buChar char="Ø"/>
            </a:pPr>
            <a:r>
              <a:rPr lang="en-IN" sz="2800" b="0" i="0" u="none" strike="noStrike" dirty="0">
                <a:solidFill>
                  <a:schemeClr val="bg1"/>
                </a:solidFill>
                <a:effectLst/>
                <a:latin typeface="Times New Roman" panose="02020603050405020304" pitchFamily="18" charset="0"/>
              </a:rPr>
              <a:t> Sending Spams</a:t>
            </a:r>
            <a:endParaRPr lang="en-IN" sz="2800" b="0" i="0" u="none" strike="noStrike" dirty="0">
              <a:solidFill>
                <a:schemeClr val="bg1"/>
              </a:solidFill>
              <a:effectLst/>
              <a:latin typeface="Arial" panose="020B0604020202020204" pitchFamily="34" charset="0"/>
            </a:endParaRPr>
          </a:p>
          <a:p>
            <a:pPr marL="457200" indent="-457200" rtl="0" fontAlgn="base">
              <a:spcBef>
                <a:spcPts val="0"/>
              </a:spcBef>
              <a:spcAft>
                <a:spcPts val="0"/>
              </a:spcAft>
              <a:buFont typeface="Wingdings" panose="05000000000000000000" pitchFamily="2" charset="2"/>
              <a:buChar char="Ø"/>
            </a:pPr>
            <a:r>
              <a:rPr lang="en-IN" sz="2800" b="0" i="0" u="none" strike="noStrike" dirty="0">
                <a:solidFill>
                  <a:schemeClr val="bg1"/>
                </a:solidFill>
                <a:effectLst/>
                <a:latin typeface="Times New Roman" panose="02020603050405020304" pitchFamily="18" charset="0"/>
              </a:rPr>
              <a:t> Phishing (fake websites) </a:t>
            </a:r>
            <a:endParaRPr lang="en-IN" sz="2800" b="0" i="0" u="none" strike="noStrike" dirty="0">
              <a:solidFill>
                <a:schemeClr val="bg1"/>
              </a:solidFill>
              <a:effectLst/>
              <a:latin typeface="Arial" panose="020B0604020202020204" pitchFamily="34" charset="0"/>
            </a:endParaRPr>
          </a:p>
          <a:p>
            <a:pPr marL="457200" indent="-457200" rtl="0" fontAlgn="base">
              <a:spcBef>
                <a:spcPts val="0"/>
              </a:spcBef>
              <a:spcAft>
                <a:spcPts val="0"/>
              </a:spcAft>
              <a:buFont typeface="Wingdings" panose="05000000000000000000" pitchFamily="2" charset="2"/>
              <a:buChar char="Ø"/>
            </a:pPr>
            <a:r>
              <a:rPr lang="en-IN" sz="2800" b="0" i="0" u="none" strike="noStrike" dirty="0">
                <a:solidFill>
                  <a:schemeClr val="bg1"/>
                </a:solidFill>
                <a:effectLst/>
                <a:latin typeface="Times New Roman" panose="02020603050405020304" pitchFamily="18" charset="0"/>
              </a:rPr>
              <a:t> Adware  </a:t>
            </a:r>
            <a:endParaRPr lang="en-IN" sz="2800" b="0" i="0" u="none" strike="noStrike" dirty="0">
              <a:solidFill>
                <a:schemeClr val="bg1"/>
              </a:solidFill>
              <a:effectLst/>
              <a:latin typeface="Arial" panose="020B0604020202020204" pitchFamily="34" charset="0"/>
            </a:endParaRPr>
          </a:p>
          <a:p>
            <a:pPr marL="457200" indent="-457200" rtl="0" fontAlgn="base">
              <a:spcBef>
                <a:spcPts val="0"/>
              </a:spcBef>
              <a:spcAft>
                <a:spcPts val="0"/>
              </a:spcAft>
              <a:buFont typeface="Wingdings" panose="05000000000000000000" pitchFamily="2" charset="2"/>
              <a:buChar char="Ø"/>
            </a:pPr>
            <a:r>
              <a:rPr lang="en-IN" sz="2800" b="0" i="0" u="none" strike="noStrike" dirty="0">
                <a:solidFill>
                  <a:schemeClr val="bg1"/>
                </a:solidFill>
                <a:effectLst/>
                <a:latin typeface="Times New Roman" panose="02020603050405020304" pitchFamily="18" charset="0"/>
              </a:rPr>
              <a:t> Spyware (keylogging, information harvesting)</a:t>
            </a:r>
            <a:endParaRPr lang="en-IN" sz="2800" b="0" i="0" u="none" strike="noStrike" dirty="0">
              <a:solidFill>
                <a:schemeClr val="bg1"/>
              </a:solidFill>
              <a:effectLst/>
              <a:latin typeface="Arial" panose="020B0604020202020204" pitchFamily="34" charset="0"/>
            </a:endParaRPr>
          </a:p>
          <a:p>
            <a:pPr marL="457200" indent="-457200" rtl="0" fontAlgn="base">
              <a:spcBef>
                <a:spcPts val="0"/>
              </a:spcBef>
              <a:spcAft>
                <a:spcPts val="0"/>
              </a:spcAft>
              <a:buFont typeface="Wingdings" panose="05000000000000000000" pitchFamily="2" charset="2"/>
              <a:buChar char="Ø"/>
            </a:pPr>
            <a:r>
              <a:rPr lang="en-IN" sz="2800" b="0" i="0" u="none" strike="noStrike" dirty="0">
                <a:solidFill>
                  <a:schemeClr val="bg1"/>
                </a:solidFill>
                <a:effectLst/>
                <a:latin typeface="Times New Roman" panose="02020603050405020304" pitchFamily="18" charset="0"/>
              </a:rPr>
              <a:t> Click Fraud</a:t>
            </a:r>
            <a:endParaRPr lang="en-IN" sz="2800" b="0" i="0" u="none" strike="noStrike" dirty="0">
              <a:solidFill>
                <a:schemeClr val="bg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6DC42F3-8AEB-4EF5-B41B-329F835C8689}"/>
              </a:ext>
            </a:extLst>
          </p:cNvPr>
          <p:cNvPicPr>
            <a:picLocks noChangeAspect="1"/>
          </p:cNvPicPr>
          <p:nvPr/>
        </p:nvPicPr>
        <p:blipFill>
          <a:blip r:embed="rId2"/>
          <a:stretch>
            <a:fillRect/>
          </a:stretch>
        </p:blipFill>
        <p:spPr>
          <a:xfrm>
            <a:off x="7108438" y="2299667"/>
            <a:ext cx="3970379" cy="3690316"/>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AC68-5D67-4DBE-B5A3-BE25053F549D}"/>
              </a:ext>
            </a:extLst>
          </p:cNvPr>
          <p:cNvSpPr>
            <a:spLocks noGrp="1"/>
          </p:cNvSpPr>
          <p:nvPr>
            <p:ph type="title"/>
          </p:nvPr>
        </p:nvSpPr>
        <p:spPr>
          <a:xfrm>
            <a:off x="123105" y="685626"/>
            <a:ext cx="9603275" cy="1049235"/>
          </a:xfrm>
        </p:spPr>
        <p:txBody>
          <a:bodyPr>
            <a:normAutofit fontScale="90000"/>
          </a:bodyPr>
          <a:lstStyle/>
          <a:p>
            <a:r>
              <a:rPr lang="en-US" sz="3200" b="1" i="0" u="none" strike="noStrike" dirty="0">
                <a:solidFill>
                  <a:schemeClr val="bg1"/>
                </a:solidFill>
                <a:effectLst/>
                <a:latin typeface="Arial" panose="020B0604020202020204" pitchFamily="34" charset="0"/>
              </a:rPr>
              <a:t>Botnets In Network Security:</a:t>
            </a:r>
            <a:br>
              <a:rPr lang="en-US" b="0" dirty="0">
                <a:effectLst/>
              </a:rPr>
            </a:br>
            <a:endParaRPr lang="en-IN" dirty="0"/>
          </a:p>
        </p:txBody>
      </p:sp>
      <p:sp>
        <p:nvSpPr>
          <p:cNvPr id="3" name="Slide Number Placeholder 2">
            <a:extLst>
              <a:ext uri="{FF2B5EF4-FFF2-40B4-BE49-F238E27FC236}">
                <a16:creationId xmlns:a16="http://schemas.microsoft.com/office/drawing/2014/main" id="{3BA83768-EF5F-4823-94B4-30F6CD64B98D}"/>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6" name="TextBox 5">
            <a:extLst>
              <a:ext uri="{FF2B5EF4-FFF2-40B4-BE49-F238E27FC236}">
                <a16:creationId xmlns:a16="http://schemas.microsoft.com/office/drawing/2014/main" id="{45657EB5-6BBB-4063-A75B-7012384118E4}"/>
              </a:ext>
            </a:extLst>
          </p:cNvPr>
          <p:cNvSpPr txBox="1"/>
          <p:nvPr/>
        </p:nvSpPr>
        <p:spPr>
          <a:xfrm>
            <a:off x="321365" y="1946896"/>
            <a:ext cx="7046844" cy="3785652"/>
          </a:xfrm>
          <a:prstGeom prst="rect">
            <a:avLst/>
          </a:prstGeom>
          <a:noFill/>
        </p:spPr>
        <p:txBody>
          <a:bodyPr wrap="square">
            <a:spAutoFit/>
          </a:bodyPr>
          <a:lstStyle/>
          <a:p>
            <a:pPr marL="298628" indent="-285750" rtl="0" fontAlgn="base">
              <a:spcBef>
                <a:spcPts val="0"/>
              </a:spcBef>
              <a:spcAft>
                <a:spcPts val="0"/>
              </a:spcAft>
              <a:buFont typeface="Wingdings" panose="05000000000000000000" pitchFamily="2" charset="2"/>
              <a:buChar char="Ø"/>
            </a:pPr>
            <a:r>
              <a:rPr lang="en-US" sz="2400" b="0" i="0" u="none" strike="noStrike" dirty="0">
                <a:solidFill>
                  <a:schemeClr val="bg1"/>
                </a:solidFill>
                <a:effectLst/>
                <a:latin typeface="Times New Roman" panose="02020603050405020304" pitchFamily="18" charset="0"/>
              </a:rPr>
              <a:t>Internet users are getting infected by bots.  </a:t>
            </a:r>
            <a:endParaRPr lang="en-US" sz="2400" b="0" i="0" u="none" strike="noStrike" dirty="0">
              <a:solidFill>
                <a:schemeClr val="bg1"/>
              </a:solidFill>
              <a:effectLst/>
              <a:latin typeface="Arial" panose="020B0604020202020204" pitchFamily="34" charset="0"/>
            </a:endParaRPr>
          </a:p>
          <a:p>
            <a:pPr marL="298628" indent="-285750" rtl="0" fontAlgn="base">
              <a:spcBef>
                <a:spcPts val="0"/>
              </a:spcBef>
              <a:spcAft>
                <a:spcPts val="0"/>
              </a:spcAft>
              <a:buFont typeface="Wingdings" panose="05000000000000000000" pitchFamily="2" charset="2"/>
              <a:buChar char="Ø"/>
            </a:pPr>
            <a:r>
              <a:rPr lang="en-US" sz="2400" b="0" i="0" u="none" strike="noStrike" dirty="0">
                <a:solidFill>
                  <a:schemeClr val="bg1"/>
                </a:solidFill>
                <a:effectLst/>
                <a:latin typeface="Times New Roman" panose="02020603050405020304" pitchFamily="18" charset="0"/>
              </a:rPr>
              <a:t>Many times corporate and end users are trapped in botnet attacks.</a:t>
            </a:r>
            <a:endParaRPr lang="en-US" sz="2400" b="0" i="0" u="none" strike="noStrike" dirty="0">
              <a:solidFill>
                <a:schemeClr val="bg1"/>
              </a:solidFill>
              <a:effectLst/>
              <a:latin typeface="Arial" panose="020B0604020202020204" pitchFamily="34" charset="0"/>
            </a:endParaRPr>
          </a:p>
          <a:p>
            <a:pPr marL="298628" indent="-285750" rtl="0" fontAlgn="base">
              <a:spcBef>
                <a:spcPts val="0"/>
              </a:spcBef>
              <a:spcAft>
                <a:spcPts val="0"/>
              </a:spcAft>
              <a:buFont typeface="Wingdings" panose="05000000000000000000" pitchFamily="2" charset="2"/>
              <a:buChar char="Ø"/>
            </a:pPr>
            <a:r>
              <a:rPr lang="en-US" sz="2400" b="0" i="0" u="none" strike="noStrike" dirty="0">
                <a:solidFill>
                  <a:schemeClr val="bg1"/>
                </a:solidFill>
                <a:effectLst/>
                <a:latin typeface="Times New Roman" panose="02020603050405020304" pitchFamily="18" charset="0"/>
              </a:rPr>
              <a:t>Today 16-25% of the computers connected to the internet are members of a botnet. </a:t>
            </a:r>
            <a:endParaRPr lang="en-US" sz="2400" b="0" i="0" u="none" strike="noStrike" dirty="0">
              <a:solidFill>
                <a:schemeClr val="bg1"/>
              </a:solidFill>
              <a:effectLst/>
              <a:latin typeface="Arial" panose="020B0604020202020204" pitchFamily="34" charset="0"/>
            </a:endParaRPr>
          </a:p>
          <a:p>
            <a:pPr marL="298628" indent="-285750" rtl="0" fontAlgn="base">
              <a:spcBef>
                <a:spcPts val="0"/>
              </a:spcBef>
              <a:spcAft>
                <a:spcPts val="0"/>
              </a:spcAft>
              <a:buFont typeface="Wingdings" panose="05000000000000000000" pitchFamily="2" charset="2"/>
              <a:buChar char="Ø"/>
            </a:pPr>
            <a:r>
              <a:rPr lang="en-US" sz="2400" b="0" i="0" u="none" strike="noStrike" dirty="0">
                <a:solidFill>
                  <a:schemeClr val="bg1"/>
                </a:solidFill>
                <a:effectLst/>
                <a:latin typeface="Times New Roman" panose="02020603050405020304" pitchFamily="18" charset="0"/>
              </a:rPr>
              <a:t>According to </a:t>
            </a:r>
            <a:r>
              <a:rPr lang="en-US" sz="2400" b="0" i="0" u="none" strike="noStrike" dirty="0" err="1">
                <a:solidFill>
                  <a:schemeClr val="bg1"/>
                </a:solidFill>
                <a:effectLst/>
                <a:latin typeface="Times New Roman" panose="02020603050405020304" pitchFamily="18" charset="0"/>
              </a:rPr>
              <a:t>Damballa’s</a:t>
            </a:r>
            <a:r>
              <a:rPr lang="en-US" sz="2400" b="0" i="0" u="none" strike="noStrike" dirty="0">
                <a:solidFill>
                  <a:schemeClr val="bg1"/>
                </a:solidFill>
                <a:effectLst/>
                <a:latin typeface="Times New Roman" panose="02020603050405020304" pitchFamily="18" charset="0"/>
              </a:rPr>
              <a:t> Technical report, 83.1% of global spam in March,2011 was sent by Botnets.</a:t>
            </a:r>
            <a:endParaRPr lang="en-US" sz="2400" b="0" i="0" u="none" strike="noStrike" dirty="0">
              <a:solidFill>
                <a:schemeClr val="bg1"/>
              </a:solidFill>
              <a:effectLst/>
              <a:latin typeface="Arial" panose="020B0604020202020204" pitchFamily="34" charset="0"/>
            </a:endParaRPr>
          </a:p>
          <a:p>
            <a:pPr marL="298628" indent="-285750" rtl="0" fontAlgn="base">
              <a:spcBef>
                <a:spcPts val="0"/>
              </a:spcBef>
              <a:spcAft>
                <a:spcPts val="0"/>
              </a:spcAft>
              <a:buFont typeface="Wingdings" panose="05000000000000000000" pitchFamily="2" charset="2"/>
              <a:buChar char="Ø"/>
            </a:pPr>
            <a:r>
              <a:rPr lang="en-US" sz="2400" b="0" i="0" u="none" strike="noStrike" dirty="0">
                <a:solidFill>
                  <a:schemeClr val="bg1"/>
                </a:solidFill>
                <a:effectLst/>
                <a:latin typeface="Times New Roman" panose="02020603050405020304" pitchFamily="18" charset="0"/>
              </a:rPr>
              <a:t>Computer security experts estimate that most Spam is sent by home computers that are controlled remotely &amp; millions of these computers are part of Botnets.</a:t>
            </a:r>
            <a:endParaRPr lang="en-US" sz="2400" b="0" i="0" u="none" strike="noStrike"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556918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68471" y="92273"/>
            <a:ext cx="7551057" cy="901304"/>
          </a:xfrm>
        </p:spPr>
        <p:txBody>
          <a:bodyPr>
            <a:normAutofit fontScale="90000"/>
          </a:bodyPr>
          <a:lstStyle/>
          <a:p>
            <a:br>
              <a:rPr lang="en-US" dirty="0"/>
            </a:br>
            <a:r>
              <a:rPr lang="en-US" sz="2400" b="1" dirty="0"/>
              <a:t>- </a:t>
            </a:r>
            <a:r>
              <a:rPr lang="en-IN" sz="2400" b="1" i="0" u="none" strike="noStrike" dirty="0">
                <a:effectLst/>
                <a:latin typeface="Arial" panose="020B0604020202020204" pitchFamily="34" charset="0"/>
              </a:rPr>
              <a:t>Most Wanted Botnets :</a:t>
            </a:r>
            <a:br>
              <a:rPr lang="en-IN" sz="1400" b="0" dirty="0">
                <a:effectLst/>
              </a:rPr>
            </a:b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7" name="TextBox 6">
            <a:extLst>
              <a:ext uri="{FF2B5EF4-FFF2-40B4-BE49-F238E27FC236}">
                <a16:creationId xmlns:a16="http://schemas.microsoft.com/office/drawing/2014/main" id="{B677A800-D7A6-4DAB-9088-B5D482F58423}"/>
              </a:ext>
            </a:extLst>
          </p:cNvPr>
          <p:cNvSpPr txBox="1"/>
          <p:nvPr/>
        </p:nvSpPr>
        <p:spPr>
          <a:xfrm>
            <a:off x="1936158" y="2711985"/>
            <a:ext cx="6374294" cy="3785652"/>
          </a:xfrm>
          <a:prstGeom prst="rect">
            <a:avLst/>
          </a:prstGeom>
          <a:noFill/>
        </p:spPr>
        <p:txBody>
          <a:bodyPr wrap="square">
            <a:spAutoFit/>
          </a:bodyPr>
          <a:lstStyle/>
          <a:p>
            <a:pPr marL="285928" indent="-285750" rtl="0" fontAlgn="base">
              <a:spcBef>
                <a:spcPts val="0"/>
              </a:spcBef>
              <a:spcAft>
                <a:spcPts val="0"/>
              </a:spcAft>
              <a:buFont typeface="Wingdings" panose="05000000000000000000" pitchFamily="2" charset="2"/>
              <a:buChar char="Ø"/>
            </a:pPr>
            <a:r>
              <a:rPr lang="en-IN" sz="1600" b="0" i="0" u="none" strike="noStrike" dirty="0">
                <a:solidFill>
                  <a:srgbClr val="3B3835"/>
                </a:solidFill>
                <a:effectLst/>
                <a:latin typeface="Arial" panose="020B0604020202020204" pitchFamily="34" charset="0"/>
              </a:rPr>
              <a:t> </a:t>
            </a:r>
            <a:r>
              <a:rPr lang="en-IN" sz="2400" b="0" i="0" u="none" strike="noStrike" dirty="0">
                <a:solidFill>
                  <a:schemeClr val="bg1"/>
                </a:solidFill>
                <a:effectLst/>
                <a:latin typeface="Times New Roman" panose="02020603050405020304" pitchFamily="18" charset="0"/>
              </a:rPr>
              <a:t>Zeus- Compromised U.S. 3.6 million computers.  </a:t>
            </a:r>
            <a:endParaRPr lang="en-IN" sz="2400" b="0" i="0" u="none" strike="noStrike" dirty="0">
              <a:solidFill>
                <a:schemeClr val="bg1"/>
              </a:solidFill>
              <a:effectLst/>
              <a:latin typeface="Arial" panose="020B0604020202020204" pitchFamily="34" charset="0"/>
            </a:endParaRPr>
          </a:p>
          <a:p>
            <a:pPr marL="355778" indent="-342900" rtl="0" fontAlgn="base">
              <a:spcBef>
                <a:spcPts val="0"/>
              </a:spcBef>
              <a:spcAft>
                <a:spcPts val="0"/>
              </a:spcAft>
              <a:buFont typeface="Wingdings" panose="05000000000000000000" pitchFamily="2" charset="2"/>
              <a:buChar char="Ø"/>
            </a:pPr>
            <a:r>
              <a:rPr lang="en-IN" sz="2400" b="0" i="0" u="none" strike="noStrike" dirty="0" err="1">
                <a:solidFill>
                  <a:schemeClr val="bg1"/>
                </a:solidFill>
                <a:effectLst/>
                <a:latin typeface="Times New Roman" panose="02020603050405020304" pitchFamily="18" charset="0"/>
              </a:rPr>
              <a:t>Koobface</a:t>
            </a:r>
            <a:r>
              <a:rPr lang="en-IN" sz="2400" b="0" i="0" u="none" strike="noStrike" dirty="0">
                <a:solidFill>
                  <a:schemeClr val="bg1"/>
                </a:solidFill>
                <a:effectLst/>
                <a:latin typeface="Times New Roman" panose="02020603050405020304" pitchFamily="18" charset="0"/>
              </a:rPr>
              <a:t>- Compromised U.S. 2.9 million computers.  </a:t>
            </a:r>
            <a:endParaRPr lang="en-IN" sz="2400" b="0" i="0" u="none" strike="noStrike" dirty="0">
              <a:solidFill>
                <a:schemeClr val="bg1"/>
              </a:solidFill>
              <a:effectLst/>
              <a:latin typeface="Arial" panose="020B0604020202020204" pitchFamily="34" charset="0"/>
            </a:endParaRPr>
          </a:p>
          <a:p>
            <a:pPr marL="355778" indent="-342900" rtl="0" fontAlgn="base">
              <a:spcBef>
                <a:spcPts val="0"/>
              </a:spcBef>
              <a:spcAft>
                <a:spcPts val="0"/>
              </a:spcAft>
              <a:buFont typeface="Wingdings" panose="05000000000000000000" pitchFamily="2" charset="2"/>
              <a:buChar char="Ø"/>
            </a:pPr>
            <a:r>
              <a:rPr lang="en-IN" sz="2400" b="0" i="0" u="none" strike="noStrike" dirty="0" err="1">
                <a:solidFill>
                  <a:schemeClr val="bg1"/>
                </a:solidFill>
                <a:effectLst/>
                <a:latin typeface="Times New Roman" panose="02020603050405020304" pitchFamily="18" charset="0"/>
              </a:rPr>
              <a:t>TidServ</a:t>
            </a:r>
            <a:r>
              <a:rPr lang="en-IN" sz="2400" b="0" i="0" u="none" strike="noStrike" dirty="0">
                <a:solidFill>
                  <a:schemeClr val="bg1"/>
                </a:solidFill>
                <a:effectLst/>
                <a:latin typeface="Times New Roman" panose="02020603050405020304" pitchFamily="18" charset="0"/>
              </a:rPr>
              <a:t>- Compromised U.S. 1.5 million computers.  </a:t>
            </a:r>
            <a:endParaRPr lang="en-IN" sz="2400" b="0" i="0" u="none" strike="noStrike" dirty="0">
              <a:solidFill>
                <a:schemeClr val="bg1"/>
              </a:solidFill>
              <a:effectLst/>
              <a:latin typeface="Arial" panose="020B0604020202020204" pitchFamily="34" charset="0"/>
            </a:endParaRPr>
          </a:p>
          <a:p>
            <a:pPr marL="355778" indent="-342900" rtl="0" fontAlgn="base">
              <a:spcBef>
                <a:spcPts val="0"/>
              </a:spcBef>
              <a:spcAft>
                <a:spcPts val="0"/>
              </a:spcAft>
              <a:buFont typeface="Wingdings" panose="05000000000000000000" pitchFamily="2" charset="2"/>
              <a:buChar char="Ø"/>
            </a:pPr>
            <a:r>
              <a:rPr lang="en-IN" sz="2400" b="0" i="0" u="none" strike="noStrike" dirty="0" err="1">
                <a:solidFill>
                  <a:schemeClr val="bg1"/>
                </a:solidFill>
                <a:effectLst/>
                <a:latin typeface="Times New Roman" panose="02020603050405020304" pitchFamily="18" charset="0"/>
              </a:rPr>
              <a:t>Trojan.Fakeavalert</a:t>
            </a:r>
            <a:r>
              <a:rPr lang="en-IN" sz="2400" b="0" i="0" u="none" strike="noStrike" dirty="0">
                <a:solidFill>
                  <a:schemeClr val="bg1"/>
                </a:solidFill>
                <a:effectLst/>
                <a:latin typeface="Times New Roman" panose="02020603050405020304" pitchFamily="18" charset="0"/>
              </a:rPr>
              <a:t>- Compromised U.S. 1.4 million computers. </a:t>
            </a:r>
            <a:endParaRPr lang="en-IN" sz="2400" b="0" i="0" u="none" strike="noStrike" dirty="0">
              <a:solidFill>
                <a:schemeClr val="bg1"/>
              </a:solidFill>
              <a:effectLst/>
              <a:latin typeface="Arial" panose="020B0604020202020204" pitchFamily="34" charset="0"/>
            </a:endParaRPr>
          </a:p>
          <a:p>
            <a:pPr marL="342900" indent="-342900">
              <a:buFont typeface="Wingdings" panose="05000000000000000000" pitchFamily="2" charset="2"/>
              <a:buChar char="Ø"/>
            </a:pPr>
            <a:r>
              <a:rPr lang="en-IN" sz="2400" b="0" i="0" u="none" strike="noStrike" dirty="0">
                <a:solidFill>
                  <a:schemeClr val="bg1"/>
                </a:solidFill>
                <a:effectLst/>
                <a:latin typeface="Times New Roman" panose="02020603050405020304" pitchFamily="18" charset="0"/>
              </a:rPr>
              <a:t> TR/</a:t>
            </a:r>
            <a:r>
              <a:rPr lang="en-IN" sz="2400" b="0" i="0" u="none" strike="noStrike" dirty="0" err="1">
                <a:solidFill>
                  <a:schemeClr val="bg1"/>
                </a:solidFill>
                <a:effectLst/>
                <a:latin typeface="Times New Roman" panose="02020603050405020304" pitchFamily="18" charset="0"/>
              </a:rPr>
              <a:t>Dldr.Agent.JKH</a:t>
            </a:r>
            <a:r>
              <a:rPr lang="en-IN" sz="2400" b="0" i="0" u="none" strike="noStrike" dirty="0">
                <a:solidFill>
                  <a:schemeClr val="bg1"/>
                </a:solidFill>
                <a:effectLst/>
                <a:latin typeface="Times New Roman" panose="02020603050405020304" pitchFamily="18" charset="0"/>
              </a:rPr>
              <a:t>- Compromised U.S. 1.2 million computers</a:t>
            </a:r>
            <a:r>
              <a:rPr lang="en-IN" sz="1600" b="0" i="0" u="none" strike="noStrike" dirty="0">
                <a:solidFill>
                  <a:srgbClr val="3B3835"/>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D8A0-F86B-40E3-8944-A940A5E95947}"/>
              </a:ext>
            </a:extLst>
          </p:cNvPr>
          <p:cNvSpPr>
            <a:spLocks noGrp="1"/>
          </p:cNvSpPr>
          <p:nvPr>
            <p:ph type="title"/>
          </p:nvPr>
        </p:nvSpPr>
        <p:spPr>
          <a:xfrm>
            <a:off x="314801" y="640986"/>
            <a:ext cx="9603275" cy="1049235"/>
          </a:xfrm>
        </p:spPr>
        <p:txBody>
          <a:bodyPr>
            <a:normAutofit fontScale="90000"/>
          </a:bodyPr>
          <a:lstStyle/>
          <a:p>
            <a:r>
              <a:rPr lang="en-US" sz="3200" b="1" i="0" u="none" strike="noStrike" dirty="0">
                <a:solidFill>
                  <a:schemeClr val="bg1"/>
                </a:solidFill>
                <a:effectLst/>
                <a:latin typeface="Arial" panose="020B0604020202020204" pitchFamily="34" charset="0"/>
              </a:rPr>
              <a:t>Conclusion:</a:t>
            </a:r>
            <a:br>
              <a:rPr lang="en-US" b="1" dirty="0">
                <a:effectLst/>
              </a:rPr>
            </a:br>
            <a:endParaRPr lang="en-IN" b="1" dirty="0"/>
          </a:p>
        </p:txBody>
      </p:sp>
      <p:sp>
        <p:nvSpPr>
          <p:cNvPr id="3" name="Slide Number Placeholder 2">
            <a:extLst>
              <a:ext uri="{FF2B5EF4-FFF2-40B4-BE49-F238E27FC236}">
                <a16:creationId xmlns:a16="http://schemas.microsoft.com/office/drawing/2014/main" id="{0887531F-3312-4CDE-9950-20BC9EC18D47}"/>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5" name="TextBox 4">
            <a:extLst>
              <a:ext uri="{FF2B5EF4-FFF2-40B4-BE49-F238E27FC236}">
                <a16:creationId xmlns:a16="http://schemas.microsoft.com/office/drawing/2014/main" id="{30A937A9-4487-4E26-A953-729F2BD69D08}"/>
              </a:ext>
            </a:extLst>
          </p:cNvPr>
          <p:cNvSpPr txBox="1"/>
          <p:nvPr/>
        </p:nvSpPr>
        <p:spPr>
          <a:xfrm>
            <a:off x="314801" y="1997839"/>
            <a:ext cx="8365373" cy="3785652"/>
          </a:xfrm>
          <a:prstGeom prst="rect">
            <a:avLst/>
          </a:prstGeom>
          <a:noFill/>
        </p:spPr>
        <p:txBody>
          <a:bodyPr wrap="square">
            <a:spAutoFit/>
          </a:bodyPr>
          <a:lstStyle/>
          <a:p>
            <a:pPr marL="342900" indent="-342900" rtl="0">
              <a:spcBef>
                <a:spcPts val="0"/>
              </a:spcBef>
              <a:spcAft>
                <a:spcPts val="0"/>
              </a:spcAft>
              <a:buFont typeface="Wingdings" panose="05000000000000000000" pitchFamily="2" charset="2"/>
              <a:buChar char="Ø"/>
            </a:pPr>
            <a:r>
              <a:rPr lang="en-US" sz="2400" b="0" i="0" u="none" strike="noStrike" dirty="0">
                <a:solidFill>
                  <a:schemeClr val="bg1"/>
                </a:solidFill>
                <a:effectLst/>
                <a:latin typeface="Times New Roman" panose="02020603050405020304" pitchFamily="18" charset="0"/>
              </a:rPr>
              <a:t>Botnets are one of the biggest threats to the Internet today, and they are linked to most forms of Internet crime. Most spam, DDoS attacks, spyware, click fraud, and other attacks originate from botnets and the shadowy organizations behind them.</a:t>
            </a:r>
          </a:p>
          <a:p>
            <a:pPr rtl="0">
              <a:spcBef>
                <a:spcPts val="0"/>
              </a:spcBef>
              <a:spcAft>
                <a:spcPts val="0"/>
              </a:spcAft>
            </a:pPr>
            <a:endParaRPr lang="en-US" sz="2400" b="0" dirty="0">
              <a:solidFill>
                <a:schemeClr val="bg1"/>
              </a:solidFill>
              <a:effectLst/>
            </a:endParaRPr>
          </a:p>
          <a:p>
            <a:pPr marL="342900" indent="-342900">
              <a:buFont typeface="Wingdings" panose="05000000000000000000" pitchFamily="2" charset="2"/>
              <a:buChar char="Ø"/>
            </a:pPr>
            <a:r>
              <a:rPr lang="en-US" sz="2400" b="0" i="0" u="none" strike="noStrike" dirty="0">
                <a:solidFill>
                  <a:schemeClr val="bg1"/>
                </a:solidFill>
                <a:effectLst/>
                <a:latin typeface="Times New Roman" panose="02020603050405020304" pitchFamily="18" charset="0"/>
              </a:rPr>
              <a:t>Running a botnet is immensely profitable, as several recent high-profile arrests have shown. Currently, many botnets still rely on a centralized IRC C&amp;C structure, but more and more botmasters are using P2P protocols to provide resilience and avoid a single point of failure</a:t>
            </a:r>
            <a:r>
              <a:rPr lang="en-US" sz="2400" b="0" i="0" u="none" strike="noStrike" dirty="0">
                <a:solidFill>
                  <a:schemeClr val="bg1"/>
                </a:solidFill>
                <a:effectLst/>
                <a:latin typeface="Arial" panose="020B0604020202020204" pitchFamily="34" charset="0"/>
              </a:rPr>
              <a:t>.</a:t>
            </a:r>
            <a:endParaRPr lang="en-IN" sz="2400" dirty="0">
              <a:solidFill>
                <a:schemeClr val="bg1"/>
              </a:solidFill>
            </a:endParaRPr>
          </a:p>
        </p:txBody>
      </p:sp>
    </p:spTree>
    <p:extLst>
      <p:ext uri="{BB962C8B-B14F-4D97-AF65-F5344CB8AC3E}">
        <p14:creationId xmlns:p14="http://schemas.microsoft.com/office/powerpoint/2010/main" val="194031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462905" y="420585"/>
            <a:ext cx="7781544" cy="859055"/>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CONTENT</a:t>
            </a:r>
            <a:r>
              <a:rPr lang="en-US" sz="3200" dirty="0">
                <a:solidFill>
                  <a:schemeClr val="bg1"/>
                </a:solidFill>
              </a:rPr>
              <a: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7" name="Text Placeholder 4">
            <a:extLst>
              <a:ext uri="{FF2B5EF4-FFF2-40B4-BE49-F238E27FC236}">
                <a16:creationId xmlns:a16="http://schemas.microsoft.com/office/drawing/2014/main" id="{E7279174-628A-4988-9C82-FCFCD7326F2A}"/>
              </a:ext>
            </a:extLst>
          </p:cNvPr>
          <p:cNvSpPr txBox="1">
            <a:spLocks/>
          </p:cNvSpPr>
          <p:nvPr/>
        </p:nvSpPr>
        <p:spPr>
          <a:xfrm>
            <a:off x="328269" y="1248252"/>
            <a:ext cx="6803136" cy="365760"/>
          </a:xfrm>
          <a:prstGeom prst="rect">
            <a:avLst/>
          </a:prstGeom>
        </p:spPr>
        <p:txBody>
          <a:bodyPr vert="horz" lIns="91440" tIns="91440" rIns="91440" bIns="45720" rtlCol="0">
            <a:normAutofit fontScale="250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9pPr>
          </a:lstStyle>
          <a:p>
            <a:endParaRPr lang="en-US" sz="8000" b="1" dirty="0">
              <a:latin typeface="Times New Roman" panose="02020603050405020304" pitchFamily="18" charset="0"/>
              <a:cs typeface="Times New Roman" panose="02020603050405020304" pitchFamily="18" charset="0"/>
            </a:endParaRPr>
          </a:p>
          <a:p>
            <a:pPr marL="1155878" indent="-1143000" fontAlgn="base">
              <a:spcBef>
                <a:spcPts val="1599"/>
              </a:spcBef>
              <a:buFont typeface="Wingdings" panose="05000000000000000000" pitchFamily="2" charset="2"/>
              <a:buChar char="Ø"/>
            </a:pPr>
            <a:r>
              <a:rPr lang="en-US" sz="9600" dirty="0">
                <a:solidFill>
                  <a:schemeClr val="bg1"/>
                </a:solidFill>
                <a:latin typeface="Times New Roman" panose="02020603050405020304" pitchFamily="18" charset="0"/>
              </a:rPr>
              <a:t>What are Botnets?  </a:t>
            </a:r>
          </a:p>
          <a:p>
            <a:pPr marL="1155878" indent="-1143000" fontAlgn="base">
              <a:spcBef>
                <a:spcPts val="1599"/>
              </a:spcBef>
              <a:buFont typeface="Wingdings" panose="05000000000000000000" pitchFamily="2" charset="2"/>
              <a:buChar char="Ø"/>
            </a:pPr>
            <a:endParaRPr lang="en-US" sz="9600" dirty="0">
              <a:solidFill>
                <a:schemeClr val="bg1"/>
              </a:solidFill>
              <a:latin typeface="Proxima Nova"/>
            </a:endParaRPr>
          </a:p>
          <a:p>
            <a:pPr marL="1155878" indent="-1143000" fontAlgn="base">
              <a:spcBef>
                <a:spcPts val="0"/>
              </a:spcBef>
              <a:buFont typeface="Wingdings" panose="05000000000000000000" pitchFamily="2" charset="2"/>
              <a:buChar char="Ø"/>
            </a:pPr>
            <a:r>
              <a:rPr lang="en-US" sz="9600" dirty="0">
                <a:solidFill>
                  <a:schemeClr val="bg1"/>
                </a:solidFill>
                <a:latin typeface="Times New Roman" panose="02020603050405020304" pitchFamily="18" charset="0"/>
              </a:rPr>
              <a:t>Botnet Terminology  </a:t>
            </a:r>
          </a:p>
          <a:p>
            <a:pPr marL="1155878" indent="-1143000" fontAlgn="base">
              <a:spcBef>
                <a:spcPts val="0"/>
              </a:spcBef>
              <a:buFont typeface="Wingdings" panose="05000000000000000000" pitchFamily="2" charset="2"/>
              <a:buChar char="Ø"/>
            </a:pPr>
            <a:endParaRPr lang="en-US" sz="9600" dirty="0">
              <a:solidFill>
                <a:schemeClr val="bg1"/>
              </a:solidFill>
              <a:latin typeface="Proxima Nova"/>
            </a:endParaRPr>
          </a:p>
          <a:p>
            <a:pPr marL="1155878" indent="-1143000" fontAlgn="base">
              <a:spcBef>
                <a:spcPts val="0"/>
              </a:spcBef>
              <a:buFont typeface="Wingdings" panose="05000000000000000000" pitchFamily="2" charset="2"/>
              <a:buChar char="Ø"/>
            </a:pPr>
            <a:r>
              <a:rPr lang="en-US" sz="9600" dirty="0">
                <a:solidFill>
                  <a:schemeClr val="bg1"/>
                </a:solidFill>
                <a:latin typeface="Times New Roman" panose="02020603050405020304" pitchFamily="18" charset="0"/>
              </a:rPr>
              <a:t>Botnet Life-cycle  </a:t>
            </a:r>
          </a:p>
          <a:p>
            <a:pPr marL="1155878" indent="-1143000" fontAlgn="base">
              <a:spcBef>
                <a:spcPts val="0"/>
              </a:spcBef>
              <a:buFont typeface="Wingdings" panose="05000000000000000000" pitchFamily="2" charset="2"/>
              <a:buChar char="Ø"/>
            </a:pPr>
            <a:endParaRPr lang="en-US" sz="9600" dirty="0">
              <a:solidFill>
                <a:schemeClr val="bg1"/>
              </a:solidFill>
              <a:latin typeface="Proxima Nova"/>
            </a:endParaRPr>
          </a:p>
          <a:p>
            <a:pPr marL="1155878" indent="-1143000" fontAlgn="base">
              <a:spcBef>
                <a:spcPts val="0"/>
              </a:spcBef>
              <a:buFont typeface="Wingdings" panose="05000000000000000000" pitchFamily="2" charset="2"/>
              <a:buChar char="Ø"/>
            </a:pPr>
            <a:r>
              <a:rPr lang="en-US" sz="9600" dirty="0">
                <a:solidFill>
                  <a:schemeClr val="bg1"/>
                </a:solidFill>
                <a:latin typeface="Times New Roman" panose="02020603050405020304" pitchFamily="18" charset="0"/>
              </a:rPr>
              <a:t>Types of attacks  </a:t>
            </a:r>
          </a:p>
          <a:p>
            <a:pPr marL="1155878" indent="-1143000" fontAlgn="base">
              <a:spcBef>
                <a:spcPts val="0"/>
              </a:spcBef>
              <a:buFont typeface="Wingdings" panose="05000000000000000000" pitchFamily="2" charset="2"/>
              <a:buChar char="Ø"/>
            </a:pPr>
            <a:endParaRPr lang="en-US" sz="9600" dirty="0">
              <a:solidFill>
                <a:schemeClr val="bg1"/>
              </a:solidFill>
              <a:latin typeface="Proxima Nova"/>
            </a:endParaRPr>
          </a:p>
          <a:p>
            <a:pPr marL="1155878" indent="-1143000" fontAlgn="base">
              <a:spcBef>
                <a:spcPts val="0"/>
              </a:spcBef>
              <a:buFont typeface="Wingdings" panose="05000000000000000000" pitchFamily="2" charset="2"/>
              <a:buChar char="Ø"/>
            </a:pPr>
            <a:r>
              <a:rPr lang="en-US" sz="9600" dirty="0">
                <a:solidFill>
                  <a:schemeClr val="bg1"/>
                </a:solidFill>
                <a:latin typeface="Times New Roman" panose="02020603050405020304" pitchFamily="18" charset="0"/>
              </a:rPr>
              <a:t>Botnets in Network Security </a:t>
            </a:r>
          </a:p>
          <a:p>
            <a:pPr marL="1155878" indent="-1143000" fontAlgn="base">
              <a:spcBef>
                <a:spcPts val="0"/>
              </a:spcBef>
              <a:buFont typeface="Wingdings" panose="05000000000000000000" pitchFamily="2" charset="2"/>
              <a:buChar char="Ø"/>
            </a:pPr>
            <a:endParaRPr lang="en-US" sz="9600" dirty="0">
              <a:solidFill>
                <a:schemeClr val="bg1"/>
              </a:solidFill>
              <a:latin typeface="Proxima Nova"/>
            </a:endParaRPr>
          </a:p>
          <a:p>
            <a:pPr marL="1155878" indent="-1143000" fontAlgn="base">
              <a:spcBef>
                <a:spcPts val="0"/>
              </a:spcBef>
              <a:buFont typeface="Wingdings" panose="05000000000000000000" pitchFamily="2" charset="2"/>
              <a:buChar char="Ø"/>
            </a:pPr>
            <a:r>
              <a:rPr lang="en-US" sz="9600" dirty="0">
                <a:solidFill>
                  <a:schemeClr val="bg1"/>
                </a:solidFill>
                <a:latin typeface="Times New Roman" panose="02020603050405020304" pitchFamily="18" charset="0"/>
              </a:rPr>
              <a:t> Conclusion  </a:t>
            </a:r>
            <a:endParaRPr lang="en-US" sz="9600" dirty="0">
              <a:solidFill>
                <a:schemeClr val="bg1"/>
              </a:solidFill>
              <a:latin typeface="Proxima Nova"/>
            </a:endParaRPr>
          </a:p>
          <a:p>
            <a:endParaRPr lang="en-US" sz="8000" dirty="0"/>
          </a:p>
          <a:p>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6" name="TextBox 5">
            <a:extLst>
              <a:ext uri="{FF2B5EF4-FFF2-40B4-BE49-F238E27FC236}">
                <a16:creationId xmlns:a16="http://schemas.microsoft.com/office/drawing/2014/main" id="{71CDFB5E-29E9-4B04-A32B-53845ECDC3EF}"/>
              </a:ext>
            </a:extLst>
          </p:cNvPr>
          <p:cNvSpPr txBox="1"/>
          <p:nvPr/>
        </p:nvSpPr>
        <p:spPr>
          <a:xfrm>
            <a:off x="410817" y="1797880"/>
            <a:ext cx="7898295" cy="3785652"/>
          </a:xfrm>
          <a:prstGeom prst="rect">
            <a:avLst/>
          </a:prstGeom>
          <a:noFill/>
        </p:spPr>
        <p:txBody>
          <a:bodyPr wrap="square">
            <a:spAutoFit/>
          </a:bodyPr>
          <a:lstStyle/>
          <a:p>
            <a:pPr marL="343103" indent="-342900" rtl="0" fontAlgn="base">
              <a:spcBef>
                <a:spcPts val="0"/>
              </a:spcBef>
              <a:spcAft>
                <a:spcPts val="0"/>
              </a:spcAft>
              <a:buFont typeface="Wingdings" panose="05000000000000000000" pitchFamily="2" charset="2"/>
              <a:buChar char="Ø"/>
            </a:pPr>
            <a:r>
              <a:rPr lang="en-US" sz="2400" i="0" u="none" strike="noStrike" dirty="0">
                <a:solidFill>
                  <a:schemeClr val="bg1"/>
                </a:solidFill>
                <a:effectLst/>
                <a:latin typeface="Times New Roman" panose="02020603050405020304" pitchFamily="18" charset="0"/>
              </a:rPr>
              <a:t>A Botnet is a network of compromised computers called Zombie Computers or Bots, under the control of a remote attacker. </a:t>
            </a:r>
            <a:endParaRPr lang="en-US" sz="2400" i="0" u="none" strike="noStrike" dirty="0">
              <a:solidFill>
                <a:schemeClr val="bg1"/>
              </a:solidFill>
              <a:effectLst/>
              <a:latin typeface="Arial" panose="020B0604020202020204" pitchFamily="34" charset="0"/>
            </a:endParaRPr>
          </a:p>
          <a:p>
            <a:pPr marL="342900" indent="-342900" rtl="0" fontAlgn="base">
              <a:spcBef>
                <a:spcPts val="0"/>
              </a:spcBef>
              <a:spcAft>
                <a:spcPts val="0"/>
              </a:spcAft>
              <a:buFont typeface="Wingdings" panose="05000000000000000000" pitchFamily="2" charset="2"/>
              <a:buChar char="Ø"/>
            </a:pPr>
            <a:r>
              <a:rPr lang="en-US" sz="2400" i="0" u="none" strike="noStrike" dirty="0">
                <a:solidFill>
                  <a:schemeClr val="bg1"/>
                </a:solidFill>
                <a:effectLst/>
                <a:latin typeface="Times New Roman" panose="02020603050405020304" pitchFamily="18" charset="0"/>
              </a:rPr>
              <a:t> Bots began as a useful tool. They were originally developed as a virtual individual that could sit on a IRC channel &amp; monitor network traffic.  </a:t>
            </a:r>
            <a:endParaRPr lang="en-US" sz="2400" i="0" u="none" strike="noStrike" dirty="0">
              <a:solidFill>
                <a:schemeClr val="bg1"/>
              </a:solidFill>
              <a:effectLst/>
              <a:latin typeface="Arial" panose="020B0604020202020204" pitchFamily="34" charset="0"/>
            </a:endParaRPr>
          </a:p>
          <a:p>
            <a:pPr marL="342900" indent="-342900" rtl="0" fontAlgn="base">
              <a:spcBef>
                <a:spcPts val="0"/>
              </a:spcBef>
              <a:spcAft>
                <a:spcPts val="0"/>
              </a:spcAft>
              <a:buFont typeface="Wingdings" panose="05000000000000000000" pitchFamily="2" charset="2"/>
              <a:buChar char="Ø"/>
            </a:pPr>
            <a:r>
              <a:rPr lang="en-US" sz="2400" i="0" u="none" strike="noStrike" dirty="0">
                <a:solidFill>
                  <a:schemeClr val="bg1"/>
                </a:solidFill>
                <a:effectLst/>
                <a:latin typeface="Times New Roman" panose="02020603050405020304" pitchFamily="18" charset="0"/>
              </a:rPr>
              <a:t>They are significant contributors to the malicious &amp; criminal activities on the Internet today and far importantly an underground network whose size &amp; scope is not fully known</a:t>
            </a:r>
            <a:r>
              <a:rPr lang="en-US" sz="2400" b="0" i="0" u="none" strike="noStrike" dirty="0">
                <a:solidFill>
                  <a:schemeClr val="bg1"/>
                </a:solidFill>
                <a:effectLst/>
                <a:latin typeface="Times New Roman" panose="02020603050405020304" pitchFamily="18" charset="0"/>
              </a:rPr>
              <a:t>.</a:t>
            </a:r>
            <a:endParaRPr lang="en-US" sz="2400" b="0" i="0" u="none" strike="noStrike" dirty="0">
              <a:solidFill>
                <a:schemeClr val="bg1"/>
              </a:solidFill>
              <a:effectLst/>
              <a:latin typeface="Arial" panose="020B0604020202020204" pitchFamily="34" charset="0"/>
            </a:endParaRPr>
          </a:p>
        </p:txBody>
      </p:sp>
      <p:sp>
        <p:nvSpPr>
          <p:cNvPr id="8" name="TextBox 7">
            <a:extLst>
              <a:ext uri="{FF2B5EF4-FFF2-40B4-BE49-F238E27FC236}">
                <a16:creationId xmlns:a16="http://schemas.microsoft.com/office/drawing/2014/main" id="{FF3F57B9-A0FB-40B6-8721-560107CB93D3}"/>
              </a:ext>
            </a:extLst>
          </p:cNvPr>
          <p:cNvSpPr txBox="1"/>
          <p:nvPr/>
        </p:nvSpPr>
        <p:spPr>
          <a:xfrm>
            <a:off x="1736034" y="628138"/>
            <a:ext cx="6122504" cy="461665"/>
          </a:xfrm>
          <a:prstGeom prst="rect">
            <a:avLst/>
          </a:prstGeom>
          <a:noFill/>
        </p:spPr>
        <p:txBody>
          <a:bodyPr wrap="square">
            <a:spAutoFit/>
          </a:bodyPr>
          <a:lstStyle/>
          <a:p>
            <a:pPr rtl="0">
              <a:spcBef>
                <a:spcPts val="0"/>
              </a:spcBef>
              <a:spcAft>
                <a:spcPts val="0"/>
              </a:spcAft>
            </a:pPr>
            <a:r>
              <a:rPr lang="en-US" sz="2400" b="1" i="0" u="none" strike="noStrike" dirty="0">
                <a:solidFill>
                  <a:schemeClr val="bg1"/>
                </a:solidFill>
                <a:effectLst/>
                <a:latin typeface="Arial" panose="020B0604020202020204" pitchFamily="34" charset="0"/>
              </a:rPr>
              <a:t>What are Botnets?</a:t>
            </a:r>
            <a:endParaRPr lang="en-US" sz="2400" b="0" dirty="0">
              <a:solidFill>
                <a:schemeClr val="bg1"/>
              </a:solidFill>
              <a:effectLst/>
            </a:endParaRPr>
          </a:p>
        </p:txBody>
      </p:sp>
      <p:pic>
        <p:nvPicPr>
          <p:cNvPr id="9" name="Picture 8">
            <a:extLst>
              <a:ext uri="{FF2B5EF4-FFF2-40B4-BE49-F238E27FC236}">
                <a16:creationId xmlns:a16="http://schemas.microsoft.com/office/drawing/2014/main" id="{FCAD096A-A9D2-475B-91B3-F5D15B83FED1}"/>
              </a:ext>
            </a:extLst>
          </p:cNvPr>
          <p:cNvPicPr>
            <a:picLocks noChangeAspect="1"/>
          </p:cNvPicPr>
          <p:nvPr/>
        </p:nvPicPr>
        <p:blipFill>
          <a:blip r:embed="rId2"/>
          <a:stretch>
            <a:fillRect/>
          </a:stretch>
        </p:blipFill>
        <p:spPr>
          <a:xfrm>
            <a:off x="8150086" y="2401833"/>
            <a:ext cx="3882888" cy="4318759"/>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pPr rtl="0">
              <a:spcBef>
                <a:spcPts val="0"/>
              </a:spcBef>
              <a:spcAft>
                <a:spcPts val="0"/>
              </a:spcAft>
            </a:pPr>
            <a:r>
              <a:rPr lang="en-US" sz="3200" b="1" i="0" u="none" strike="noStrike" dirty="0">
                <a:solidFill>
                  <a:schemeClr val="bg1"/>
                </a:solidFill>
                <a:effectLst/>
                <a:latin typeface="Proxima Nova"/>
              </a:rPr>
              <a:t>Botnet Terminology </a:t>
            </a:r>
            <a:endParaRPr lang="en-US" sz="3200" b="0" dirty="0">
              <a:solidFill>
                <a:schemeClr val="bg1"/>
              </a:solidFill>
              <a:effectLs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Box 7">
            <a:extLst>
              <a:ext uri="{FF2B5EF4-FFF2-40B4-BE49-F238E27FC236}">
                <a16:creationId xmlns:a16="http://schemas.microsoft.com/office/drawing/2014/main" id="{FB8989C4-C50E-4E59-BE51-EE4C34D81E97}"/>
              </a:ext>
            </a:extLst>
          </p:cNvPr>
          <p:cNvSpPr txBox="1"/>
          <p:nvPr/>
        </p:nvSpPr>
        <p:spPr>
          <a:xfrm>
            <a:off x="232465" y="1761739"/>
            <a:ext cx="6274352" cy="1569660"/>
          </a:xfrm>
          <a:prstGeom prst="rect">
            <a:avLst/>
          </a:prstGeom>
          <a:noFill/>
        </p:spPr>
        <p:txBody>
          <a:bodyPr wrap="square">
            <a:spAutoFit/>
          </a:bodyPr>
          <a:lstStyle/>
          <a:p>
            <a:pPr marL="343078" indent="-342900" rtl="0" fontAlgn="base">
              <a:spcBef>
                <a:spcPts val="1599"/>
              </a:spcBef>
              <a:spcAft>
                <a:spcPts val="0"/>
              </a:spcAft>
              <a:buFont typeface="Wingdings" panose="05000000000000000000" pitchFamily="2" charset="2"/>
              <a:buChar char="Ø"/>
            </a:pPr>
            <a:r>
              <a:rPr lang="en-US" sz="2400" b="0" i="0" u="none" strike="noStrike" dirty="0">
                <a:solidFill>
                  <a:schemeClr val="bg1"/>
                </a:solidFill>
                <a:effectLst/>
                <a:latin typeface="Times New Roman" panose="02020603050405020304" pitchFamily="18" charset="0"/>
              </a:rPr>
              <a:t>Bot Herder(Bot Master) </a:t>
            </a:r>
            <a:endParaRPr lang="en-US" sz="2400" b="0" i="0" u="none" strike="noStrike" dirty="0">
              <a:solidFill>
                <a:schemeClr val="bg1"/>
              </a:solidFill>
              <a:effectLst/>
              <a:latin typeface="Proxima Nova"/>
            </a:endParaRPr>
          </a:p>
          <a:p>
            <a:pPr marL="355778" indent="-342900" rtl="0" fontAlgn="base">
              <a:spcBef>
                <a:spcPts val="0"/>
              </a:spcBef>
              <a:spcAft>
                <a:spcPts val="0"/>
              </a:spcAft>
              <a:buFont typeface="Wingdings" panose="05000000000000000000" pitchFamily="2" charset="2"/>
              <a:buChar char="Ø"/>
            </a:pPr>
            <a:r>
              <a:rPr lang="en-US" sz="2400" b="0" i="0" u="none" strike="noStrike" dirty="0">
                <a:solidFill>
                  <a:schemeClr val="bg1"/>
                </a:solidFill>
                <a:effectLst/>
                <a:latin typeface="Times New Roman" panose="02020603050405020304" pitchFamily="18" charset="0"/>
              </a:rPr>
              <a:t> Bots  </a:t>
            </a:r>
            <a:endParaRPr lang="en-US" sz="2400" b="0" i="0" u="none" strike="noStrike" dirty="0">
              <a:solidFill>
                <a:schemeClr val="bg1"/>
              </a:solidFill>
              <a:effectLst/>
              <a:latin typeface="Proxima Nova"/>
            </a:endParaRPr>
          </a:p>
          <a:p>
            <a:pPr marL="355778" indent="-342900" rtl="0" fontAlgn="base">
              <a:spcBef>
                <a:spcPts val="0"/>
              </a:spcBef>
              <a:spcAft>
                <a:spcPts val="0"/>
              </a:spcAft>
              <a:buFont typeface="Wingdings" panose="05000000000000000000" pitchFamily="2" charset="2"/>
              <a:buChar char="Ø"/>
            </a:pPr>
            <a:r>
              <a:rPr lang="en-US" sz="2400" b="0" i="0" u="none" strike="noStrike" dirty="0">
                <a:solidFill>
                  <a:schemeClr val="bg1"/>
                </a:solidFill>
                <a:effectLst/>
                <a:latin typeface="Times New Roman" panose="02020603050405020304" pitchFamily="18" charset="0"/>
              </a:rPr>
              <a:t> IRC Server</a:t>
            </a:r>
            <a:endParaRPr lang="en-US" sz="2400" b="0" i="0" u="none" strike="noStrike" dirty="0">
              <a:solidFill>
                <a:schemeClr val="bg1"/>
              </a:solidFill>
              <a:effectLst/>
              <a:latin typeface="Proxima Nova"/>
            </a:endParaRPr>
          </a:p>
          <a:p>
            <a:pPr marL="355778" indent="-342900" rtl="0" fontAlgn="base">
              <a:spcBef>
                <a:spcPts val="0"/>
              </a:spcBef>
              <a:spcAft>
                <a:spcPts val="0"/>
              </a:spcAft>
              <a:buFont typeface="Wingdings" panose="05000000000000000000" pitchFamily="2" charset="2"/>
              <a:buChar char="Ø"/>
            </a:pPr>
            <a:r>
              <a:rPr lang="en-US" sz="2400" b="0" i="0" u="none" strike="noStrike" dirty="0">
                <a:solidFill>
                  <a:schemeClr val="bg1"/>
                </a:solidFill>
                <a:effectLst/>
                <a:latin typeface="Times New Roman" panose="02020603050405020304" pitchFamily="18" charset="0"/>
              </a:rPr>
              <a:t> Command &amp; Control Server (C&amp;C)</a:t>
            </a:r>
            <a:endParaRPr lang="en-US" sz="2400" b="0" i="0" u="none" strike="noStrike" dirty="0">
              <a:solidFill>
                <a:schemeClr val="bg1"/>
              </a:solidFill>
              <a:effectLst/>
              <a:latin typeface="Proxima Nova"/>
            </a:endParaRPr>
          </a:p>
        </p:txBody>
      </p:sp>
      <p:pic>
        <p:nvPicPr>
          <p:cNvPr id="6" name="Picture 5">
            <a:extLst>
              <a:ext uri="{FF2B5EF4-FFF2-40B4-BE49-F238E27FC236}">
                <a16:creationId xmlns:a16="http://schemas.microsoft.com/office/drawing/2014/main" id="{714DE8E7-B059-436C-AD74-C0AB65F39B5D}"/>
              </a:ext>
            </a:extLst>
          </p:cNvPr>
          <p:cNvPicPr>
            <a:picLocks noChangeAspect="1"/>
          </p:cNvPicPr>
          <p:nvPr/>
        </p:nvPicPr>
        <p:blipFill>
          <a:blip r:embed="rId2"/>
          <a:stretch>
            <a:fillRect/>
          </a:stretch>
        </p:blipFill>
        <p:spPr>
          <a:xfrm>
            <a:off x="6034225" y="2450431"/>
            <a:ext cx="5421175" cy="3864644"/>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217A-609C-4D0E-AFF5-2C145DEBC3B0}"/>
              </a:ext>
            </a:extLst>
          </p:cNvPr>
          <p:cNvSpPr>
            <a:spLocks noGrp="1"/>
          </p:cNvSpPr>
          <p:nvPr>
            <p:ph type="title"/>
          </p:nvPr>
        </p:nvSpPr>
        <p:spPr/>
        <p:txBody>
          <a:bodyPr/>
          <a:lstStyle/>
          <a:p>
            <a:pPr rtl="0">
              <a:spcBef>
                <a:spcPts val="0"/>
              </a:spcBef>
              <a:spcAft>
                <a:spcPts val="0"/>
              </a:spcAft>
            </a:pPr>
            <a:r>
              <a:rPr lang="en-US" sz="3200" b="1" i="0" u="none" strike="noStrike" dirty="0">
                <a:effectLst/>
                <a:latin typeface="Proxima Nova"/>
              </a:rPr>
              <a:t>Bot Herder:</a:t>
            </a:r>
            <a:endParaRPr lang="en-US" sz="4400" b="0" dirty="0">
              <a:effectLst/>
            </a:endParaRPr>
          </a:p>
        </p:txBody>
      </p:sp>
      <p:sp>
        <p:nvSpPr>
          <p:cNvPr id="3" name="Slide Number Placeholder 2">
            <a:extLst>
              <a:ext uri="{FF2B5EF4-FFF2-40B4-BE49-F238E27FC236}">
                <a16:creationId xmlns:a16="http://schemas.microsoft.com/office/drawing/2014/main" id="{E0979153-EF77-4391-AEE3-D6A7AAAF0CE7}"/>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B297D9C4-0366-4A62-95AB-DA1BA3EA21A4}"/>
              </a:ext>
            </a:extLst>
          </p:cNvPr>
          <p:cNvSpPr>
            <a:spLocks noGrp="1"/>
          </p:cNvSpPr>
          <p:nvPr>
            <p:ph type="body" sz="quarter" idx="13"/>
          </p:nvPr>
        </p:nvSpPr>
        <p:spPr/>
        <p:txBody>
          <a:bodyPr/>
          <a:lstStyle/>
          <a:p>
            <a:pPr rtl="0" fontAlgn="base">
              <a:spcBef>
                <a:spcPts val="1599"/>
              </a:spcBef>
              <a:spcAft>
                <a:spcPts val="0"/>
              </a:spcAft>
              <a:buFont typeface="Wingdings" panose="05000000000000000000" pitchFamily="2" charset="2"/>
              <a:buChar char="Ø"/>
            </a:pPr>
            <a:r>
              <a:rPr lang="en-US" sz="2800" b="0" i="0" u="none" strike="noStrike" dirty="0">
                <a:effectLst/>
                <a:latin typeface="Times New Roman" panose="02020603050405020304" pitchFamily="18" charset="0"/>
              </a:rPr>
              <a:t>Bot herders(aka Bot Masters)are the hackers who use automated techniques to scan specific network ranges and find vulnerable systems, on which they can install their bot program. </a:t>
            </a:r>
            <a:endParaRPr lang="en-US" sz="2800" b="0" i="0" u="none" strike="noStrike" dirty="0">
              <a:effectLst/>
              <a:latin typeface="Proxima Nova"/>
            </a:endParaRPr>
          </a:p>
          <a:p>
            <a:pPr rtl="0" fontAlgn="base">
              <a:spcBef>
                <a:spcPts val="1599"/>
              </a:spcBef>
              <a:spcAft>
                <a:spcPts val="0"/>
              </a:spcAft>
              <a:buFont typeface="Wingdings" panose="05000000000000000000" pitchFamily="2" charset="2"/>
              <a:buChar char="Ø"/>
            </a:pPr>
            <a:r>
              <a:rPr lang="en-US" sz="2800" b="0" i="0" u="none" strike="noStrike" dirty="0">
                <a:effectLst/>
                <a:latin typeface="Times New Roman" panose="02020603050405020304" pitchFamily="18" charset="0"/>
              </a:rPr>
              <a:t>To create an army of Zombies over internet, attacker typically infect machines of home users, network maintained by universities or small enterprises, etc.</a:t>
            </a:r>
            <a:endParaRPr lang="en-US" sz="2800" b="0" i="0" u="none" strike="noStrike" dirty="0">
              <a:effectLst/>
              <a:latin typeface="Proxima Nova"/>
            </a:endParaRPr>
          </a:p>
          <a:p>
            <a:pPr marL="0" indent="0">
              <a:buNone/>
            </a:pPr>
            <a:br>
              <a:rPr lang="en-US" sz="2800" b="0" dirty="0">
                <a:effectLst/>
              </a:rPr>
            </a:b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8DDB95-EA2F-41EC-9261-EACEB7545F63}"/>
              </a:ext>
            </a:extLst>
          </p:cNvPr>
          <p:cNvPicPr>
            <a:picLocks noChangeAspect="1"/>
          </p:cNvPicPr>
          <p:nvPr/>
        </p:nvPicPr>
        <p:blipFill>
          <a:blip r:embed="rId2"/>
          <a:stretch>
            <a:fillRect/>
          </a:stretch>
        </p:blipFill>
        <p:spPr>
          <a:xfrm>
            <a:off x="7500731" y="542925"/>
            <a:ext cx="4469710" cy="4562475"/>
          </a:xfrm>
          <a:prstGeom prst="rect">
            <a:avLst/>
          </a:prstGeom>
        </p:spPr>
      </p:pic>
    </p:spTree>
    <p:extLst>
      <p:ext uri="{BB962C8B-B14F-4D97-AF65-F5344CB8AC3E}">
        <p14:creationId xmlns:p14="http://schemas.microsoft.com/office/powerpoint/2010/main" val="366153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6" name="TextBox 5">
            <a:extLst>
              <a:ext uri="{FF2B5EF4-FFF2-40B4-BE49-F238E27FC236}">
                <a16:creationId xmlns:a16="http://schemas.microsoft.com/office/drawing/2014/main" id="{62136138-DFC6-4DF5-AC4B-A69414396561}"/>
              </a:ext>
            </a:extLst>
          </p:cNvPr>
          <p:cNvSpPr txBox="1"/>
          <p:nvPr/>
        </p:nvSpPr>
        <p:spPr>
          <a:xfrm>
            <a:off x="400878" y="1951672"/>
            <a:ext cx="6102626" cy="2954655"/>
          </a:xfrm>
          <a:prstGeom prst="rect">
            <a:avLst/>
          </a:prstGeom>
          <a:noFill/>
        </p:spPr>
        <p:txBody>
          <a:bodyPr wrap="square">
            <a:spAutoFit/>
          </a:bodyPr>
          <a:lstStyle/>
          <a:p>
            <a:endParaRPr lang="en-US" dirty="0"/>
          </a:p>
          <a:p>
            <a:r>
              <a:rPr lang="en-US" sz="2400" dirty="0">
                <a:solidFill>
                  <a:schemeClr val="bg1"/>
                </a:solidFill>
              </a:rPr>
              <a:t>A botmaster is a person who operates the command and control of botnets for remote process execution.</a:t>
            </a:r>
          </a:p>
          <a:p>
            <a:endParaRPr lang="en-US" sz="2400" dirty="0">
              <a:solidFill>
                <a:schemeClr val="bg1"/>
              </a:solidFill>
            </a:endParaRPr>
          </a:p>
          <a:p>
            <a:r>
              <a:rPr lang="en-US" sz="2400" dirty="0">
                <a:solidFill>
                  <a:schemeClr val="bg1"/>
                </a:solidFill>
              </a:rPr>
              <a:t>The botnets are typically installed on compromised machines via various forms of remote code installation.</a:t>
            </a:r>
          </a:p>
        </p:txBody>
      </p:sp>
      <p:sp>
        <p:nvSpPr>
          <p:cNvPr id="8" name="TextBox 7">
            <a:extLst>
              <a:ext uri="{FF2B5EF4-FFF2-40B4-BE49-F238E27FC236}">
                <a16:creationId xmlns:a16="http://schemas.microsoft.com/office/drawing/2014/main" id="{67D1F1F5-9C42-4C58-BD7B-6245384FDB07}"/>
              </a:ext>
            </a:extLst>
          </p:cNvPr>
          <p:cNvSpPr txBox="1"/>
          <p:nvPr/>
        </p:nvSpPr>
        <p:spPr>
          <a:xfrm>
            <a:off x="546652" y="749612"/>
            <a:ext cx="6102626" cy="461665"/>
          </a:xfrm>
          <a:prstGeom prst="rect">
            <a:avLst/>
          </a:prstGeom>
          <a:noFill/>
        </p:spPr>
        <p:txBody>
          <a:bodyPr wrap="square">
            <a:spAutoFit/>
          </a:bodyPr>
          <a:lstStyle/>
          <a:p>
            <a:r>
              <a:rPr lang="en-US" sz="2400" b="1" dirty="0">
                <a:solidFill>
                  <a:schemeClr val="bg1"/>
                </a:solidFill>
              </a:rPr>
              <a:t>Bot Master</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4C4F-8938-4066-8B69-F5DF22D6A23A}"/>
              </a:ext>
            </a:extLst>
          </p:cNvPr>
          <p:cNvSpPr>
            <a:spLocks noGrp="1"/>
          </p:cNvSpPr>
          <p:nvPr>
            <p:ph type="title"/>
          </p:nvPr>
        </p:nvSpPr>
        <p:spPr/>
        <p:txBody>
          <a:bodyPr/>
          <a:lstStyle/>
          <a:p>
            <a:pPr rtl="0">
              <a:spcBef>
                <a:spcPts val="0"/>
              </a:spcBef>
              <a:spcAft>
                <a:spcPts val="0"/>
              </a:spcAft>
            </a:pPr>
            <a:r>
              <a:rPr lang="en-US" sz="3200" b="1" i="0" u="none" strike="noStrike" dirty="0">
                <a:solidFill>
                  <a:srgbClr val="424242"/>
                </a:solidFill>
                <a:effectLst/>
                <a:latin typeface="Proxima Nova"/>
              </a:rPr>
              <a:t> </a:t>
            </a:r>
            <a:r>
              <a:rPr lang="en-US" sz="3200" b="1" i="0" u="none" strike="noStrike" dirty="0">
                <a:effectLst/>
                <a:latin typeface="Proxima Nova"/>
              </a:rPr>
              <a:t>Bots:</a:t>
            </a:r>
            <a:endParaRPr lang="en-US" b="0" dirty="0">
              <a:effectLst/>
            </a:endParaRPr>
          </a:p>
        </p:txBody>
      </p:sp>
      <p:sp>
        <p:nvSpPr>
          <p:cNvPr id="3" name="Slide Number Placeholder 2">
            <a:extLst>
              <a:ext uri="{FF2B5EF4-FFF2-40B4-BE49-F238E27FC236}">
                <a16:creationId xmlns:a16="http://schemas.microsoft.com/office/drawing/2014/main" id="{CCD3BB3C-FDFA-4CCE-82DB-09A523FEC2D9}"/>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7" name="TextBox 6">
            <a:extLst>
              <a:ext uri="{FF2B5EF4-FFF2-40B4-BE49-F238E27FC236}">
                <a16:creationId xmlns:a16="http://schemas.microsoft.com/office/drawing/2014/main" id="{6574FC1B-E497-416F-9DAE-6F333816E3EC}"/>
              </a:ext>
            </a:extLst>
          </p:cNvPr>
          <p:cNvSpPr txBox="1"/>
          <p:nvPr/>
        </p:nvSpPr>
        <p:spPr>
          <a:xfrm>
            <a:off x="202096" y="1777802"/>
            <a:ext cx="6102626" cy="3970318"/>
          </a:xfrm>
          <a:prstGeom prst="rect">
            <a:avLst/>
          </a:prstGeom>
          <a:noFill/>
        </p:spPr>
        <p:txBody>
          <a:bodyPr wrap="square">
            <a:spAutoFit/>
          </a:bodyPr>
          <a:lstStyle/>
          <a:p>
            <a:pPr marL="298628" indent="-285750" rtl="0" fontAlgn="base">
              <a:spcBef>
                <a:spcPts val="1599"/>
              </a:spcBef>
              <a:spcAft>
                <a:spcPts val="0"/>
              </a:spcAft>
              <a:buFont typeface="Wingdings" panose="05000000000000000000" pitchFamily="2" charset="2"/>
              <a:buChar char="Ø"/>
            </a:pPr>
            <a:r>
              <a:rPr lang="en-US" sz="2800" b="0" i="0" u="none" strike="noStrike" dirty="0">
                <a:solidFill>
                  <a:schemeClr val="bg1"/>
                </a:solidFill>
                <a:effectLst/>
                <a:latin typeface="Times New Roman" panose="02020603050405020304" pitchFamily="18" charset="0"/>
              </a:rPr>
              <a:t>Bots (also called Zombie Computers)are the computers that contribute to the botnet network.  </a:t>
            </a:r>
            <a:endParaRPr lang="en-US" sz="2800" b="0" i="0" u="none" strike="noStrike" dirty="0">
              <a:solidFill>
                <a:schemeClr val="bg1"/>
              </a:solidFill>
              <a:effectLst/>
              <a:latin typeface="Proxima Nova"/>
            </a:endParaRPr>
          </a:p>
          <a:p>
            <a:pPr marL="298628" indent="-285750" rtl="0" fontAlgn="base">
              <a:spcBef>
                <a:spcPts val="0"/>
              </a:spcBef>
              <a:spcAft>
                <a:spcPts val="0"/>
              </a:spcAft>
              <a:buFont typeface="Wingdings" panose="05000000000000000000" pitchFamily="2" charset="2"/>
              <a:buChar char="Ø"/>
            </a:pPr>
            <a:r>
              <a:rPr lang="en-US" sz="2800" b="0" i="0" u="none" strike="noStrike" dirty="0">
                <a:solidFill>
                  <a:schemeClr val="bg1"/>
                </a:solidFill>
                <a:effectLst/>
                <a:latin typeface="Times New Roman" panose="02020603050405020304" pitchFamily="18" charset="0"/>
              </a:rPr>
              <a:t>They run using a hidden channel to communicate to their C&amp;C server. </a:t>
            </a:r>
            <a:endParaRPr lang="en-US" sz="2800" b="0" i="0" u="none" strike="noStrike" dirty="0">
              <a:solidFill>
                <a:schemeClr val="bg1"/>
              </a:solidFill>
              <a:effectLst/>
              <a:latin typeface="Proxima Nova"/>
            </a:endParaRPr>
          </a:p>
          <a:p>
            <a:pPr marL="298628" indent="-285750" rtl="0" fontAlgn="base">
              <a:spcBef>
                <a:spcPts val="0"/>
              </a:spcBef>
              <a:spcAft>
                <a:spcPts val="0"/>
              </a:spcAft>
              <a:buFont typeface="Wingdings" panose="05000000000000000000" pitchFamily="2" charset="2"/>
              <a:buChar char="Ø"/>
            </a:pPr>
            <a:r>
              <a:rPr lang="en-US" sz="2800" b="0" i="0" u="none" strike="noStrike" dirty="0">
                <a:solidFill>
                  <a:schemeClr val="bg1"/>
                </a:solidFill>
                <a:effectLst/>
                <a:latin typeface="Times New Roman" panose="02020603050405020304" pitchFamily="18" charset="0"/>
              </a:rPr>
              <a:t>They can auto scan their environments and propagate themselves taking advantage of vulnerabilities &amp;weak passwords.</a:t>
            </a:r>
            <a:endParaRPr lang="en-US" sz="2800" b="0" i="0" u="none" strike="noStrike" dirty="0">
              <a:solidFill>
                <a:schemeClr val="bg1"/>
              </a:solidFill>
              <a:effectLst/>
              <a:latin typeface="Proxima Nova"/>
            </a:endParaRPr>
          </a:p>
        </p:txBody>
      </p:sp>
    </p:spTree>
    <p:extLst>
      <p:ext uri="{BB962C8B-B14F-4D97-AF65-F5344CB8AC3E}">
        <p14:creationId xmlns:p14="http://schemas.microsoft.com/office/powerpoint/2010/main" val="53267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6" name="TextBox 5">
            <a:extLst>
              <a:ext uri="{FF2B5EF4-FFF2-40B4-BE49-F238E27FC236}">
                <a16:creationId xmlns:a16="http://schemas.microsoft.com/office/drawing/2014/main" id="{7EC2B531-FDA6-41FC-871C-734F5FBE26E0}"/>
              </a:ext>
            </a:extLst>
          </p:cNvPr>
          <p:cNvSpPr txBox="1"/>
          <p:nvPr/>
        </p:nvSpPr>
        <p:spPr>
          <a:xfrm>
            <a:off x="473941" y="1686367"/>
            <a:ext cx="8086964" cy="4524315"/>
          </a:xfrm>
          <a:prstGeom prst="rect">
            <a:avLst/>
          </a:prstGeom>
          <a:noFill/>
        </p:spPr>
        <p:txBody>
          <a:bodyPr wrap="square">
            <a:spAutoFit/>
          </a:bodyPr>
          <a:lstStyle/>
          <a:p>
            <a:pPr marL="178"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Arial" panose="020B0604020202020204" pitchFamily="34" charset="0"/>
              </a:rPr>
              <a:t>  </a:t>
            </a:r>
            <a:r>
              <a:rPr lang="en-US" sz="2400" b="0" i="0" u="none" strike="noStrike" dirty="0">
                <a:solidFill>
                  <a:schemeClr val="bg1"/>
                </a:solidFill>
                <a:effectLst/>
                <a:latin typeface="Times New Roman" panose="02020603050405020304" pitchFamily="18" charset="0"/>
              </a:rPr>
              <a:t>Internet Relay Chat (IRC) is a form of real-time Internet text messaging (chat). </a:t>
            </a:r>
            <a:endParaRPr lang="en-US" sz="2400" b="0" i="0" u="none" strike="noStrike" dirty="0">
              <a:solidFill>
                <a:schemeClr val="bg1"/>
              </a:solidFill>
              <a:effectLst/>
              <a:latin typeface="Arial" panose="020B0604020202020204" pitchFamily="34" charset="0"/>
            </a:endParaRPr>
          </a:p>
          <a:p>
            <a:pPr marL="12878"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Times New Roman" panose="02020603050405020304" pitchFamily="18" charset="0"/>
              </a:rPr>
              <a:t> The server listens to connections from IRC clients enabling people to talk to each other via the Internet. </a:t>
            </a:r>
            <a:endParaRPr lang="en-US" sz="2400" b="0" i="0" u="none" strike="noStrike" dirty="0">
              <a:solidFill>
                <a:schemeClr val="bg1"/>
              </a:solidFill>
              <a:effectLst/>
              <a:latin typeface="Arial" panose="020B0604020202020204" pitchFamily="34" charset="0"/>
            </a:endParaRPr>
          </a:p>
          <a:p>
            <a:pPr marL="12878"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Times New Roman" panose="02020603050405020304" pitchFamily="18" charset="0"/>
              </a:rPr>
              <a:t> Most IRC servers do not require users to register an account but a user will have to set a nickname before being connected.  </a:t>
            </a:r>
            <a:endParaRPr lang="en-US" sz="2400" b="0" i="0" u="none" strike="noStrike" dirty="0">
              <a:solidFill>
                <a:schemeClr val="bg1"/>
              </a:solidFill>
              <a:effectLst/>
              <a:latin typeface="Arial" panose="020B0604020202020204" pitchFamily="34" charset="0"/>
            </a:endParaRPr>
          </a:p>
          <a:p>
            <a:pPr marL="12878"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Times New Roman" panose="02020603050405020304" pitchFamily="18" charset="0"/>
              </a:rPr>
              <a:t>Most IRC networks lack any strong authentication, and a number of tools to provide anonymity on IRC networks are available. </a:t>
            </a:r>
            <a:endParaRPr lang="en-US" sz="2400" b="0" i="0" u="none" strike="noStrike" dirty="0">
              <a:solidFill>
                <a:schemeClr val="bg1"/>
              </a:solidFill>
              <a:effectLst/>
              <a:latin typeface="Arial" panose="020B0604020202020204" pitchFamily="34" charset="0"/>
            </a:endParaRPr>
          </a:p>
          <a:p>
            <a:pPr marL="12878"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Times New Roman" panose="02020603050405020304" pitchFamily="18" charset="0"/>
              </a:rPr>
              <a:t> IRC provides a simple, low-latency, widely available, and anonymous command and control channel for botnet communication.</a:t>
            </a:r>
            <a:endParaRPr lang="en-US" sz="2400" b="0" i="0" u="none" strike="noStrike" dirty="0">
              <a:solidFill>
                <a:schemeClr val="bg1"/>
              </a:solidFill>
              <a:effectLst/>
              <a:latin typeface="Arial" panose="020B0604020202020204" pitchFamily="34" charset="0"/>
            </a:endParaRPr>
          </a:p>
        </p:txBody>
      </p:sp>
      <p:sp>
        <p:nvSpPr>
          <p:cNvPr id="8" name="TextBox 7">
            <a:extLst>
              <a:ext uri="{FF2B5EF4-FFF2-40B4-BE49-F238E27FC236}">
                <a16:creationId xmlns:a16="http://schemas.microsoft.com/office/drawing/2014/main" id="{69FB3178-3254-4489-B4BB-7346CDDB309C}"/>
              </a:ext>
            </a:extLst>
          </p:cNvPr>
          <p:cNvSpPr txBox="1"/>
          <p:nvPr/>
        </p:nvSpPr>
        <p:spPr>
          <a:xfrm>
            <a:off x="347870" y="647318"/>
            <a:ext cx="6102626" cy="461665"/>
          </a:xfrm>
          <a:prstGeom prst="rect">
            <a:avLst/>
          </a:prstGeom>
          <a:noFill/>
        </p:spPr>
        <p:txBody>
          <a:bodyPr wrap="square">
            <a:spAutoFit/>
          </a:bodyPr>
          <a:lstStyle/>
          <a:p>
            <a:r>
              <a:rPr lang="en-IN" sz="2400" b="1" dirty="0">
                <a:solidFill>
                  <a:schemeClr val="bg1"/>
                </a:solidFill>
              </a:rPr>
              <a:t> IRC Server</a:t>
            </a: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7F62A9C-9523-4695-8165-40A4845A58F8}"/>
              </a:ext>
            </a:extLst>
          </p:cNvPr>
          <p:cNvSpPr>
            <a:spLocks noGrp="1"/>
          </p:cNvSpPr>
          <p:nvPr>
            <p:ph type="title"/>
          </p:nvPr>
        </p:nvSpPr>
        <p:spPr/>
        <p:txBody>
          <a:bodyPr/>
          <a:lstStyle/>
          <a:p>
            <a:pPr rtl="0">
              <a:spcBef>
                <a:spcPts val="0"/>
              </a:spcBef>
              <a:spcAft>
                <a:spcPts val="0"/>
              </a:spcAft>
            </a:pPr>
            <a:r>
              <a:rPr lang="en-US" sz="3200" b="1" i="0" u="none" strike="noStrike" dirty="0">
                <a:effectLst/>
                <a:latin typeface="Arial" panose="020B0604020202020204" pitchFamily="34" charset="0"/>
              </a:rPr>
              <a:t>Command &amp; Control Server:</a:t>
            </a:r>
            <a:endParaRPr lang="en-US" b="0" dirty="0">
              <a:effectLst/>
            </a:endParaRP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id="{552B9D4F-E1FE-4636-A606-B5C04E7A3E73}"/>
              </a:ext>
            </a:extLst>
          </p:cNvPr>
          <p:cNvSpPr txBox="1"/>
          <p:nvPr/>
        </p:nvSpPr>
        <p:spPr>
          <a:xfrm>
            <a:off x="325230" y="2118978"/>
            <a:ext cx="8010387" cy="3046988"/>
          </a:xfrm>
          <a:prstGeom prst="rect">
            <a:avLst/>
          </a:prstGeom>
          <a:noFill/>
        </p:spPr>
        <p:txBody>
          <a:bodyPr wrap="square">
            <a:spAutoFit/>
          </a:bodyPr>
          <a:lstStyle/>
          <a:p>
            <a:pPr marL="12878"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Times New Roman" panose="02020603050405020304" pitchFamily="18" charset="0"/>
              </a:rPr>
              <a:t> C&amp;C infrastructure allows a bot agent to receive new instructions, malicious capabilities, update existing infections or to instruct the infected computer to carry out specific task as dictated by the remote controller. </a:t>
            </a:r>
            <a:endParaRPr lang="en-US" sz="2400" b="0" i="0" u="none" strike="noStrike" dirty="0">
              <a:solidFill>
                <a:schemeClr val="bg1"/>
              </a:solidFill>
              <a:effectLst/>
              <a:latin typeface="Arial" panose="020B0604020202020204" pitchFamily="34" charset="0"/>
            </a:endParaRPr>
          </a:p>
          <a:p>
            <a:pPr marL="12878"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Times New Roman" panose="02020603050405020304" pitchFamily="18" charset="0"/>
              </a:rPr>
              <a:t>The criminal actively controlling botnets must ensure that their C&amp;C infrastructure is sufficiently robust to manage tens-of-thousands of globally scattered bots as well as resist attempts to hijack or shutdown the botnet.</a:t>
            </a:r>
            <a:endParaRPr lang="en-US" sz="2400" b="0" i="0" u="none" strike="noStrike"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776</TotalTime>
  <Words>807</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Proxima Nova</vt:lpstr>
      <vt:lpstr>Times New Roman</vt:lpstr>
      <vt:lpstr>Trade Gothic LT Pro</vt:lpstr>
      <vt:lpstr>Wingdings</vt:lpstr>
      <vt:lpstr>Retrospect</vt:lpstr>
      <vt:lpstr>PowerPoint Presentation</vt:lpstr>
      <vt:lpstr>CONTENT:</vt:lpstr>
      <vt:lpstr>PowerPoint Presentation</vt:lpstr>
      <vt:lpstr>Botnet Terminology </vt:lpstr>
      <vt:lpstr>Bot Herder:</vt:lpstr>
      <vt:lpstr>PowerPoint Presentation</vt:lpstr>
      <vt:lpstr> Bots:</vt:lpstr>
      <vt:lpstr>PowerPoint Presentation</vt:lpstr>
      <vt:lpstr>Command &amp; Control Server:</vt:lpstr>
      <vt:lpstr>PowerPoint Presentation</vt:lpstr>
      <vt:lpstr>LIFE CYCLE:</vt:lpstr>
      <vt:lpstr>Types of attacks :</vt:lpstr>
      <vt:lpstr>Botnets In Network Security: </vt:lpstr>
      <vt:lpstr> - Most Wanted Botnets :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INTELLIGENCE</dc:title>
  <dc:creator>INGLE APURVA</dc:creator>
  <cp:lastModifiedBy>Sagar Bhadke</cp:lastModifiedBy>
  <cp:revision>5</cp:revision>
  <dcterms:created xsi:type="dcterms:W3CDTF">2021-12-01T04:56:34Z</dcterms:created>
  <dcterms:modified xsi:type="dcterms:W3CDTF">2021-12-17T05:59:49Z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