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39"/>
  </p:notesMasterIdLst>
  <p:sldIdLst>
    <p:sldId id="300" r:id="rId2"/>
    <p:sldId id="258" r:id="rId3"/>
    <p:sldId id="273" r:id="rId4"/>
    <p:sldId id="260" r:id="rId5"/>
    <p:sldId id="263" r:id="rId6"/>
    <p:sldId id="269" r:id="rId7"/>
    <p:sldId id="270" r:id="rId8"/>
    <p:sldId id="259" r:id="rId9"/>
    <p:sldId id="303" r:id="rId10"/>
    <p:sldId id="266" r:id="rId11"/>
    <p:sldId id="275" r:id="rId12"/>
    <p:sldId id="276" r:id="rId13"/>
    <p:sldId id="305" r:id="rId14"/>
    <p:sldId id="286" r:id="rId15"/>
    <p:sldId id="287" r:id="rId16"/>
    <p:sldId id="288" r:id="rId17"/>
    <p:sldId id="289" r:id="rId18"/>
    <p:sldId id="293" r:id="rId19"/>
    <p:sldId id="304" r:id="rId20"/>
    <p:sldId id="278" r:id="rId21"/>
    <p:sldId id="279" r:id="rId22"/>
    <p:sldId id="280" r:id="rId23"/>
    <p:sldId id="306" r:id="rId24"/>
    <p:sldId id="307" r:id="rId25"/>
    <p:sldId id="309" r:id="rId26"/>
    <p:sldId id="310" r:id="rId27"/>
    <p:sldId id="312" r:id="rId28"/>
    <p:sldId id="314" r:id="rId29"/>
    <p:sldId id="315" r:id="rId30"/>
    <p:sldId id="311" r:id="rId31"/>
    <p:sldId id="282" r:id="rId32"/>
    <p:sldId id="284" r:id="rId33"/>
    <p:sldId id="285" r:id="rId34"/>
    <p:sldId id="296" r:id="rId35"/>
    <p:sldId id="298" r:id="rId36"/>
    <p:sldId id="299" r:id="rId37"/>
    <p:sldId id="272"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800" cy="53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431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3: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180" name="Google Shape;180;p3: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15522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529360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2868167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8673040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929420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2608613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6905454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59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1751680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7381002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1082850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9B81F-C347-4BEF-BFDF-29C42F48304A}" type="datetimeFigureOut">
              <a:rPr lang="en-US" smtClean="0"/>
              <a:pPr/>
              <a:t>12/30/2021</a:t>
            </a:fld>
            <a:endParaRPr lang="en-US" dirty="0">
              <a:solidFill>
                <a:schemeClr val="tx2">
                  <a:shade val="9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56134141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32656"/>
            <a:ext cx="7924800" cy="1470025"/>
          </a:xfrm>
        </p:spPr>
        <p:txBody>
          <a:bodyPr>
            <a:normAutofit fontScale="90000"/>
          </a:bodyPr>
          <a:lstStyle/>
          <a:p>
            <a:r>
              <a:rPr lang="en-US" sz="3300" b="1" dirty="0">
                <a:latin typeface="Times New Roman" panose="02020603050405020304" pitchFamily="18" charset="0"/>
                <a:cs typeface="Times New Roman" panose="02020603050405020304" pitchFamily="18" charset="0"/>
              </a:rPr>
              <a:t>CRIMINAL IDENTIFICATION SYSTEM USING 2D FACE RECOGNITION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2667000"/>
            <a:ext cx="9144000" cy="4074368"/>
          </a:xfrm>
        </p:spPr>
        <p:txBody>
          <a:bodyPr>
            <a:noAutofit/>
          </a:bodyPr>
          <a:lstStyle/>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Name of Students</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Exam No.</a:t>
            </a:r>
            <a:r>
              <a:rPr lang="en-US" sz="2000" dirty="0">
                <a:solidFill>
                  <a:schemeClr val="tx1"/>
                </a:solidFill>
                <a:latin typeface="Times New Roman" panose="02020603050405020304" pitchFamily="18" charset="0"/>
                <a:cs typeface="Times New Roman" panose="02020603050405020304" pitchFamily="18" charset="0"/>
              </a:rPr>
              <a:t>                                   </a:t>
            </a:r>
          </a:p>
          <a:p>
            <a:pPr algn="l"/>
            <a:r>
              <a:rPr lang="en-US" sz="2000" dirty="0">
                <a:solidFill>
                  <a:schemeClr val="tx1"/>
                </a:solidFill>
                <a:latin typeface="Times New Roman" panose="02020603050405020304" pitchFamily="18" charset="0"/>
                <a:cs typeface="Times New Roman" panose="02020603050405020304" pitchFamily="18" charset="0"/>
              </a:rPr>
              <a:t>1. Sai </a:t>
            </a:r>
            <a:r>
              <a:rPr lang="en-US" sz="2000" dirty="0" err="1">
                <a:solidFill>
                  <a:schemeClr val="tx1"/>
                </a:solidFill>
                <a:latin typeface="Times New Roman" panose="02020603050405020304" pitchFamily="18" charset="0"/>
                <a:cs typeface="Times New Roman" panose="02020603050405020304" pitchFamily="18" charset="0"/>
              </a:rPr>
              <a:t>Kalyan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Ayyagari</a:t>
            </a:r>
            <a:r>
              <a:rPr lang="en-US" sz="2000" dirty="0">
                <a:solidFill>
                  <a:schemeClr val="tx1"/>
                </a:solidFill>
                <a:latin typeface="Times New Roman" panose="02020603050405020304" pitchFamily="18" charset="0"/>
                <a:cs typeface="Times New Roman" panose="02020603050405020304" pitchFamily="18" charset="0"/>
              </a:rPr>
              <a:t>			71725596E</a:t>
            </a:r>
          </a:p>
          <a:p>
            <a:pPr algn="l"/>
            <a:r>
              <a:rPr lang="en-US" sz="2000" dirty="0">
                <a:solidFill>
                  <a:schemeClr val="tx1"/>
                </a:solidFill>
                <a:latin typeface="Times New Roman" panose="02020603050405020304" pitchFamily="18" charset="0"/>
                <a:cs typeface="Times New Roman" panose="02020603050405020304" pitchFamily="18" charset="0"/>
              </a:rPr>
              <a:t>2. </a:t>
            </a:r>
            <a:r>
              <a:rPr lang="en-US" sz="2000" dirty="0" err="1">
                <a:solidFill>
                  <a:schemeClr val="tx1"/>
                </a:solidFill>
                <a:latin typeface="Times New Roman" panose="02020603050405020304" pitchFamily="18" charset="0"/>
                <a:cs typeface="Times New Roman" panose="02020603050405020304" pitchFamily="18" charset="0"/>
              </a:rPr>
              <a:t>Bhadke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Sagar</a:t>
            </a:r>
            <a:r>
              <a:rPr lang="en-US" sz="2000" dirty="0">
                <a:solidFill>
                  <a:schemeClr val="tx1"/>
                </a:solidFill>
                <a:latin typeface="Times New Roman" panose="02020603050405020304" pitchFamily="18" charset="0"/>
                <a:cs typeface="Times New Roman" panose="02020603050405020304" pitchFamily="18" charset="0"/>
              </a:rPr>
              <a:t> Ramesh			71801973D	</a:t>
            </a:r>
          </a:p>
          <a:p>
            <a:pPr algn="l"/>
            <a:r>
              <a:rPr lang="en-US" sz="2000" dirty="0">
                <a:solidFill>
                  <a:schemeClr val="tx1"/>
                </a:solidFill>
                <a:latin typeface="Times New Roman" panose="02020603050405020304" pitchFamily="18" charset="0"/>
                <a:cs typeface="Times New Roman" panose="02020603050405020304" pitchFamily="18" charset="0"/>
              </a:rPr>
              <a:t>3. </a:t>
            </a:r>
            <a:r>
              <a:rPr lang="en-US" sz="2000" dirty="0" err="1">
                <a:solidFill>
                  <a:schemeClr val="tx1"/>
                </a:solidFill>
                <a:latin typeface="Times New Roman" panose="02020603050405020304" pitchFamily="18" charset="0"/>
                <a:cs typeface="Times New Roman" panose="02020603050405020304" pitchFamily="18" charset="0"/>
              </a:rPr>
              <a:t>Kanade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Rohit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Parshuram</a:t>
            </a:r>
            <a:r>
              <a:rPr lang="en-US" sz="2000" dirty="0">
                <a:solidFill>
                  <a:schemeClr val="tx1"/>
                </a:solidFill>
                <a:latin typeface="Times New Roman" panose="02020603050405020304" pitchFamily="18" charset="0"/>
                <a:cs typeface="Times New Roman" panose="02020603050405020304" pitchFamily="18" charset="0"/>
              </a:rPr>
              <a:t>		71802263H</a:t>
            </a:r>
          </a:p>
          <a:p>
            <a:pPr algn="l"/>
            <a:r>
              <a:rPr lang="en-US" sz="2000" dirty="0">
                <a:solidFill>
                  <a:schemeClr val="tx1"/>
                </a:solidFill>
                <a:latin typeface="Times New Roman" panose="02020603050405020304" pitchFamily="18" charset="0"/>
                <a:cs typeface="Times New Roman" panose="02020603050405020304" pitchFamily="18" charset="0"/>
              </a:rPr>
              <a:t>4. Ingle </a:t>
            </a:r>
            <a:r>
              <a:rPr lang="en-US" sz="2000" dirty="0" err="1">
                <a:solidFill>
                  <a:schemeClr val="tx1"/>
                </a:solidFill>
                <a:latin typeface="Times New Roman" panose="02020603050405020304" pitchFamily="18" charset="0"/>
                <a:cs typeface="Times New Roman" panose="02020603050405020304" pitchFamily="18" charset="0"/>
              </a:rPr>
              <a:t>Apurva</a:t>
            </a:r>
            <a:r>
              <a:rPr lang="en-US" sz="2000" dirty="0">
                <a:solidFill>
                  <a:schemeClr val="tx1"/>
                </a:solidFill>
                <a:latin typeface="Times New Roman" panose="02020603050405020304" pitchFamily="18" charset="0"/>
                <a:cs typeface="Times New Roman" panose="02020603050405020304" pitchFamily="18" charset="0"/>
              </a:rPr>
              <a:t> Ajay			71802190J</a:t>
            </a:r>
          </a:p>
          <a:p>
            <a:pPr algn="l"/>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Guided by - Prof. </a:t>
            </a:r>
            <a:r>
              <a:rPr lang="en-US" sz="2000" dirty="0" err="1">
                <a:solidFill>
                  <a:schemeClr val="tx1"/>
                </a:solidFill>
                <a:latin typeface="Times New Roman" panose="02020603050405020304" pitchFamily="18" charset="0"/>
                <a:cs typeface="Times New Roman" panose="02020603050405020304" pitchFamily="18" charset="0"/>
              </a:rPr>
              <a:t>Jyoti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Raghatwan</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a:t>
            </a:r>
          </a:p>
          <a:p>
            <a:pPr algn="r"/>
            <a:r>
              <a:rPr lang="en-US" sz="2000" dirty="0">
                <a:solidFill>
                  <a:schemeClr val="tx1"/>
                </a:solidFill>
                <a:latin typeface="Times New Roman" panose="02020603050405020304" pitchFamily="18" charset="0"/>
                <a:cs typeface="Times New Roman" panose="02020603050405020304" pitchFamily="18" charset="0"/>
              </a:rPr>
              <a:t>Department of Computer Engineering 			 </a:t>
            </a:r>
          </a:p>
          <a:p>
            <a:r>
              <a:rPr lang="en-US" sz="2000" dirty="0">
                <a:solidFill>
                  <a:schemeClr val="tx1"/>
                </a:solidFill>
                <a:latin typeface="Times New Roman" panose="02020603050405020304" pitchFamily="18" charset="0"/>
                <a:cs typeface="Times New Roman" panose="02020603050405020304" pitchFamily="18" charset="0"/>
              </a:rPr>
              <a:t>RMDSSOE, </a:t>
            </a:r>
            <a:r>
              <a:rPr lang="en-US" sz="2000" dirty="0" err="1">
                <a:solidFill>
                  <a:schemeClr val="tx1"/>
                </a:solidFill>
                <a:latin typeface="Times New Roman" panose="02020603050405020304" pitchFamily="18" charset="0"/>
                <a:cs typeface="Times New Roman" panose="02020603050405020304" pitchFamily="18" charset="0"/>
              </a:rPr>
              <a:t>Warje</a:t>
            </a:r>
            <a:r>
              <a:rPr lang="en-US" sz="2000" dirty="0">
                <a:solidFill>
                  <a:schemeClr val="tx1"/>
                </a:solidFill>
                <a:latin typeface="Times New Roman" panose="02020603050405020304" pitchFamily="18" charset="0"/>
                <a:cs typeface="Times New Roman" panose="02020603050405020304" pitchFamily="18" charset="0"/>
              </a:rPr>
              <a:t> </a:t>
            </a:r>
          </a:p>
        </p:txBody>
      </p:sp>
      <p:pic>
        <p:nvPicPr>
          <p:cNvPr id="4" name="Google Shape;255;p1" descr="New Sinhgad_Logo_2013_300"/>
          <p:cNvPicPr preferRelativeResize="0"/>
          <p:nvPr/>
        </p:nvPicPr>
        <p:blipFill rotWithShape="1">
          <a:blip r:embed="rId2">
            <a:alphaModFix/>
          </a:blip>
          <a:srcRect/>
          <a:stretch/>
        </p:blipFill>
        <p:spPr>
          <a:xfrm>
            <a:off x="3779912" y="1628800"/>
            <a:ext cx="1842240" cy="1211164"/>
          </a:xfrm>
          <a:prstGeom prst="rect">
            <a:avLst/>
          </a:prstGeom>
          <a:noFill/>
          <a:ln>
            <a:noFill/>
          </a:ln>
        </p:spPr>
      </p:pic>
    </p:spTree>
    <p:extLst>
      <p:ext uri="{BB962C8B-B14F-4D97-AF65-F5344CB8AC3E}">
        <p14:creationId xmlns:p14="http://schemas.microsoft.com/office/powerpoint/2010/main" val="30511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457200" y="53352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tx1"/>
                </a:solidFill>
                <a:latin typeface="Times New Roman" pitchFamily="18" charset="0"/>
                <a:cs typeface="Times New Roman" pitchFamily="18" charset="0"/>
                <a:sym typeface="Arial"/>
              </a:rPr>
              <a:t>Problem </a:t>
            </a:r>
            <a:r>
              <a:rPr lang="en-US" sz="4000" b="1" dirty="0">
                <a:solidFill>
                  <a:schemeClr val="tx1"/>
                </a:solidFill>
                <a:latin typeface="Times New Roman" pitchFamily="18" charset="0"/>
                <a:cs typeface="Times New Roman" pitchFamily="18" charset="0"/>
              </a:rPr>
              <a:t>S</a:t>
            </a:r>
            <a:r>
              <a:rPr lang="en-US" sz="4000" b="1" i="0" u="none" strike="noStrike" cap="none" dirty="0">
                <a:solidFill>
                  <a:schemeClr val="tx1"/>
                </a:solidFill>
                <a:latin typeface="Times New Roman" pitchFamily="18" charset="0"/>
                <a:cs typeface="Times New Roman" pitchFamily="18" charset="0"/>
                <a:sym typeface="Arial"/>
              </a:rPr>
              <a:t>tatement</a:t>
            </a:r>
            <a:endParaRPr sz="4000" b="1" i="0" u="none" strike="noStrike" cap="none" dirty="0">
              <a:solidFill>
                <a:schemeClr val="tx1"/>
              </a:solidFill>
              <a:latin typeface="Times New Roman" pitchFamily="18" charset="0"/>
              <a:cs typeface="Times New Roman" pitchFamily="18" charset="0"/>
              <a:sym typeface="Arial"/>
            </a:endParaRPr>
          </a:p>
        </p:txBody>
      </p:sp>
      <p:sp>
        <p:nvSpPr>
          <p:cNvPr id="4" name="Content Placeholder 2">
            <a:extLst>
              <a:ext uri="{FF2B5EF4-FFF2-40B4-BE49-F238E27FC236}">
                <a16:creationId xmlns:a16="http://schemas.microsoft.com/office/drawing/2014/main" id="{2EE9162A-CE75-4A6D-962D-5D6301A3251E}"/>
              </a:ext>
            </a:extLst>
          </p:cNvPr>
          <p:cNvSpPr>
            <a:spLocks noGrp="1"/>
          </p:cNvSpPr>
          <p:nvPr/>
        </p:nvSpPr>
        <p:spPr>
          <a:xfrm>
            <a:off x="462880" y="179851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Clr>
                <a:srgbClr val="002060"/>
              </a:buClr>
              <a:buFontTx/>
              <a:buNone/>
            </a:pPr>
            <a:r>
              <a:rPr lang="en-US" sz="2000" dirty="0">
                <a:latin typeface="Times New Roman" pitchFamily="18" charset="0"/>
                <a:cs typeface="Times New Roman" pitchFamily="18" charset="0"/>
              </a:rPr>
              <a:t>To develop a windows based prototype model using python for criminal identification using 2D face recognition using image processing.</a:t>
            </a:r>
          </a:p>
          <a:p>
            <a:pPr marL="0" indent="0" algn="just">
              <a:buClr>
                <a:srgbClr val="002060"/>
              </a:buClr>
              <a:buFontTx/>
              <a:buNone/>
            </a:pPr>
            <a:endParaRPr lang="en-US" sz="2000" dirty="0">
              <a:solidFill>
                <a:srgbClr val="C00000"/>
              </a:solidFill>
              <a:latin typeface="Times New Roman" pitchFamily="18" charset="0"/>
              <a:cs typeface="Times New Roman" pitchFamily="18" charset="0"/>
            </a:endParaRPr>
          </a:p>
          <a:p>
            <a:pPr marL="0" indent="0" algn="just">
              <a:buClr>
                <a:srgbClr val="002060"/>
              </a:buClr>
              <a:buFontTx/>
              <a:buNone/>
            </a:pPr>
            <a:endParaRPr lang="en-US" sz="2000" dirty="0">
              <a:solidFill>
                <a:srgbClr val="C00000"/>
              </a:solidFill>
              <a:latin typeface="Times New Roman" pitchFamily="18" charset="0"/>
              <a:cs typeface="Times New Roman" pitchFamily="18" charset="0"/>
            </a:endParaRPr>
          </a:p>
          <a:p>
            <a:pPr marL="0" indent="0" algn="just">
              <a:buClr>
                <a:srgbClr val="002060"/>
              </a:buClr>
              <a:buFontTx/>
              <a:buNone/>
            </a:pPr>
            <a:endParaRPr lang="en-US" sz="2000" dirty="0">
              <a:solidFill>
                <a:srgbClr val="C00000"/>
              </a:solidFill>
              <a:latin typeface="Times New Roman" pitchFamily="18" charset="0"/>
              <a:cs typeface="Times New Roman" pitchFamily="18" charset="0"/>
            </a:endParaRPr>
          </a:p>
          <a:p>
            <a:pPr marL="0" indent="0" algn="just"/>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636680"/>
          </a:xfrm>
        </p:spPr>
        <p:txBody>
          <a:bodyPr>
            <a:noAutofit/>
          </a:bodyPr>
          <a:lstStyle/>
          <a:p>
            <a:r>
              <a:rPr lang="en-US" sz="4000" b="1" dirty="0">
                <a:latin typeface="Times New Roman" pitchFamily="18" charset="0"/>
                <a:cs typeface="Times New Roman" pitchFamily="18" charset="0"/>
              </a:rPr>
              <a:t>Propose System</a:t>
            </a:r>
          </a:p>
        </p:txBody>
      </p:sp>
      <p:sp>
        <p:nvSpPr>
          <p:cNvPr id="9" name="Content Placeholder 8"/>
          <p:cNvSpPr>
            <a:spLocks noGrp="1"/>
          </p:cNvSpPr>
          <p:nvPr>
            <p:ph idx="1"/>
          </p:nvPr>
        </p:nvSpPr>
        <p:spPr/>
        <p:txBody>
          <a:bodyPr>
            <a:normAutofit/>
          </a:bodyPr>
          <a:lstStyle/>
          <a:p>
            <a:pPr algn="just"/>
            <a:r>
              <a:rPr lang="en-US" sz="1800" dirty="0">
                <a:latin typeface="Times New Roman" pitchFamily="18" charset="0"/>
                <a:cs typeface="Times New Roman" pitchFamily="18" charset="0"/>
              </a:rPr>
              <a:t>Proposed system will be a windows based application which will be developed using python programming language.</a:t>
            </a:r>
          </a:p>
          <a:p>
            <a:pPr algn="just"/>
            <a:r>
              <a:rPr lang="en-US" sz="1800" dirty="0">
                <a:latin typeface="Times New Roman" pitchFamily="18" charset="0"/>
                <a:cs typeface="Times New Roman" pitchFamily="18" charset="0"/>
              </a:rPr>
              <a:t>First system will be trained to identify criminals.</a:t>
            </a:r>
          </a:p>
          <a:p>
            <a:pPr algn="just"/>
            <a:r>
              <a:rPr lang="en-US" sz="1800" dirty="0">
                <a:latin typeface="Times New Roman" pitchFamily="18" charset="0"/>
                <a:cs typeface="Times New Roman" pitchFamily="18" charset="0"/>
              </a:rPr>
              <a:t>Laptop webcam will be used to focus and capture the criminals.</a:t>
            </a:r>
          </a:p>
          <a:p>
            <a:pPr algn="just"/>
            <a:r>
              <a:rPr lang="en-US" sz="1800" dirty="0">
                <a:latin typeface="Times New Roman" pitchFamily="18" charset="0"/>
                <a:cs typeface="Times New Roman" pitchFamily="18" charset="0"/>
              </a:rPr>
              <a:t>Python &amp;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will be used at back end.</a:t>
            </a:r>
          </a:p>
          <a:p>
            <a:pPr algn="just"/>
            <a:r>
              <a:rPr lang="en-US" sz="1800" dirty="0">
                <a:latin typeface="Times New Roman" pitchFamily="18" charset="0"/>
                <a:cs typeface="Times New Roman" pitchFamily="18" charset="0"/>
              </a:rPr>
              <a:t>Database used to store information will be MySQL.</a:t>
            </a:r>
          </a:p>
        </p:txBody>
      </p:sp>
    </p:spTree>
    <p:extLst>
      <p:ext uri="{BB962C8B-B14F-4D97-AF65-F5344CB8AC3E}">
        <p14:creationId xmlns:p14="http://schemas.microsoft.com/office/powerpoint/2010/main" val="254333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1143000"/>
          </a:xfrm>
        </p:spPr>
        <p:txBody>
          <a:bodyPr>
            <a:normAutofit/>
          </a:bodyPr>
          <a:lstStyle/>
          <a:p>
            <a:pPr algn="ctr"/>
            <a:r>
              <a:rPr lang="en-US" sz="4000" b="1" dirty="0">
                <a:latin typeface="Times New Roman" pitchFamily="18" charset="0"/>
                <a:cs typeface="Times New Roman" pitchFamily="18" charset="0"/>
              </a:rPr>
              <a:t>System Architecture</a:t>
            </a:r>
          </a:p>
        </p:txBody>
      </p:sp>
      <p:pic>
        <p:nvPicPr>
          <p:cNvPr id="1026" name="Picture 2" descr="E:\PhoenixZone Projects\CSE &amp; EXTC Projects\1] 2019-20\Searching of Faces from Images and Videos\Architec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6657" y="1600200"/>
            <a:ext cx="619068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41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Project Modules</a:t>
            </a:r>
          </a:p>
        </p:txBody>
      </p:sp>
      <p:sp>
        <p:nvSpPr>
          <p:cNvPr id="9" name="Content Placeholder 8"/>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sym typeface="+mn-ea"/>
              </a:rPr>
              <a:t>Front End:  Front End will be developed using html technology.</a:t>
            </a:r>
          </a:p>
          <a:p>
            <a:pPr algn="just"/>
            <a:r>
              <a:rPr lang="en-US" sz="2000" dirty="0">
                <a:latin typeface="Times New Roman" panose="02020603050405020304" pitchFamily="18" charset="0"/>
                <a:cs typeface="Times New Roman" panose="02020603050405020304" pitchFamily="18" charset="0"/>
                <a:sym typeface="+mn-ea"/>
              </a:rPr>
              <a:t>Back End: Back will be developed using Python and </a:t>
            </a:r>
            <a:r>
              <a:rPr lang="en-US" sz="2000" dirty="0" err="1">
                <a:latin typeface="Times New Roman" panose="02020603050405020304" pitchFamily="18" charset="0"/>
                <a:cs typeface="Times New Roman" panose="02020603050405020304" pitchFamily="18" charset="0"/>
                <a:sym typeface="+mn-ea"/>
              </a:rPr>
              <a:t>OpenCV</a:t>
            </a:r>
            <a:r>
              <a:rPr lang="en-US" sz="2000">
                <a:latin typeface="Times New Roman" panose="02020603050405020304" pitchFamily="18" charset="0"/>
                <a:cs typeface="Times New Roman" panose="02020603050405020304" pitchFamily="18" charset="0"/>
                <a:sym typeface="+mn-ea"/>
              </a:rPr>
              <a:t>. Back </a:t>
            </a:r>
            <a:r>
              <a:rPr lang="en-US" sz="2000" dirty="0">
                <a:latin typeface="Times New Roman" panose="02020603050405020304" pitchFamily="18" charset="0"/>
                <a:cs typeface="Times New Roman" panose="02020603050405020304" pitchFamily="18" charset="0"/>
                <a:sym typeface="+mn-ea"/>
              </a:rPr>
              <a:t>end contains preprocessing, feature extraction and classification.</a:t>
            </a:r>
          </a:p>
          <a:p>
            <a:pPr algn="just"/>
            <a:r>
              <a:rPr lang="en-US" sz="2000" dirty="0">
                <a:latin typeface="Times New Roman" panose="02020603050405020304" pitchFamily="18" charset="0"/>
                <a:cs typeface="Times New Roman" panose="02020603050405020304" pitchFamily="18" charset="0"/>
                <a:sym typeface="+mn-ea"/>
              </a:rPr>
              <a:t>Database: Database used to store user information will be MySQL. </a:t>
            </a:r>
          </a:p>
        </p:txBody>
      </p:sp>
    </p:spTree>
    <p:extLst>
      <p:ext uri="{BB962C8B-B14F-4D97-AF65-F5344CB8AC3E}">
        <p14:creationId xmlns:p14="http://schemas.microsoft.com/office/powerpoint/2010/main" val="301945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8229600" cy="1143000"/>
          </a:xfrm>
        </p:spPr>
        <p:txBody>
          <a:bodyPr>
            <a:normAutofit/>
          </a:bodyPr>
          <a:lstStyle/>
          <a:p>
            <a:r>
              <a:rPr lang="en-US" sz="4000" b="1" dirty="0">
                <a:latin typeface="Times New Roman" pitchFamily="18" charset="0"/>
                <a:cs typeface="Times New Roman" pitchFamily="18" charset="0"/>
              </a:rPr>
              <a:t>Activity Diagram</a:t>
            </a:r>
          </a:p>
        </p:txBody>
      </p:sp>
      <p:pic>
        <p:nvPicPr>
          <p:cNvPr id="1026" name="Picture 2" descr="E:\PhoenixZone Projects\CSE &amp; EXTC Projects\1] 2019-20\Searching of Faces from Images and Videos (Face Recognition) (BSIOTR BE CSE)\Related Data- Face Recognition\UML Diagrams- Face Recognition\Activity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969734"/>
            <a:ext cx="7045027" cy="413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18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Class Diagram</a:t>
            </a:r>
          </a:p>
        </p:txBody>
      </p:sp>
      <p:pic>
        <p:nvPicPr>
          <p:cNvPr id="2050" name="Picture 2" descr="E:\PhoenixZone Projects\CSE &amp; EXTC Projects\1] 2019-20\Searching of Faces from Images and Videos (Face Recognition) (BSIOTR BE CSE)\Related Data- Face Recognition\UML Diagrams- Face Recognition\Class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2981" y="2667000"/>
            <a:ext cx="6607905" cy="226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19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Sequence Diagram</a:t>
            </a:r>
          </a:p>
        </p:txBody>
      </p:sp>
      <p:pic>
        <p:nvPicPr>
          <p:cNvPr id="3074" name="Picture 2" descr="E:\PhoenixZone Projects\CSE &amp; EXTC Projects\1] 2019-20\Searching of Faces from Images and Videos (Face Recognition) (BSIOTR BE CSE)\Related Data- Face Recognition\UML Diagrams- Face Recognition\Sequence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36" y="1981200"/>
            <a:ext cx="886333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89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r>
              <a:rPr lang="en-US" sz="4000" b="1" dirty="0">
                <a:latin typeface="Times New Roman" pitchFamily="18" charset="0"/>
                <a:cs typeface="Times New Roman" pitchFamily="18" charset="0"/>
              </a:rPr>
              <a:t>Usecase Diagram</a:t>
            </a:r>
          </a:p>
        </p:txBody>
      </p:sp>
      <p:pic>
        <p:nvPicPr>
          <p:cNvPr id="4098" name="Picture 2" descr="E:\PhoenixZone Projects\CSE &amp; EXTC Projects\1] 2019-20\Searching of Faces from Images and Videos (Face Recognition) (BSIOTR BE CSE)\Related Data- Face Recognition\UML Diagrams- Face Recognition\UseCaseDia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797" y="1531484"/>
            <a:ext cx="6190203" cy="473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8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DFD Level 0 Diagram</a:t>
            </a:r>
          </a:p>
        </p:txBody>
      </p:sp>
      <p:pic>
        <p:nvPicPr>
          <p:cNvPr id="4098" name="Picture 2" descr="E:\PhoenixZone Projects\CSE &amp; EXTC Projects\1] 2019-20\Searching of Faces from Images and Videos (Face Recognition) (BSIOTR BE CSE)\Related Data- Face Recognition\UML Diagrams- Face Recognition\dfd0.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25" t="2381" b="2777"/>
          <a:stretch/>
        </p:blipFill>
        <p:spPr bwMode="auto">
          <a:xfrm>
            <a:off x="990600" y="2514600"/>
            <a:ext cx="7019244" cy="2601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70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Algorithm 1- Face Recognition</a:t>
            </a:r>
          </a:p>
        </p:txBody>
      </p:sp>
      <p:sp>
        <p:nvSpPr>
          <p:cNvPr id="9" name="Content Placeholder 8"/>
          <p:cNvSpPr>
            <a:spLocks noGrp="1"/>
          </p:cNvSpPr>
          <p:nvPr>
            <p:ph idx="1"/>
          </p:nvPr>
        </p:nvSpPr>
        <p:spPr/>
        <p:txBody>
          <a:bodyPr>
            <a:noAutofit/>
          </a:bodyPr>
          <a:lstStyle/>
          <a:p>
            <a:pPr algn="just"/>
            <a:r>
              <a:rPr lang="en-IN" sz="2000" b="1" dirty="0" err="1">
                <a:latin typeface="Times New Roman" panose="02020603050405020304" pitchFamily="18" charset="0"/>
                <a:cs typeface="Times New Roman" panose="02020603050405020304" pitchFamily="18" charset="0"/>
                <a:sym typeface="+mn-ea"/>
              </a:rPr>
              <a:t>Eigenfaces</a:t>
            </a:r>
            <a:r>
              <a:rPr lang="en-IN" sz="2000" b="1" dirty="0">
                <a:latin typeface="Times New Roman" panose="02020603050405020304" pitchFamily="18" charset="0"/>
                <a:cs typeface="Times New Roman" panose="02020603050405020304" pitchFamily="18" charset="0"/>
                <a:sym typeface="+mn-ea"/>
              </a:rPr>
              <a:t> Face Recognizer</a:t>
            </a:r>
            <a:r>
              <a:rPr lang="en-US" altLang="en-IN" sz="2000" b="1" cap="all" dirty="0">
                <a:latin typeface="Times New Roman" pitchFamily="18" charset="0"/>
                <a:cs typeface="Times New Roman" pitchFamily="18" charset="0"/>
                <a:sym typeface="+mn-ea"/>
              </a:rPr>
              <a:t>-</a:t>
            </a:r>
          </a:p>
          <a:p>
            <a:pPr marL="0" indent="0" algn="just">
              <a:buNone/>
            </a:pPr>
            <a:r>
              <a:rPr lang="en-IN" sz="2000" dirty="0">
                <a:latin typeface="Times New Roman" pitchFamily="18" charset="0"/>
                <a:cs typeface="Times New Roman" pitchFamily="18" charset="0"/>
                <a:sym typeface="+mn-ea"/>
              </a:rPr>
              <a:t>This algorithm considers the fact that not all parts of a face are equally important or useful for face recognition.</a:t>
            </a:r>
          </a:p>
          <a:p>
            <a:pPr marL="0" indent="0" algn="just">
              <a:buNone/>
            </a:pPr>
            <a:endParaRPr lang="en-IN" sz="2000" b="1" dirty="0">
              <a:latin typeface="Times New Roman" pitchFamily="18" charset="0"/>
              <a:cs typeface="Times New Roman" pitchFamily="18" charset="0"/>
              <a:sym typeface="+mn-ea"/>
            </a:endParaRPr>
          </a:p>
          <a:p>
            <a:pPr marL="0" indent="0" algn="just">
              <a:buNone/>
            </a:pPr>
            <a:endParaRPr lang="en-IN" sz="2000" b="1" dirty="0">
              <a:latin typeface="Times New Roman" pitchFamily="18" charset="0"/>
              <a:cs typeface="Times New Roman" pitchFamily="18" charset="0"/>
              <a:sym typeface="+mn-ea"/>
            </a:endParaRPr>
          </a:p>
          <a:p>
            <a:pPr algn="just"/>
            <a:r>
              <a:rPr lang="en-IN" sz="2000" b="1" dirty="0" err="1">
                <a:latin typeface="Times New Roman" panose="02020603050405020304" pitchFamily="18" charset="0"/>
                <a:cs typeface="Times New Roman" panose="02020603050405020304" pitchFamily="18" charset="0"/>
                <a:sym typeface="+mn-ea"/>
              </a:rPr>
              <a:t>Fisherfaces</a:t>
            </a:r>
            <a:r>
              <a:rPr lang="en-IN" sz="2000" b="1" dirty="0">
                <a:latin typeface="Times New Roman" panose="02020603050405020304" pitchFamily="18" charset="0"/>
                <a:cs typeface="Times New Roman" panose="02020603050405020304" pitchFamily="18" charset="0"/>
                <a:sym typeface="+mn-ea"/>
              </a:rPr>
              <a:t> Face Recognizer-</a:t>
            </a:r>
          </a:p>
          <a:p>
            <a:pPr marL="0" indent="0" algn="just">
              <a:buNone/>
            </a:pPr>
            <a:r>
              <a:rPr lang="en-IN" sz="2000" dirty="0">
                <a:latin typeface="Times New Roman" pitchFamily="18" charset="0"/>
                <a:cs typeface="Times New Roman" pitchFamily="18" charset="0"/>
                <a:sym typeface="+mn-ea"/>
              </a:rPr>
              <a:t>This algorithm is an improved version of the last one. As we just saw, </a:t>
            </a:r>
            <a:r>
              <a:rPr lang="en-IN" sz="2000" b="1" dirty="0" err="1">
                <a:latin typeface="Times New Roman" pitchFamily="18" charset="0"/>
                <a:cs typeface="Times New Roman" pitchFamily="18" charset="0"/>
                <a:sym typeface="+mn-ea"/>
              </a:rPr>
              <a:t>EigenFaces</a:t>
            </a:r>
            <a:r>
              <a:rPr lang="en-IN" sz="2000" dirty="0">
                <a:latin typeface="Times New Roman" pitchFamily="18" charset="0"/>
                <a:cs typeface="Times New Roman" pitchFamily="18" charset="0"/>
                <a:sym typeface="+mn-ea"/>
              </a:rPr>
              <a:t> looks at all the training faces of all the people at once and finds principal components from all of them combined.</a:t>
            </a:r>
          </a:p>
          <a:p>
            <a:pPr algn="just"/>
            <a:endParaRPr lang="en-IN" sz="2000" dirty="0">
              <a:latin typeface="Times New Roman" pitchFamily="18" charset="0"/>
              <a:cs typeface="Times New Roman" pitchFamily="18" charset="0"/>
              <a:sym typeface="+mn-ea"/>
            </a:endParaRPr>
          </a:p>
          <a:p>
            <a:pPr algn="just"/>
            <a:r>
              <a:rPr lang="en-IN" sz="2000" dirty="0">
                <a:latin typeface="Times New Roman" pitchFamily="18" charset="0"/>
                <a:cs typeface="Times New Roman" pitchFamily="18" charset="0"/>
                <a:sym typeface="+mn-ea"/>
              </a:rPr>
              <a:t>Since </a:t>
            </a:r>
            <a:r>
              <a:rPr lang="en-IN" sz="2000" dirty="0" err="1">
                <a:latin typeface="Times New Roman" pitchFamily="18" charset="0"/>
                <a:cs typeface="Times New Roman" pitchFamily="18" charset="0"/>
                <a:sym typeface="+mn-ea"/>
              </a:rPr>
              <a:t>EigenFaces</a:t>
            </a:r>
            <a:r>
              <a:rPr lang="en-IN" sz="2000" dirty="0">
                <a:latin typeface="Times New Roman" pitchFamily="18" charset="0"/>
                <a:cs typeface="Times New Roman" pitchFamily="18" charset="0"/>
                <a:sym typeface="+mn-ea"/>
              </a:rPr>
              <a:t> also finds illumination as a useful component, it will find this variation very relevant for face recognition and may discard the features of the other people's faces, considering them less useful.</a:t>
            </a:r>
          </a:p>
        </p:txBody>
      </p:sp>
    </p:spTree>
    <p:extLst>
      <p:ext uri="{BB962C8B-B14F-4D97-AF65-F5344CB8AC3E}">
        <p14:creationId xmlns:p14="http://schemas.microsoft.com/office/powerpoint/2010/main" val="175899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1257664" y="375336"/>
            <a:ext cx="6380100" cy="795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IN" sz="4000" b="1" i="0" u="none" strike="noStrike" cap="none" dirty="0">
                <a:solidFill>
                  <a:schemeClr val="tx1"/>
                </a:solidFill>
                <a:latin typeface="Times New Roman" pitchFamily="18" charset="0"/>
                <a:ea typeface="Cambria"/>
                <a:cs typeface="Times New Roman" pitchFamily="18" charset="0"/>
                <a:sym typeface="Cambria"/>
              </a:rPr>
              <a:t>Introduction</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44" name="Google Shape;244;p2"/>
          <p:cNvSpPr/>
          <p:nvPr/>
        </p:nvSpPr>
        <p:spPr>
          <a:xfrm>
            <a:off x="2819700" y="6493800"/>
            <a:ext cx="39204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
          <p:cNvSpPr/>
          <p:nvPr/>
        </p:nvSpPr>
        <p:spPr>
          <a:xfrm>
            <a:off x="360150" y="1590600"/>
            <a:ext cx="7884258" cy="3134544"/>
          </a:xfrm>
          <a:prstGeom prst="rect">
            <a:avLst/>
          </a:prstGeom>
          <a:noFill/>
          <a:ln>
            <a:noFill/>
          </a:ln>
        </p:spPr>
        <p:txBody>
          <a:bodyPr spcFirstLastPara="1" wrap="square" lIns="90000" tIns="45000" rIns="90000" bIns="45000" anchor="t" anchorCtr="0">
            <a:noAutofit/>
          </a:bodyPr>
          <a:lstStyle/>
          <a:p>
            <a:pPr marL="365760" lvl="0" indent="-256032" algn="just">
              <a:buSzPts val="1224"/>
              <a:buChar char="●"/>
            </a:pPr>
            <a:r>
              <a:rPr lang="en-US" sz="2000" dirty="0">
                <a:latin typeface="Times New Roman"/>
                <a:ea typeface="Times New Roman"/>
                <a:cs typeface="Times New Roman"/>
                <a:sym typeface="Times New Roman"/>
              </a:rPr>
              <a:t>Criminal identification is the task of identifying an already detected object as a known or unknown face.</a:t>
            </a:r>
            <a:endParaRPr lang="en-US" sz="2000" dirty="0"/>
          </a:p>
          <a:p>
            <a:pPr marL="365760" lvl="0" indent="-178307" algn="just">
              <a:spcBef>
                <a:spcPts val="400"/>
              </a:spcBef>
              <a:buSzPts val="1224"/>
            </a:pPr>
            <a:endParaRPr lang="en-US" sz="2000" dirty="0">
              <a:latin typeface="Times New Roman"/>
              <a:ea typeface="Times New Roman"/>
              <a:cs typeface="Times New Roman"/>
              <a:sym typeface="Times New Roman"/>
            </a:endParaRPr>
          </a:p>
          <a:p>
            <a:pPr marL="365760" lvl="0" indent="-256032" algn="just">
              <a:spcBef>
                <a:spcPts val="400"/>
              </a:spcBef>
              <a:buSzPts val="1224"/>
              <a:buChar char="●"/>
            </a:pPr>
            <a:r>
              <a:rPr lang="en-US" sz="2000" dirty="0">
                <a:latin typeface="Times New Roman"/>
                <a:ea typeface="Times New Roman"/>
                <a:cs typeface="Times New Roman"/>
                <a:sym typeface="Times New Roman"/>
              </a:rPr>
              <a:t>Often the problem of criminal identification is confused with the problem of face detection. On the other hand is to decide if the “face” is someone known, or unknown, using for this purpose a database of faces in order to validate this input face.</a:t>
            </a:r>
            <a:endParaRPr lang="en-US" sz="2000" dirty="0"/>
          </a:p>
          <a:p>
            <a:pPr marL="365760" lvl="0" indent="-178307" algn="just">
              <a:spcBef>
                <a:spcPts val="400"/>
              </a:spcBef>
              <a:buSzPts val="1224"/>
            </a:pPr>
            <a:endParaRPr lang="en-US" sz="2000" dirty="0">
              <a:latin typeface="Times New Roman"/>
              <a:ea typeface="Times New Roman"/>
              <a:cs typeface="Times New Roman"/>
              <a:sym typeface="Times New Roman"/>
            </a:endParaRPr>
          </a:p>
          <a:p>
            <a:pPr marL="365760" lvl="0" indent="-256032" algn="just">
              <a:spcBef>
                <a:spcPts val="400"/>
              </a:spcBef>
              <a:buSzPts val="1224"/>
              <a:buChar char="●"/>
            </a:pPr>
            <a:r>
              <a:rPr lang="en-US" sz="2000" dirty="0">
                <a:latin typeface="Times New Roman"/>
                <a:ea typeface="Times New Roman"/>
                <a:cs typeface="Times New Roman"/>
                <a:sym typeface="Times New Roman"/>
              </a:rPr>
              <a:t>This project main objective is to create an efficient architecture for criminal identification.</a:t>
            </a:r>
          </a:p>
          <a:p>
            <a:pPr marL="365760" lvl="0" indent="-178307" algn="just">
              <a:spcBef>
                <a:spcPts val="400"/>
              </a:spcBef>
              <a:buSzPts val="1224"/>
            </a:pPr>
            <a:endParaRPr lang="en-US" sz="2000" dirty="0">
              <a:latin typeface="Times New Roman"/>
              <a:ea typeface="Times New Roman"/>
              <a:cs typeface="Times New Roman"/>
              <a:sym typeface="Times New Roman"/>
            </a:endParaRPr>
          </a:p>
        </p:txBody>
      </p:sp>
      <p:sp>
        <p:nvSpPr>
          <p:cNvPr id="5" name="Google Shape;248;p3"/>
          <p:cNvSpPr/>
          <p:nvPr/>
        </p:nvSpPr>
        <p:spPr>
          <a:xfrm>
            <a:off x="3000364"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29600" cy="1143000"/>
          </a:xfrm>
        </p:spPr>
        <p:txBody>
          <a:bodyPr>
            <a:normAutofit/>
          </a:bodyPr>
          <a:lstStyle/>
          <a:p>
            <a:pPr algn="ctr"/>
            <a:r>
              <a:rPr lang="en-US" sz="4000" b="1" dirty="0">
                <a:latin typeface="Times New Roman" pitchFamily="18" charset="0"/>
                <a:cs typeface="Times New Roman" pitchFamily="18" charset="0"/>
              </a:rPr>
              <a:t>Continue…</a:t>
            </a:r>
          </a:p>
        </p:txBody>
      </p:sp>
      <p:sp>
        <p:nvSpPr>
          <p:cNvPr id="9" name="Content Placeholder 8"/>
          <p:cNvSpPr>
            <a:spLocks noGrp="1"/>
          </p:cNvSpPr>
          <p:nvPr>
            <p:ph idx="1"/>
          </p:nvPr>
        </p:nvSpPr>
        <p:spPr/>
        <p:txBody>
          <a:bodyPr>
            <a:noAutofit/>
          </a:bodyPr>
          <a:lstStyle/>
          <a:p>
            <a:pPr algn="just"/>
            <a:r>
              <a:rPr lang="en-IN" sz="2000" dirty="0">
                <a:latin typeface="Times New Roman" pitchFamily="18" charset="0"/>
                <a:cs typeface="Times New Roman" pitchFamily="18" charset="0"/>
                <a:sym typeface="+mn-ea"/>
              </a:rPr>
              <a:t>In the end, the variance that </a:t>
            </a:r>
            <a:r>
              <a:rPr lang="en-IN" sz="2000" dirty="0" err="1">
                <a:latin typeface="Times New Roman" pitchFamily="18" charset="0"/>
                <a:cs typeface="Times New Roman" pitchFamily="18" charset="0"/>
                <a:sym typeface="+mn-ea"/>
              </a:rPr>
              <a:t>EigenFaces</a:t>
            </a:r>
            <a:r>
              <a:rPr lang="en-IN" sz="2000" dirty="0">
                <a:latin typeface="Times New Roman" pitchFamily="18" charset="0"/>
                <a:cs typeface="Times New Roman" pitchFamily="18" charset="0"/>
                <a:sym typeface="+mn-ea"/>
              </a:rPr>
              <a:t> has extracted represents just one individual's facial features</a:t>
            </a:r>
          </a:p>
          <a:p>
            <a:pPr marL="0" indent="0" algn="just">
              <a:buNone/>
            </a:pPr>
            <a:endParaRPr lang="en-IN" sz="2000" dirty="0">
              <a:latin typeface="Times New Roman" panose="02020603050405020304" pitchFamily="18" charset="0"/>
              <a:cs typeface="Times New Roman" panose="02020603050405020304" pitchFamily="18" charset="0"/>
              <a:sym typeface="+mn-ea"/>
            </a:endParaRPr>
          </a:p>
          <a:p>
            <a:pPr algn="just">
              <a:buFont typeface="Wingdings" pitchFamily="2" charset="2"/>
              <a:buChar char="§"/>
            </a:pPr>
            <a:r>
              <a:rPr lang="en-IN" sz="2000" dirty="0">
                <a:latin typeface="Times New Roman" panose="02020603050405020304" pitchFamily="18" charset="0"/>
                <a:cs typeface="Times New Roman" panose="02020603050405020304" pitchFamily="18" charset="0"/>
                <a:sym typeface="+mn-ea"/>
              </a:rPr>
              <a:t>There are three easy steps to computer coding facial recognition-</a:t>
            </a:r>
          </a:p>
          <a:p>
            <a:pPr marL="0" indent="0" algn="just">
              <a:buNone/>
            </a:pPr>
            <a:endParaRPr lang="en-IN" sz="2000" dirty="0">
              <a:latin typeface="Times New Roman" panose="02020603050405020304" pitchFamily="18" charset="0"/>
              <a:cs typeface="Times New Roman" panose="02020603050405020304" pitchFamily="18" charset="0"/>
              <a:sym typeface="+mn-ea"/>
            </a:endParaRPr>
          </a:p>
          <a:p>
            <a:pPr marL="0" indent="0" algn="just">
              <a:buNone/>
            </a:pPr>
            <a:r>
              <a:rPr lang="en-IN" sz="2000" b="1" dirty="0">
                <a:latin typeface="Times New Roman" panose="02020603050405020304" pitchFamily="18" charset="0"/>
                <a:cs typeface="Times New Roman" panose="02020603050405020304" pitchFamily="18" charset="0"/>
                <a:sym typeface="+mn-ea"/>
              </a:rPr>
              <a:t>1) Data Gathering:</a:t>
            </a:r>
            <a:r>
              <a:rPr lang="en-IN" sz="2000" dirty="0">
                <a:latin typeface="Times New Roman" panose="02020603050405020304" pitchFamily="18" charset="0"/>
                <a:cs typeface="Times New Roman" panose="02020603050405020304" pitchFamily="18" charset="0"/>
                <a:sym typeface="+mn-ea"/>
              </a:rPr>
              <a:t> Gather face data (face images in this case) of the persons you want to identify.</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sym typeface="+mn-ea"/>
              </a:rPr>
              <a:t>2) Train the Recognizer:</a:t>
            </a:r>
            <a:r>
              <a:rPr lang="en-IN" sz="2000" dirty="0">
                <a:latin typeface="Times New Roman" panose="02020603050405020304" pitchFamily="18" charset="0"/>
                <a:cs typeface="Times New Roman" panose="02020603050405020304" pitchFamily="18" charset="0"/>
                <a:sym typeface="+mn-ea"/>
              </a:rPr>
              <a:t> Feed that face data and respective names of each face to the recognizer so that it can learn.</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sym typeface="+mn-ea"/>
              </a:rPr>
              <a:t>3) Recognition:</a:t>
            </a:r>
            <a:r>
              <a:rPr lang="en-IN" sz="2000" dirty="0">
                <a:latin typeface="Times New Roman" panose="02020603050405020304" pitchFamily="18" charset="0"/>
                <a:cs typeface="Times New Roman" panose="02020603050405020304" pitchFamily="18" charset="0"/>
                <a:sym typeface="+mn-ea"/>
              </a:rPr>
              <a:t> Feed new faces of that people and see if the face recognizer you just trained recognizes them.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2577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ctr"/>
            <a:r>
              <a:rPr lang="en-US" sz="4000" b="1" dirty="0">
                <a:latin typeface="Times New Roman" pitchFamily="18" charset="0"/>
                <a:cs typeface="Times New Roman" pitchFamily="18" charset="0"/>
              </a:rPr>
              <a:t>Algorithm 2- K-mean Clustering</a:t>
            </a:r>
          </a:p>
        </p:txBody>
      </p:sp>
      <p:sp>
        <p:nvSpPr>
          <p:cNvPr id="9" name="Content Placeholder 8"/>
          <p:cNvSpPr>
            <a:spLocks noGrp="1"/>
          </p:cNvSpPr>
          <p:nvPr>
            <p:ph idx="1"/>
          </p:nvPr>
        </p:nvSpPr>
        <p:spPr/>
        <p:txBody>
          <a:bodyPr>
            <a:noAutofit/>
          </a:bodyPr>
          <a:lstStyle/>
          <a:p>
            <a:pPr algn="just"/>
            <a:r>
              <a:rPr lang="en-US" sz="2000" b="1" dirty="0">
                <a:latin typeface="Times New Roman" pitchFamily="18" charset="0"/>
                <a:cs typeface="Times New Roman" pitchFamily="18" charset="0"/>
              </a:rPr>
              <a:t>Input:</a:t>
            </a:r>
            <a:r>
              <a:rPr lang="en-US" sz="2000" dirty="0">
                <a:latin typeface="Times New Roman" pitchFamily="18" charset="0"/>
                <a:cs typeface="Times New Roman" pitchFamily="18" charset="0"/>
              </a:rPr>
              <a:t> K- the number of clusters</a:t>
            </a:r>
          </a:p>
          <a:p>
            <a:pPr algn="just"/>
            <a:r>
              <a:rPr lang="en-US" sz="2000" b="1" dirty="0">
                <a:latin typeface="Times New Roman" pitchFamily="18" charset="0"/>
                <a:cs typeface="Times New Roman" pitchFamily="18" charset="0"/>
              </a:rPr>
              <a:t>Dataset:</a:t>
            </a:r>
            <a:r>
              <a:rPr lang="en-US" sz="2000" dirty="0">
                <a:latin typeface="Times New Roman" pitchFamily="18" charset="0"/>
                <a:cs typeface="Times New Roman" pitchFamily="18" charset="0"/>
              </a:rPr>
              <a:t> a data set containing n objects</a:t>
            </a:r>
          </a:p>
          <a:p>
            <a:pPr algn="just"/>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A set of k clusters</a:t>
            </a:r>
          </a:p>
          <a:p>
            <a:pPr algn="just"/>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1:</a:t>
            </a:r>
            <a:r>
              <a:rPr lang="en-US" sz="2000" dirty="0">
                <a:latin typeface="Times New Roman" pitchFamily="18" charset="0"/>
                <a:cs typeface="Times New Roman" pitchFamily="18" charset="0"/>
              </a:rPr>
              <a:t> Randomly select k data objects from dataset D as initial cluster centers.</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2:</a:t>
            </a:r>
            <a:r>
              <a:rPr lang="en-US" sz="2000" dirty="0">
                <a:latin typeface="Times New Roman" pitchFamily="18" charset="0"/>
                <a:cs typeface="Times New Roman" pitchFamily="18" charset="0"/>
              </a:rPr>
              <a:t> Repeat</a:t>
            </a:r>
          </a:p>
          <a:p>
            <a:pPr marL="0" indent="0" algn="just">
              <a:buNone/>
            </a:pPr>
            <a:endParaRPr lang="en-US" sz="2000" b="1"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3:</a:t>
            </a:r>
            <a:r>
              <a:rPr lang="en-US" sz="2000" dirty="0">
                <a:latin typeface="Times New Roman" pitchFamily="18" charset="0"/>
                <a:cs typeface="Times New Roman" pitchFamily="18" charset="0"/>
              </a:rPr>
              <a:t> Calculate the distance between each data object di (1 &lt;= i &lt;= n) and all k cluster centers </a:t>
            </a:r>
            <a:r>
              <a:rPr lang="en-US" sz="2000" dirty="0" err="1">
                <a:latin typeface="Times New Roman" pitchFamily="18" charset="0"/>
                <a:cs typeface="Times New Roman" pitchFamily="18" charset="0"/>
              </a:rPr>
              <a:t>cj</a:t>
            </a:r>
            <a:r>
              <a:rPr lang="en-US" sz="2000" dirty="0">
                <a:latin typeface="Times New Roman" pitchFamily="18" charset="0"/>
                <a:cs typeface="Times New Roman" pitchFamily="18" charset="0"/>
              </a:rPr>
              <a:t> (1 &lt;= j &lt;= k) and assign data object di to the nearest cluster.</a:t>
            </a:r>
          </a:p>
          <a:p>
            <a:pPr marL="0" indent="0" algn="just">
              <a:buNone/>
            </a:pPr>
            <a:endParaRPr lang="en-US" sz="2000" b="1"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Step 4:</a:t>
            </a:r>
            <a:r>
              <a:rPr lang="en-US" sz="2000" dirty="0">
                <a:latin typeface="Times New Roman" pitchFamily="18" charset="0"/>
                <a:cs typeface="Times New Roman" pitchFamily="18" charset="0"/>
              </a:rPr>
              <a:t> For each cluster j (1&lt;=j&lt;=k), recalculate the cluster center.</a:t>
            </a:r>
          </a:p>
        </p:txBody>
      </p:sp>
    </p:spTree>
    <p:extLst>
      <p:ext uri="{BB962C8B-B14F-4D97-AF65-F5344CB8AC3E}">
        <p14:creationId xmlns:p14="http://schemas.microsoft.com/office/powerpoint/2010/main" val="293431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Continue…</a:t>
            </a:r>
          </a:p>
        </p:txBody>
      </p:sp>
      <p:sp>
        <p:nvSpPr>
          <p:cNvPr id="9" name="Content Placeholder 8"/>
          <p:cNvSpPr>
            <a:spLocks noGrp="1"/>
          </p:cNvSpPr>
          <p:nvPr>
            <p:ph idx="1"/>
          </p:nvPr>
        </p:nvSpPr>
        <p:spPr/>
        <p:txBody>
          <a:bodyPr>
            <a:noAutofit/>
          </a:bodyPr>
          <a:lstStyle/>
          <a:p>
            <a:pPr algn="just"/>
            <a:r>
              <a:rPr lang="en-US" sz="2000" b="1" dirty="0">
                <a:latin typeface="Times New Roman" pitchFamily="18" charset="0"/>
                <a:cs typeface="Times New Roman" pitchFamily="18" charset="0"/>
              </a:rPr>
              <a:t>Step 5:</a:t>
            </a:r>
            <a:r>
              <a:rPr lang="en-US" sz="2000" dirty="0">
                <a:latin typeface="Times New Roman" pitchFamily="18" charset="0"/>
                <a:cs typeface="Times New Roman" pitchFamily="18" charset="0"/>
              </a:rPr>
              <a:t> Until no changing in the center of clusters.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computational complexity of the algorithm is O(</a:t>
            </a:r>
            <a:r>
              <a:rPr lang="en-US" sz="2000" dirty="0" err="1">
                <a:latin typeface="Times New Roman" pitchFamily="18" charset="0"/>
                <a:cs typeface="Times New Roman" pitchFamily="18" charset="0"/>
              </a:rPr>
              <a:t>nkt</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Where, n: the total number of objects</a:t>
            </a:r>
          </a:p>
          <a:p>
            <a:pPr marL="0" indent="0" algn="just">
              <a:buNone/>
            </a:pPr>
            <a:r>
              <a:rPr lang="en-US" sz="2000" dirty="0">
                <a:latin typeface="Times New Roman" pitchFamily="18" charset="0"/>
                <a:cs typeface="Times New Roman" pitchFamily="18" charset="0"/>
              </a:rPr>
              <a:t>                   k: the number of clusters</a:t>
            </a:r>
          </a:p>
          <a:p>
            <a:pPr marL="0" indent="0" algn="just">
              <a:buNone/>
            </a:pPr>
            <a:r>
              <a:rPr lang="en-US" sz="2000" dirty="0">
                <a:latin typeface="Times New Roman" pitchFamily="18" charset="0"/>
                <a:cs typeface="Times New Roman" pitchFamily="18" charset="0"/>
              </a:rPr>
              <a:t>                   t: the number of iterations</a:t>
            </a:r>
          </a:p>
        </p:txBody>
      </p:sp>
    </p:spTree>
    <p:extLst>
      <p:ext uri="{BB962C8B-B14F-4D97-AF65-F5344CB8AC3E}">
        <p14:creationId xmlns:p14="http://schemas.microsoft.com/office/powerpoint/2010/main" val="2872633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Mathematical Model</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S be Closed system defined as, S = </a:t>
            </a:r>
            <a:r>
              <a:rPr lang="en-US" sz="2000" dirty="0" err="1">
                <a:latin typeface="Times New Roman" pitchFamily="18" charset="0"/>
                <a:cs typeface="Times New Roman" pitchFamily="18" charset="0"/>
              </a:rPr>
              <a:t>Ip</a:t>
            </a:r>
            <a:r>
              <a:rPr lang="en-US" sz="2000" dirty="0">
                <a:latin typeface="Times New Roman" pitchFamily="18" charset="0"/>
                <a:cs typeface="Times New Roman" pitchFamily="18" charset="0"/>
              </a:rPr>
              <a:t>, Op, </a:t>
            </a:r>
            <a:r>
              <a:rPr lang="en-US" sz="2000" dirty="0" err="1">
                <a:latin typeface="Times New Roman" pitchFamily="18" charset="0"/>
                <a:cs typeface="Times New Roman" pitchFamily="18" charset="0"/>
              </a:rPr>
              <a:t>Ss</a:t>
            </a:r>
            <a:r>
              <a:rPr lang="en-US" sz="2000" dirty="0">
                <a:latin typeface="Times New Roman" pitchFamily="18" charset="0"/>
                <a:cs typeface="Times New Roman" pitchFamily="18" charset="0"/>
              </a:rPr>
              <a:t>, Su, Fi, A</a:t>
            </a:r>
          </a:p>
          <a:p>
            <a:r>
              <a:rPr lang="en-US" sz="2000" dirty="0">
                <a:latin typeface="Times New Roman" pitchFamily="18" charset="0"/>
                <a:cs typeface="Times New Roman" pitchFamily="18" charset="0"/>
              </a:rPr>
              <a:t>To select the input from the system and perform various actions from the set of actions A so that Su state can be attained.</a:t>
            </a:r>
          </a:p>
          <a:p>
            <a:r>
              <a:rPr lang="en-US" sz="2000" dirty="0">
                <a:latin typeface="Times New Roman" pitchFamily="18" charset="0"/>
                <a:cs typeface="Times New Roman" pitchFamily="18" charset="0"/>
              </a:rPr>
              <a:t>S=</a:t>
            </a:r>
            <a:r>
              <a:rPr lang="en-US" sz="2000" dirty="0" err="1">
                <a:latin typeface="Times New Roman" pitchFamily="18" charset="0"/>
                <a:cs typeface="Times New Roman" pitchFamily="18" charset="0"/>
              </a:rPr>
              <a:t>Ip,Op,Ss,Su,Fi,A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a:t>
            </a:r>
          </a:p>
          <a:p>
            <a:r>
              <a:rPr lang="en-US" sz="2000" dirty="0">
                <a:latin typeface="Times New Roman" pitchFamily="18" charset="0"/>
                <a:cs typeface="Times New Roman" pitchFamily="18" charset="0"/>
              </a:rPr>
              <a:t>IP1=Username, Password, Face</a:t>
            </a:r>
          </a:p>
          <a:p>
            <a:r>
              <a:rPr lang="en-US" sz="2000" dirty="0">
                <a:latin typeface="Times New Roman" pitchFamily="18" charset="0"/>
                <a:cs typeface="Times New Roman" pitchFamily="18" charset="0"/>
              </a:rPr>
              <a:t>Set of actions=A=F1,F2,F3</a:t>
            </a:r>
          </a:p>
          <a:p>
            <a:r>
              <a:rPr lang="en-US" sz="2000" dirty="0">
                <a:latin typeface="Times New Roman" pitchFamily="18" charset="0"/>
                <a:cs typeface="Times New Roman" pitchFamily="18" charset="0"/>
              </a:rPr>
              <a:t>Where</a:t>
            </a:r>
          </a:p>
          <a:p>
            <a:r>
              <a:rPr lang="en-US" sz="2000" dirty="0">
                <a:latin typeface="Times New Roman" pitchFamily="18" charset="0"/>
                <a:cs typeface="Times New Roman" pitchFamily="18" charset="0"/>
              </a:rPr>
              <a:t>F1= Preprocessing</a:t>
            </a:r>
          </a:p>
          <a:p>
            <a:r>
              <a:rPr lang="en-US" sz="2000" dirty="0">
                <a:latin typeface="Times New Roman" pitchFamily="18" charset="0"/>
                <a:cs typeface="Times New Roman" pitchFamily="18" charset="0"/>
              </a:rPr>
              <a:t>F2= Feature Extraction</a:t>
            </a:r>
          </a:p>
          <a:p>
            <a:r>
              <a:rPr lang="en-US" sz="2000" dirty="0">
                <a:latin typeface="Times New Roman" pitchFamily="18" charset="0"/>
                <a:cs typeface="Times New Roman" pitchFamily="18" charset="0"/>
              </a:rPr>
              <a:t>F3= Classification as a criminal name. </a:t>
            </a:r>
          </a:p>
        </p:txBody>
      </p:sp>
    </p:spTree>
    <p:extLst>
      <p:ext uri="{BB962C8B-B14F-4D97-AF65-F5344CB8AC3E}">
        <p14:creationId xmlns:p14="http://schemas.microsoft.com/office/powerpoint/2010/main" val="218180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Mathematical Model</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S=Set of users</a:t>
            </a:r>
          </a:p>
          <a:p>
            <a:r>
              <a:rPr lang="en-US" sz="2000" dirty="0" err="1">
                <a:latin typeface="Times New Roman" pitchFamily="18" charset="0"/>
                <a:cs typeface="Times New Roman" pitchFamily="18" charset="0"/>
              </a:rPr>
              <a:t>Ss</a:t>
            </a:r>
            <a:r>
              <a:rPr lang="en-US" sz="2000" dirty="0">
                <a:latin typeface="Times New Roman" pitchFamily="18" charset="0"/>
                <a:cs typeface="Times New Roman" pitchFamily="18" charset="0"/>
              </a:rPr>
              <a:t>=rest state, capturing face, processing, classification </a:t>
            </a:r>
          </a:p>
          <a:p>
            <a:r>
              <a:rPr lang="en-US" sz="2000" dirty="0">
                <a:latin typeface="Times New Roman" pitchFamily="18" charset="0"/>
                <a:cs typeface="Times New Roman" pitchFamily="18" charset="0"/>
              </a:rPr>
              <a:t>Su- success state is successful analysis</a:t>
            </a:r>
          </a:p>
          <a:p>
            <a:r>
              <a:rPr lang="en-US" sz="2000" dirty="0">
                <a:latin typeface="Times New Roman" pitchFamily="18" charset="0"/>
                <a:cs typeface="Times New Roman" pitchFamily="18" charset="0"/>
              </a:rPr>
              <a:t>Fi- failure state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Objects:</a:t>
            </a:r>
          </a:p>
          <a:p>
            <a:r>
              <a:rPr lang="en-US" sz="2000" dirty="0">
                <a:latin typeface="Times New Roman" pitchFamily="18" charset="0"/>
                <a:cs typeface="Times New Roman" pitchFamily="18" charset="0"/>
              </a:rPr>
              <a:t>1) Input1: Ip1 = Username, Password</a:t>
            </a:r>
          </a:p>
          <a:p>
            <a:r>
              <a:rPr lang="en-US" sz="2000" dirty="0">
                <a:latin typeface="Times New Roman" pitchFamily="18" charset="0"/>
                <a:cs typeface="Times New Roman" pitchFamily="18" charset="0"/>
              </a:rPr>
              <a:t>2) Input2 : Ip2= Face</a:t>
            </a:r>
          </a:p>
          <a:p>
            <a:r>
              <a:rPr lang="en-US" sz="2000" dirty="0">
                <a:latin typeface="Times New Roman" pitchFamily="18" charset="0"/>
                <a:cs typeface="Times New Roman" pitchFamily="18" charset="0"/>
              </a:rPr>
              <a:t>1) Output1 : Op1 = Classification as criminal</a:t>
            </a:r>
          </a:p>
          <a:p>
            <a:r>
              <a:rPr lang="en-US" sz="2000" dirty="0">
                <a:latin typeface="Times New Roman" pitchFamily="18" charset="0"/>
                <a:cs typeface="Times New Roman" pitchFamily="18" charset="0"/>
              </a:rPr>
              <a:t>2) Output2 : Op2 = crime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33959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Feasibility Study</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In this project the technologies to be used are as follows:</a:t>
            </a:r>
          </a:p>
          <a:p>
            <a:pPr lvl="1"/>
            <a:r>
              <a:rPr lang="en-US" sz="2000" dirty="0">
                <a:latin typeface="Times New Roman" pitchFamily="18" charset="0"/>
                <a:cs typeface="Times New Roman" pitchFamily="18" charset="0"/>
              </a:rPr>
              <a:t>Python</a:t>
            </a:r>
          </a:p>
          <a:p>
            <a:pPr lvl="1"/>
            <a:r>
              <a:rPr lang="en-US" sz="2000" dirty="0">
                <a:latin typeface="Times New Roman" pitchFamily="18" charset="0"/>
                <a:cs typeface="Times New Roman" pitchFamily="18" charset="0"/>
              </a:rPr>
              <a:t>MySQL</a:t>
            </a:r>
          </a:p>
          <a:p>
            <a:r>
              <a:rPr lang="en-US" sz="2000" dirty="0">
                <a:latin typeface="Times New Roman" pitchFamily="18" charset="0"/>
                <a:cs typeface="Times New Roman" pitchFamily="18" charset="0"/>
              </a:rPr>
              <a:t>Diagram drawing tools like star </a:t>
            </a:r>
            <a:r>
              <a:rPr lang="en-US" sz="2000" dirty="0" err="1">
                <a:latin typeface="Times New Roman" pitchFamily="18" charset="0"/>
                <a:cs typeface="Times New Roman" pitchFamily="18" charset="0"/>
              </a:rPr>
              <a:t>uml</a:t>
            </a:r>
            <a:r>
              <a:rPr lang="en-US" sz="2000" dirty="0">
                <a:latin typeface="Times New Roman" pitchFamily="18" charset="0"/>
                <a:cs typeface="Times New Roman" pitchFamily="18" charset="0"/>
              </a:rPr>
              <a:t>, draw.io</a:t>
            </a:r>
          </a:p>
          <a:p>
            <a:r>
              <a:rPr lang="en-US" sz="2000" dirty="0">
                <a:latin typeface="Times New Roman" pitchFamily="18" charset="0"/>
                <a:cs typeface="Times New Roman" pitchFamily="18" charset="0"/>
              </a:rPr>
              <a:t>Each of the technologies are freely available and the technical skills required are manageable.</a:t>
            </a:r>
          </a:p>
          <a:p>
            <a:r>
              <a:rPr lang="en-US" sz="2000" dirty="0">
                <a:latin typeface="Times New Roman" pitchFamily="18" charset="0"/>
                <a:cs typeface="Times New Roman" pitchFamily="18" charset="0"/>
              </a:rPr>
              <a:t>From these it’s clear that the project is technically feasible</a:t>
            </a:r>
          </a:p>
        </p:txBody>
      </p:sp>
    </p:spTree>
    <p:extLst>
      <p:ext uri="{BB962C8B-B14F-4D97-AF65-F5344CB8AC3E}">
        <p14:creationId xmlns:p14="http://schemas.microsoft.com/office/powerpoint/2010/main" val="1465607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Feasibility Study</a:t>
            </a:r>
          </a:p>
        </p:txBody>
      </p:sp>
      <p:sp>
        <p:nvSpPr>
          <p:cNvPr id="9" name="Content Placeholder 8"/>
          <p:cNvSpPr>
            <a:spLocks noGrp="1"/>
          </p:cNvSpPr>
          <p:nvPr>
            <p:ph idx="1"/>
          </p:nvPr>
        </p:nvSpPr>
        <p:spPr/>
        <p:txBody>
          <a:bodyPr>
            <a:noAutofit/>
          </a:bodyPr>
          <a:lstStyle/>
          <a:p>
            <a:pPr marL="0" indent="0">
              <a:buNone/>
            </a:pPr>
            <a:r>
              <a:rPr lang="en-US" sz="2400" b="1" dirty="0">
                <a:latin typeface="Times New Roman" pitchFamily="18" charset="0"/>
                <a:cs typeface="Times New Roman" pitchFamily="18" charset="0"/>
              </a:rPr>
              <a:t>Resource feasibility</a:t>
            </a:r>
          </a:p>
          <a:p>
            <a:r>
              <a:rPr lang="en-US" sz="2400" dirty="0">
                <a:latin typeface="Times New Roman" pitchFamily="18" charset="0"/>
                <a:cs typeface="Times New Roman" pitchFamily="18" charset="0"/>
              </a:rPr>
              <a:t>Resources that are required for the project includes,</a:t>
            </a:r>
          </a:p>
          <a:p>
            <a:pPr lvl="1"/>
            <a:r>
              <a:rPr lang="en-US" sz="2400" dirty="0">
                <a:latin typeface="Times New Roman" pitchFamily="18" charset="0"/>
                <a:cs typeface="Times New Roman" pitchFamily="18" charset="0"/>
              </a:rPr>
              <a:t>Programming device (Laptop)</a:t>
            </a:r>
          </a:p>
          <a:p>
            <a:pPr lvl="1"/>
            <a:r>
              <a:rPr lang="en-US" sz="2400" dirty="0">
                <a:latin typeface="Times New Roman" pitchFamily="18" charset="0"/>
                <a:cs typeface="Times New Roman" pitchFamily="18" charset="0"/>
              </a:rPr>
              <a:t>Programming tools (freely available)</a:t>
            </a:r>
          </a:p>
          <a:p>
            <a:pPr lvl="1"/>
            <a:r>
              <a:rPr lang="en-US" sz="2400" dirty="0">
                <a:latin typeface="Times New Roman" pitchFamily="18" charset="0"/>
                <a:cs typeface="Times New Roman" pitchFamily="18" charset="0"/>
              </a:rPr>
              <a:t>Programming individuals</a:t>
            </a:r>
          </a:p>
          <a:p>
            <a:pPr lvl="1"/>
            <a:r>
              <a:rPr lang="en-US" sz="2400" dirty="0">
                <a:latin typeface="Times New Roman" pitchFamily="18" charset="0"/>
                <a:cs typeface="Times New Roman" pitchFamily="18" charset="0"/>
              </a:rPr>
              <a:t>Hardware is not required(External)</a:t>
            </a:r>
          </a:p>
          <a:p>
            <a:r>
              <a:rPr lang="en-US" sz="2400" dirty="0">
                <a:latin typeface="Times New Roman" pitchFamily="18" charset="0"/>
                <a:cs typeface="Times New Roman" pitchFamily="18" charset="0"/>
              </a:rPr>
              <a:t>So it’s clear that the project has the required resource feasibility.</a:t>
            </a:r>
          </a:p>
        </p:txBody>
      </p:sp>
    </p:spTree>
    <p:extLst>
      <p:ext uri="{BB962C8B-B14F-4D97-AF65-F5344CB8AC3E}">
        <p14:creationId xmlns:p14="http://schemas.microsoft.com/office/powerpoint/2010/main" val="1465607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r>
              <a:rPr lang="en-US" sz="4000" b="1" dirty="0">
                <a:latin typeface="Times New Roman" pitchFamily="18" charset="0"/>
                <a:cs typeface="Times New Roman" pitchFamily="18" charset="0"/>
              </a:rPr>
              <a:t>COCOMO MODEL</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The Basic COCOMO equations is as below:</a:t>
            </a:r>
          </a:p>
          <a:p>
            <a:r>
              <a:rPr lang="en-US" sz="2000" dirty="0">
                <a:latin typeface="Times New Roman" pitchFamily="18" charset="0"/>
                <a:cs typeface="Times New Roman" pitchFamily="18" charset="0"/>
              </a:rPr>
              <a:t>E = </a:t>
            </a:r>
            <a:r>
              <a:rPr lang="en-US" sz="2000" dirty="0" err="1">
                <a:latin typeface="Times New Roman" pitchFamily="18" charset="0"/>
                <a:cs typeface="Times New Roman" pitchFamily="18" charset="0"/>
              </a:rPr>
              <a:t>a</a:t>
            </a:r>
            <a:r>
              <a:rPr lang="en-US" sz="2000"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 KLOC b</a:t>
            </a:r>
            <a:r>
              <a:rPr lang="en-US" sz="2000" baseline="-25000" dirty="0">
                <a:latin typeface="Times New Roman" pitchFamily="18" charset="0"/>
                <a:cs typeface="Times New Roman" pitchFamily="18" charset="0"/>
              </a:rPr>
              <a:t>b</a:t>
            </a:r>
          </a:p>
          <a:p>
            <a:r>
              <a:rPr lang="en-US" sz="2000" dirty="0">
                <a:latin typeface="Times New Roman" pitchFamily="18" charset="0"/>
                <a:cs typeface="Times New Roman" pitchFamily="18" charset="0"/>
              </a:rPr>
              <a:t>D = </a:t>
            </a:r>
            <a:r>
              <a:rPr lang="en-US" sz="2000" dirty="0" err="1">
                <a:latin typeface="Times New Roman" pitchFamily="18" charset="0"/>
                <a:cs typeface="Times New Roman" pitchFamily="18" charset="0"/>
              </a:rPr>
              <a:t>c</a:t>
            </a:r>
            <a:r>
              <a:rPr lang="en-US" sz="2000"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 E </a:t>
            </a:r>
            <a:r>
              <a:rPr lang="en-US" sz="2000" dirty="0" err="1">
                <a:latin typeface="Times New Roman" pitchFamily="18" charset="0"/>
                <a:cs typeface="Times New Roman" pitchFamily="18" charset="0"/>
              </a:rPr>
              <a:t>d</a:t>
            </a:r>
            <a:r>
              <a:rPr lang="en-US" sz="2000" baseline="-25000" dirty="0" err="1">
                <a:latin typeface="Times New Roman" pitchFamily="18" charset="0"/>
                <a:cs typeface="Times New Roman" pitchFamily="18" charset="0"/>
              </a:rPr>
              <a:t>b</a:t>
            </a:r>
            <a:endParaRPr lang="en-US" sz="2000" baseline="-25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 E is the effort applied in person-months.</a:t>
            </a:r>
          </a:p>
          <a:p>
            <a:r>
              <a:rPr lang="en-US" sz="2000" dirty="0">
                <a:latin typeface="Times New Roman" pitchFamily="18" charset="0"/>
                <a:cs typeface="Times New Roman" pitchFamily="18" charset="0"/>
              </a:rPr>
              <a:t>D is the development time in chronological months.</a:t>
            </a:r>
          </a:p>
          <a:p>
            <a:r>
              <a:rPr lang="en-US" sz="2000" dirty="0">
                <a:latin typeface="Times New Roman" pitchFamily="18" charset="0"/>
                <a:cs typeface="Times New Roman" pitchFamily="18" charset="0"/>
              </a:rPr>
              <a:t>KLOC is the estimated number of delivered lines of code for the project (express in thousands).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912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The coefficients </a:t>
            </a:r>
            <a:r>
              <a:rPr lang="en-US" sz="2000" i="1" dirty="0">
                <a:latin typeface="Times New Roman" pitchFamily="18" charset="0"/>
                <a:cs typeface="Times New Roman" pitchFamily="18" charset="0"/>
              </a:rPr>
              <a:t>a</a:t>
            </a:r>
            <a:r>
              <a:rPr lang="en-US" sz="2000" i="1" baseline="-25000" dirty="0">
                <a:latin typeface="Times New Roman" pitchFamily="18" charset="0"/>
                <a:cs typeface="Times New Roman" pitchFamily="18" charset="0"/>
              </a:rPr>
              <a:t>b</a:t>
            </a:r>
            <a:r>
              <a:rPr lang="en-US" sz="2000" dirty="0">
                <a:latin typeface="Times New Roman" pitchFamily="18" charset="0"/>
                <a:cs typeface="Times New Roman" pitchFamily="18" charset="0"/>
              </a:rPr>
              <a:t> and </a:t>
            </a:r>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 and the exponents </a:t>
            </a:r>
            <a:r>
              <a:rPr lang="en-US" sz="2000" i="1" dirty="0">
                <a:latin typeface="Times New Roman" pitchFamily="18" charset="0"/>
                <a:cs typeface="Times New Roman" pitchFamily="18" charset="0"/>
              </a:rPr>
              <a:t>b</a:t>
            </a:r>
            <a:r>
              <a:rPr lang="en-US" sz="2000" i="1" baseline="-25000" dirty="0">
                <a:latin typeface="Times New Roman" pitchFamily="18" charset="0"/>
                <a:cs typeface="Times New Roman" pitchFamily="18" charset="0"/>
              </a:rPr>
              <a:t>b</a:t>
            </a:r>
            <a:r>
              <a:rPr lang="en-US" sz="2000" dirty="0">
                <a:latin typeface="Times New Roman" pitchFamily="18" charset="0"/>
                <a:cs typeface="Times New Roman" pitchFamily="18" charset="0"/>
              </a:rPr>
              <a:t> and </a:t>
            </a:r>
            <a:r>
              <a:rPr lang="en-US" sz="2000" i="1" dirty="0" err="1">
                <a:latin typeface="Times New Roman" pitchFamily="18" charset="0"/>
                <a:cs typeface="Times New Roman" pitchFamily="18" charset="0"/>
              </a:rPr>
              <a:t>d</a:t>
            </a:r>
            <a:r>
              <a:rPr lang="en-US" sz="2000" i="1"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 are given in Table:</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b="1" dirty="0">
                <a:latin typeface="Times New Roman" pitchFamily="18" charset="0"/>
                <a:cs typeface="Times New Roman" pitchFamily="18" charset="0"/>
              </a:rPr>
              <a:t>COCOMO MODEL</a:t>
            </a:r>
          </a:p>
        </p:txBody>
      </p:sp>
      <p:graphicFrame>
        <p:nvGraphicFramePr>
          <p:cNvPr id="4" name="Table 3"/>
          <p:cNvGraphicFramePr>
            <a:graphicFrameLocks noGrp="1"/>
          </p:cNvGraphicFramePr>
          <p:nvPr>
            <p:extLst>
              <p:ext uri="{D42A27DB-BD31-4B8C-83A1-F6EECF244321}">
                <p14:modId xmlns:p14="http://schemas.microsoft.com/office/powerpoint/2010/main" val="4024051720"/>
              </p:ext>
            </p:extLst>
          </p:nvPr>
        </p:nvGraphicFramePr>
        <p:xfrm>
          <a:off x="1371600" y="2494439"/>
          <a:ext cx="5943599" cy="2763360"/>
        </p:xfrm>
        <a:graphic>
          <a:graphicData uri="http://schemas.openxmlformats.org/drawingml/2006/table">
            <a:tbl>
              <a:tblPr/>
              <a:tblGrid>
                <a:gridCol w="2139696">
                  <a:extLst>
                    <a:ext uri="{9D8B030D-6E8A-4147-A177-3AD203B41FA5}">
                      <a16:colId xmlns:a16="http://schemas.microsoft.com/office/drawing/2014/main" val="20000"/>
                    </a:ext>
                  </a:extLst>
                </a:gridCol>
                <a:gridCol w="950976">
                  <a:extLst>
                    <a:ext uri="{9D8B030D-6E8A-4147-A177-3AD203B41FA5}">
                      <a16:colId xmlns:a16="http://schemas.microsoft.com/office/drawing/2014/main" val="20001"/>
                    </a:ext>
                  </a:extLst>
                </a:gridCol>
                <a:gridCol w="891540">
                  <a:extLst>
                    <a:ext uri="{9D8B030D-6E8A-4147-A177-3AD203B41FA5}">
                      <a16:colId xmlns:a16="http://schemas.microsoft.com/office/drawing/2014/main" val="20002"/>
                    </a:ext>
                  </a:extLst>
                </a:gridCol>
                <a:gridCol w="1069847">
                  <a:extLst>
                    <a:ext uri="{9D8B030D-6E8A-4147-A177-3AD203B41FA5}">
                      <a16:colId xmlns:a16="http://schemas.microsoft.com/office/drawing/2014/main" val="20003"/>
                    </a:ext>
                  </a:extLst>
                </a:gridCol>
                <a:gridCol w="891540">
                  <a:extLst>
                    <a:ext uri="{9D8B030D-6E8A-4147-A177-3AD203B41FA5}">
                      <a16:colId xmlns:a16="http://schemas.microsoft.com/office/drawing/2014/main" val="20004"/>
                    </a:ext>
                  </a:extLst>
                </a:gridCol>
              </a:tblGrid>
              <a:tr h="690840">
                <a:tc>
                  <a:txBody>
                    <a:bodyPr/>
                    <a:lstStyle/>
                    <a:p>
                      <a:r>
                        <a:rPr lang="en-US" b="1" dirty="0">
                          <a:latin typeface="Times New Roman" panose="02020603050405020304" pitchFamily="18" charset="0"/>
                          <a:cs typeface="Times New Roman" panose="02020603050405020304" pitchFamily="18" charset="0"/>
                        </a:rPr>
                        <a:t>Software Project</a:t>
                      </a:r>
                      <a:endParaRPr lang="en-US" dirty="0">
                        <a:latin typeface="Times New Roman" panose="02020603050405020304" pitchFamily="18" charset="0"/>
                        <a:cs typeface="Times New Roman" panose="02020603050405020304" pitchFamily="18" charset="0"/>
                      </a:endParaRPr>
                    </a:p>
                  </a:txBody>
                  <a:tcPr marL="38100" marR="38100" marT="38100" marB="38100" anchor="ctr">
                    <a:lnL>
                      <a:noFill/>
                    </a:lnL>
                    <a:lnR>
                      <a:noFill/>
                    </a:lnR>
                    <a:lnT>
                      <a:noFill/>
                    </a:lnT>
                    <a:lnB>
                      <a:noFill/>
                    </a:lnB>
                  </a:tcPr>
                </a:tc>
                <a:tc>
                  <a:txBody>
                    <a:bodyPr/>
                    <a:lstStyle/>
                    <a:p>
                      <a:r>
                        <a:rPr lang="en-US" b="1">
                          <a:latin typeface="Times New Roman" panose="02020603050405020304" pitchFamily="18" charset="0"/>
                          <a:cs typeface="Times New Roman" panose="02020603050405020304" pitchFamily="18" charset="0"/>
                        </a:rPr>
                        <a:t>a</a:t>
                      </a:r>
                      <a:r>
                        <a:rPr lang="en-US" b="1" baseline="-2500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marL="38100" marR="38100" marT="38100" marB="38100" anchor="ctr">
                    <a:lnL>
                      <a:noFill/>
                    </a:lnL>
                    <a:lnR>
                      <a:noFill/>
                    </a:lnR>
                    <a:lnT>
                      <a:noFill/>
                    </a:lnT>
                    <a:lnB>
                      <a:noFill/>
                    </a:lnB>
                  </a:tcPr>
                </a:tc>
                <a:tc>
                  <a:txBody>
                    <a:bodyPr/>
                    <a:lstStyle/>
                    <a:p>
                      <a:r>
                        <a:rPr lang="en-US" b="1">
                          <a:latin typeface="Times New Roman" panose="02020603050405020304" pitchFamily="18" charset="0"/>
                          <a:cs typeface="Times New Roman" panose="02020603050405020304" pitchFamily="18" charset="0"/>
                        </a:rPr>
                        <a:t>b</a:t>
                      </a:r>
                      <a:r>
                        <a:rPr lang="en-US" b="1" baseline="-2500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marL="38100" marR="38100" marT="38100" marB="38100" anchor="ctr">
                    <a:lnL>
                      <a:noFill/>
                    </a:lnL>
                    <a:lnR>
                      <a:noFill/>
                    </a:lnR>
                    <a:lnT>
                      <a:noFill/>
                    </a:lnT>
                    <a:lnB>
                      <a:noFill/>
                    </a:lnB>
                  </a:tcPr>
                </a:tc>
                <a:tc>
                  <a:txBody>
                    <a:bodyPr/>
                    <a:lstStyle/>
                    <a:p>
                      <a:r>
                        <a:rPr lang="en-US" b="1">
                          <a:latin typeface="Times New Roman" panose="02020603050405020304" pitchFamily="18" charset="0"/>
                          <a:cs typeface="Times New Roman" panose="02020603050405020304" pitchFamily="18" charset="0"/>
                        </a:rPr>
                        <a:t>c</a:t>
                      </a:r>
                      <a:r>
                        <a:rPr lang="en-US" b="1" baseline="-2500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marL="38100" marR="38100" marT="38100" marB="38100" anchor="ctr">
                    <a:lnL>
                      <a:noFill/>
                    </a:lnL>
                    <a:lnR>
                      <a:noFill/>
                    </a:lnR>
                    <a:lnT>
                      <a:noFill/>
                    </a:lnT>
                    <a:lnB>
                      <a:noFill/>
                    </a:lnB>
                  </a:tcPr>
                </a:tc>
                <a:tc>
                  <a:txBody>
                    <a:bodyPr/>
                    <a:lstStyle/>
                    <a:p>
                      <a:r>
                        <a:rPr lang="en-US" b="1">
                          <a:latin typeface="Times New Roman" panose="02020603050405020304" pitchFamily="18" charset="0"/>
                          <a:cs typeface="Times New Roman" panose="02020603050405020304" pitchFamily="18" charset="0"/>
                        </a:rPr>
                        <a:t>d</a:t>
                      </a:r>
                      <a:r>
                        <a:rPr lang="en-US" b="1" baseline="-2500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marL="38100" marR="38100" marT="38100" marB="38100" anchor="ctr">
                    <a:lnL>
                      <a:noFill/>
                    </a:lnL>
                    <a:lnR>
                      <a:noFill/>
                    </a:lnR>
                    <a:lnT>
                      <a:noFill/>
                    </a:lnT>
                    <a:lnB>
                      <a:noFill/>
                    </a:lnB>
                  </a:tcPr>
                </a:tc>
                <a:extLst>
                  <a:ext uri="{0D108BD9-81ED-4DB2-BD59-A6C34878D82A}">
                    <a16:rowId xmlns:a16="http://schemas.microsoft.com/office/drawing/2014/main" val="10000"/>
                  </a:ext>
                </a:extLst>
              </a:tr>
              <a:tr h="690840">
                <a:tc>
                  <a:txBody>
                    <a:bodyPr/>
                    <a:lstStyle/>
                    <a:p>
                      <a:r>
                        <a:rPr lang="en-US" dirty="0">
                          <a:latin typeface="Times New Roman" panose="02020603050405020304" pitchFamily="18" charset="0"/>
                          <a:cs typeface="Times New Roman" panose="02020603050405020304" pitchFamily="18" charset="0"/>
                        </a:rPr>
                        <a:t>Organic</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2.4</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1.05</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2.5</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0.38</a:t>
                      </a:r>
                    </a:p>
                  </a:txBody>
                  <a:tcPr marL="38100" marR="38100" marT="38100" marB="38100" anchor="ctr">
                    <a:lnL>
                      <a:noFill/>
                    </a:lnL>
                    <a:lnR>
                      <a:noFill/>
                    </a:lnR>
                    <a:lnT>
                      <a:noFill/>
                    </a:lnT>
                    <a:lnB>
                      <a:noFill/>
                    </a:lnB>
                  </a:tcPr>
                </a:tc>
                <a:extLst>
                  <a:ext uri="{0D108BD9-81ED-4DB2-BD59-A6C34878D82A}">
                    <a16:rowId xmlns:a16="http://schemas.microsoft.com/office/drawing/2014/main" val="10001"/>
                  </a:ext>
                </a:extLst>
              </a:tr>
              <a:tr h="690840">
                <a:tc>
                  <a:txBody>
                    <a:bodyPr/>
                    <a:lstStyle/>
                    <a:p>
                      <a:r>
                        <a:rPr lang="en-US">
                          <a:latin typeface="Times New Roman" panose="02020603050405020304" pitchFamily="18" charset="0"/>
                          <a:cs typeface="Times New Roman" panose="02020603050405020304" pitchFamily="18" charset="0"/>
                        </a:rPr>
                        <a:t>Semi-detached</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3.0</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1.12</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2.5</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0.35</a:t>
                      </a:r>
                    </a:p>
                  </a:txBody>
                  <a:tcPr marL="38100" marR="38100" marT="38100" marB="38100" anchor="ctr">
                    <a:lnL>
                      <a:noFill/>
                    </a:lnL>
                    <a:lnR>
                      <a:noFill/>
                    </a:lnR>
                    <a:lnT>
                      <a:noFill/>
                    </a:lnT>
                    <a:lnB>
                      <a:noFill/>
                    </a:lnB>
                  </a:tcPr>
                </a:tc>
                <a:extLst>
                  <a:ext uri="{0D108BD9-81ED-4DB2-BD59-A6C34878D82A}">
                    <a16:rowId xmlns:a16="http://schemas.microsoft.com/office/drawing/2014/main" val="10002"/>
                  </a:ext>
                </a:extLst>
              </a:tr>
              <a:tr h="690840">
                <a:tc>
                  <a:txBody>
                    <a:bodyPr/>
                    <a:lstStyle/>
                    <a:p>
                      <a:r>
                        <a:rPr lang="en-US" dirty="0">
                          <a:latin typeface="Times New Roman" panose="02020603050405020304" pitchFamily="18" charset="0"/>
                          <a:cs typeface="Times New Roman" panose="02020603050405020304" pitchFamily="18" charset="0"/>
                        </a:rPr>
                        <a:t>Embedded</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3.6</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1.20</a:t>
                      </a:r>
                    </a:p>
                  </a:txBody>
                  <a:tcPr marL="38100" marR="38100" marT="38100" marB="38100"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2.5</a:t>
                      </a:r>
                    </a:p>
                  </a:txBody>
                  <a:tcPr marL="38100" marR="38100" marT="38100" marB="38100"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0.32</a:t>
                      </a:r>
                    </a:p>
                  </a:txBody>
                  <a:tcPr marL="38100" marR="38100" marT="38100" marB="38100"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078163" y="2493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61858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Our proposed system is purely software oriented and the no of lines of codes will be approximately 2000,</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E=2.4*2^1.05</a:t>
            </a:r>
          </a:p>
          <a:p>
            <a:r>
              <a:rPr lang="en-US" sz="2000" dirty="0">
                <a:latin typeface="Times New Roman" pitchFamily="18" charset="0"/>
                <a:cs typeface="Times New Roman" pitchFamily="18" charset="0"/>
              </a:rPr>
              <a:t>D=2.5*E^0.38</a:t>
            </a:r>
          </a:p>
        </p:txBody>
      </p:sp>
      <p:sp>
        <p:nvSpPr>
          <p:cNvPr id="3" name="Title 2"/>
          <p:cNvSpPr>
            <a:spLocks noGrp="1"/>
          </p:cNvSpPr>
          <p:nvPr>
            <p:ph type="title"/>
          </p:nvPr>
        </p:nvSpPr>
        <p:spPr/>
        <p:txBody>
          <a:bodyPr>
            <a:normAutofit/>
          </a:bodyPr>
          <a:lstStyle/>
          <a:p>
            <a:r>
              <a:rPr lang="en-US" sz="4000" b="1" dirty="0">
                <a:latin typeface="Times New Roman" pitchFamily="18" charset="0"/>
                <a:cs typeface="Times New Roman" pitchFamily="18" charset="0"/>
              </a:rPr>
              <a:t>COCOMO MODEL</a:t>
            </a:r>
          </a:p>
        </p:txBody>
      </p:sp>
    </p:spTree>
    <p:extLst>
      <p:ext uri="{BB962C8B-B14F-4D97-AF65-F5344CB8AC3E}">
        <p14:creationId xmlns:p14="http://schemas.microsoft.com/office/powerpoint/2010/main" val="157592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463480" y="332656"/>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tx1"/>
                </a:solidFill>
                <a:latin typeface="Times New Roman" pitchFamily="18" charset="0"/>
                <a:cs typeface="Times New Roman" pitchFamily="18" charset="0"/>
                <a:sym typeface="Arial"/>
              </a:rPr>
              <a:t>Motivation</a:t>
            </a:r>
            <a:endParaRPr sz="4000" b="1" i="0" u="none" strike="noStrike" cap="none" dirty="0">
              <a:solidFill>
                <a:schemeClr val="tx1"/>
              </a:solidFill>
              <a:latin typeface="Times New Roman" pitchFamily="18" charset="0"/>
              <a:cs typeface="Times New Roman" pitchFamily="18" charset="0"/>
              <a:sym typeface="Arial"/>
            </a:endParaRPr>
          </a:p>
        </p:txBody>
      </p:sp>
      <p:sp>
        <p:nvSpPr>
          <p:cNvPr id="4" name="Content Placeholder 2">
            <a:extLst>
              <a:ext uri="{FF2B5EF4-FFF2-40B4-BE49-F238E27FC236}">
                <a16:creationId xmlns:a16="http://schemas.microsoft.com/office/drawing/2014/main" id="{2EE9162A-CE75-4A6D-962D-5D6301A3251E}"/>
              </a:ext>
            </a:extLst>
          </p:cNvPr>
          <p:cNvSpPr>
            <a:spLocks noGrp="1"/>
          </p:cNvSpPr>
          <p:nvPr/>
        </p:nvSpPr>
        <p:spPr>
          <a:xfrm>
            <a:off x="463480" y="155679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rgbClr val="002060"/>
              </a:buClr>
            </a:pPr>
            <a:r>
              <a:rPr lang="en-US" sz="2000" dirty="0">
                <a:latin typeface="Times New Roman" pitchFamily="18" charset="0"/>
                <a:cs typeface="Times New Roman" pitchFamily="18" charset="0"/>
              </a:rPr>
              <a:t>In the modern world, security is one of the main concerns.</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There is significant rise of threats to the society with increasing rate of crimes and terrorist activities.</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Even have many ways of identifying a person, Finger print recognition, voice recognition, Iris and voice recognition are the approaches of biometric identification.</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It also useful in footages taken by surveillance and application.</a:t>
            </a:r>
          </a:p>
          <a:p>
            <a:pPr algn="just">
              <a:buClr>
                <a:srgbClr val="002060"/>
              </a:buClr>
            </a:pPr>
            <a:endParaRPr lang="en-US" sz="2000" dirty="0">
              <a:latin typeface="Times New Roman" pitchFamily="18" charset="0"/>
              <a:cs typeface="Times New Roman" pitchFamily="18" charset="0"/>
            </a:endParaRPr>
          </a:p>
          <a:p>
            <a:pPr algn="just">
              <a:buClr>
                <a:srgbClr val="002060"/>
              </a:buClr>
            </a:pPr>
            <a:r>
              <a:rPr lang="en-US" sz="2000" dirty="0">
                <a:latin typeface="Times New Roman" pitchFamily="18" charset="0"/>
                <a:cs typeface="Times New Roman" pitchFamily="18" charset="0"/>
              </a:rPr>
              <a:t>This project is aimed to identify the criminal faces.</a:t>
            </a:r>
          </a:p>
        </p:txBody>
      </p:sp>
    </p:spTree>
    <p:extLst>
      <p:ext uri="{BB962C8B-B14F-4D97-AF65-F5344CB8AC3E}">
        <p14:creationId xmlns:p14="http://schemas.microsoft.com/office/powerpoint/2010/main" val="1103382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pPr algn="ctr"/>
            <a:r>
              <a:rPr lang="en-US" sz="4000" b="1" dirty="0">
                <a:latin typeface="Times New Roman" pitchFamily="18" charset="0"/>
                <a:cs typeface="Times New Roman" pitchFamily="18" charset="0"/>
              </a:rPr>
              <a:t>Risk Analysis</a:t>
            </a:r>
          </a:p>
        </p:txBody>
      </p:sp>
      <p:sp>
        <p:nvSpPr>
          <p:cNvPr id="9" name="Content Placeholder 8"/>
          <p:cNvSpPr>
            <a:spLocks noGrp="1"/>
          </p:cNvSpPr>
          <p:nvPr>
            <p:ph idx="1"/>
          </p:nvPr>
        </p:nvSpPr>
        <p:spPr/>
        <p:txBody>
          <a:bodyPr>
            <a:noAutofit/>
          </a:bodyPr>
          <a:lstStyle/>
          <a:p>
            <a:r>
              <a:rPr lang="en-US" sz="2000" dirty="0">
                <a:latin typeface="Times New Roman" pitchFamily="18" charset="0"/>
                <a:cs typeface="Times New Roman" pitchFamily="18" charset="0"/>
              </a:rPr>
              <a:t>File sizes and the complete project size will not exceed 200MB.</a:t>
            </a:r>
          </a:p>
          <a:p>
            <a:r>
              <a:rPr lang="en-US" sz="2000" dirty="0">
                <a:latin typeface="Times New Roman" pitchFamily="18" charset="0"/>
                <a:cs typeface="Times New Roman" pitchFamily="18" charset="0"/>
              </a:rPr>
              <a:t>Being a 31 weeks project, the project will have several deadlines and deliverables that can be scheduled successively. </a:t>
            </a:r>
          </a:p>
          <a:p>
            <a:r>
              <a:rPr lang="en-US" sz="2000" dirty="0">
                <a:latin typeface="Times New Roman" pitchFamily="18" charset="0"/>
                <a:cs typeface="Times New Roman" pitchFamily="18" charset="0"/>
              </a:rPr>
              <a:t>Depending on the coding and designing efforts, the deadlines are quite reasonable.</a:t>
            </a:r>
          </a:p>
          <a:p>
            <a:r>
              <a:rPr lang="en-US" sz="2000" dirty="0">
                <a:latin typeface="Times New Roman" pitchFamily="18" charset="0"/>
                <a:cs typeface="Times New Roman" pitchFamily="18" charset="0"/>
              </a:rPr>
              <a:t>So this project is feasible and risk free.</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65607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188640"/>
            <a:ext cx="4608512" cy="1143000"/>
          </a:xfrm>
        </p:spPr>
        <p:txBody>
          <a:bodyPr>
            <a:normAutofit/>
          </a:bodyPr>
          <a:lstStyle/>
          <a:p>
            <a:r>
              <a:rPr lang="en-US" sz="4000" b="1" dirty="0">
                <a:latin typeface="Times New Roman" pitchFamily="18" charset="0"/>
                <a:cs typeface="Times New Roman" pitchFamily="18" charset="0"/>
              </a:rPr>
              <a:t>Advantages</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Security levels will be significantly improved.</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High accuracy allows avoiding false identification.</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Fully automated.</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90287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6984776" cy="1143000"/>
          </a:xfrm>
        </p:spPr>
        <p:txBody>
          <a:bodyPr>
            <a:normAutofit/>
          </a:bodyPr>
          <a:lstStyle/>
          <a:p>
            <a:r>
              <a:rPr lang="en-US" sz="4000" b="1" dirty="0">
                <a:latin typeface="Times New Roman" pitchFamily="18" charset="0"/>
                <a:cs typeface="Times New Roman" pitchFamily="18" charset="0"/>
              </a:rPr>
              <a:t>Expected Result/Outcome</a:t>
            </a:r>
          </a:p>
        </p:txBody>
      </p:sp>
      <p:sp>
        <p:nvSpPr>
          <p:cNvPr id="9" name="Content Placeholder 8"/>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Criminal Face recognition.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Criminal Name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Crimes Committed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94152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r>
              <a:rPr lang="en-US" sz="4000" b="1" dirty="0">
                <a:latin typeface="Times New Roman" pitchFamily="18" charset="0"/>
                <a:cs typeface="Times New Roman" pitchFamily="18" charset="0"/>
              </a:rPr>
              <a:t>System Requirements</a:t>
            </a:r>
          </a:p>
        </p:txBody>
      </p:sp>
      <p:sp>
        <p:nvSpPr>
          <p:cNvPr id="9" name="Content Placeholder 8"/>
          <p:cNvSpPr>
            <a:spLocks noGrp="1"/>
          </p:cNvSpPr>
          <p:nvPr>
            <p:ph idx="1"/>
          </p:nvPr>
        </p:nvSpPr>
        <p:spPr/>
        <p:txBody>
          <a:bodyPr>
            <a:normAutofit/>
          </a:bodyPr>
          <a:lstStyle/>
          <a:p>
            <a:pPr>
              <a:buFont typeface="Wingdings" pitchFamily="2" charset="2"/>
              <a:buChar char="q"/>
            </a:pPr>
            <a:r>
              <a:rPr lang="en-US" sz="2000" b="1" dirty="0">
                <a:latin typeface="Times New Roman" pitchFamily="18" charset="0"/>
                <a:cs typeface="Times New Roman" pitchFamily="18" charset="0"/>
              </a:rPr>
              <a:t>Software Requirement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Operating System: Microsoft Windows 7 or Above</a:t>
            </a:r>
          </a:p>
          <a:p>
            <a:r>
              <a:rPr lang="en-US" sz="2000" dirty="0">
                <a:latin typeface="Times New Roman" pitchFamily="18" charset="0"/>
                <a:cs typeface="Times New Roman" pitchFamily="18" charset="0"/>
              </a:rPr>
              <a:t>Language: Python</a:t>
            </a:r>
          </a:p>
          <a:p>
            <a:r>
              <a:rPr lang="en-US" sz="2000" dirty="0">
                <a:latin typeface="Times New Roman" pitchFamily="18" charset="0"/>
                <a:cs typeface="Times New Roman" pitchFamily="18" charset="0"/>
              </a:rPr>
              <a:t>Database: </a:t>
            </a:r>
            <a:r>
              <a:rPr lang="en-US" sz="2000" dirty="0" err="1">
                <a:latin typeface="Times New Roman" pitchFamily="18" charset="0"/>
                <a:cs typeface="Times New Roman" pitchFamily="18" charset="0"/>
              </a:rPr>
              <a:t>MySQL</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Font typeface="Wingdings" pitchFamily="2" charset="2"/>
              <a:buChar char="q"/>
            </a:pPr>
            <a:r>
              <a:rPr lang="en-US" sz="2000" b="1" dirty="0">
                <a:latin typeface="Times New Roman" pitchFamily="18" charset="0"/>
                <a:cs typeface="Times New Roman" pitchFamily="18" charset="0"/>
              </a:rPr>
              <a:t>Hardware Requirement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Processor: Intel Core I3 or Higher</a:t>
            </a:r>
          </a:p>
          <a:p>
            <a:r>
              <a:rPr lang="en-US" sz="2000" dirty="0">
                <a:latin typeface="Times New Roman" pitchFamily="18" charset="0"/>
                <a:cs typeface="Times New Roman" pitchFamily="18" charset="0"/>
              </a:rPr>
              <a:t>RAM: 4GB or Higher</a:t>
            </a:r>
          </a:p>
          <a:p>
            <a:r>
              <a:rPr lang="en-US" sz="2000" dirty="0">
                <a:latin typeface="Times New Roman" pitchFamily="18" charset="0"/>
                <a:cs typeface="Times New Roman" pitchFamily="18" charset="0"/>
              </a:rPr>
              <a:t>Hard Disk: 100GB (min)</a:t>
            </a:r>
          </a:p>
          <a:p>
            <a:r>
              <a:rPr lang="en-US" sz="2000" dirty="0">
                <a:latin typeface="Times New Roman" pitchFamily="18" charset="0"/>
                <a:cs typeface="Times New Roman" pitchFamily="18" charset="0"/>
              </a:rPr>
              <a:t>Web Camera</a:t>
            </a:r>
          </a:p>
        </p:txBody>
      </p:sp>
    </p:spTree>
    <p:extLst>
      <p:ext uri="{BB962C8B-B14F-4D97-AF65-F5344CB8AC3E}">
        <p14:creationId xmlns:p14="http://schemas.microsoft.com/office/powerpoint/2010/main" val="3931891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Applications</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Application- Benefits of the project to the society:</a:t>
            </a:r>
          </a:p>
          <a:p>
            <a:pPr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Identification of Criminals</a:t>
            </a:r>
          </a:p>
          <a:p>
            <a:pPr lvl="1"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ATM and bank video surveillance</a:t>
            </a:r>
          </a:p>
          <a:p>
            <a:pPr lvl="1"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Prevent fraud voters</a:t>
            </a:r>
          </a:p>
          <a:p>
            <a:pPr lvl="1"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Find a thief or terrorist in stored video database from surveillance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70779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Conclusion</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We have proposed criminal identification using Python &amp; </a:t>
            </a:r>
            <a:r>
              <a:rPr lang="en-US" sz="2000" dirty="0" err="1">
                <a:latin typeface="Times New Roman" pitchFamily="18" charset="0"/>
                <a:cs typeface="Times New Roman" pitchFamily="18" charset="0"/>
              </a:rPr>
              <a:t>OpenCV</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system aims to find solutions for a robust method for criminal identification from live videos, reducing the time requirements for face recognition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rPr>
              <a:t>This system </a:t>
            </a:r>
            <a:r>
              <a:rPr lang="en-US" sz="2000" dirty="0">
                <a:latin typeface="Times New Roman" panose="02020603050405020304" pitchFamily="18" charset="0"/>
                <a:cs typeface="Times New Roman" panose="02020603050405020304" pitchFamily="18" charset="0"/>
              </a:rPr>
              <a:t>provides better approach to detect criminal.</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183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Future Scope</a:t>
            </a:r>
          </a:p>
        </p:txBody>
      </p:sp>
      <p:sp>
        <p:nvSpPr>
          <p:cNvPr id="9" name="Content Placeholder 8"/>
          <p:cNvSpPr>
            <a:spLocks noGrp="1"/>
          </p:cNvSpPr>
          <p:nvPr>
            <p:ph idx="1"/>
          </p:nvPr>
        </p:nvSpPr>
        <p:spPr/>
        <p:txBody>
          <a:bodyPr>
            <a:normAutofit/>
          </a:bodyPr>
          <a:lstStyle/>
          <a:p>
            <a:pPr algn="just"/>
            <a:r>
              <a:rPr lang="en-US" sz="2000" dirty="0">
                <a:latin typeface="Times New Roman" pitchFamily="18" charset="0"/>
                <a:cs typeface="Times New Roman" pitchFamily="18" charset="0"/>
              </a:rPr>
              <a:t>In future we introduce a new face recognition technique to accomplish a system to handle video based images under variety of pose and illumination conditions.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And also we make use of PCA, FLDA technique to obtain virtual frontal face for Dimensionality reduction and Presentation respectively.</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LLR technique to obtain virtual frontal face and we appoint DCT for illumination normalization.</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12616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4000" b="1" dirty="0">
                <a:latin typeface="Times New Roman" pitchFamily="18" charset="0"/>
                <a:cs typeface="Times New Roman" pitchFamily="18" charset="0"/>
              </a:rPr>
              <a:t>References</a:t>
            </a:r>
            <a:endParaRPr lang="en-US" sz="4000" b="1" dirty="0"/>
          </a:p>
        </p:txBody>
      </p:sp>
      <p:sp>
        <p:nvSpPr>
          <p:cNvPr id="16387" name="Content Placeholder 2"/>
          <p:cNvSpPr>
            <a:spLocks noGrp="1"/>
          </p:cNvSpPr>
          <p:nvPr>
            <p:ph idx="1"/>
          </p:nvPr>
        </p:nvSpPr>
        <p:spPr>
          <a:xfrm>
            <a:off x="457200" y="914400"/>
            <a:ext cx="8229600" cy="4525963"/>
          </a:xfrm>
        </p:spPr>
        <p:txBody>
          <a:bodyPr>
            <a:normAutofit fontScale="92500" lnSpcReduction="10000"/>
          </a:bodyPr>
          <a:lstStyle/>
          <a:p>
            <a:pPr algn="just"/>
            <a:r>
              <a:rPr lang="en-US" sz="1800" dirty="0">
                <a:latin typeface="Times New Roman" pitchFamily="18" charset="0"/>
                <a:cs typeface="Times New Roman" pitchFamily="18" charset="0"/>
              </a:rPr>
              <a:t>[1] Yang </a:t>
            </a:r>
            <a:r>
              <a:rPr lang="en-US" sz="1800" dirty="0" err="1">
                <a:latin typeface="Times New Roman" pitchFamily="18" charset="0"/>
                <a:cs typeface="Times New Roman" pitchFamily="18" charset="0"/>
              </a:rPr>
              <a:t>Yang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Zheng</a:t>
            </a:r>
            <a:r>
              <a:rPr lang="en-US" sz="1800" dirty="0">
                <a:latin typeface="Times New Roman" pitchFamily="18" charset="0"/>
                <a:cs typeface="Times New Roman" pitchFamily="18" charset="0"/>
              </a:rPr>
              <a:t>-Jun </a:t>
            </a:r>
            <a:r>
              <a:rPr lang="en-US" sz="1800" dirty="0" err="1">
                <a:latin typeface="Times New Roman" pitchFamily="18" charset="0"/>
                <a:cs typeface="Times New Roman" pitchFamily="18" charset="0"/>
              </a:rPr>
              <a:t>Zha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Heng</a:t>
            </a:r>
            <a:r>
              <a:rPr lang="en-US" sz="1800" dirty="0">
                <a:latin typeface="Times New Roman" pitchFamily="18" charset="0"/>
                <a:cs typeface="Times New Roman" pitchFamily="18" charset="0"/>
              </a:rPr>
              <a:t> Tao </a:t>
            </a:r>
            <a:r>
              <a:rPr lang="en-US" sz="1800" dirty="0" err="1">
                <a:latin typeface="Times New Roman" pitchFamily="18" charset="0"/>
                <a:cs typeface="Times New Roman" pitchFamily="18" charset="0"/>
              </a:rPr>
              <a:t>Shen</a:t>
            </a:r>
            <a:r>
              <a:rPr lang="en-US" sz="1800" dirty="0">
                <a:latin typeface="Times New Roman" pitchFamily="18" charset="0"/>
                <a:cs typeface="Times New Roman" pitchFamily="18" charset="0"/>
              </a:rPr>
              <a:t> and Tat-</a:t>
            </a:r>
            <a:r>
              <a:rPr lang="en-US" sz="1800" dirty="0" err="1">
                <a:latin typeface="Times New Roman" pitchFamily="18" charset="0"/>
                <a:cs typeface="Times New Roman" pitchFamily="18" charset="0"/>
              </a:rPr>
              <a:t>Seng</a:t>
            </a:r>
            <a:r>
              <a:rPr lang="en-US" sz="1800" dirty="0">
                <a:latin typeface="Times New Roman" pitchFamily="18" charset="0"/>
                <a:cs typeface="Times New Roman" pitchFamily="18" charset="0"/>
              </a:rPr>
              <a:t> Chua, “Robust Semantic Video Indexing by Harvesting Web Images”, S. Li et al. (Eds.): MMM.</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[2] </a:t>
            </a:r>
            <a:r>
              <a:rPr lang="en-US" sz="1800" dirty="0" err="1">
                <a:latin typeface="Times New Roman" pitchFamily="18" charset="0"/>
                <a:cs typeface="Times New Roman" pitchFamily="18" charset="0"/>
              </a:rPr>
              <a:t>Chih</a:t>
            </a:r>
            <a:r>
              <a:rPr lang="en-US" sz="1800" dirty="0">
                <a:latin typeface="Times New Roman" pitchFamily="18" charset="0"/>
                <a:cs typeface="Times New Roman" pitchFamily="18" charset="0"/>
              </a:rPr>
              <a:t>-Chin Lai; Ying-</a:t>
            </a:r>
            <a:r>
              <a:rPr lang="en-US" sz="1800" dirty="0" err="1">
                <a:latin typeface="Times New Roman" pitchFamily="18" charset="0"/>
                <a:cs typeface="Times New Roman" pitchFamily="18" charset="0"/>
              </a:rPr>
              <a:t>Chuan</a:t>
            </a:r>
            <a:r>
              <a:rPr lang="en-US" sz="1800" dirty="0">
                <a:latin typeface="Times New Roman" pitchFamily="18" charset="0"/>
                <a:cs typeface="Times New Roman" pitchFamily="18" charset="0"/>
              </a:rPr>
              <a:t> Chen, “A User-Oriented Image Retrieval System Based on Interactive Genetic Algorithm”, IEEE Transactions on Instrumentation and Measurement, Volume: 60 , Issue: 10,.</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Beecks</a:t>
            </a:r>
            <a:r>
              <a:rPr lang="en-US" sz="1800" dirty="0">
                <a:latin typeface="Times New Roman" pitchFamily="18" charset="0"/>
                <a:cs typeface="Times New Roman" pitchFamily="18" charset="0"/>
              </a:rPr>
              <a:t>, C.; </a:t>
            </a:r>
            <a:r>
              <a:rPr lang="en-US" sz="1800" dirty="0" err="1">
                <a:latin typeface="Times New Roman" pitchFamily="18" charset="0"/>
                <a:cs typeface="Times New Roman" pitchFamily="18" charset="0"/>
              </a:rPr>
              <a:t>Uysal</a:t>
            </a:r>
            <a:r>
              <a:rPr lang="en-US" sz="1800" dirty="0">
                <a:latin typeface="Times New Roman" pitchFamily="18" charset="0"/>
                <a:cs typeface="Times New Roman" pitchFamily="18" charset="0"/>
              </a:rPr>
              <a:t>, M.S.; </a:t>
            </a:r>
            <a:r>
              <a:rPr lang="en-US" sz="1800" dirty="0" err="1">
                <a:latin typeface="Times New Roman" pitchFamily="18" charset="0"/>
                <a:cs typeface="Times New Roman" pitchFamily="18" charset="0"/>
              </a:rPr>
              <a:t>Seidl</a:t>
            </a:r>
            <a:r>
              <a:rPr lang="en-US" sz="1800" dirty="0">
                <a:latin typeface="Times New Roman" pitchFamily="18" charset="0"/>
                <a:cs typeface="Times New Roman" pitchFamily="18" charset="0"/>
              </a:rPr>
              <a:t>, T., “A comparative study of similarity measures for content-based multimedia retrieval”, IEEE International Conference on Multimedia and Expo (ICME),.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[4] Lin </a:t>
            </a:r>
            <a:r>
              <a:rPr lang="en-US" sz="1800" dirty="0" err="1">
                <a:latin typeface="Times New Roman" pitchFamily="18" charset="0"/>
                <a:cs typeface="Times New Roman" pitchFamily="18" charset="0"/>
              </a:rPr>
              <a:t>Lin</a:t>
            </a:r>
            <a:r>
              <a:rPr lang="en-US" sz="1800" dirty="0">
                <a:latin typeface="Times New Roman" pitchFamily="18" charset="0"/>
                <a:cs typeface="Times New Roman" pitchFamily="18" charset="0"/>
              </a:rPr>
              <a:t>; Chao Chen; Mei-Ling </a:t>
            </a:r>
            <a:r>
              <a:rPr lang="en-US" sz="1800" dirty="0" err="1">
                <a:latin typeface="Times New Roman" pitchFamily="18" charset="0"/>
                <a:cs typeface="Times New Roman" pitchFamily="18" charset="0"/>
              </a:rPr>
              <a:t>Shyu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Shu-ChingChen</a:t>
            </a:r>
            <a:r>
              <a:rPr lang="en-US" sz="1800" dirty="0">
                <a:latin typeface="Times New Roman" pitchFamily="18" charset="0"/>
                <a:cs typeface="Times New Roman" pitchFamily="18" charset="0"/>
              </a:rPr>
              <a:t> “Weighted Subspace Filtering and Ranking Algorithms for Video Concept Retrieval”, IEEE Multimedia, Volume: 18 , Issue: 3,.</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[5] </a:t>
            </a:r>
            <a:r>
              <a:rPr lang="en-US" sz="1800" dirty="0" err="1">
                <a:latin typeface="Times New Roman" pitchFamily="18" charset="0"/>
                <a:cs typeface="Times New Roman" pitchFamily="18" charset="0"/>
              </a:rPr>
              <a:t>Sujatha</a:t>
            </a:r>
            <a:r>
              <a:rPr lang="en-US" sz="1800" dirty="0">
                <a:latin typeface="Times New Roman" pitchFamily="18" charset="0"/>
                <a:cs typeface="Times New Roman" pitchFamily="18" charset="0"/>
              </a:rPr>
              <a:t>, S. S., Survey Paper on Various Methods in Content Based Information Retrieval, International Journal Of Research In Engineering &amp; Technology,.</a:t>
            </a:r>
          </a:p>
        </p:txBody>
      </p:sp>
      <p:sp>
        <p:nvSpPr>
          <p:cNvPr id="16390" name="Date Placeholder 8"/>
          <p:cNvSpPr>
            <a:spLocks noGrp="1"/>
          </p:cNvSpPr>
          <p:nvPr>
            <p:ph type="dt" sz="half" idx="10"/>
          </p:nvPr>
        </p:nvSpPr>
        <p:spPr>
          <a:noFill/>
        </p:spPr>
        <p:txBody>
          <a:bodyPr/>
          <a:lstStyle/>
          <a:p>
            <a:fld id="{6838711C-EDA8-49FB-90D0-FB61EFF427BD}" type="datetime5">
              <a:rPr lang="en-US" smtClean="0">
                <a:latin typeface="Arial" pitchFamily="34" charset="0"/>
                <a:cs typeface="Arial" pitchFamily="34" charset="0"/>
              </a:rPr>
              <a:t>30-Dec-21</a:t>
            </a:fld>
            <a:endParaRPr lang="en-US">
              <a:latin typeface="Arial" pitchFamily="34" charset="0"/>
              <a:cs typeface="Arial"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37</a:t>
            </a:fld>
            <a:endParaRPr lang="en-US">
              <a:latin typeface="Arial" pitchFamily="34" charset="0"/>
              <a:cs typeface="Arial" pitchFamily="34" charset="0"/>
            </a:endParaRPr>
          </a:p>
        </p:txBody>
      </p:sp>
    </p:spTree>
    <p:extLst>
      <p:ext uri="{BB962C8B-B14F-4D97-AF65-F5344CB8AC3E}">
        <p14:creationId xmlns:p14="http://schemas.microsoft.com/office/powerpoint/2010/main" val="17763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5"/>
          <p:cNvSpPr/>
          <p:nvPr/>
        </p:nvSpPr>
        <p:spPr>
          <a:xfrm>
            <a:off x="490794" y="248105"/>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chemeClr val="tx1"/>
                </a:solidFill>
                <a:latin typeface="Times New Roman" pitchFamily="18" charset="0"/>
                <a:ea typeface="Cambria"/>
                <a:cs typeface="Times New Roman" pitchFamily="18" charset="0"/>
                <a:sym typeface="Cambria"/>
              </a:rPr>
              <a:t>Project Scope</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06" name="Google Shape;206;p45"/>
          <p:cNvSpPr/>
          <p:nvPr/>
        </p:nvSpPr>
        <p:spPr>
          <a:xfrm>
            <a:off x="3143240" y="6477900"/>
            <a:ext cx="2894700" cy="3801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
        <p:nvSpPr>
          <p:cNvPr id="207" name="Google Shape;207;p45"/>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5"/>
          <p:cNvSpPr/>
          <p:nvPr/>
        </p:nvSpPr>
        <p:spPr>
          <a:xfrm>
            <a:off x="323528" y="1858950"/>
            <a:ext cx="8152800" cy="4055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mbria"/>
              <a:ea typeface="Cambria"/>
              <a:cs typeface="Cambria"/>
              <a:sym typeface="Cambria"/>
            </a:endParaRPr>
          </a:p>
        </p:txBody>
      </p:sp>
      <p:sp>
        <p:nvSpPr>
          <p:cNvPr id="2" name="TextBox 1"/>
          <p:cNvSpPr txBox="1"/>
          <p:nvPr/>
        </p:nvSpPr>
        <p:spPr>
          <a:xfrm>
            <a:off x="490794" y="1832375"/>
            <a:ext cx="8025011" cy="3836948"/>
          </a:xfrm>
          <a:prstGeom prst="rect">
            <a:avLst/>
          </a:prstGeom>
          <a:noFill/>
        </p:spPr>
        <p:txBody>
          <a:bodyPr wrap="square" rtlCol="0">
            <a:spAutoFit/>
          </a:bodyPr>
          <a:lstStyle/>
          <a:p>
            <a:pPr marL="365760" indent="-255905" algn="just">
              <a:buClr>
                <a:schemeClr val="dk1"/>
              </a:buClr>
              <a:buSzPts val="1224"/>
              <a:buFont typeface="Arial"/>
              <a:buChar char="●"/>
            </a:pPr>
            <a:r>
              <a:rPr lang="en-US" sz="2000" dirty="0">
                <a:latin typeface="Times New Roman" pitchFamily="18" charset="0"/>
                <a:cs typeface="Times New Roman" pitchFamily="18" charset="0"/>
              </a:rPr>
              <a:t>In this project, an automated facial recognition system for criminal database is proposed. </a:t>
            </a:r>
          </a:p>
          <a:p>
            <a:pPr marL="365760" indent="-255905" algn="just">
              <a:buClr>
                <a:schemeClr val="dk1"/>
              </a:buClr>
              <a:buSzPts val="1224"/>
              <a:buFont typeface="Arial"/>
              <a:buChar char="●"/>
            </a:pPr>
            <a:endParaRPr lang="en-US" sz="2000" dirty="0">
              <a:latin typeface="Times New Roman" pitchFamily="18" charset="0"/>
              <a:cs typeface="Times New Roman" pitchFamily="18" charset="0"/>
            </a:endParaRPr>
          </a:p>
          <a:p>
            <a:pPr marL="365760" indent="-255905" algn="just">
              <a:buClr>
                <a:schemeClr val="dk1"/>
              </a:buClr>
              <a:buSzPts val="1224"/>
              <a:buFont typeface="Arial"/>
              <a:buChar char="●"/>
            </a:pPr>
            <a:r>
              <a:rPr lang="en-US" sz="2000" dirty="0">
                <a:latin typeface="Times New Roman" pitchFamily="18" charset="0"/>
                <a:cs typeface="Times New Roman" pitchFamily="18" charset="0"/>
              </a:rPr>
              <a:t>This system will be able to detect face and recognize face automatically. This will help the law enforcements to detect or recognize suspect of the case if no thumbprint present on the scene</a:t>
            </a:r>
          </a:p>
          <a:p>
            <a:pPr marL="365760" lvl="0" indent="-255905" algn="just">
              <a:buClr>
                <a:schemeClr val="dk1"/>
              </a:buClr>
              <a:buSzPts val="1224"/>
              <a:buChar char="●"/>
            </a:pPr>
            <a:endParaRPr lang="en-US" sz="2000" dirty="0">
              <a:latin typeface="Times New Roman" pitchFamily="18" charset="0"/>
              <a:ea typeface="Times New Roman"/>
              <a:cs typeface="Times New Roman" pitchFamily="18" charset="0"/>
              <a:sym typeface="Times New Roman"/>
            </a:endParaRPr>
          </a:p>
          <a:p>
            <a:pPr marL="365760" lvl="0" indent="-255905" algn="just">
              <a:buClr>
                <a:schemeClr val="dk1"/>
              </a:buClr>
              <a:buSzPts val="1224"/>
              <a:buChar char="●"/>
            </a:pPr>
            <a:endParaRPr lang="en-US" sz="2000" dirty="0">
              <a:latin typeface="Times New Roman" pitchFamily="18" charset="0"/>
              <a:ea typeface="Times New Roman"/>
              <a:cs typeface="Times New Roman" pitchFamily="18" charset="0"/>
              <a:sym typeface="Times New Roman"/>
            </a:endParaRPr>
          </a:p>
          <a:p>
            <a:pPr marL="365760" lvl="0" indent="-255905" algn="just">
              <a:buClr>
                <a:schemeClr val="dk1"/>
              </a:buClr>
              <a:buSzPts val="1224"/>
              <a:buChar char="●"/>
            </a:pPr>
            <a:r>
              <a:rPr lang="en-US" sz="2000" dirty="0">
                <a:latin typeface="Times New Roman" pitchFamily="18" charset="0"/>
                <a:ea typeface="Times New Roman"/>
                <a:cs typeface="Times New Roman" pitchFamily="18" charset="0"/>
                <a:sym typeface="Times New Roman"/>
              </a:rPr>
              <a:t>The main goal of our project is to show matched faces in input images and this type of application can be useful in security.</a:t>
            </a:r>
            <a:endParaRPr lang="en-US" sz="2000" dirty="0">
              <a:latin typeface="Times New Roman" pitchFamily="18" charset="0"/>
              <a:ea typeface="Times New Roman"/>
              <a:cs typeface="Times New Roman" pitchFamily="18" charset="0"/>
            </a:endParaRPr>
          </a:p>
          <a:p>
            <a:pPr marL="365760" lvl="0" indent="-177800" algn="just">
              <a:spcBef>
                <a:spcPts val="400"/>
              </a:spcBef>
              <a:buClr>
                <a:schemeClr val="dk1"/>
              </a:buClr>
              <a:buSzPts val="1224"/>
            </a:pPr>
            <a:endParaRPr lang="en-US" sz="2000" dirty="0">
              <a:latin typeface="Times New Roman" pitchFamily="18" charset="0"/>
              <a:ea typeface="Times New Roman"/>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251520" y="18864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tx1"/>
                </a:solidFill>
                <a:latin typeface="Times New Roman" pitchFamily="18" charset="0"/>
                <a:cs typeface="Times New Roman" pitchFamily="18" charset="0"/>
                <a:sym typeface="Arial"/>
              </a:rPr>
              <a:t>Literature Survey</a:t>
            </a:r>
            <a:endParaRPr sz="4000" b="1" i="0" u="none" strike="noStrike" cap="none" dirty="0">
              <a:solidFill>
                <a:schemeClr val="tx1"/>
              </a:solidFill>
              <a:latin typeface="Times New Roman" pitchFamily="18" charset="0"/>
              <a:cs typeface="Times New Roman" pitchFamily="18" charset="0"/>
              <a:sym typeface="Arial"/>
            </a:endParaRPr>
          </a:p>
        </p:txBody>
      </p:sp>
      <p:graphicFrame>
        <p:nvGraphicFramePr>
          <p:cNvPr id="4" name="Google Shape;184;p20"/>
          <p:cNvGraphicFramePr/>
          <p:nvPr>
            <p:extLst>
              <p:ext uri="{D42A27DB-BD31-4B8C-83A1-F6EECF244321}">
                <p14:modId xmlns:p14="http://schemas.microsoft.com/office/powerpoint/2010/main" val="1179622003"/>
              </p:ext>
            </p:extLst>
          </p:nvPr>
        </p:nvGraphicFramePr>
        <p:xfrm>
          <a:off x="755576" y="1268760"/>
          <a:ext cx="7497113" cy="5273079"/>
        </p:xfrm>
        <a:graphic>
          <a:graphicData uri="http://schemas.openxmlformats.org/drawingml/2006/table">
            <a:tbl>
              <a:tblPr firstRow="1" bandRow="1">
                <a:noFill/>
              </a:tblPr>
              <a:tblGrid>
                <a:gridCol w="452082">
                  <a:extLst>
                    <a:ext uri="{9D8B030D-6E8A-4147-A177-3AD203B41FA5}">
                      <a16:colId xmlns:a16="http://schemas.microsoft.com/office/drawing/2014/main" val="20000"/>
                    </a:ext>
                  </a:extLst>
                </a:gridCol>
                <a:gridCol w="1997012">
                  <a:extLst>
                    <a:ext uri="{9D8B030D-6E8A-4147-A177-3AD203B41FA5}">
                      <a16:colId xmlns:a16="http://schemas.microsoft.com/office/drawing/2014/main" val="20001"/>
                    </a:ext>
                  </a:extLst>
                </a:gridCol>
                <a:gridCol w="714291">
                  <a:extLst>
                    <a:ext uri="{9D8B030D-6E8A-4147-A177-3AD203B41FA5}">
                      <a16:colId xmlns:a16="http://schemas.microsoft.com/office/drawing/2014/main" val="20002"/>
                    </a:ext>
                  </a:extLst>
                </a:gridCol>
                <a:gridCol w="2000981">
                  <a:extLst>
                    <a:ext uri="{9D8B030D-6E8A-4147-A177-3AD203B41FA5}">
                      <a16:colId xmlns:a16="http://schemas.microsoft.com/office/drawing/2014/main" val="20003"/>
                    </a:ext>
                  </a:extLst>
                </a:gridCol>
                <a:gridCol w="2332747">
                  <a:extLst>
                    <a:ext uri="{9D8B030D-6E8A-4147-A177-3AD203B41FA5}">
                      <a16:colId xmlns:a16="http://schemas.microsoft.com/office/drawing/2014/main" val="20004"/>
                    </a:ext>
                  </a:extLst>
                </a:gridCol>
              </a:tblGrid>
              <a:tr h="1020151">
                <a:tc>
                  <a:txBody>
                    <a:bodyPr/>
                    <a:lstStyle/>
                    <a:p>
                      <a:pPr marL="0" marR="0" lvl="0" indent="0" algn="ctr" rtl="0">
                        <a:spcBef>
                          <a:spcPts val="0"/>
                        </a:spcBef>
                        <a:spcAft>
                          <a:spcPts val="0"/>
                        </a:spcAft>
                        <a:buNone/>
                      </a:pPr>
                      <a:r>
                        <a:rPr lang="en-US" sz="1600" b="1" u="none" strike="noStrike" cap="none" dirty="0" err="1">
                          <a:solidFill>
                            <a:schemeClr val="tx1"/>
                          </a:solidFill>
                          <a:latin typeface="Times New Roman"/>
                          <a:ea typeface="Times New Roman"/>
                          <a:cs typeface="Times New Roman"/>
                          <a:sym typeface="Times New Roman"/>
                        </a:rPr>
                        <a:t>S.No</a:t>
                      </a:r>
                      <a:r>
                        <a:rPr lang="en-US" sz="1600" b="1" u="none" strike="noStrike" cap="none" dirty="0">
                          <a:solidFill>
                            <a:schemeClr val="tx1"/>
                          </a:solidFill>
                          <a:latin typeface="Times New Roman"/>
                          <a:ea typeface="Times New Roman"/>
                          <a:cs typeface="Times New Roman"/>
                          <a:sym typeface="Times New Roman"/>
                        </a:rPr>
                        <a:t>.</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Paper Name</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Year</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Methodology</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Conclusion</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953614">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1</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Detection of facial components based on SVM classification and invariant feature</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2018</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Support Vector Machines (SVM) has been adapted</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Succeeds in locating facial features in the facial region exactly</a:t>
                      </a:r>
                      <a:endParaRPr dirty="0">
                        <a:solidFill>
                          <a:schemeClr val="tx1"/>
                        </a:solidFill>
                      </a:endParaRPr>
                    </a:p>
                  </a:txBody>
                  <a:tcPr marL="91450" marR="91450" marT="45725" marB="45725"/>
                </a:tc>
                <a:extLst>
                  <a:ext uri="{0D108BD9-81ED-4DB2-BD59-A6C34878D82A}">
                    <a16:rowId xmlns:a16="http://schemas.microsoft.com/office/drawing/2014/main" val="10001"/>
                  </a:ext>
                </a:extLst>
              </a:tr>
              <a:tr h="2055084">
                <a:tc>
                  <a:txBody>
                    <a:bodyPr/>
                    <a:lstStyle/>
                    <a:p>
                      <a:pPr marL="0" marR="0" lvl="0" indent="0" algn="ctr" rtl="0">
                        <a:spcBef>
                          <a:spcPts val="0"/>
                        </a:spcBef>
                        <a:spcAft>
                          <a:spcPts val="0"/>
                        </a:spcAft>
                        <a:buNone/>
                      </a:pPr>
                      <a:r>
                        <a:rPr lang="en-US" sz="1600" b="0" u="none" strike="noStrike" cap="none" dirty="0">
                          <a:solidFill>
                            <a:schemeClr val="tx1"/>
                          </a:solidFill>
                          <a:latin typeface="Times New Roman"/>
                          <a:ea typeface="Times New Roman"/>
                          <a:cs typeface="Times New Roman"/>
                          <a:sym typeface="Times New Roman"/>
                        </a:rPr>
                        <a:t>2</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Comparison of Three Face Recognition</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2019</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Principal Component Analysis (PCA), Linear Discriminate Analysis (LDA), and Elastic Bunch Graph Matching (EBGM</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Performance benchmarking are compared for each of the algorithms in terms of recognition accuracy, compute additional cost, and recognition tolerance.</a:t>
                      </a:r>
                      <a:endParaRPr dirty="0">
                        <a:solidFill>
                          <a:schemeClr val="tx1"/>
                        </a:solidFill>
                      </a:endParaRPr>
                    </a:p>
                    <a:p>
                      <a:pPr marL="0" marR="0" lvl="0" indent="0" algn="just" rtl="0">
                        <a:spcBef>
                          <a:spcPts val="0"/>
                        </a:spcBef>
                        <a:spcAft>
                          <a:spcPts val="0"/>
                        </a:spcAft>
                        <a:buNone/>
                      </a:pP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131034">
                <a:tc>
                  <a:txBody>
                    <a:bodyPr/>
                    <a:lstStyle/>
                    <a:p>
                      <a:pPr marL="0" marR="0" lvl="0" indent="0" algn="ctr" rtl="0">
                        <a:spcBef>
                          <a:spcPts val="0"/>
                        </a:spcBef>
                        <a:spcAft>
                          <a:spcPts val="0"/>
                        </a:spcAft>
                        <a:buNone/>
                      </a:pPr>
                      <a:r>
                        <a:rPr lang="en-US" sz="1600" b="0" u="none" strike="noStrike" cap="none" dirty="0">
                          <a:solidFill>
                            <a:schemeClr val="tx1"/>
                          </a:solidFill>
                          <a:latin typeface="Times New Roman"/>
                          <a:ea typeface="Times New Roman"/>
                          <a:cs typeface="Times New Roman"/>
                          <a:sym typeface="Times New Roman"/>
                        </a:rPr>
                        <a:t>3</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A Fast Detection Model for Omnidirectional Faces</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2018</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Technique of HSI based skin detection combined with eye-core detection</a:t>
                      </a:r>
                      <a:endParaRPr dirty="0">
                        <a:solidFill>
                          <a:schemeClr val="tx1"/>
                        </a:solidFill>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Detection accuracy was 95% proved</a:t>
                      </a:r>
                      <a:endParaRPr dirty="0">
                        <a:solidFill>
                          <a:schemeClr val="tx1"/>
                        </a:solidFill>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5A47-E5F0-468C-BAFA-CC79F263E77B}"/>
              </a:ext>
            </a:extLst>
          </p:cNvPr>
          <p:cNvSpPr>
            <a:spLocks noGrp="1"/>
          </p:cNvSpPr>
          <p:nvPr>
            <p:ph type="title"/>
          </p:nvPr>
        </p:nvSpPr>
        <p:spPr>
          <a:xfrm>
            <a:off x="1187624" y="260648"/>
            <a:ext cx="6059016" cy="996720"/>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 </a:t>
            </a:r>
            <a:endParaRPr lang="en-US" sz="4000" b="1" dirty="0"/>
          </a:p>
        </p:txBody>
      </p:sp>
      <p:graphicFrame>
        <p:nvGraphicFramePr>
          <p:cNvPr id="5" name="Google Shape;191;p21"/>
          <p:cNvGraphicFramePr/>
          <p:nvPr>
            <p:extLst>
              <p:ext uri="{D42A27DB-BD31-4B8C-83A1-F6EECF244321}">
                <p14:modId xmlns:p14="http://schemas.microsoft.com/office/powerpoint/2010/main" val="2278534425"/>
              </p:ext>
            </p:extLst>
          </p:nvPr>
        </p:nvGraphicFramePr>
        <p:xfrm>
          <a:off x="1043608" y="1412776"/>
          <a:ext cx="7314867" cy="3510795"/>
        </p:xfrm>
        <a:graphic>
          <a:graphicData uri="http://schemas.openxmlformats.org/drawingml/2006/table">
            <a:tbl>
              <a:tblPr firstRow="1" bandRow="1">
                <a:noFill/>
              </a:tblPr>
              <a:tblGrid>
                <a:gridCol w="476617">
                  <a:extLst>
                    <a:ext uri="{9D8B030D-6E8A-4147-A177-3AD203B41FA5}">
                      <a16:colId xmlns:a16="http://schemas.microsoft.com/office/drawing/2014/main" val="20000"/>
                    </a:ext>
                  </a:extLst>
                </a:gridCol>
                <a:gridCol w="1904641">
                  <a:extLst>
                    <a:ext uri="{9D8B030D-6E8A-4147-A177-3AD203B41FA5}">
                      <a16:colId xmlns:a16="http://schemas.microsoft.com/office/drawing/2014/main" val="20001"/>
                    </a:ext>
                  </a:extLst>
                </a:gridCol>
                <a:gridCol w="648512">
                  <a:extLst>
                    <a:ext uri="{9D8B030D-6E8A-4147-A177-3AD203B41FA5}">
                      <a16:colId xmlns:a16="http://schemas.microsoft.com/office/drawing/2014/main" val="20002"/>
                    </a:ext>
                  </a:extLst>
                </a:gridCol>
                <a:gridCol w="1694951">
                  <a:extLst>
                    <a:ext uri="{9D8B030D-6E8A-4147-A177-3AD203B41FA5}">
                      <a16:colId xmlns:a16="http://schemas.microsoft.com/office/drawing/2014/main" val="20003"/>
                    </a:ext>
                  </a:extLst>
                </a:gridCol>
                <a:gridCol w="2590146">
                  <a:extLst>
                    <a:ext uri="{9D8B030D-6E8A-4147-A177-3AD203B41FA5}">
                      <a16:colId xmlns:a16="http://schemas.microsoft.com/office/drawing/2014/main" val="20004"/>
                    </a:ext>
                  </a:extLst>
                </a:gridCol>
              </a:tblGrid>
              <a:tr h="444475">
                <a:tc>
                  <a:txBody>
                    <a:bodyPr/>
                    <a:lstStyle/>
                    <a:p>
                      <a:pPr marL="0" marR="0" lvl="0" indent="0" algn="ctr" rtl="0">
                        <a:spcBef>
                          <a:spcPts val="0"/>
                        </a:spcBef>
                        <a:spcAft>
                          <a:spcPts val="0"/>
                        </a:spcAft>
                        <a:buNone/>
                      </a:pPr>
                      <a:r>
                        <a:rPr lang="en-US" sz="1600" b="1" u="none" strike="noStrike" cap="none" dirty="0" err="1">
                          <a:solidFill>
                            <a:schemeClr val="tx1"/>
                          </a:solidFill>
                          <a:latin typeface="Times New Roman"/>
                          <a:ea typeface="Times New Roman"/>
                          <a:cs typeface="Times New Roman"/>
                          <a:sym typeface="Times New Roman"/>
                        </a:rPr>
                        <a:t>S.No</a:t>
                      </a:r>
                      <a:r>
                        <a:rPr lang="en-US" sz="1600" b="1" u="none" strike="noStrike" cap="none" dirty="0">
                          <a:solidFill>
                            <a:schemeClr val="tx1"/>
                          </a:solidFill>
                          <a:latin typeface="Times New Roman"/>
                          <a:ea typeface="Times New Roman"/>
                          <a:cs typeface="Times New Roman"/>
                          <a:sym typeface="Times New Roman"/>
                        </a:rPr>
                        <a:t>.</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Paper Name</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Year</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Methodology</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Conclusion</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150150">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4</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Face Recognition Implementation for Client Server Mobile Application using PCA</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2017</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Client – server model and GPG infrastructure</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Detection accuracy was improved</a:t>
                      </a:r>
                      <a:endParaRPr sz="1200" u="none" strike="noStrike" cap="none" dirty="0">
                        <a:solidFill>
                          <a:schemeClr val="tx1"/>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1"/>
                  </a:ext>
                </a:extLst>
              </a:tr>
              <a:tr h="1377175">
                <a:tc>
                  <a:txBody>
                    <a:bodyPr/>
                    <a:lstStyle/>
                    <a:p>
                      <a:pPr marL="0" marR="0" lvl="0" indent="0" algn="ctr" rtl="0">
                        <a:spcBef>
                          <a:spcPts val="0"/>
                        </a:spcBef>
                        <a:spcAft>
                          <a:spcPts val="0"/>
                        </a:spcAft>
                        <a:buNone/>
                      </a:pPr>
                      <a:r>
                        <a:rPr lang="en-US" sz="1600" b="0" u="none" strike="noStrike" cap="none" dirty="0">
                          <a:solidFill>
                            <a:schemeClr val="tx1"/>
                          </a:solidFill>
                          <a:latin typeface="Times New Roman"/>
                          <a:ea typeface="Times New Roman"/>
                          <a:cs typeface="Times New Roman"/>
                          <a:sym typeface="Times New Roman"/>
                        </a:rPr>
                        <a:t>5</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Ensemble Feature Selection in Face Recognition ICMLA 2012 Challenge</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2018</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Filter-based feature selection</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Achieve very high accuracy, 99% distinguish human faces</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8340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5A47-E5F0-468C-BAFA-CC79F263E77B}"/>
              </a:ext>
            </a:extLst>
          </p:cNvPr>
          <p:cNvSpPr>
            <a:spLocks noGrp="1"/>
          </p:cNvSpPr>
          <p:nvPr>
            <p:ph type="title"/>
          </p:nvPr>
        </p:nvSpPr>
        <p:spPr>
          <a:xfrm>
            <a:off x="1403648" y="188640"/>
            <a:ext cx="6059016" cy="996720"/>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 </a:t>
            </a:r>
            <a:endParaRPr lang="en-US" sz="4000" dirty="0"/>
          </a:p>
        </p:txBody>
      </p:sp>
      <p:graphicFrame>
        <p:nvGraphicFramePr>
          <p:cNvPr id="7" name="Google Shape;191;p21"/>
          <p:cNvGraphicFramePr/>
          <p:nvPr>
            <p:extLst>
              <p:ext uri="{D42A27DB-BD31-4B8C-83A1-F6EECF244321}">
                <p14:modId xmlns:p14="http://schemas.microsoft.com/office/powerpoint/2010/main" val="2595161029"/>
              </p:ext>
            </p:extLst>
          </p:nvPr>
        </p:nvGraphicFramePr>
        <p:xfrm>
          <a:off x="683568" y="1340768"/>
          <a:ext cx="7790334" cy="4419630"/>
        </p:xfrm>
        <a:graphic>
          <a:graphicData uri="http://schemas.openxmlformats.org/drawingml/2006/table">
            <a:tbl>
              <a:tblPr firstRow="1" bandRow="1">
                <a:noFill/>
              </a:tblPr>
              <a:tblGrid>
                <a:gridCol w="507597">
                  <a:extLst>
                    <a:ext uri="{9D8B030D-6E8A-4147-A177-3AD203B41FA5}">
                      <a16:colId xmlns:a16="http://schemas.microsoft.com/office/drawing/2014/main" val="20000"/>
                    </a:ext>
                  </a:extLst>
                </a:gridCol>
                <a:gridCol w="2028443">
                  <a:extLst>
                    <a:ext uri="{9D8B030D-6E8A-4147-A177-3AD203B41FA5}">
                      <a16:colId xmlns:a16="http://schemas.microsoft.com/office/drawing/2014/main" val="20001"/>
                    </a:ext>
                  </a:extLst>
                </a:gridCol>
                <a:gridCol w="690665">
                  <a:extLst>
                    <a:ext uri="{9D8B030D-6E8A-4147-A177-3AD203B41FA5}">
                      <a16:colId xmlns:a16="http://schemas.microsoft.com/office/drawing/2014/main" val="20002"/>
                    </a:ext>
                  </a:extLst>
                </a:gridCol>
                <a:gridCol w="1805123">
                  <a:extLst>
                    <a:ext uri="{9D8B030D-6E8A-4147-A177-3AD203B41FA5}">
                      <a16:colId xmlns:a16="http://schemas.microsoft.com/office/drawing/2014/main" val="20003"/>
                    </a:ext>
                  </a:extLst>
                </a:gridCol>
                <a:gridCol w="2758506">
                  <a:extLst>
                    <a:ext uri="{9D8B030D-6E8A-4147-A177-3AD203B41FA5}">
                      <a16:colId xmlns:a16="http://schemas.microsoft.com/office/drawing/2014/main" val="20004"/>
                    </a:ext>
                  </a:extLst>
                </a:gridCol>
              </a:tblGrid>
              <a:tr h="247330">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S. </a:t>
                      </a:r>
                      <a:r>
                        <a:rPr lang="en-US" sz="1600" b="1" u="none" strike="noStrike" cap="none">
                          <a:solidFill>
                            <a:schemeClr val="tx1"/>
                          </a:solidFill>
                          <a:latin typeface="Times New Roman"/>
                          <a:ea typeface="Times New Roman"/>
                          <a:cs typeface="Times New Roman"/>
                          <a:sym typeface="Times New Roman"/>
                        </a:rPr>
                        <a:t>No.</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Paper Name</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Year</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Methodology</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b="1" u="none" strike="noStrike" cap="none" dirty="0">
                          <a:solidFill>
                            <a:schemeClr val="tx1"/>
                          </a:solidFill>
                          <a:latin typeface="Times New Roman"/>
                          <a:ea typeface="Times New Roman"/>
                          <a:cs typeface="Times New Roman"/>
                          <a:sym typeface="Times New Roman"/>
                        </a:rPr>
                        <a:t>Conclusion</a:t>
                      </a:r>
                      <a:endParaRPr sz="1600" b="1"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2612801">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6</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AUTOMATED CRIMINAL IDENTIFICATION BY FACE</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RECOGNITION USING OPEN COMPUTER VISION</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CLASSIFIERS</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2019</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Computer Vision Classifier</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This paper presents a real time</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face recognition using a automated</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surveillance camera. The proposed</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system consists of 4 steps, including</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(1)training of real time images (2)face</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detection using </a:t>
                      </a:r>
                      <a:r>
                        <a:rPr lang="en-US" sz="1600" u="none" strike="noStrike" cap="none" dirty="0" err="1">
                          <a:solidFill>
                            <a:schemeClr val="tx1"/>
                          </a:solidFill>
                          <a:latin typeface="Times New Roman"/>
                          <a:ea typeface="Times New Roman"/>
                          <a:cs typeface="Times New Roman"/>
                          <a:sym typeface="Times New Roman"/>
                        </a:rPr>
                        <a:t>Haar</a:t>
                      </a:r>
                      <a:r>
                        <a:rPr lang="en-US" sz="1600" u="none" strike="noStrike" cap="none" dirty="0">
                          <a:solidFill>
                            <a:schemeClr val="tx1"/>
                          </a:solidFill>
                          <a:latin typeface="Times New Roman"/>
                          <a:ea typeface="Times New Roman"/>
                          <a:cs typeface="Times New Roman"/>
                          <a:sym typeface="Times New Roman"/>
                        </a:rPr>
                        <a:t>-classifier (3)</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comparison of trained real time images</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with images from the surveillance</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camera (4)result based on the</a:t>
                      </a: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comparison.</a:t>
                      </a:r>
                      <a:endParaRPr sz="1200" u="none" strike="noStrike" cap="none" dirty="0">
                        <a:solidFill>
                          <a:schemeClr val="tx1"/>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1"/>
                  </a:ext>
                </a:extLst>
              </a:tr>
              <a:tr h="766337">
                <a:tc>
                  <a:txBody>
                    <a:bodyPr/>
                    <a:lstStyle/>
                    <a:p>
                      <a:pPr marL="0" marR="0" lvl="0" indent="0" algn="ctr" rtl="0">
                        <a:spcBef>
                          <a:spcPts val="0"/>
                        </a:spcBef>
                        <a:spcAft>
                          <a:spcPts val="0"/>
                        </a:spcAft>
                        <a:buNone/>
                      </a:pPr>
                      <a:r>
                        <a:rPr lang="en-US" sz="1600" b="0" u="none" strike="noStrike" cap="none">
                          <a:solidFill>
                            <a:schemeClr val="tx1"/>
                          </a:solidFill>
                          <a:latin typeface="Times New Roman"/>
                          <a:ea typeface="Times New Roman"/>
                          <a:cs typeface="Times New Roman"/>
                          <a:sym typeface="Times New Roman"/>
                        </a:rPr>
                        <a:t>7</a:t>
                      </a:r>
                      <a:endParaRPr sz="1600" b="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dirty="0">
                          <a:solidFill>
                            <a:schemeClr val="tx1"/>
                          </a:solidFill>
                          <a:latin typeface="Times New Roman"/>
                          <a:ea typeface="Times New Roman"/>
                          <a:cs typeface="Times New Roman"/>
                          <a:sym typeface="Times New Roman"/>
                        </a:rPr>
                        <a:t>Face recognition for criminal</a:t>
                      </a:r>
                      <a:r>
                        <a:rPr lang="en-US" sz="1600" u="none" strike="noStrike" cap="none" baseline="0" dirty="0">
                          <a:solidFill>
                            <a:schemeClr val="tx1"/>
                          </a:solidFill>
                          <a:latin typeface="Times New Roman"/>
                          <a:ea typeface="Times New Roman"/>
                          <a:cs typeface="Times New Roman"/>
                          <a:sym typeface="Times New Roman"/>
                        </a:rPr>
                        <a:t> </a:t>
                      </a:r>
                      <a:r>
                        <a:rPr lang="en-US" sz="1600" u="none" strike="noStrike" cap="none" dirty="0">
                          <a:solidFill>
                            <a:schemeClr val="tx1"/>
                          </a:solidFill>
                          <a:latin typeface="Times New Roman"/>
                          <a:ea typeface="Times New Roman"/>
                          <a:cs typeface="Times New Roman"/>
                          <a:sym typeface="Times New Roman"/>
                        </a:rPr>
                        <a:t>identification</a:t>
                      </a:r>
                      <a:endParaRPr dirty="0">
                        <a:solidFill>
                          <a:schemeClr val="tx1"/>
                        </a:solidFill>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2017</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u="none" strike="noStrike" cap="none" dirty="0">
                          <a:solidFill>
                            <a:schemeClr val="tx1"/>
                          </a:solidFill>
                          <a:latin typeface="Times New Roman"/>
                          <a:ea typeface="Times New Roman"/>
                          <a:cs typeface="Times New Roman"/>
                          <a:sym typeface="Times New Roman"/>
                        </a:rPr>
                        <a:t>PCA Based</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This system will be able to detect face and</a:t>
                      </a:r>
                    </a:p>
                    <a:p>
                      <a:pPr marL="0" marR="0" lvl="0" indent="0" algn="just" rtl="0">
                        <a:spcBef>
                          <a:spcPts val="0"/>
                        </a:spcBef>
                        <a:spcAft>
                          <a:spcPts val="0"/>
                        </a:spcAft>
                        <a:buNone/>
                      </a:pPr>
                      <a:r>
                        <a:rPr lang="en-US" sz="1600" u="none" strike="noStrike" cap="none" dirty="0">
                          <a:solidFill>
                            <a:schemeClr val="tx1"/>
                          </a:solidFill>
                          <a:latin typeface="Times New Roman"/>
                          <a:ea typeface="Times New Roman"/>
                          <a:cs typeface="Times New Roman"/>
                          <a:sym typeface="Times New Roman"/>
                        </a:rPr>
                        <a:t>recognize face automatically. </a:t>
                      </a:r>
                      <a:endParaRPr sz="1600" u="none" strike="noStrike" cap="none" dirty="0">
                        <a:solidFill>
                          <a:schemeClr val="tx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075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78411" y="494177"/>
            <a:ext cx="8229000" cy="846591"/>
          </a:xfrm>
          <a:prstGeom prst="rect">
            <a:avLst/>
          </a:prstGeom>
          <a:noFill/>
          <a:ln>
            <a:noFill/>
          </a:ln>
        </p:spPr>
        <p:txBody>
          <a:bodyPr spcFirstLastPara="1" wrap="square" lIns="90000" tIns="45000" rIns="90000" bIns="45000" anchor="ctr" anchorCtr="0">
            <a:noAutofit/>
          </a:bodyPr>
          <a:lstStyle/>
          <a:p>
            <a:pPr lvl="0" algn="ctr">
              <a:buSzPts val="4000"/>
            </a:pPr>
            <a:r>
              <a:rPr lang="en-US" sz="4000" b="1" dirty="0">
                <a:solidFill>
                  <a:schemeClr val="tx1"/>
                </a:solidFill>
                <a:latin typeface="Times New Roman" panose="02020603050405020304" pitchFamily="18" charset="0"/>
                <a:cs typeface="Times New Roman" panose="02020603050405020304" pitchFamily="18" charset="0"/>
              </a:rPr>
              <a:t>Problems Identified in the Existing work</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393588" y="1844556"/>
            <a:ext cx="8457600" cy="4895100"/>
          </a:xfrm>
          <a:prstGeom prst="rect">
            <a:avLst/>
          </a:prstGeom>
          <a:noFill/>
          <a:ln>
            <a:noFill/>
          </a:ln>
        </p:spPr>
        <p:txBody>
          <a:bodyPr spcFirstLastPara="1" wrap="square" lIns="90000" tIns="45000" rIns="90000" bIns="45000" anchor="t" anchorCtr="0">
            <a:noAutofit/>
          </a:bodyPr>
          <a:lstStyle/>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In practice, identification of criminal is done through thumbprint identification. </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However, this type of identification is constrained as most of criminal nowadays getting cleverer not to leave their thumbprint on the scene. With the advent of security technology, cameras especially CCTV have been installed in many public and private areas to provide surveillance activities</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The footage of the CCTV can be used to identify suspects on scene. However, because of limited software developed to automatically detect the similarity between photo in the footage and recorded photo of criminals, the law enforce thumbprint identification.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51520" y="260648"/>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chemeClr val="tx1"/>
                </a:solidFill>
                <a:latin typeface="Times New Roman" pitchFamily="18" charset="0"/>
                <a:ea typeface="Cambria"/>
                <a:cs typeface="Times New Roman" pitchFamily="18" charset="0"/>
                <a:sym typeface="Cambria"/>
              </a:rPr>
              <a:t>Objectives</a:t>
            </a:r>
            <a:endParaRPr sz="4000" b="1" i="0" u="none" strike="noStrike" cap="none" dirty="0">
              <a:solidFill>
                <a:schemeClr val="tx1"/>
              </a:solidFill>
              <a:latin typeface="Times New Roman" pitchFamily="18" charset="0"/>
              <a:cs typeface="Times New Roman" pitchFamily="18" charset="0"/>
              <a:sym typeface="Arial"/>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450885" y="1981836"/>
            <a:ext cx="8457600" cy="2887324"/>
          </a:xfrm>
          <a:prstGeom prst="rect">
            <a:avLst/>
          </a:prstGeom>
          <a:noFill/>
          <a:ln>
            <a:noFill/>
          </a:ln>
        </p:spPr>
        <p:txBody>
          <a:bodyPr spcFirstLastPara="1" wrap="square" lIns="90000" tIns="45000" rIns="90000" bIns="45000" anchor="t" anchorCtr="0">
            <a:noAutofit/>
          </a:bodyPr>
          <a:lstStyle/>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learn &amp; understand python programming language.</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learn &amp; understand MySQL.</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learn ,understand and implement windows application using python.</a:t>
            </a:r>
          </a:p>
          <a:p>
            <a:pPr marL="342900" lvl="0" indent="-342900" algn="just">
              <a:buSzPts val="2000"/>
              <a:buFont typeface="Arial" panose="020B0604020202020204" pitchFamily="34" charset="0"/>
              <a:buChar char="•"/>
            </a:pPr>
            <a:r>
              <a:rPr lang="en-US" sz="2000" dirty="0">
                <a:latin typeface="Times New Roman" pitchFamily="18" charset="0"/>
                <a:cs typeface="Times New Roman" pitchFamily="18" charset="0"/>
              </a:rPr>
              <a:t>To detect and identify criminals using facial recognition.</a:t>
            </a:r>
          </a:p>
          <a:p>
            <a:pPr marL="342900" lvl="0" indent="-342900" algn="just">
              <a:buSzPts val="2000"/>
              <a:buFont typeface="Arial" panose="020B0604020202020204"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1981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2105</Words>
  <Application>Microsoft Office PowerPoint</Application>
  <PresentationFormat>On-screen Show (4:3)</PresentationFormat>
  <Paragraphs>304</Paragraphs>
  <Slides>37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Bookman Old Style</vt:lpstr>
      <vt:lpstr>Calibri</vt:lpstr>
      <vt:lpstr>Cambria</vt:lpstr>
      <vt:lpstr>Times New Roman</vt:lpstr>
      <vt:lpstr>Wingdings</vt:lpstr>
      <vt:lpstr>Office Theme</vt:lpstr>
      <vt:lpstr>CRIMINAL IDENTIFICATION SYSTEM USING 2D FACE RECOGNITION </vt:lpstr>
      <vt:lpstr>PowerPoint Presentation</vt:lpstr>
      <vt:lpstr>PowerPoint Presentation</vt:lpstr>
      <vt:lpstr>PowerPoint Presentation</vt:lpstr>
      <vt:lpstr>PowerPoint Presentation</vt:lpstr>
      <vt:lpstr>Literature Survey </vt:lpstr>
      <vt:lpstr>Literature Survey </vt:lpstr>
      <vt:lpstr>PowerPoint Presentation</vt:lpstr>
      <vt:lpstr>PowerPoint Presentation</vt:lpstr>
      <vt:lpstr>PowerPoint Presentation</vt:lpstr>
      <vt:lpstr>Propose System</vt:lpstr>
      <vt:lpstr>System Architecture</vt:lpstr>
      <vt:lpstr>Project Modules</vt:lpstr>
      <vt:lpstr>Activity Diagram</vt:lpstr>
      <vt:lpstr>Class Diagram</vt:lpstr>
      <vt:lpstr>Sequence Diagram</vt:lpstr>
      <vt:lpstr>Usecase Diagram</vt:lpstr>
      <vt:lpstr>DFD Level 0 Diagram</vt:lpstr>
      <vt:lpstr>Algorithm 1- Face Recognition</vt:lpstr>
      <vt:lpstr>Continue…</vt:lpstr>
      <vt:lpstr>Algorithm 2- K-mean Clustering</vt:lpstr>
      <vt:lpstr>Continue…</vt:lpstr>
      <vt:lpstr>Mathematical Model</vt:lpstr>
      <vt:lpstr>Mathematical Model</vt:lpstr>
      <vt:lpstr>Feasibility Study</vt:lpstr>
      <vt:lpstr>Feasibility Study</vt:lpstr>
      <vt:lpstr>COCOMO MODEL</vt:lpstr>
      <vt:lpstr>COCOMO MODEL</vt:lpstr>
      <vt:lpstr>COCOMO MODEL</vt:lpstr>
      <vt:lpstr>Risk Analysis</vt:lpstr>
      <vt:lpstr>Advantages</vt:lpstr>
      <vt:lpstr>Expected Result/Outcome</vt:lpstr>
      <vt:lpstr>System Requirements</vt:lpstr>
      <vt:lpstr>Applications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Bhadke</cp:lastModifiedBy>
  <cp:revision>65</cp:revision>
  <dcterms:modified xsi:type="dcterms:W3CDTF">2021-12-30T02:17:54Z</dcterms:modified>
</cp:coreProperties>
</file>