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9" r:id="rId3"/>
    <p:sldId id="258" r:id="rId4"/>
    <p:sldId id="260" r:id="rId5"/>
    <p:sldId id="261" r:id="rId6"/>
    <p:sldId id="262" r:id="rId7"/>
    <p:sldId id="272" r:id="rId8"/>
    <p:sldId id="266" r:id="rId9"/>
    <p:sldId id="273" r:id="rId10"/>
    <p:sldId id="270" r:id="rId11"/>
    <p:sldId id="274" r:id="rId12"/>
    <p:sldId id="267" r:id="rId13"/>
    <p:sldId id="275" r:id="rId14"/>
    <p:sldId id="268" r:id="rId15"/>
    <p:sldId id="276" r:id="rId16"/>
    <p:sldId id="269" r:id="rId17"/>
    <p:sldId id="271" r:id="rId18"/>
    <p:sldId id="265" r:id="rId19"/>
    <p:sldId id="281" r:id="rId20"/>
    <p:sldId id="282" r:id="rId21"/>
    <p:sldId id="287" r:id="rId22"/>
    <p:sldId id="283" r:id="rId23"/>
    <p:sldId id="288" r:id="rId24"/>
    <p:sldId id="285" r:id="rId25"/>
    <p:sldId id="289" r:id="rId26"/>
    <p:sldId id="286" r:id="rId27"/>
    <p:sldId id="290" r:id="rId28"/>
    <p:sldId id="277" r:id="rId29"/>
    <p:sldId id="291"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FB1AEE-20F7-4909-A4E5-E7D6DE161368}"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3692CC-5682-4282-A5F0-7CC9CBC7EE66}" type="slidenum">
              <a:rPr lang="en-US" smtClean="0"/>
              <a:t>‹#›</a:t>
            </a:fld>
            <a:endParaRPr lang="en-US"/>
          </a:p>
        </p:txBody>
      </p:sp>
    </p:spTree>
    <p:extLst>
      <p:ext uri="{BB962C8B-B14F-4D97-AF65-F5344CB8AC3E}">
        <p14:creationId xmlns:p14="http://schemas.microsoft.com/office/powerpoint/2010/main" val="1563823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C97D6-3D1D-49C0-8BC7-AF082DB399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671CDA-5A97-4906-A570-295D44A3F26F}"/>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286BAA-14BD-4394-A225-301EDE788B0F}"/>
              </a:ext>
            </a:extLst>
          </p:cNvPr>
          <p:cNvSpPr>
            <a:spLocks noGrp="1"/>
          </p:cNvSpPr>
          <p:nvPr>
            <p:ph type="dt" sz="half" idx="10"/>
          </p:nvPr>
        </p:nvSpPr>
        <p:spPr/>
        <p:txBody>
          <a:bodyPr/>
          <a:lstStyle/>
          <a:p>
            <a:fld id="{9E0ECF37-6980-4442-AE27-41B046B1054D}" type="datetimeFigureOut">
              <a:rPr lang="en-US" smtClean="0"/>
              <a:t>12/4/2019</a:t>
            </a:fld>
            <a:endParaRPr lang="en-US"/>
          </a:p>
        </p:txBody>
      </p:sp>
      <p:sp>
        <p:nvSpPr>
          <p:cNvPr id="5" name="Footer Placeholder 4">
            <a:extLst>
              <a:ext uri="{FF2B5EF4-FFF2-40B4-BE49-F238E27FC236}">
                <a16:creationId xmlns:a16="http://schemas.microsoft.com/office/drawing/2014/main" id="{F996E3BE-0191-4253-92EB-2072E5EC8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F0010-50AA-421C-9466-418DFB66F4F1}"/>
              </a:ext>
            </a:extLst>
          </p:cNvPr>
          <p:cNvSpPr>
            <a:spLocks noGrp="1"/>
          </p:cNvSpPr>
          <p:nvPr>
            <p:ph type="sldNum" sz="quarter" idx="12"/>
          </p:nvPr>
        </p:nvSpPr>
        <p:spPr/>
        <p:txBody>
          <a:bodyPr/>
          <a:lstStyle/>
          <a:p>
            <a:fld id="{4500A9CF-3BD8-4A69-89FE-E6404CE57B08}" type="slidenum">
              <a:rPr lang="en-US" smtClean="0"/>
              <a:t>‹#›</a:t>
            </a:fld>
            <a:endParaRPr lang="en-US"/>
          </a:p>
        </p:txBody>
      </p:sp>
    </p:spTree>
    <p:extLst>
      <p:ext uri="{BB962C8B-B14F-4D97-AF65-F5344CB8AC3E}">
        <p14:creationId xmlns:p14="http://schemas.microsoft.com/office/powerpoint/2010/main" val="258536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C132-D276-4C58-9BAF-336C519996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FCA5DA-3AD0-4126-9606-25A084950E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430D20-9892-4815-9D99-C1B4694426AC}"/>
              </a:ext>
            </a:extLst>
          </p:cNvPr>
          <p:cNvSpPr>
            <a:spLocks noGrp="1"/>
          </p:cNvSpPr>
          <p:nvPr>
            <p:ph type="dt" sz="half" idx="10"/>
          </p:nvPr>
        </p:nvSpPr>
        <p:spPr/>
        <p:txBody>
          <a:bodyPr/>
          <a:lstStyle/>
          <a:p>
            <a:fld id="{9E0ECF37-6980-4442-AE27-41B046B1054D}" type="datetimeFigureOut">
              <a:rPr lang="en-US" smtClean="0"/>
              <a:t>12/4/2019</a:t>
            </a:fld>
            <a:endParaRPr lang="en-US"/>
          </a:p>
        </p:txBody>
      </p:sp>
      <p:sp>
        <p:nvSpPr>
          <p:cNvPr id="5" name="Footer Placeholder 4">
            <a:extLst>
              <a:ext uri="{FF2B5EF4-FFF2-40B4-BE49-F238E27FC236}">
                <a16:creationId xmlns:a16="http://schemas.microsoft.com/office/drawing/2014/main" id="{79DFC2B1-59C3-4E32-A650-340787FEC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3F6A8-7B2E-45B7-988D-3D5C51DC2184}"/>
              </a:ext>
            </a:extLst>
          </p:cNvPr>
          <p:cNvSpPr>
            <a:spLocks noGrp="1"/>
          </p:cNvSpPr>
          <p:nvPr>
            <p:ph type="sldNum" sz="quarter" idx="12"/>
          </p:nvPr>
        </p:nvSpPr>
        <p:spPr/>
        <p:txBody>
          <a:bodyPr/>
          <a:lstStyle/>
          <a:p>
            <a:fld id="{4500A9CF-3BD8-4A69-89FE-E6404CE57B08}" type="slidenum">
              <a:rPr lang="en-US" smtClean="0"/>
              <a:t>‹#›</a:t>
            </a:fld>
            <a:endParaRPr lang="en-US"/>
          </a:p>
        </p:txBody>
      </p:sp>
    </p:spTree>
    <p:extLst>
      <p:ext uri="{BB962C8B-B14F-4D97-AF65-F5344CB8AC3E}">
        <p14:creationId xmlns:p14="http://schemas.microsoft.com/office/powerpoint/2010/main" val="1461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BBAA22-D150-4D09-A791-ACA90B6C2AEA}"/>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35ABEF-9A23-4FCE-A376-EF0CD7C362DA}"/>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DC684B-49D8-44A2-AEE5-A82071C173EA}"/>
              </a:ext>
            </a:extLst>
          </p:cNvPr>
          <p:cNvSpPr>
            <a:spLocks noGrp="1"/>
          </p:cNvSpPr>
          <p:nvPr>
            <p:ph type="dt" sz="half" idx="10"/>
          </p:nvPr>
        </p:nvSpPr>
        <p:spPr/>
        <p:txBody>
          <a:bodyPr/>
          <a:lstStyle/>
          <a:p>
            <a:fld id="{9E0ECF37-6980-4442-AE27-41B046B1054D}" type="datetimeFigureOut">
              <a:rPr lang="en-US" smtClean="0"/>
              <a:t>12/4/2019</a:t>
            </a:fld>
            <a:endParaRPr lang="en-US"/>
          </a:p>
        </p:txBody>
      </p:sp>
      <p:sp>
        <p:nvSpPr>
          <p:cNvPr id="5" name="Footer Placeholder 4">
            <a:extLst>
              <a:ext uri="{FF2B5EF4-FFF2-40B4-BE49-F238E27FC236}">
                <a16:creationId xmlns:a16="http://schemas.microsoft.com/office/drawing/2014/main" id="{74BC9A04-2597-4FAA-886A-D8E0F4161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830FF-753D-47C4-B935-AE23F4CE3840}"/>
              </a:ext>
            </a:extLst>
          </p:cNvPr>
          <p:cNvSpPr>
            <a:spLocks noGrp="1"/>
          </p:cNvSpPr>
          <p:nvPr>
            <p:ph type="sldNum" sz="quarter" idx="12"/>
          </p:nvPr>
        </p:nvSpPr>
        <p:spPr/>
        <p:txBody>
          <a:bodyPr/>
          <a:lstStyle/>
          <a:p>
            <a:fld id="{4500A9CF-3BD8-4A69-89FE-E6404CE57B08}" type="slidenum">
              <a:rPr lang="en-US" smtClean="0"/>
              <a:t>‹#›</a:t>
            </a:fld>
            <a:endParaRPr lang="en-US"/>
          </a:p>
        </p:txBody>
      </p:sp>
    </p:spTree>
    <p:extLst>
      <p:ext uri="{BB962C8B-B14F-4D97-AF65-F5344CB8AC3E}">
        <p14:creationId xmlns:p14="http://schemas.microsoft.com/office/powerpoint/2010/main" val="586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9628-87D0-4A01-B732-4026002C7D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3A7FF-3F78-4732-B799-56C716F870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CA871-CFDD-433B-8565-867F6AE4F731}"/>
              </a:ext>
            </a:extLst>
          </p:cNvPr>
          <p:cNvSpPr>
            <a:spLocks noGrp="1"/>
          </p:cNvSpPr>
          <p:nvPr>
            <p:ph type="dt" sz="half" idx="10"/>
          </p:nvPr>
        </p:nvSpPr>
        <p:spPr/>
        <p:txBody>
          <a:bodyPr/>
          <a:lstStyle/>
          <a:p>
            <a:fld id="{9E0ECF37-6980-4442-AE27-41B046B1054D}" type="datetimeFigureOut">
              <a:rPr lang="en-US" smtClean="0"/>
              <a:t>12/4/2019</a:t>
            </a:fld>
            <a:endParaRPr lang="en-US"/>
          </a:p>
        </p:txBody>
      </p:sp>
      <p:sp>
        <p:nvSpPr>
          <p:cNvPr id="5" name="Footer Placeholder 4">
            <a:extLst>
              <a:ext uri="{FF2B5EF4-FFF2-40B4-BE49-F238E27FC236}">
                <a16:creationId xmlns:a16="http://schemas.microsoft.com/office/drawing/2014/main" id="{BC5500EF-5789-48C2-824B-00C8863FB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6FA3D-139F-49C9-AA98-C0FEE762CADB}"/>
              </a:ext>
            </a:extLst>
          </p:cNvPr>
          <p:cNvSpPr>
            <a:spLocks noGrp="1"/>
          </p:cNvSpPr>
          <p:nvPr>
            <p:ph type="sldNum" sz="quarter" idx="12"/>
          </p:nvPr>
        </p:nvSpPr>
        <p:spPr/>
        <p:txBody>
          <a:bodyPr/>
          <a:lstStyle/>
          <a:p>
            <a:fld id="{4500A9CF-3BD8-4A69-89FE-E6404CE57B08}" type="slidenum">
              <a:rPr lang="en-US" smtClean="0"/>
              <a:t>‹#›</a:t>
            </a:fld>
            <a:endParaRPr lang="en-US"/>
          </a:p>
        </p:txBody>
      </p:sp>
    </p:spTree>
    <p:extLst>
      <p:ext uri="{BB962C8B-B14F-4D97-AF65-F5344CB8AC3E}">
        <p14:creationId xmlns:p14="http://schemas.microsoft.com/office/powerpoint/2010/main" val="248835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5EC9-24DD-4BAF-8ED2-DF0ECBAB1FA6}"/>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8A6997-9214-4085-ACF9-93D95883A288}"/>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2B57A3-5D42-4F00-B155-AAAB05912784}"/>
              </a:ext>
            </a:extLst>
          </p:cNvPr>
          <p:cNvSpPr>
            <a:spLocks noGrp="1"/>
          </p:cNvSpPr>
          <p:nvPr>
            <p:ph type="dt" sz="half" idx="10"/>
          </p:nvPr>
        </p:nvSpPr>
        <p:spPr/>
        <p:txBody>
          <a:bodyPr/>
          <a:lstStyle/>
          <a:p>
            <a:fld id="{9E0ECF37-6980-4442-AE27-41B046B1054D}" type="datetimeFigureOut">
              <a:rPr lang="en-US" smtClean="0"/>
              <a:t>12/4/2019</a:t>
            </a:fld>
            <a:endParaRPr lang="en-US"/>
          </a:p>
        </p:txBody>
      </p:sp>
      <p:sp>
        <p:nvSpPr>
          <p:cNvPr id="5" name="Footer Placeholder 4">
            <a:extLst>
              <a:ext uri="{FF2B5EF4-FFF2-40B4-BE49-F238E27FC236}">
                <a16:creationId xmlns:a16="http://schemas.microsoft.com/office/drawing/2014/main" id="{11214F3F-44B5-48F7-8D1F-3413EDBAA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5A228-EE8D-4715-A0A6-59CB1A31D6CE}"/>
              </a:ext>
            </a:extLst>
          </p:cNvPr>
          <p:cNvSpPr>
            <a:spLocks noGrp="1"/>
          </p:cNvSpPr>
          <p:nvPr>
            <p:ph type="sldNum" sz="quarter" idx="12"/>
          </p:nvPr>
        </p:nvSpPr>
        <p:spPr/>
        <p:txBody>
          <a:bodyPr/>
          <a:lstStyle/>
          <a:p>
            <a:fld id="{4500A9CF-3BD8-4A69-89FE-E6404CE57B08}" type="slidenum">
              <a:rPr lang="en-US" smtClean="0"/>
              <a:t>‹#›</a:t>
            </a:fld>
            <a:endParaRPr lang="en-US"/>
          </a:p>
        </p:txBody>
      </p:sp>
    </p:spTree>
    <p:extLst>
      <p:ext uri="{BB962C8B-B14F-4D97-AF65-F5344CB8AC3E}">
        <p14:creationId xmlns:p14="http://schemas.microsoft.com/office/powerpoint/2010/main" val="286640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C5D3-5BC7-4425-9616-3ED4E99AAF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6B273-39A9-400B-8046-53DA1E5C75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2609FA-E4C3-41FB-9E54-63CE8C5C39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DB9920-B052-4CE3-A5DB-A9856EB2929F}"/>
              </a:ext>
            </a:extLst>
          </p:cNvPr>
          <p:cNvSpPr>
            <a:spLocks noGrp="1"/>
          </p:cNvSpPr>
          <p:nvPr>
            <p:ph type="dt" sz="half" idx="10"/>
          </p:nvPr>
        </p:nvSpPr>
        <p:spPr/>
        <p:txBody>
          <a:bodyPr/>
          <a:lstStyle/>
          <a:p>
            <a:fld id="{9E0ECF37-6980-4442-AE27-41B046B1054D}" type="datetimeFigureOut">
              <a:rPr lang="en-US" smtClean="0"/>
              <a:t>12/4/2019</a:t>
            </a:fld>
            <a:endParaRPr lang="en-US"/>
          </a:p>
        </p:txBody>
      </p:sp>
      <p:sp>
        <p:nvSpPr>
          <p:cNvPr id="6" name="Footer Placeholder 5">
            <a:extLst>
              <a:ext uri="{FF2B5EF4-FFF2-40B4-BE49-F238E27FC236}">
                <a16:creationId xmlns:a16="http://schemas.microsoft.com/office/drawing/2014/main" id="{EDF29848-B14B-4A2C-A711-0F2B306F55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89CA7-2C60-46A6-B710-1A51B90B6FCD}"/>
              </a:ext>
            </a:extLst>
          </p:cNvPr>
          <p:cNvSpPr>
            <a:spLocks noGrp="1"/>
          </p:cNvSpPr>
          <p:nvPr>
            <p:ph type="sldNum" sz="quarter" idx="12"/>
          </p:nvPr>
        </p:nvSpPr>
        <p:spPr/>
        <p:txBody>
          <a:bodyPr/>
          <a:lstStyle/>
          <a:p>
            <a:fld id="{4500A9CF-3BD8-4A69-89FE-E6404CE57B08}" type="slidenum">
              <a:rPr lang="en-US" smtClean="0"/>
              <a:t>‹#›</a:t>
            </a:fld>
            <a:endParaRPr lang="en-US"/>
          </a:p>
        </p:txBody>
      </p:sp>
    </p:spTree>
    <p:extLst>
      <p:ext uri="{BB962C8B-B14F-4D97-AF65-F5344CB8AC3E}">
        <p14:creationId xmlns:p14="http://schemas.microsoft.com/office/powerpoint/2010/main" val="498675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53BA6-5286-480F-875B-9E6DD35320D6}"/>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254E86-2D2B-4A15-BB8B-7F5AE90A5F9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AF8DBE-4FD8-4732-887E-DF72D9EB0481}"/>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3B991D-5032-46B3-BA72-FA0FC81C700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7040D-A103-43B9-9FF0-07E2F100942B}"/>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3566C2-3192-45B2-A77F-42EF7EEB02C0}"/>
              </a:ext>
            </a:extLst>
          </p:cNvPr>
          <p:cNvSpPr>
            <a:spLocks noGrp="1"/>
          </p:cNvSpPr>
          <p:nvPr>
            <p:ph type="dt" sz="half" idx="10"/>
          </p:nvPr>
        </p:nvSpPr>
        <p:spPr/>
        <p:txBody>
          <a:bodyPr/>
          <a:lstStyle/>
          <a:p>
            <a:fld id="{9E0ECF37-6980-4442-AE27-41B046B1054D}" type="datetimeFigureOut">
              <a:rPr lang="en-US" smtClean="0"/>
              <a:t>12/4/2019</a:t>
            </a:fld>
            <a:endParaRPr lang="en-US"/>
          </a:p>
        </p:txBody>
      </p:sp>
      <p:sp>
        <p:nvSpPr>
          <p:cNvPr id="8" name="Footer Placeholder 7">
            <a:extLst>
              <a:ext uri="{FF2B5EF4-FFF2-40B4-BE49-F238E27FC236}">
                <a16:creationId xmlns:a16="http://schemas.microsoft.com/office/drawing/2014/main" id="{5746A934-06DB-4169-B9EE-0D2B930E2F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C20E85-E77F-45C1-86C9-FD12613AF785}"/>
              </a:ext>
            </a:extLst>
          </p:cNvPr>
          <p:cNvSpPr>
            <a:spLocks noGrp="1"/>
          </p:cNvSpPr>
          <p:nvPr>
            <p:ph type="sldNum" sz="quarter" idx="12"/>
          </p:nvPr>
        </p:nvSpPr>
        <p:spPr/>
        <p:txBody>
          <a:bodyPr/>
          <a:lstStyle/>
          <a:p>
            <a:fld id="{4500A9CF-3BD8-4A69-89FE-E6404CE57B08}" type="slidenum">
              <a:rPr lang="en-US" smtClean="0"/>
              <a:t>‹#›</a:t>
            </a:fld>
            <a:endParaRPr lang="en-US"/>
          </a:p>
        </p:txBody>
      </p:sp>
    </p:spTree>
    <p:extLst>
      <p:ext uri="{BB962C8B-B14F-4D97-AF65-F5344CB8AC3E}">
        <p14:creationId xmlns:p14="http://schemas.microsoft.com/office/powerpoint/2010/main" val="54101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D21-2404-49B4-B8EE-418264EB0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D40EEA-0BA9-4BA8-A798-8D228678D126}"/>
              </a:ext>
            </a:extLst>
          </p:cNvPr>
          <p:cNvSpPr>
            <a:spLocks noGrp="1"/>
          </p:cNvSpPr>
          <p:nvPr>
            <p:ph type="dt" sz="half" idx="10"/>
          </p:nvPr>
        </p:nvSpPr>
        <p:spPr/>
        <p:txBody>
          <a:bodyPr/>
          <a:lstStyle/>
          <a:p>
            <a:fld id="{9E0ECF37-6980-4442-AE27-41B046B1054D}" type="datetimeFigureOut">
              <a:rPr lang="en-US" smtClean="0"/>
              <a:t>12/4/2019</a:t>
            </a:fld>
            <a:endParaRPr lang="en-US"/>
          </a:p>
        </p:txBody>
      </p:sp>
      <p:sp>
        <p:nvSpPr>
          <p:cNvPr id="4" name="Footer Placeholder 3">
            <a:extLst>
              <a:ext uri="{FF2B5EF4-FFF2-40B4-BE49-F238E27FC236}">
                <a16:creationId xmlns:a16="http://schemas.microsoft.com/office/drawing/2014/main" id="{6E13C070-2E9A-4CDB-BD2F-EBBD747762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D77BED-AED3-4E36-A49B-FAF3580EEC6D}"/>
              </a:ext>
            </a:extLst>
          </p:cNvPr>
          <p:cNvSpPr>
            <a:spLocks noGrp="1"/>
          </p:cNvSpPr>
          <p:nvPr>
            <p:ph type="sldNum" sz="quarter" idx="12"/>
          </p:nvPr>
        </p:nvSpPr>
        <p:spPr/>
        <p:txBody>
          <a:bodyPr/>
          <a:lstStyle/>
          <a:p>
            <a:fld id="{4500A9CF-3BD8-4A69-89FE-E6404CE57B08}" type="slidenum">
              <a:rPr lang="en-US" smtClean="0"/>
              <a:t>‹#›</a:t>
            </a:fld>
            <a:endParaRPr lang="en-US"/>
          </a:p>
        </p:txBody>
      </p:sp>
    </p:spTree>
    <p:extLst>
      <p:ext uri="{BB962C8B-B14F-4D97-AF65-F5344CB8AC3E}">
        <p14:creationId xmlns:p14="http://schemas.microsoft.com/office/powerpoint/2010/main" val="273586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1003C-E9B1-44B5-AEE3-DB5E33C148C5}"/>
              </a:ext>
            </a:extLst>
          </p:cNvPr>
          <p:cNvSpPr>
            <a:spLocks noGrp="1"/>
          </p:cNvSpPr>
          <p:nvPr>
            <p:ph type="dt" sz="half" idx="10"/>
          </p:nvPr>
        </p:nvSpPr>
        <p:spPr/>
        <p:txBody>
          <a:bodyPr/>
          <a:lstStyle/>
          <a:p>
            <a:fld id="{9E0ECF37-6980-4442-AE27-41B046B1054D}" type="datetimeFigureOut">
              <a:rPr lang="en-US" smtClean="0"/>
              <a:t>12/4/2019</a:t>
            </a:fld>
            <a:endParaRPr lang="en-US"/>
          </a:p>
        </p:txBody>
      </p:sp>
      <p:sp>
        <p:nvSpPr>
          <p:cNvPr id="3" name="Footer Placeholder 2">
            <a:extLst>
              <a:ext uri="{FF2B5EF4-FFF2-40B4-BE49-F238E27FC236}">
                <a16:creationId xmlns:a16="http://schemas.microsoft.com/office/drawing/2014/main" id="{1941A95A-D91E-4916-9E9B-3C53F8E233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339E7-CBF8-4EAE-82B0-A5432EEB5FEF}"/>
              </a:ext>
            </a:extLst>
          </p:cNvPr>
          <p:cNvSpPr>
            <a:spLocks noGrp="1"/>
          </p:cNvSpPr>
          <p:nvPr>
            <p:ph type="sldNum" sz="quarter" idx="12"/>
          </p:nvPr>
        </p:nvSpPr>
        <p:spPr/>
        <p:txBody>
          <a:bodyPr/>
          <a:lstStyle/>
          <a:p>
            <a:fld id="{4500A9CF-3BD8-4A69-89FE-E6404CE57B08}" type="slidenum">
              <a:rPr lang="en-US" smtClean="0"/>
              <a:t>‹#›</a:t>
            </a:fld>
            <a:endParaRPr lang="en-US"/>
          </a:p>
        </p:txBody>
      </p:sp>
    </p:spTree>
    <p:extLst>
      <p:ext uri="{BB962C8B-B14F-4D97-AF65-F5344CB8AC3E}">
        <p14:creationId xmlns:p14="http://schemas.microsoft.com/office/powerpoint/2010/main" val="234206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5C49-BFEF-41A9-9449-68D500438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7E02BA-C9E0-4CE9-9875-81556FD95F3E}"/>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B6898B-382B-43C0-B578-F700D57E0187}"/>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F40DAD-6320-46D4-90C4-635521E37531}"/>
              </a:ext>
            </a:extLst>
          </p:cNvPr>
          <p:cNvSpPr>
            <a:spLocks noGrp="1"/>
          </p:cNvSpPr>
          <p:nvPr>
            <p:ph type="dt" sz="half" idx="10"/>
          </p:nvPr>
        </p:nvSpPr>
        <p:spPr/>
        <p:txBody>
          <a:bodyPr/>
          <a:lstStyle/>
          <a:p>
            <a:fld id="{9E0ECF37-6980-4442-AE27-41B046B1054D}" type="datetimeFigureOut">
              <a:rPr lang="en-US" smtClean="0"/>
              <a:t>12/4/2019</a:t>
            </a:fld>
            <a:endParaRPr lang="en-US"/>
          </a:p>
        </p:txBody>
      </p:sp>
      <p:sp>
        <p:nvSpPr>
          <p:cNvPr id="6" name="Footer Placeholder 5">
            <a:extLst>
              <a:ext uri="{FF2B5EF4-FFF2-40B4-BE49-F238E27FC236}">
                <a16:creationId xmlns:a16="http://schemas.microsoft.com/office/drawing/2014/main" id="{9836EBFF-5E20-4D82-A866-BF6BFEBAA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76D7E6-5061-4127-9D19-A3908C80B3A0}"/>
              </a:ext>
            </a:extLst>
          </p:cNvPr>
          <p:cNvSpPr>
            <a:spLocks noGrp="1"/>
          </p:cNvSpPr>
          <p:nvPr>
            <p:ph type="sldNum" sz="quarter" idx="12"/>
          </p:nvPr>
        </p:nvSpPr>
        <p:spPr/>
        <p:txBody>
          <a:bodyPr/>
          <a:lstStyle/>
          <a:p>
            <a:fld id="{4500A9CF-3BD8-4A69-89FE-E6404CE57B08}" type="slidenum">
              <a:rPr lang="en-US" smtClean="0"/>
              <a:t>‹#›</a:t>
            </a:fld>
            <a:endParaRPr lang="en-US"/>
          </a:p>
        </p:txBody>
      </p:sp>
    </p:spTree>
    <p:extLst>
      <p:ext uri="{BB962C8B-B14F-4D97-AF65-F5344CB8AC3E}">
        <p14:creationId xmlns:p14="http://schemas.microsoft.com/office/powerpoint/2010/main" val="3513572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707B-9539-407A-8B12-1E396A431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00AD0E-A7E4-4F3F-862E-C87691B0E2B9}"/>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455AF056-729F-42B1-9A08-27E3453DD75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BE609-3AF9-4A7E-AA48-4D9AC8F0AF6D}"/>
              </a:ext>
            </a:extLst>
          </p:cNvPr>
          <p:cNvSpPr>
            <a:spLocks noGrp="1"/>
          </p:cNvSpPr>
          <p:nvPr>
            <p:ph type="dt" sz="half" idx="10"/>
          </p:nvPr>
        </p:nvSpPr>
        <p:spPr/>
        <p:txBody>
          <a:bodyPr/>
          <a:lstStyle/>
          <a:p>
            <a:fld id="{9E0ECF37-6980-4442-AE27-41B046B1054D}" type="datetimeFigureOut">
              <a:rPr lang="en-US" smtClean="0"/>
              <a:t>12/4/2019</a:t>
            </a:fld>
            <a:endParaRPr lang="en-US"/>
          </a:p>
        </p:txBody>
      </p:sp>
      <p:sp>
        <p:nvSpPr>
          <p:cNvPr id="6" name="Footer Placeholder 5">
            <a:extLst>
              <a:ext uri="{FF2B5EF4-FFF2-40B4-BE49-F238E27FC236}">
                <a16:creationId xmlns:a16="http://schemas.microsoft.com/office/drawing/2014/main" id="{5CBF487D-279E-43CB-A4D7-C9D32C1BB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E3AD9E-4098-4D03-BB0A-83069765F907}"/>
              </a:ext>
            </a:extLst>
          </p:cNvPr>
          <p:cNvSpPr>
            <a:spLocks noGrp="1"/>
          </p:cNvSpPr>
          <p:nvPr>
            <p:ph type="sldNum" sz="quarter" idx="12"/>
          </p:nvPr>
        </p:nvSpPr>
        <p:spPr/>
        <p:txBody>
          <a:bodyPr/>
          <a:lstStyle/>
          <a:p>
            <a:fld id="{4500A9CF-3BD8-4A69-89FE-E6404CE57B08}" type="slidenum">
              <a:rPr lang="en-US" smtClean="0"/>
              <a:t>‹#›</a:t>
            </a:fld>
            <a:endParaRPr lang="en-US"/>
          </a:p>
        </p:txBody>
      </p:sp>
    </p:spTree>
    <p:extLst>
      <p:ext uri="{BB962C8B-B14F-4D97-AF65-F5344CB8AC3E}">
        <p14:creationId xmlns:p14="http://schemas.microsoft.com/office/powerpoint/2010/main" val="346843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2DFEDA-AEBA-4DAA-ABA3-6E4A0AD19BAE}"/>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CB6D15-5DCC-4E95-A7EA-691424864A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BF064B-1F49-43C6-B638-33C4F2D23AC4}"/>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ECF37-6980-4442-AE27-41B046B1054D}" type="datetimeFigureOut">
              <a:rPr lang="en-US" smtClean="0"/>
              <a:t>12/4/2019</a:t>
            </a:fld>
            <a:endParaRPr lang="en-US"/>
          </a:p>
        </p:txBody>
      </p:sp>
      <p:sp>
        <p:nvSpPr>
          <p:cNvPr id="5" name="Footer Placeholder 4">
            <a:extLst>
              <a:ext uri="{FF2B5EF4-FFF2-40B4-BE49-F238E27FC236}">
                <a16:creationId xmlns:a16="http://schemas.microsoft.com/office/drawing/2014/main" id="{0FE4E179-71F3-4FB2-A5D3-10029C25710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D3F643-BCDC-4961-9C91-04057B5B77FB}"/>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00A9CF-3BD8-4A69-89FE-E6404CE57B08}" type="slidenum">
              <a:rPr lang="en-US" smtClean="0"/>
              <a:t>‹#›</a:t>
            </a:fld>
            <a:endParaRPr lang="en-US"/>
          </a:p>
        </p:txBody>
      </p:sp>
    </p:spTree>
    <p:extLst>
      <p:ext uri="{BB962C8B-B14F-4D97-AF65-F5344CB8AC3E}">
        <p14:creationId xmlns:p14="http://schemas.microsoft.com/office/powerpoint/2010/main" val="1544505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582E882D-6CAD-4814-97A1-279C27303BEC}"/>
              </a:ext>
            </a:extLst>
          </p:cNvPr>
          <p:cNvPicPr>
            <a:picLocks noChangeAspect="1"/>
          </p:cNvPicPr>
          <p:nvPr/>
        </p:nvPicPr>
        <p:blipFill rotWithShape="1">
          <a:blip r:embed="rId2">
            <a:extLst>
              <a:ext uri="{28A0092B-C50C-407E-A947-70E740481C1C}">
                <a14:useLocalDpi xmlns:a14="http://schemas.microsoft.com/office/drawing/2010/main" val="0"/>
              </a:ext>
            </a:extLst>
          </a:blip>
          <a:srcRect t="13008" r="-1" b="-1"/>
          <a:stretch/>
        </p:blipFill>
        <p:spPr>
          <a:xfrm>
            <a:off x="352751" y="302429"/>
            <a:ext cx="11550506" cy="6053920"/>
          </a:xfrm>
          <a:prstGeom prst="rect">
            <a:avLst/>
          </a:prstGeom>
        </p:spPr>
      </p:pic>
      <p:sp>
        <p:nvSpPr>
          <p:cNvPr id="26" name="Rectangle 25">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1E933025-FC7D-4D73-B25F-CA20FCC332F7}"/>
              </a:ext>
            </a:extLst>
          </p:cNvPr>
          <p:cNvSpPr/>
          <p:nvPr/>
        </p:nvSpPr>
        <p:spPr>
          <a:xfrm>
            <a:off x="2301443" y="501649"/>
            <a:ext cx="7653121" cy="1754326"/>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OMIS 670 </a:t>
            </a:r>
          </a:p>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SOCIAL MEDIA ANALYTICS</a:t>
            </a:r>
          </a:p>
        </p:txBody>
      </p:sp>
      <p:sp>
        <p:nvSpPr>
          <p:cNvPr id="25" name="TextBox 24">
            <a:extLst>
              <a:ext uri="{FF2B5EF4-FFF2-40B4-BE49-F238E27FC236}">
                <a16:creationId xmlns:a16="http://schemas.microsoft.com/office/drawing/2014/main" id="{562F1A9C-D16E-4BC0-8B01-61DBB253D6AC}"/>
              </a:ext>
            </a:extLst>
          </p:cNvPr>
          <p:cNvSpPr txBox="1"/>
          <p:nvPr/>
        </p:nvSpPr>
        <p:spPr>
          <a:xfrm flipH="1">
            <a:off x="2996216" y="4503511"/>
            <a:ext cx="2621980" cy="1569660"/>
          </a:xfrm>
          <a:prstGeom prst="rect">
            <a:avLst/>
          </a:prstGeom>
          <a:noFill/>
        </p:spPr>
        <p:txBody>
          <a:bodyPr wrap="square" rtlCol="0">
            <a:spAutoFit/>
          </a:bodyPr>
          <a:lstStyle/>
          <a:p>
            <a:pPr algn="ctr"/>
            <a:r>
              <a:rPr lang="en-US" sz="2400" b="1" dirty="0">
                <a:solidFill>
                  <a:srgbClr val="7030A0"/>
                </a:solidFill>
              </a:rPr>
              <a:t>PROJECT GUIDE</a:t>
            </a:r>
          </a:p>
          <a:p>
            <a:pPr algn="ctr"/>
            <a:endParaRPr lang="en-US" sz="2400" b="1" dirty="0"/>
          </a:p>
          <a:p>
            <a:pPr algn="ctr"/>
            <a:r>
              <a:rPr lang="en-US" sz="2400" b="1" dirty="0"/>
              <a:t>PROF. ONKAR MALGONDE</a:t>
            </a:r>
          </a:p>
        </p:txBody>
      </p:sp>
      <p:sp>
        <p:nvSpPr>
          <p:cNvPr id="27" name="Rectangle 26">
            <a:extLst>
              <a:ext uri="{FF2B5EF4-FFF2-40B4-BE49-F238E27FC236}">
                <a16:creationId xmlns:a16="http://schemas.microsoft.com/office/drawing/2014/main" id="{19AA70CD-2E1F-42BE-8CEC-65523C2C5557}"/>
              </a:ext>
            </a:extLst>
          </p:cNvPr>
          <p:cNvSpPr/>
          <p:nvPr/>
        </p:nvSpPr>
        <p:spPr>
          <a:xfrm>
            <a:off x="6845502" y="4503511"/>
            <a:ext cx="2686210" cy="1569660"/>
          </a:xfrm>
          <a:prstGeom prst="rect">
            <a:avLst/>
          </a:prstGeom>
        </p:spPr>
        <p:txBody>
          <a:bodyPr wrap="square">
            <a:spAutoFit/>
          </a:bodyPr>
          <a:lstStyle/>
          <a:p>
            <a:pPr algn="ctr"/>
            <a:r>
              <a:rPr lang="en-US" sz="2400" b="1" dirty="0">
                <a:solidFill>
                  <a:srgbClr val="7030A0"/>
                </a:solidFill>
              </a:rPr>
              <a:t>by</a:t>
            </a:r>
          </a:p>
          <a:p>
            <a:pPr algn="ctr"/>
            <a:r>
              <a:rPr lang="en-US" sz="2400" b="1" dirty="0"/>
              <a:t>SAGAR BIRJE</a:t>
            </a:r>
          </a:p>
          <a:p>
            <a:pPr algn="ctr"/>
            <a:r>
              <a:rPr lang="en-US" sz="2400" b="1" dirty="0"/>
              <a:t>ROHAN MALI</a:t>
            </a:r>
          </a:p>
          <a:p>
            <a:pPr algn="ctr"/>
            <a:r>
              <a:rPr lang="en-US" sz="2400" b="1" dirty="0"/>
              <a:t>KHUSHAL MOHITE</a:t>
            </a:r>
          </a:p>
        </p:txBody>
      </p:sp>
    </p:spTree>
    <p:extLst>
      <p:ext uri="{BB962C8B-B14F-4D97-AF65-F5344CB8AC3E}">
        <p14:creationId xmlns:p14="http://schemas.microsoft.com/office/powerpoint/2010/main" val="2385692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374180-167D-4B35-B79A-522F7ABEDB03}"/>
              </a:ext>
            </a:extLst>
          </p:cNvPr>
          <p:cNvPicPr>
            <a:picLocks noChangeAspect="1"/>
          </p:cNvPicPr>
          <p:nvPr/>
        </p:nvPicPr>
        <p:blipFill rotWithShape="1">
          <a:blip r:embed="rId2">
            <a:extLst>
              <a:ext uri="{28A0092B-C50C-407E-A947-70E740481C1C}">
                <a14:useLocalDpi xmlns:a14="http://schemas.microsoft.com/office/drawing/2010/main" val="0"/>
              </a:ext>
            </a:extLst>
          </a:blip>
          <a:srcRect l="7095" r="4172" b="1"/>
          <a:stretch/>
        </p:blipFill>
        <p:spPr>
          <a:xfrm>
            <a:off x="321733" y="321733"/>
            <a:ext cx="11548534" cy="6214534"/>
          </a:xfrm>
          <a:prstGeom prst="rect">
            <a:avLst/>
          </a:prstGeom>
        </p:spPr>
      </p:pic>
      <p:sp>
        <p:nvSpPr>
          <p:cNvPr id="4" name="Rectangle 3">
            <a:extLst>
              <a:ext uri="{FF2B5EF4-FFF2-40B4-BE49-F238E27FC236}">
                <a16:creationId xmlns:a16="http://schemas.microsoft.com/office/drawing/2014/main" id="{6E937CE4-E058-4B77-9FF9-6430B812654C}"/>
              </a:ext>
            </a:extLst>
          </p:cNvPr>
          <p:cNvSpPr/>
          <p:nvPr/>
        </p:nvSpPr>
        <p:spPr>
          <a:xfrm>
            <a:off x="321733" y="0"/>
            <a:ext cx="1068562" cy="461665"/>
          </a:xfrm>
          <a:prstGeom prst="rect">
            <a:avLst/>
          </a:prstGeom>
        </p:spPr>
        <p:txBody>
          <a:bodyPr wrap="none">
            <a:spAutoFit/>
          </a:bodyPr>
          <a:lstStyle/>
          <a:p>
            <a:r>
              <a:rPr lang="en-US" sz="2400" b="1" dirty="0"/>
              <a:t>Topic 1</a:t>
            </a:r>
          </a:p>
        </p:txBody>
      </p:sp>
    </p:spTree>
    <p:extLst>
      <p:ext uri="{BB962C8B-B14F-4D97-AF65-F5344CB8AC3E}">
        <p14:creationId xmlns:p14="http://schemas.microsoft.com/office/powerpoint/2010/main" val="237603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50C97-EE74-442B-8D2C-0148079DA346}"/>
              </a:ext>
            </a:extLst>
          </p:cNvPr>
          <p:cNvPicPr>
            <a:picLocks noChangeAspect="1"/>
          </p:cNvPicPr>
          <p:nvPr/>
        </p:nvPicPr>
        <p:blipFill rotWithShape="1">
          <a:blip r:embed="rId2">
            <a:extLst>
              <a:ext uri="{28A0092B-C50C-407E-A947-70E740481C1C}">
                <a14:useLocalDpi xmlns:a14="http://schemas.microsoft.com/office/drawing/2010/main" val="0"/>
              </a:ext>
            </a:extLst>
          </a:blip>
          <a:srcRect b="21209"/>
          <a:stretch/>
        </p:blipFill>
        <p:spPr>
          <a:xfrm>
            <a:off x="1" y="10"/>
            <a:ext cx="12192000" cy="6003842"/>
          </a:xfrm>
          <a:custGeom>
            <a:avLst/>
            <a:gdLst>
              <a:gd name="connsiteX0" fmla="*/ 0 w 12187427"/>
              <a:gd name="connsiteY0" fmla="*/ 0 h 6003852"/>
              <a:gd name="connsiteX1" fmla="*/ 12187427 w 12187427"/>
              <a:gd name="connsiteY1" fmla="*/ 0 h 6003852"/>
              <a:gd name="connsiteX2" fmla="*/ 12187427 w 12187427"/>
              <a:gd name="connsiteY2" fmla="*/ 4772371 h 6003852"/>
              <a:gd name="connsiteX3" fmla="*/ 11865111 w 12187427"/>
              <a:gd name="connsiteY3" fmla="*/ 4913285 h 6003852"/>
              <a:gd name="connsiteX4" fmla="*/ 6096000 w 12187427"/>
              <a:gd name="connsiteY4" fmla="*/ 6003852 h 6003852"/>
              <a:gd name="connsiteX5" fmla="*/ 3601 w 12187427"/>
              <a:gd name="connsiteY5" fmla="*/ 4771946 h 6003852"/>
              <a:gd name="connsiteX6" fmla="*/ 0 w 12187427"/>
              <a:gd name="connsiteY6" fmla="*/ 4770223 h 600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
        <p:nvSpPr>
          <p:cNvPr id="7" name="Content Placeholder 6">
            <a:extLst>
              <a:ext uri="{FF2B5EF4-FFF2-40B4-BE49-F238E27FC236}">
                <a16:creationId xmlns:a16="http://schemas.microsoft.com/office/drawing/2014/main" id="{273AD701-4496-43B4-BA05-8A351BF1DEC5}"/>
              </a:ext>
            </a:extLst>
          </p:cNvPr>
          <p:cNvSpPr>
            <a:spLocks noGrp="1"/>
          </p:cNvSpPr>
          <p:nvPr>
            <p:ph idx="1"/>
          </p:nvPr>
        </p:nvSpPr>
        <p:spPr>
          <a:xfrm>
            <a:off x="838200" y="2907582"/>
            <a:ext cx="10515600" cy="3514626"/>
          </a:xfrm>
        </p:spPr>
        <p:txBody>
          <a:bodyPr>
            <a:normAutofit lnSpcReduction="10000"/>
          </a:bodyPr>
          <a:lstStyle/>
          <a:p>
            <a:r>
              <a:rPr lang="en-US" dirty="0"/>
              <a:t>In topic 2, the word “good” has the prevalence with around 12000 occurrences</a:t>
            </a:r>
          </a:p>
          <a:p>
            <a:r>
              <a:rPr lang="en-US" dirty="0"/>
              <a:t>31.2 % of overall tokens are present in topic 2</a:t>
            </a:r>
          </a:p>
          <a:p>
            <a:r>
              <a:rPr lang="en-US" dirty="0"/>
              <a:t>Around 4000 occurrences of word “great” </a:t>
            </a:r>
          </a:p>
          <a:p>
            <a:r>
              <a:rPr lang="en-US" dirty="0"/>
              <a:t>Other words like food, crew, cabin, comfortable etc. have higher frequencies</a:t>
            </a:r>
          </a:p>
          <a:p>
            <a:r>
              <a:rPr lang="en-US" dirty="0"/>
              <a:t>This suggests that topic 2 is about positive reviews about a particular Airline</a:t>
            </a:r>
          </a:p>
        </p:txBody>
      </p:sp>
      <p:sp>
        <p:nvSpPr>
          <p:cNvPr id="8" name="Rectangle 7">
            <a:extLst>
              <a:ext uri="{FF2B5EF4-FFF2-40B4-BE49-F238E27FC236}">
                <a16:creationId xmlns:a16="http://schemas.microsoft.com/office/drawing/2014/main" id="{D9B48D5E-83ED-478C-B96E-399D2A70C19B}"/>
              </a:ext>
            </a:extLst>
          </p:cNvPr>
          <p:cNvSpPr/>
          <p:nvPr/>
        </p:nvSpPr>
        <p:spPr>
          <a:xfrm>
            <a:off x="5006054" y="992131"/>
            <a:ext cx="217989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Topic 2</a:t>
            </a:r>
          </a:p>
        </p:txBody>
      </p:sp>
    </p:spTree>
    <p:extLst>
      <p:ext uri="{BB962C8B-B14F-4D97-AF65-F5344CB8AC3E}">
        <p14:creationId xmlns:p14="http://schemas.microsoft.com/office/powerpoint/2010/main" val="414916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4211CB-C05A-4382-B91D-64F2ACB25CEA}"/>
              </a:ext>
            </a:extLst>
          </p:cNvPr>
          <p:cNvPicPr>
            <a:picLocks noChangeAspect="1"/>
          </p:cNvPicPr>
          <p:nvPr/>
        </p:nvPicPr>
        <p:blipFill rotWithShape="1">
          <a:blip r:embed="rId2">
            <a:extLst>
              <a:ext uri="{28A0092B-C50C-407E-A947-70E740481C1C}">
                <a14:useLocalDpi xmlns:a14="http://schemas.microsoft.com/office/drawing/2010/main" val="0"/>
              </a:ext>
            </a:extLst>
          </a:blip>
          <a:srcRect l="8324" r="3870"/>
          <a:stretch/>
        </p:blipFill>
        <p:spPr>
          <a:xfrm>
            <a:off x="321733" y="321733"/>
            <a:ext cx="11548534" cy="6214534"/>
          </a:xfrm>
          <a:prstGeom prst="rect">
            <a:avLst/>
          </a:prstGeom>
        </p:spPr>
      </p:pic>
      <p:sp>
        <p:nvSpPr>
          <p:cNvPr id="4" name="Rectangle 3">
            <a:extLst>
              <a:ext uri="{FF2B5EF4-FFF2-40B4-BE49-F238E27FC236}">
                <a16:creationId xmlns:a16="http://schemas.microsoft.com/office/drawing/2014/main" id="{0E9ECED9-04CE-4A6D-8D46-37724BB5BB4F}"/>
              </a:ext>
            </a:extLst>
          </p:cNvPr>
          <p:cNvSpPr/>
          <p:nvPr/>
        </p:nvSpPr>
        <p:spPr>
          <a:xfrm>
            <a:off x="321733" y="0"/>
            <a:ext cx="1068562" cy="461665"/>
          </a:xfrm>
          <a:prstGeom prst="rect">
            <a:avLst/>
          </a:prstGeom>
        </p:spPr>
        <p:txBody>
          <a:bodyPr wrap="none">
            <a:spAutoFit/>
          </a:bodyPr>
          <a:lstStyle/>
          <a:p>
            <a:r>
              <a:rPr lang="en-US" sz="2400" b="1" dirty="0"/>
              <a:t>Topic 2</a:t>
            </a:r>
          </a:p>
        </p:txBody>
      </p:sp>
    </p:spTree>
    <p:extLst>
      <p:ext uri="{BB962C8B-B14F-4D97-AF65-F5344CB8AC3E}">
        <p14:creationId xmlns:p14="http://schemas.microsoft.com/office/powerpoint/2010/main" val="397700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50C97-EE74-442B-8D2C-0148079DA346}"/>
              </a:ext>
            </a:extLst>
          </p:cNvPr>
          <p:cNvPicPr>
            <a:picLocks noChangeAspect="1"/>
          </p:cNvPicPr>
          <p:nvPr/>
        </p:nvPicPr>
        <p:blipFill rotWithShape="1">
          <a:blip r:embed="rId2">
            <a:extLst>
              <a:ext uri="{28A0092B-C50C-407E-A947-70E740481C1C}">
                <a14:useLocalDpi xmlns:a14="http://schemas.microsoft.com/office/drawing/2010/main" val="0"/>
              </a:ext>
            </a:extLst>
          </a:blip>
          <a:srcRect b="21209"/>
          <a:stretch/>
        </p:blipFill>
        <p:spPr>
          <a:xfrm>
            <a:off x="1" y="10"/>
            <a:ext cx="12192000" cy="6003842"/>
          </a:xfrm>
          <a:custGeom>
            <a:avLst/>
            <a:gdLst>
              <a:gd name="connsiteX0" fmla="*/ 0 w 12187427"/>
              <a:gd name="connsiteY0" fmla="*/ 0 h 6003852"/>
              <a:gd name="connsiteX1" fmla="*/ 12187427 w 12187427"/>
              <a:gd name="connsiteY1" fmla="*/ 0 h 6003852"/>
              <a:gd name="connsiteX2" fmla="*/ 12187427 w 12187427"/>
              <a:gd name="connsiteY2" fmla="*/ 4772371 h 6003852"/>
              <a:gd name="connsiteX3" fmla="*/ 11865111 w 12187427"/>
              <a:gd name="connsiteY3" fmla="*/ 4913285 h 6003852"/>
              <a:gd name="connsiteX4" fmla="*/ 6096000 w 12187427"/>
              <a:gd name="connsiteY4" fmla="*/ 6003852 h 6003852"/>
              <a:gd name="connsiteX5" fmla="*/ 3601 w 12187427"/>
              <a:gd name="connsiteY5" fmla="*/ 4771946 h 6003852"/>
              <a:gd name="connsiteX6" fmla="*/ 0 w 12187427"/>
              <a:gd name="connsiteY6" fmla="*/ 4770223 h 600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
        <p:nvSpPr>
          <p:cNvPr id="7" name="Content Placeholder 6">
            <a:extLst>
              <a:ext uri="{FF2B5EF4-FFF2-40B4-BE49-F238E27FC236}">
                <a16:creationId xmlns:a16="http://schemas.microsoft.com/office/drawing/2014/main" id="{273AD701-4496-43B4-BA05-8A351BF1DEC5}"/>
              </a:ext>
            </a:extLst>
          </p:cNvPr>
          <p:cNvSpPr>
            <a:spLocks noGrp="1"/>
          </p:cNvSpPr>
          <p:nvPr>
            <p:ph idx="1"/>
          </p:nvPr>
        </p:nvSpPr>
        <p:spPr>
          <a:xfrm>
            <a:off x="838200" y="2907582"/>
            <a:ext cx="10515600" cy="3514626"/>
          </a:xfrm>
        </p:spPr>
        <p:txBody>
          <a:bodyPr>
            <a:normAutofit lnSpcReduction="10000"/>
          </a:bodyPr>
          <a:lstStyle/>
          <a:p>
            <a:r>
              <a:rPr lang="en-US" dirty="0"/>
              <a:t>In topic 3, the word “hour” has the prevalence with around 5000 occurrences</a:t>
            </a:r>
          </a:p>
          <a:p>
            <a:r>
              <a:rPr lang="en-US" dirty="0"/>
              <a:t>17.6 % of overall tokens are present in topic 3</a:t>
            </a:r>
          </a:p>
          <a:p>
            <a:r>
              <a:rPr lang="en-US" dirty="0"/>
              <a:t>Around 4000 occurrences of word “delay” </a:t>
            </a:r>
          </a:p>
          <a:p>
            <a:r>
              <a:rPr lang="en-US" dirty="0"/>
              <a:t>Other words like check, wait, late, due etc. have higher frequencies</a:t>
            </a:r>
          </a:p>
          <a:p>
            <a:r>
              <a:rPr lang="en-US" dirty="0"/>
              <a:t>This suggests that topic 3 is a complaint review about a particular Airline, like the flight might have delayed a lot hence disappointing the reviewer/customer</a:t>
            </a:r>
          </a:p>
        </p:txBody>
      </p:sp>
      <p:sp>
        <p:nvSpPr>
          <p:cNvPr id="8" name="Rectangle 7">
            <a:extLst>
              <a:ext uri="{FF2B5EF4-FFF2-40B4-BE49-F238E27FC236}">
                <a16:creationId xmlns:a16="http://schemas.microsoft.com/office/drawing/2014/main" id="{D9B48D5E-83ED-478C-B96E-399D2A70C19B}"/>
              </a:ext>
            </a:extLst>
          </p:cNvPr>
          <p:cNvSpPr/>
          <p:nvPr/>
        </p:nvSpPr>
        <p:spPr>
          <a:xfrm>
            <a:off x="5006054" y="992131"/>
            <a:ext cx="217989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Topic 3</a:t>
            </a:r>
          </a:p>
        </p:txBody>
      </p:sp>
    </p:spTree>
    <p:extLst>
      <p:ext uri="{BB962C8B-B14F-4D97-AF65-F5344CB8AC3E}">
        <p14:creationId xmlns:p14="http://schemas.microsoft.com/office/powerpoint/2010/main" val="2341499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B33A99-EFBC-4FDC-9BD6-53305070A56D}"/>
              </a:ext>
            </a:extLst>
          </p:cNvPr>
          <p:cNvPicPr>
            <a:picLocks noChangeAspect="1"/>
          </p:cNvPicPr>
          <p:nvPr/>
        </p:nvPicPr>
        <p:blipFill rotWithShape="1">
          <a:blip r:embed="rId2">
            <a:extLst>
              <a:ext uri="{28A0092B-C50C-407E-A947-70E740481C1C}">
                <a14:useLocalDpi xmlns:a14="http://schemas.microsoft.com/office/drawing/2010/main" val="0"/>
              </a:ext>
            </a:extLst>
          </a:blip>
          <a:srcRect r="12659"/>
          <a:stretch/>
        </p:blipFill>
        <p:spPr>
          <a:xfrm>
            <a:off x="321733" y="321733"/>
            <a:ext cx="11548534" cy="6214534"/>
          </a:xfrm>
          <a:prstGeom prst="rect">
            <a:avLst/>
          </a:prstGeom>
        </p:spPr>
      </p:pic>
      <p:sp>
        <p:nvSpPr>
          <p:cNvPr id="4" name="Rectangle 3">
            <a:extLst>
              <a:ext uri="{FF2B5EF4-FFF2-40B4-BE49-F238E27FC236}">
                <a16:creationId xmlns:a16="http://schemas.microsoft.com/office/drawing/2014/main" id="{9BDFD25D-F07B-49A2-86F2-3EB1ED47AAF3}"/>
              </a:ext>
            </a:extLst>
          </p:cNvPr>
          <p:cNvSpPr/>
          <p:nvPr/>
        </p:nvSpPr>
        <p:spPr>
          <a:xfrm>
            <a:off x="321733" y="0"/>
            <a:ext cx="1068562" cy="461665"/>
          </a:xfrm>
          <a:prstGeom prst="rect">
            <a:avLst/>
          </a:prstGeom>
        </p:spPr>
        <p:txBody>
          <a:bodyPr wrap="none">
            <a:spAutoFit/>
          </a:bodyPr>
          <a:lstStyle/>
          <a:p>
            <a:r>
              <a:rPr lang="en-US" sz="2400" b="1" dirty="0"/>
              <a:t>Topic 3</a:t>
            </a:r>
          </a:p>
        </p:txBody>
      </p:sp>
    </p:spTree>
    <p:extLst>
      <p:ext uri="{BB962C8B-B14F-4D97-AF65-F5344CB8AC3E}">
        <p14:creationId xmlns:p14="http://schemas.microsoft.com/office/powerpoint/2010/main" val="3358008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50C97-EE74-442B-8D2C-0148079DA346}"/>
              </a:ext>
            </a:extLst>
          </p:cNvPr>
          <p:cNvPicPr>
            <a:picLocks noChangeAspect="1"/>
          </p:cNvPicPr>
          <p:nvPr/>
        </p:nvPicPr>
        <p:blipFill rotWithShape="1">
          <a:blip r:embed="rId2">
            <a:extLst>
              <a:ext uri="{28A0092B-C50C-407E-A947-70E740481C1C}">
                <a14:useLocalDpi xmlns:a14="http://schemas.microsoft.com/office/drawing/2010/main" val="0"/>
              </a:ext>
            </a:extLst>
          </a:blip>
          <a:srcRect b="21209"/>
          <a:stretch/>
        </p:blipFill>
        <p:spPr>
          <a:xfrm>
            <a:off x="1" y="10"/>
            <a:ext cx="12192000" cy="6003842"/>
          </a:xfrm>
          <a:custGeom>
            <a:avLst/>
            <a:gdLst>
              <a:gd name="connsiteX0" fmla="*/ 0 w 12187427"/>
              <a:gd name="connsiteY0" fmla="*/ 0 h 6003852"/>
              <a:gd name="connsiteX1" fmla="*/ 12187427 w 12187427"/>
              <a:gd name="connsiteY1" fmla="*/ 0 h 6003852"/>
              <a:gd name="connsiteX2" fmla="*/ 12187427 w 12187427"/>
              <a:gd name="connsiteY2" fmla="*/ 4772371 h 6003852"/>
              <a:gd name="connsiteX3" fmla="*/ 11865111 w 12187427"/>
              <a:gd name="connsiteY3" fmla="*/ 4913285 h 6003852"/>
              <a:gd name="connsiteX4" fmla="*/ 6096000 w 12187427"/>
              <a:gd name="connsiteY4" fmla="*/ 6003852 h 6003852"/>
              <a:gd name="connsiteX5" fmla="*/ 3601 w 12187427"/>
              <a:gd name="connsiteY5" fmla="*/ 4771946 h 6003852"/>
              <a:gd name="connsiteX6" fmla="*/ 0 w 12187427"/>
              <a:gd name="connsiteY6" fmla="*/ 4770223 h 600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
        <p:nvSpPr>
          <p:cNvPr id="7" name="Content Placeholder 6">
            <a:extLst>
              <a:ext uri="{FF2B5EF4-FFF2-40B4-BE49-F238E27FC236}">
                <a16:creationId xmlns:a16="http://schemas.microsoft.com/office/drawing/2014/main" id="{273AD701-4496-43B4-BA05-8A351BF1DEC5}"/>
              </a:ext>
            </a:extLst>
          </p:cNvPr>
          <p:cNvSpPr>
            <a:spLocks noGrp="1"/>
          </p:cNvSpPr>
          <p:nvPr>
            <p:ph idx="1"/>
          </p:nvPr>
        </p:nvSpPr>
        <p:spPr>
          <a:xfrm>
            <a:off x="838200" y="2907582"/>
            <a:ext cx="10515600" cy="3514626"/>
          </a:xfrm>
        </p:spPr>
        <p:txBody>
          <a:bodyPr>
            <a:normAutofit lnSpcReduction="10000"/>
          </a:bodyPr>
          <a:lstStyle/>
          <a:p>
            <a:r>
              <a:rPr lang="en-US" dirty="0"/>
              <a:t>In topic 4, the word “class” and “business” have the highest prevalence </a:t>
            </a:r>
          </a:p>
          <a:p>
            <a:r>
              <a:rPr lang="en-US" dirty="0"/>
              <a:t>15 % of overall tokens are present in topic 4</a:t>
            </a:r>
          </a:p>
          <a:p>
            <a:r>
              <a:rPr lang="en-US" dirty="0"/>
              <a:t>more than 3000 occurrences of word “meal” </a:t>
            </a:r>
          </a:p>
          <a:p>
            <a:r>
              <a:rPr lang="en-US" dirty="0"/>
              <a:t>Other words like drink, breakfast, dinner, lunch, juice etc. have higher frequencies</a:t>
            </a:r>
          </a:p>
          <a:p>
            <a:r>
              <a:rPr lang="en-US" dirty="0"/>
              <a:t>This suggests that topic 4 is about maybe positive review about the food and other services at </a:t>
            </a:r>
            <a:r>
              <a:rPr lang="en-US" dirty="0" err="1"/>
              <a:t>cathay</a:t>
            </a:r>
            <a:r>
              <a:rPr lang="en-US" dirty="0"/>
              <a:t> Airline</a:t>
            </a:r>
          </a:p>
        </p:txBody>
      </p:sp>
      <p:sp>
        <p:nvSpPr>
          <p:cNvPr id="8" name="Rectangle 7">
            <a:extLst>
              <a:ext uri="{FF2B5EF4-FFF2-40B4-BE49-F238E27FC236}">
                <a16:creationId xmlns:a16="http://schemas.microsoft.com/office/drawing/2014/main" id="{D9B48D5E-83ED-478C-B96E-399D2A70C19B}"/>
              </a:ext>
            </a:extLst>
          </p:cNvPr>
          <p:cNvSpPr/>
          <p:nvPr/>
        </p:nvSpPr>
        <p:spPr>
          <a:xfrm>
            <a:off x="5006054" y="992131"/>
            <a:ext cx="217989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Topic 4</a:t>
            </a:r>
          </a:p>
        </p:txBody>
      </p:sp>
    </p:spTree>
    <p:extLst>
      <p:ext uri="{BB962C8B-B14F-4D97-AF65-F5344CB8AC3E}">
        <p14:creationId xmlns:p14="http://schemas.microsoft.com/office/powerpoint/2010/main" val="1563116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A35BC0-3334-4887-AB69-ABBAABC81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800"/>
            <a:ext cx="12192000" cy="5740400"/>
          </a:xfrm>
          <a:prstGeom prst="rect">
            <a:avLst/>
          </a:prstGeom>
        </p:spPr>
      </p:pic>
      <p:sp>
        <p:nvSpPr>
          <p:cNvPr id="4" name="Rectangle 3">
            <a:extLst>
              <a:ext uri="{FF2B5EF4-FFF2-40B4-BE49-F238E27FC236}">
                <a16:creationId xmlns:a16="http://schemas.microsoft.com/office/drawing/2014/main" id="{5167B04F-88A6-4BDB-9A1E-F54F04EEBDF0}"/>
              </a:ext>
            </a:extLst>
          </p:cNvPr>
          <p:cNvSpPr/>
          <p:nvPr/>
        </p:nvSpPr>
        <p:spPr>
          <a:xfrm>
            <a:off x="321733" y="0"/>
            <a:ext cx="1068562" cy="461665"/>
          </a:xfrm>
          <a:prstGeom prst="rect">
            <a:avLst/>
          </a:prstGeom>
        </p:spPr>
        <p:txBody>
          <a:bodyPr wrap="none">
            <a:spAutoFit/>
          </a:bodyPr>
          <a:lstStyle/>
          <a:p>
            <a:r>
              <a:rPr lang="en-US" sz="2400" b="1" dirty="0"/>
              <a:t>Topic 4</a:t>
            </a:r>
          </a:p>
        </p:txBody>
      </p:sp>
    </p:spTree>
    <p:extLst>
      <p:ext uri="{BB962C8B-B14F-4D97-AF65-F5344CB8AC3E}">
        <p14:creationId xmlns:p14="http://schemas.microsoft.com/office/powerpoint/2010/main" val="2046142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7067D4-0BC8-4B09-BE4D-4ACE81DCC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754326"/>
            <a:ext cx="10905066" cy="4580128"/>
          </a:xfrm>
          <a:prstGeom prst="rect">
            <a:avLst/>
          </a:prstGeom>
        </p:spPr>
      </p:pic>
      <p:sp>
        <p:nvSpPr>
          <p:cNvPr id="5" name="Rectangle 4">
            <a:extLst>
              <a:ext uri="{FF2B5EF4-FFF2-40B4-BE49-F238E27FC236}">
                <a16:creationId xmlns:a16="http://schemas.microsoft.com/office/drawing/2014/main" id="{89F9A9D7-6FB7-4AA8-887C-B12076C3F815}"/>
              </a:ext>
            </a:extLst>
          </p:cNvPr>
          <p:cNvSpPr/>
          <p:nvPr/>
        </p:nvSpPr>
        <p:spPr>
          <a:xfrm>
            <a:off x="427281" y="0"/>
            <a:ext cx="10615983" cy="1754326"/>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Computed results of the</a:t>
            </a:r>
          </a:p>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model with terms and their weights</a:t>
            </a:r>
          </a:p>
        </p:txBody>
      </p:sp>
    </p:spTree>
    <p:extLst>
      <p:ext uri="{BB962C8B-B14F-4D97-AF65-F5344CB8AC3E}">
        <p14:creationId xmlns:p14="http://schemas.microsoft.com/office/powerpoint/2010/main" val="796726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50C97-EE74-442B-8D2C-0148079DA346}"/>
              </a:ext>
            </a:extLst>
          </p:cNvPr>
          <p:cNvPicPr>
            <a:picLocks noChangeAspect="1"/>
          </p:cNvPicPr>
          <p:nvPr/>
        </p:nvPicPr>
        <p:blipFill rotWithShape="1">
          <a:blip r:embed="rId2">
            <a:extLst>
              <a:ext uri="{28A0092B-C50C-407E-A947-70E740481C1C}">
                <a14:useLocalDpi xmlns:a14="http://schemas.microsoft.com/office/drawing/2010/main" val="0"/>
              </a:ext>
            </a:extLst>
          </a:blip>
          <a:srcRect b="21209"/>
          <a:stretch/>
        </p:blipFill>
        <p:spPr>
          <a:xfrm>
            <a:off x="1" y="10"/>
            <a:ext cx="12192000" cy="6003842"/>
          </a:xfrm>
          <a:custGeom>
            <a:avLst/>
            <a:gdLst>
              <a:gd name="connsiteX0" fmla="*/ 0 w 12187427"/>
              <a:gd name="connsiteY0" fmla="*/ 0 h 6003852"/>
              <a:gd name="connsiteX1" fmla="*/ 12187427 w 12187427"/>
              <a:gd name="connsiteY1" fmla="*/ 0 h 6003852"/>
              <a:gd name="connsiteX2" fmla="*/ 12187427 w 12187427"/>
              <a:gd name="connsiteY2" fmla="*/ 4772371 h 6003852"/>
              <a:gd name="connsiteX3" fmla="*/ 11865111 w 12187427"/>
              <a:gd name="connsiteY3" fmla="*/ 4913285 h 6003852"/>
              <a:gd name="connsiteX4" fmla="*/ 6096000 w 12187427"/>
              <a:gd name="connsiteY4" fmla="*/ 6003852 h 6003852"/>
              <a:gd name="connsiteX5" fmla="*/ 3601 w 12187427"/>
              <a:gd name="connsiteY5" fmla="*/ 4771946 h 6003852"/>
              <a:gd name="connsiteX6" fmla="*/ 0 w 12187427"/>
              <a:gd name="connsiteY6" fmla="*/ 4770223 h 600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
        <p:nvSpPr>
          <p:cNvPr id="4" name="Rectangle 3">
            <a:extLst>
              <a:ext uri="{FF2B5EF4-FFF2-40B4-BE49-F238E27FC236}">
                <a16:creationId xmlns:a16="http://schemas.microsoft.com/office/drawing/2014/main" id="{BF96DFBC-9349-40E2-A966-FA91A209E3E8}"/>
              </a:ext>
            </a:extLst>
          </p:cNvPr>
          <p:cNvSpPr/>
          <p:nvPr/>
        </p:nvSpPr>
        <p:spPr>
          <a:xfrm>
            <a:off x="2854150" y="1144832"/>
            <a:ext cx="648369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Metrics for the Model</a:t>
            </a:r>
          </a:p>
        </p:txBody>
      </p:sp>
      <p:sp>
        <p:nvSpPr>
          <p:cNvPr id="6" name="Content Placeholder 5">
            <a:extLst>
              <a:ext uri="{FF2B5EF4-FFF2-40B4-BE49-F238E27FC236}">
                <a16:creationId xmlns:a16="http://schemas.microsoft.com/office/drawing/2014/main" id="{87A8590C-4683-4A8D-A0FE-8F4BD09ED3D1}"/>
              </a:ext>
            </a:extLst>
          </p:cNvPr>
          <p:cNvSpPr>
            <a:spLocks noGrp="1"/>
          </p:cNvSpPr>
          <p:nvPr>
            <p:ph idx="1"/>
          </p:nvPr>
        </p:nvSpPr>
        <p:spPr>
          <a:xfrm>
            <a:off x="838200" y="3212983"/>
            <a:ext cx="10515600" cy="2963980"/>
          </a:xfrm>
        </p:spPr>
        <p:txBody>
          <a:bodyPr/>
          <a:lstStyle/>
          <a:p>
            <a:r>
              <a:rPr lang="en-US" dirty="0"/>
              <a:t>Perplexity : -7.2157…</a:t>
            </a:r>
          </a:p>
          <a:p>
            <a:r>
              <a:rPr lang="en-US" dirty="0"/>
              <a:t>Perplexity tells how good the model is. Lower the better.</a:t>
            </a:r>
          </a:p>
          <a:p>
            <a:r>
              <a:rPr lang="en-US" dirty="0"/>
              <a:t>Negative suggests that the model is quite good.</a:t>
            </a:r>
          </a:p>
          <a:p>
            <a:r>
              <a:rPr lang="en-US" dirty="0"/>
              <a:t>Coherence Score: 0.4025…</a:t>
            </a:r>
          </a:p>
          <a:p>
            <a:r>
              <a:rPr lang="en-US" dirty="0"/>
              <a:t>Suggests the coherency of the topics and 0.40 is quite good.</a:t>
            </a:r>
          </a:p>
          <a:p>
            <a:pPr marL="0" indent="0">
              <a:buNone/>
            </a:pPr>
            <a:endParaRPr lang="en-US" dirty="0"/>
          </a:p>
        </p:txBody>
      </p:sp>
    </p:spTree>
    <p:extLst>
      <p:ext uri="{BB962C8B-B14F-4D97-AF65-F5344CB8AC3E}">
        <p14:creationId xmlns:p14="http://schemas.microsoft.com/office/powerpoint/2010/main" val="77665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50C97-EE74-442B-8D2C-0148079DA346}"/>
              </a:ext>
            </a:extLst>
          </p:cNvPr>
          <p:cNvPicPr>
            <a:picLocks noChangeAspect="1"/>
          </p:cNvPicPr>
          <p:nvPr/>
        </p:nvPicPr>
        <p:blipFill rotWithShape="1">
          <a:blip r:embed="rId2">
            <a:extLst>
              <a:ext uri="{28A0092B-C50C-407E-A947-70E740481C1C}">
                <a14:useLocalDpi xmlns:a14="http://schemas.microsoft.com/office/drawing/2010/main" val="0"/>
              </a:ext>
            </a:extLst>
          </a:blip>
          <a:srcRect b="21209"/>
          <a:stretch/>
        </p:blipFill>
        <p:spPr>
          <a:xfrm>
            <a:off x="1" y="10"/>
            <a:ext cx="12192000" cy="6003842"/>
          </a:xfrm>
          <a:custGeom>
            <a:avLst/>
            <a:gdLst>
              <a:gd name="connsiteX0" fmla="*/ 0 w 12187427"/>
              <a:gd name="connsiteY0" fmla="*/ 0 h 6003852"/>
              <a:gd name="connsiteX1" fmla="*/ 12187427 w 12187427"/>
              <a:gd name="connsiteY1" fmla="*/ 0 h 6003852"/>
              <a:gd name="connsiteX2" fmla="*/ 12187427 w 12187427"/>
              <a:gd name="connsiteY2" fmla="*/ 4772371 h 6003852"/>
              <a:gd name="connsiteX3" fmla="*/ 11865111 w 12187427"/>
              <a:gd name="connsiteY3" fmla="*/ 4913285 h 6003852"/>
              <a:gd name="connsiteX4" fmla="*/ 6096000 w 12187427"/>
              <a:gd name="connsiteY4" fmla="*/ 6003852 h 6003852"/>
              <a:gd name="connsiteX5" fmla="*/ 3601 w 12187427"/>
              <a:gd name="connsiteY5" fmla="*/ 4771946 h 6003852"/>
              <a:gd name="connsiteX6" fmla="*/ 0 w 12187427"/>
              <a:gd name="connsiteY6" fmla="*/ 4770223 h 600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
        <p:nvSpPr>
          <p:cNvPr id="7" name="Content Placeholder 6">
            <a:extLst>
              <a:ext uri="{FF2B5EF4-FFF2-40B4-BE49-F238E27FC236}">
                <a16:creationId xmlns:a16="http://schemas.microsoft.com/office/drawing/2014/main" id="{273AD701-4496-43B4-BA05-8A351BF1DEC5}"/>
              </a:ext>
            </a:extLst>
          </p:cNvPr>
          <p:cNvSpPr>
            <a:spLocks noGrp="1"/>
          </p:cNvSpPr>
          <p:nvPr>
            <p:ph idx="1"/>
          </p:nvPr>
        </p:nvSpPr>
        <p:spPr>
          <a:xfrm>
            <a:off x="838200" y="3001931"/>
            <a:ext cx="10515600" cy="2570206"/>
          </a:xfrm>
        </p:spPr>
        <p:txBody>
          <a:bodyPr>
            <a:normAutofit/>
          </a:bodyPr>
          <a:lstStyle/>
          <a:p>
            <a:r>
              <a:rPr lang="en-US" dirty="0"/>
              <a:t>Performed using Python and Vader package is used</a:t>
            </a:r>
          </a:p>
          <a:p>
            <a:r>
              <a:rPr lang="en-US" dirty="0"/>
              <a:t>Polarity scores are calculated for all the reviews</a:t>
            </a:r>
          </a:p>
          <a:p>
            <a:r>
              <a:rPr lang="en-US" dirty="0"/>
              <a:t>Scores  below 0 are labelled negative (&lt;0)</a:t>
            </a:r>
          </a:p>
          <a:p>
            <a:r>
              <a:rPr lang="en-US" dirty="0"/>
              <a:t>Scores between 0 to 0.5 as Neutral (0 &lt;= i &lt;=0.5)</a:t>
            </a:r>
          </a:p>
          <a:p>
            <a:r>
              <a:rPr lang="en-US" dirty="0"/>
              <a:t>Scores that are above 0.5 are labelled as Positive (&gt;0.5)</a:t>
            </a:r>
          </a:p>
        </p:txBody>
      </p:sp>
      <p:sp>
        <p:nvSpPr>
          <p:cNvPr id="8" name="Rectangle 7">
            <a:extLst>
              <a:ext uri="{FF2B5EF4-FFF2-40B4-BE49-F238E27FC236}">
                <a16:creationId xmlns:a16="http://schemas.microsoft.com/office/drawing/2014/main" id="{D9B48D5E-83ED-478C-B96E-399D2A70C19B}"/>
              </a:ext>
            </a:extLst>
          </p:cNvPr>
          <p:cNvSpPr/>
          <p:nvPr/>
        </p:nvSpPr>
        <p:spPr>
          <a:xfrm>
            <a:off x="3267148" y="824198"/>
            <a:ext cx="565770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Sentiment Analysis</a:t>
            </a:r>
          </a:p>
        </p:txBody>
      </p:sp>
    </p:spTree>
    <p:extLst>
      <p:ext uri="{BB962C8B-B14F-4D97-AF65-F5344CB8AC3E}">
        <p14:creationId xmlns:p14="http://schemas.microsoft.com/office/powerpoint/2010/main" val="142207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50C97-EE74-442B-8D2C-0148079DA346}"/>
              </a:ext>
            </a:extLst>
          </p:cNvPr>
          <p:cNvPicPr>
            <a:picLocks noChangeAspect="1"/>
          </p:cNvPicPr>
          <p:nvPr/>
        </p:nvPicPr>
        <p:blipFill rotWithShape="1">
          <a:blip r:embed="rId2">
            <a:extLst>
              <a:ext uri="{28A0092B-C50C-407E-A947-70E740481C1C}">
                <a14:useLocalDpi xmlns:a14="http://schemas.microsoft.com/office/drawing/2010/main" val="0"/>
              </a:ext>
            </a:extLst>
          </a:blip>
          <a:srcRect b="21209"/>
          <a:stretch/>
        </p:blipFill>
        <p:spPr>
          <a:xfrm>
            <a:off x="1" y="10"/>
            <a:ext cx="12192000" cy="6003842"/>
          </a:xfrm>
          <a:custGeom>
            <a:avLst/>
            <a:gdLst>
              <a:gd name="connsiteX0" fmla="*/ 0 w 12187427"/>
              <a:gd name="connsiteY0" fmla="*/ 0 h 6003852"/>
              <a:gd name="connsiteX1" fmla="*/ 12187427 w 12187427"/>
              <a:gd name="connsiteY1" fmla="*/ 0 h 6003852"/>
              <a:gd name="connsiteX2" fmla="*/ 12187427 w 12187427"/>
              <a:gd name="connsiteY2" fmla="*/ 4772371 h 6003852"/>
              <a:gd name="connsiteX3" fmla="*/ 11865111 w 12187427"/>
              <a:gd name="connsiteY3" fmla="*/ 4913285 h 6003852"/>
              <a:gd name="connsiteX4" fmla="*/ 6096000 w 12187427"/>
              <a:gd name="connsiteY4" fmla="*/ 6003852 h 6003852"/>
              <a:gd name="connsiteX5" fmla="*/ 3601 w 12187427"/>
              <a:gd name="connsiteY5" fmla="*/ 4771946 h 6003852"/>
              <a:gd name="connsiteX6" fmla="*/ 0 w 12187427"/>
              <a:gd name="connsiteY6" fmla="*/ 4770223 h 600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
        <p:nvSpPr>
          <p:cNvPr id="2" name="Rectangle 1">
            <a:extLst>
              <a:ext uri="{FF2B5EF4-FFF2-40B4-BE49-F238E27FC236}">
                <a16:creationId xmlns:a16="http://schemas.microsoft.com/office/drawing/2014/main" id="{8F6B1671-E6D1-40E5-BB1F-7D8330DEC6CB}"/>
              </a:ext>
            </a:extLst>
          </p:cNvPr>
          <p:cNvSpPr/>
          <p:nvPr/>
        </p:nvSpPr>
        <p:spPr>
          <a:xfrm>
            <a:off x="6003643" y="854148"/>
            <a:ext cx="184730" cy="707886"/>
          </a:xfrm>
          <a:prstGeom prst="rect">
            <a:avLst/>
          </a:prstGeom>
        </p:spPr>
        <p:txBody>
          <a:bodyPr wrap="none">
            <a:spAutoFit/>
          </a:bodyPr>
          <a:lstStyle/>
          <a:p>
            <a:pPr algn="ctr"/>
            <a:endParaRPr lang="en-US" sz="4000" b="1" dirty="0"/>
          </a:p>
        </p:txBody>
      </p:sp>
      <p:sp>
        <p:nvSpPr>
          <p:cNvPr id="18" name="Content Placeholder 17">
            <a:extLst>
              <a:ext uri="{FF2B5EF4-FFF2-40B4-BE49-F238E27FC236}">
                <a16:creationId xmlns:a16="http://schemas.microsoft.com/office/drawing/2014/main" id="{6BD9DF7F-9107-4D8D-B210-DBC2B5C55F3B}"/>
              </a:ext>
            </a:extLst>
          </p:cNvPr>
          <p:cNvSpPr>
            <a:spLocks noGrp="1"/>
          </p:cNvSpPr>
          <p:nvPr>
            <p:ph idx="1"/>
          </p:nvPr>
        </p:nvSpPr>
        <p:spPr>
          <a:xfrm>
            <a:off x="838200" y="3462612"/>
            <a:ext cx="10515600" cy="2996017"/>
          </a:xfrm>
        </p:spPr>
        <p:txBody>
          <a:bodyPr>
            <a:normAutofit lnSpcReduction="10000"/>
          </a:bodyPr>
          <a:lstStyle/>
          <a:p>
            <a:pPr algn="just"/>
            <a:r>
              <a:rPr lang="en-US" dirty="0"/>
              <a:t>Skytrax.com is an online flight tracking and reviewing website</a:t>
            </a:r>
          </a:p>
          <a:p>
            <a:pPr algn="just"/>
            <a:r>
              <a:rPr lang="en-US" dirty="0"/>
              <a:t>The data set used for the project is scraped from Skytrax.com</a:t>
            </a:r>
          </a:p>
          <a:p>
            <a:pPr algn="just"/>
            <a:r>
              <a:rPr lang="en-US" dirty="0"/>
              <a:t>Static Data set</a:t>
            </a:r>
          </a:p>
          <a:p>
            <a:pPr algn="just"/>
            <a:r>
              <a:rPr lang="en-US" dirty="0"/>
              <a:t>Shout out to Kaggle.com for making the data available</a:t>
            </a:r>
          </a:p>
          <a:p>
            <a:pPr algn="just"/>
            <a:r>
              <a:rPr lang="en-US" dirty="0"/>
              <a:t>Contains around 14000 records</a:t>
            </a:r>
          </a:p>
          <a:p>
            <a:pPr algn="just"/>
            <a:r>
              <a:rPr lang="en-US" dirty="0"/>
              <a:t>Reviews are from 2006 to 2019</a:t>
            </a:r>
          </a:p>
        </p:txBody>
      </p:sp>
      <p:sp>
        <p:nvSpPr>
          <p:cNvPr id="19" name="Rectangle 18">
            <a:extLst>
              <a:ext uri="{FF2B5EF4-FFF2-40B4-BE49-F238E27FC236}">
                <a16:creationId xmlns:a16="http://schemas.microsoft.com/office/drawing/2014/main" id="{738D4CD8-47DF-446F-A167-14F9135FED29}"/>
              </a:ext>
            </a:extLst>
          </p:cNvPr>
          <p:cNvSpPr/>
          <p:nvPr/>
        </p:nvSpPr>
        <p:spPr>
          <a:xfrm>
            <a:off x="2436568" y="757997"/>
            <a:ext cx="7318863" cy="1754326"/>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Skytrax.com</a:t>
            </a:r>
          </a:p>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Airline Reviews Data Set</a:t>
            </a:r>
          </a:p>
        </p:txBody>
      </p:sp>
    </p:spTree>
    <p:extLst>
      <p:ext uri="{BB962C8B-B14F-4D97-AF65-F5344CB8AC3E}">
        <p14:creationId xmlns:p14="http://schemas.microsoft.com/office/powerpoint/2010/main" val="3854330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7F3A0D-A571-4012-981B-0EBFA72B1657}"/>
              </a:ext>
            </a:extLst>
          </p:cNvPr>
          <p:cNvPicPr/>
          <p:nvPr/>
        </p:nvPicPr>
        <p:blipFill rotWithShape="1">
          <a:blip r:embed="rId2"/>
          <a:srcRect r="116" b="1"/>
          <a:stretch/>
        </p:blipFill>
        <p:spPr>
          <a:xfrm>
            <a:off x="321733" y="321733"/>
            <a:ext cx="11548534" cy="6214534"/>
          </a:xfrm>
          <a:prstGeom prst="rect">
            <a:avLst/>
          </a:prstGeom>
        </p:spPr>
      </p:pic>
    </p:spTree>
    <p:extLst>
      <p:ext uri="{BB962C8B-B14F-4D97-AF65-F5344CB8AC3E}">
        <p14:creationId xmlns:p14="http://schemas.microsoft.com/office/powerpoint/2010/main" val="3986998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50C97-EE74-442B-8D2C-0148079DA346}"/>
              </a:ext>
            </a:extLst>
          </p:cNvPr>
          <p:cNvPicPr>
            <a:picLocks noChangeAspect="1"/>
          </p:cNvPicPr>
          <p:nvPr/>
        </p:nvPicPr>
        <p:blipFill rotWithShape="1">
          <a:blip r:embed="rId2">
            <a:extLst>
              <a:ext uri="{28A0092B-C50C-407E-A947-70E740481C1C}">
                <a14:useLocalDpi xmlns:a14="http://schemas.microsoft.com/office/drawing/2010/main" val="0"/>
              </a:ext>
            </a:extLst>
          </a:blip>
          <a:srcRect b="21209"/>
          <a:stretch/>
        </p:blipFill>
        <p:spPr>
          <a:xfrm>
            <a:off x="1" y="10"/>
            <a:ext cx="12192000" cy="6003842"/>
          </a:xfrm>
          <a:custGeom>
            <a:avLst/>
            <a:gdLst>
              <a:gd name="connsiteX0" fmla="*/ 0 w 12187427"/>
              <a:gd name="connsiteY0" fmla="*/ 0 h 6003852"/>
              <a:gd name="connsiteX1" fmla="*/ 12187427 w 12187427"/>
              <a:gd name="connsiteY1" fmla="*/ 0 h 6003852"/>
              <a:gd name="connsiteX2" fmla="*/ 12187427 w 12187427"/>
              <a:gd name="connsiteY2" fmla="*/ 4772371 h 6003852"/>
              <a:gd name="connsiteX3" fmla="*/ 11865111 w 12187427"/>
              <a:gd name="connsiteY3" fmla="*/ 4913285 h 6003852"/>
              <a:gd name="connsiteX4" fmla="*/ 6096000 w 12187427"/>
              <a:gd name="connsiteY4" fmla="*/ 6003852 h 6003852"/>
              <a:gd name="connsiteX5" fmla="*/ 3601 w 12187427"/>
              <a:gd name="connsiteY5" fmla="*/ 4771946 h 6003852"/>
              <a:gd name="connsiteX6" fmla="*/ 0 w 12187427"/>
              <a:gd name="connsiteY6" fmla="*/ 4770223 h 600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
        <p:nvSpPr>
          <p:cNvPr id="7" name="Content Placeholder 6">
            <a:extLst>
              <a:ext uri="{FF2B5EF4-FFF2-40B4-BE49-F238E27FC236}">
                <a16:creationId xmlns:a16="http://schemas.microsoft.com/office/drawing/2014/main" id="{273AD701-4496-43B4-BA05-8A351BF1DEC5}"/>
              </a:ext>
            </a:extLst>
          </p:cNvPr>
          <p:cNvSpPr>
            <a:spLocks noGrp="1"/>
          </p:cNvSpPr>
          <p:nvPr>
            <p:ph idx="1"/>
          </p:nvPr>
        </p:nvSpPr>
        <p:spPr>
          <a:xfrm>
            <a:off x="838200" y="2267646"/>
            <a:ext cx="10515600" cy="2570206"/>
          </a:xfrm>
        </p:spPr>
        <p:txBody>
          <a:bodyPr>
            <a:noAutofit/>
          </a:bodyPr>
          <a:lstStyle/>
          <a:p>
            <a:r>
              <a:rPr lang="en-US" sz="2000" dirty="0"/>
              <a:t>What are the top rated features of the best 5 Airlines?</a:t>
            </a:r>
          </a:p>
          <a:p>
            <a:r>
              <a:rPr lang="en-US" sz="2000" dirty="0"/>
              <a:t>(Assuming the KPI's of factors whose average rating typically falls between 3-5 on the scale of 5)</a:t>
            </a:r>
          </a:p>
          <a:p>
            <a:r>
              <a:rPr lang="en-US" sz="2000" dirty="0"/>
              <a:t>China Southern Airline has the highest Average of all 5 Factors which is 4.27 on the scale of 5. </a:t>
            </a:r>
          </a:p>
          <a:p>
            <a:r>
              <a:rPr lang="en-US" sz="2000" dirty="0"/>
              <a:t>Whereas British Airways had the least average of all 5 factors which is 2.96 on the scale of 5. We performed this visualization first by calculating the Top 5 airlines based on their sentiment scores.</a:t>
            </a:r>
          </a:p>
          <a:p>
            <a:r>
              <a:rPr lang="en-US" sz="2000" dirty="0"/>
              <a:t>Then we performed the Average on the 5 factors on these top 5 airlines.</a:t>
            </a:r>
          </a:p>
          <a:p>
            <a:endParaRPr lang="en-US" sz="2000" dirty="0"/>
          </a:p>
          <a:p>
            <a:r>
              <a:rPr lang="en-US" sz="2000" dirty="0">
                <a:solidFill>
                  <a:srgbClr val="0070C0"/>
                </a:solidFill>
              </a:rPr>
              <a:t>British airways needs complete revamp in its strategy since it has been rated least on all 5 factors of Seat Comfort, Cabin Service, Food &amp; Beverages Service, Entertainment, Ground Service.</a:t>
            </a:r>
          </a:p>
          <a:p>
            <a:r>
              <a:rPr lang="en-US" sz="2000" dirty="0">
                <a:solidFill>
                  <a:srgbClr val="0070C0"/>
                </a:solidFill>
              </a:rPr>
              <a:t>The companies can use superior strategy to improve the quality ratings which are less. For Ex. British Airways and Emirates can learn what areas need improvement and how they differ in terms of service from China Southern Airline or Qatar Airways.</a:t>
            </a:r>
          </a:p>
          <a:p>
            <a:endParaRPr lang="en-US" sz="2000" dirty="0"/>
          </a:p>
        </p:txBody>
      </p:sp>
      <p:sp>
        <p:nvSpPr>
          <p:cNvPr id="8" name="Rectangle 7">
            <a:extLst>
              <a:ext uri="{FF2B5EF4-FFF2-40B4-BE49-F238E27FC236}">
                <a16:creationId xmlns:a16="http://schemas.microsoft.com/office/drawing/2014/main" id="{D9B48D5E-83ED-478C-B96E-399D2A70C19B}"/>
              </a:ext>
            </a:extLst>
          </p:cNvPr>
          <p:cNvSpPr/>
          <p:nvPr/>
        </p:nvSpPr>
        <p:spPr>
          <a:xfrm>
            <a:off x="1405619" y="824198"/>
            <a:ext cx="938077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Inference</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rPr>
              <a:t>and</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5400" dirty="0">
                <a:ln w="0"/>
                <a:solidFill>
                  <a:schemeClr val="accent1"/>
                </a:solidFill>
                <a:effectLst>
                  <a:outerShdw blurRad="38100" dist="25400" dir="5400000" algn="ctr" rotWithShape="0">
                    <a:srgbClr val="6E747A">
                      <a:alpha val="43000"/>
                    </a:srgbClr>
                  </a:outerShdw>
                </a:effectLst>
              </a:rPr>
              <a:t>Recommendation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647307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B6571A-2F80-4196-AA20-6971F733BDBD}"/>
              </a:ext>
            </a:extLst>
          </p:cNvPr>
          <p:cNvPicPr/>
          <p:nvPr/>
        </p:nvPicPr>
        <p:blipFill>
          <a:blip r:embed="rId2"/>
          <a:stretch>
            <a:fillRect/>
          </a:stretch>
        </p:blipFill>
        <p:spPr>
          <a:xfrm>
            <a:off x="643467" y="743627"/>
            <a:ext cx="10905066" cy="5370744"/>
          </a:xfrm>
          <a:prstGeom prst="rect">
            <a:avLst/>
          </a:prstGeom>
        </p:spPr>
      </p:pic>
    </p:spTree>
    <p:extLst>
      <p:ext uri="{BB962C8B-B14F-4D97-AF65-F5344CB8AC3E}">
        <p14:creationId xmlns:p14="http://schemas.microsoft.com/office/powerpoint/2010/main" val="3009863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50C97-EE74-442B-8D2C-0148079DA346}"/>
              </a:ext>
            </a:extLst>
          </p:cNvPr>
          <p:cNvPicPr>
            <a:picLocks noChangeAspect="1"/>
          </p:cNvPicPr>
          <p:nvPr/>
        </p:nvPicPr>
        <p:blipFill rotWithShape="1">
          <a:blip r:embed="rId2">
            <a:extLst>
              <a:ext uri="{28A0092B-C50C-407E-A947-70E740481C1C}">
                <a14:useLocalDpi xmlns:a14="http://schemas.microsoft.com/office/drawing/2010/main" val="0"/>
              </a:ext>
            </a:extLst>
          </a:blip>
          <a:srcRect b="21209"/>
          <a:stretch/>
        </p:blipFill>
        <p:spPr>
          <a:xfrm>
            <a:off x="1" y="10"/>
            <a:ext cx="12192000" cy="6003842"/>
          </a:xfrm>
          <a:custGeom>
            <a:avLst/>
            <a:gdLst>
              <a:gd name="connsiteX0" fmla="*/ 0 w 12187427"/>
              <a:gd name="connsiteY0" fmla="*/ 0 h 6003852"/>
              <a:gd name="connsiteX1" fmla="*/ 12187427 w 12187427"/>
              <a:gd name="connsiteY1" fmla="*/ 0 h 6003852"/>
              <a:gd name="connsiteX2" fmla="*/ 12187427 w 12187427"/>
              <a:gd name="connsiteY2" fmla="*/ 4772371 h 6003852"/>
              <a:gd name="connsiteX3" fmla="*/ 11865111 w 12187427"/>
              <a:gd name="connsiteY3" fmla="*/ 4913285 h 6003852"/>
              <a:gd name="connsiteX4" fmla="*/ 6096000 w 12187427"/>
              <a:gd name="connsiteY4" fmla="*/ 6003852 h 6003852"/>
              <a:gd name="connsiteX5" fmla="*/ 3601 w 12187427"/>
              <a:gd name="connsiteY5" fmla="*/ 4771946 h 6003852"/>
              <a:gd name="connsiteX6" fmla="*/ 0 w 12187427"/>
              <a:gd name="connsiteY6" fmla="*/ 4770223 h 600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
        <p:nvSpPr>
          <p:cNvPr id="7" name="Content Placeholder 6">
            <a:extLst>
              <a:ext uri="{FF2B5EF4-FFF2-40B4-BE49-F238E27FC236}">
                <a16:creationId xmlns:a16="http://schemas.microsoft.com/office/drawing/2014/main" id="{273AD701-4496-43B4-BA05-8A351BF1DEC5}"/>
              </a:ext>
            </a:extLst>
          </p:cNvPr>
          <p:cNvSpPr>
            <a:spLocks noGrp="1"/>
          </p:cNvSpPr>
          <p:nvPr>
            <p:ph idx="1"/>
          </p:nvPr>
        </p:nvSpPr>
        <p:spPr>
          <a:xfrm>
            <a:off x="779477" y="2412325"/>
            <a:ext cx="10515600" cy="2570206"/>
          </a:xfrm>
        </p:spPr>
        <p:txBody>
          <a:bodyPr>
            <a:noAutofit/>
          </a:bodyPr>
          <a:lstStyle/>
          <a:p>
            <a:pPr algn="just"/>
            <a:r>
              <a:rPr lang="en-US" sz="2000" dirty="0"/>
              <a:t>What type of aircraft is the best for customer satisfaction according to reviews?</a:t>
            </a:r>
          </a:p>
          <a:p>
            <a:pPr algn="just"/>
            <a:r>
              <a:rPr lang="en-US" sz="2000" dirty="0"/>
              <a:t>Boeing 777 and Airbus A380 are the top rated aircrafts in terms of positive reviews. We performed this visualization by counting the sentiment scores for top 10 airlines based on positive, neutral or Negative reviews.</a:t>
            </a:r>
          </a:p>
          <a:p>
            <a:pPr algn="just"/>
            <a:endParaRPr lang="en-US" sz="2000" dirty="0"/>
          </a:p>
          <a:p>
            <a:pPr algn="just"/>
            <a:r>
              <a:rPr lang="en-US" sz="2000" dirty="0">
                <a:solidFill>
                  <a:srgbClr val="0070C0"/>
                </a:solidFill>
              </a:rPr>
              <a:t>Different aircrafts come with different specifications, extra space, high tech features, varied fuel consumption.</a:t>
            </a:r>
          </a:p>
          <a:p>
            <a:pPr algn="just"/>
            <a:r>
              <a:rPr lang="en-US" sz="2000" dirty="0">
                <a:solidFill>
                  <a:srgbClr val="0070C0"/>
                </a:solidFill>
              </a:rPr>
              <a:t>Hence from this visualization we can recommend top airline companies to buy more Airbus A380 and Boeing 777 aircraft for increased customer satisfaction.</a:t>
            </a:r>
          </a:p>
          <a:p>
            <a:pPr algn="just"/>
            <a:r>
              <a:rPr lang="en-US" sz="2000" dirty="0">
                <a:solidFill>
                  <a:srgbClr val="0070C0"/>
                </a:solidFill>
              </a:rPr>
              <a:t>Also the aircrafts which are rated the least should not be used and replaced with better ones.</a:t>
            </a:r>
          </a:p>
          <a:p>
            <a:pPr algn="just"/>
            <a:r>
              <a:rPr lang="en-US" sz="2000" dirty="0">
                <a:solidFill>
                  <a:srgbClr val="0070C0"/>
                </a:solidFill>
              </a:rPr>
              <a:t>Buying one larger plane to transit people on the most popular route is the most efficient way instead of using small aircrafts twice. This will cut extra costs and increase profits.</a:t>
            </a:r>
            <a:endParaRPr lang="en-US" sz="2000" dirty="0"/>
          </a:p>
        </p:txBody>
      </p:sp>
      <p:sp>
        <p:nvSpPr>
          <p:cNvPr id="8" name="Rectangle 7">
            <a:extLst>
              <a:ext uri="{FF2B5EF4-FFF2-40B4-BE49-F238E27FC236}">
                <a16:creationId xmlns:a16="http://schemas.microsoft.com/office/drawing/2014/main" id="{D9B48D5E-83ED-478C-B96E-399D2A70C19B}"/>
              </a:ext>
            </a:extLst>
          </p:cNvPr>
          <p:cNvSpPr/>
          <p:nvPr/>
        </p:nvSpPr>
        <p:spPr>
          <a:xfrm>
            <a:off x="1405619" y="824198"/>
            <a:ext cx="938077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Inference</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rPr>
              <a:t>and</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5400" dirty="0">
                <a:ln w="0"/>
                <a:solidFill>
                  <a:schemeClr val="accent1"/>
                </a:solidFill>
                <a:effectLst>
                  <a:outerShdw blurRad="38100" dist="25400" dir="5400000" algn="ctr" rotWithShape="0">
                    <a:srgbClr val="6E747A">
                      <a:alpha val="43000"/>
                    </a:srgbClr>
                  </a:outerShdw>
                </a:effectLst>
              </a:rPr>
              <a:t>Recommendation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252926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83E7B7-A917-4DEC-9D31-6EDB642E9297}"/>
              </a:ext>
            </a:extLst>
          </p:cNvPr>
          <p:cNvPicPr/>
          <p:nvPr/>
        </p:nvPicPr>
        <p:blipFill rotWithShape="1">
          <a:blip r:embed="rId2"/>
          <a:srcRect r="4000"/>
          <a:stretch/>
        </p:blipFill>
        <p:spPr>
          <a:xfrm>
            <a:off x="20" y="10"/>
            <a:ext cx="12191980" cy="6857990"/>
          </a:xfrm>
          <a:prstGeom prst="rect">
            <a:avLst/>
          </a:prstGeom>
        </p:spPr>
      </p:pic>
    </p:spTree>
    <p:extLst>
      <p:ext uri="{BB962C8B-B14F-4D97-AF65-F5344CB8AC3E}">
        <p14:creationId xmlns:p14="http://schemas.microsoft.com/office/powerpoint/2010/main" val="3699818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50C97-EE74-442B-8D2C-0148079DA346}"/>
              </a:ext>
            </a:extLst>
          </p:cNvPr>
          <p:cNvPicPr>
            <a:picLocks noChangeAspect="1"/>
          </p:cNvPicPr>
          <p:nvPr/>
        </p:nvPicPr>
        <p:blipFill rotWithShape="1">
          <a:blip r:embed="rId2">
            <a:extLst>
              <a:ext uri="{28A0092B-C50C-407E-A947-70E740481C1C}">
                <a14:useLocalDpi xmlns:a14="http://schemas.microsoft.com/office/drawing/2010/main" val="0"/>
              </a:ext>
            </a:extLst>
          </a:blip>
          <a:srcRect b="21209"/>
          <a:stretch/>
        </p:blipFill>
        <p:spPr>
          <a:xfrm>
            <a:off x="1" y="10"/>
            <a:ext cx="12192000" cy="6003842"/>
          </a:xfrm>
          <a:custGeom>
            <a:avLst/>
            <a:gdLst>
              <a:gd name="connsiteX0" fmla="*/ 0 w 12187427"/>
              <a:gd name="connsiteY0" fmla="*/ 0 h 6003852"/>
              <a:gd name="connsiteX1" fmla="*/ 12187427 w 12187427"/>
              <a:gd name="connsiteY1" fmla="*/ 0 h 6003852"/>
              <a:gd name="connsiteX2" fmla="*/ 12187427 w 12187427"/>
              <a:gd name="connsiteY2" fmla="*/ 4772371 h 6003852"/>
              <a:gd name="connsiteX3" fmla="*/ 11865111 w 12187427"/>
              <a:gd name="connsiteY3" fmla="*/ 4913285 h 6003852"/>
              <a:gd name="connsiteX4" fmla="*/ 6096000 w 12187427"/>
              <a:gd name="connsiteY4" fmla="*/ 6003852 h 6003852"/>
              <a:gd name="connsiteX5" fmla="*/ 3601 w 12187427"/>
              <a:gd name="connsiteY5" fmla="*/ 4771946 h 6003852"/>
              <a:gd name="connsiteX6" fmla="*/ 0 w 12187427"/>
              <a:gd name="connsiteY6" fmla="*/ 4770223 h 600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
        <p:nvSpPr>
          <p:cNvPr id="7" name="Content Placeholder 6">
            <a:extLst>
              <a:ext uri="{FF2B5EF4-FFF2-40B4-BE49-F238E27FC236}">
                <a16:creationId xmlns:a16="http://schemas.microsoft.com/office/drawing/2014/main" id="{273AD701-4496-43B4-BA05-8A351BF1DEC5}"/>
              </a:ext>
            </a:extLst>
          </p:cNvPr>
          <p:cNvSpPr>
            <a:spLocks noGrp="1"/>
          </p:cNvSpPr>
          <p:nvPr>
            <p:ph idx="1"/>
          </p:nvPr>
        </p:nvSpPr>
        <p:spPr>
          <a:xfrm>
            <a:off x="779477" y="2412325"/>
            <a:ext cx="10515600" cy="2570206"/>
          </a:xfrm>
        </p:spPr>
        <p:txBody>
          <a:bodyPr>
            <a:noAutofit/>
          </a:bodyPr>
          <a:lstStyle/>
          <a:p>
            <a:pPr algn="just"/>
            <a:r>
              <a:rPr lang="en-US" sz="2000" dirty="0"/>
              <a:t>Which type of traveler type among the top 10 Airlines have travelled the most in the 4 year period?</a:t>
            </a:r>
          </a:p>
          <a:p>
            <a:pPr algn="just"/>
            <a:r>
              <a:rPr lang="en-US" sz="2000" dirty="0"/>
              <a:t>People preferred travelling solo leisure. People travelled less in Family </a:t>
            </a:r>
            <a:r>
              <a:rPr lang="en-US" sz="2000" dirty="0" err="1"/>
              <a:t>Leisure.We</a:t>
            </a:r>
            <a:r>
              <a:rPr lang="en-US" sz="2000" dirty="0"/>
              <a:t> performed this visualization by counting the sentiment scores for top 10 airlines and counting the </a:t>
            </a:r>
            <a:r>
              <a:rPr lang="en-US" sz="2000" dirty="0" err="1"/>
              <a:t>traveller</a:t>
            </a:r>
            <a:r>
              <a:rPr lang="en-US" sz="2000" dirty="0"/>
              <a:t> type for the four year period.</a:t>
            </a:r>
          </a:p>
          <a:p>
            <a:pPr algn="just"/>
            <a:endParaRPr lang="en-US" sz="2000" dirty="0"/>
          </a:p>
          <a:p>
            <a:pPr algn="just"/>
            <a:r>
              <a:rPr lang="en-US" sz="2000" dirty="0">
                <a:solidFill>
                  <a:srgbClr val="0070C0"/>
                </a:solidFill>
              </a:rPr>
              <a:t>People travelling solo can account for less occupancy for the flight which can in turn incur losses to the airline. When more people will travel through a family leisure this will increase the number of people travelling on the route thus increasing the occupancy of the route and this keep the route to stay for many years and incur less losses to company. </a:t>
            </a:r>
          </a:p>
          <a:p>
            <a:pPr algn="just"/>
            <a:r>
              <a:rPr lang="en-US" sz="2000" dirty="0">
                <a:solidFill>
                  <a:srgbClr val="0070C0"/>
                </a:solidFill>
              </a:rPr>
              <a:t>Hence discounts should be introduced by top airlines on customers travelling with family to attract more new customers.</a:t>
            </a:r>
          </a:p>
          <a:p>
            <a:pPr algn="just"/>
            <a:r>
              <a:rPr lang="en-US" sz="2000" dirty="0">
                <a:solidFill>
                  <a:srgbClr val="0070C0"/>
                </a:solidFill>
              </a:rPr>
              <a:t>Also introduction of group discount plans will encourage more people to fly with the airline.</a:t>
            </a:r>
          </a:p>
        </p:txBody>
      </p:sp>
      <p:sp>
        <p:nvSpPr>
          <p:cNvPr id="8" name="Rectangle 7">
            <a:extLst>
              <a:ext uri="{FF2B5EF4-FFF2-40B4-BE49-F238E27FC236}">
                <a16:creationId xmlns:a16="http://schemas.microsoft.com/office/drawing/2014/main" id="{D9B48D5E-83ED-478C-B96E-399D2A70C19B}"/>
              </a:ext>
            </a:extLst>
          </p:cNvPr>
          <p:cNvSpPr/>
          <p:nvPr/>
        </p:nvSpPr>
        <p:spPr>
          <a:xfrm>
            <a:off x="1405619" y="824198"/>
            <a:ext cx="938077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Inference</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rPr>
              <a:t>and</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5400" dirty="0">
                <a:ln w="0"/>
                <a:solidFill>
                  <a:schemeClr val="accent1"/>
                </a:solidFill>
                <a:effectLst>
                  <a:outerShdw blurRad="38100" dist="25400" dir="5400000" algn="ctr" rotWithShape="0">
                    <a:srgbClr val="6E747A">
                      <a:alpha val="43000"/>
                    </a:srgbClr>
                  </a:outerShdw>
                </a:effectLst>
              </a:rPr>
              <a:t>Recommendation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0233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1BF7D3-9E3D-43D7-82A3-99F42DBA6E10}"/>
              </a:ext>
            </a:extLst>
          </p:cNvPr>
          <p:cNvPicPr/>
          <p:nvPr/>
        </p:nvPicPr>
        <p:blipFill rotWithShape="1">
          <a:blip r:embed="rId2"/>
          <a:srcRect r="1044" b="-1"/>
          <a:stretch/>
        </p:blipFill>
        <p:spPr>
          <a:xfrm>
            <a:off x="321733" y="321733"/>
            <a:ext cx="11548534" cy="6214534"/>
          </a:xfrm>
          <a:prstGeom prst="rect">
            <a:avLst/>
          </a:prstGeom>
        </p:spPr>
      </p:pic>
    </p:spTree>
    <p:extLst>
      <p:ext uri="{BB962C8B-B14F-4D97-AF65-F5344CB8AC3E}">
        <p14:creationId xmlns:p14="http://schemas.microsoft.com/office/powerpoint/2010/main" val="1955197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50C97-EE74-442B-8D2C-0148079DA346}"/>
              </a:ext>
            </a:extLst>
          </p:cNvPr>
          <p:cNvPicPr>
            <a:picLocks noChangeAspect="1"/>
          </p:cNvPicPr>
          <p:nvPr/>
        </p:nvPicPr>
        <p:blipFill rotWithShape="1">
          <a:blip r:embed="rId2">
            <a:extLst>
              <a:ext uri="{28A0092B-C50C-407E-A947-70E740481C1C}">
                <a14:useLocalDpi xmlns:a14="http://schemas.microsoft.com/office/drawing/2010/main" val="0"/>
              </a:ext>
            </a:extLst>
          </a:blip>
          <a:srcRect b="21209"/>
          <a:stretch/>
        </p:blipFill>
        <p:spPr>
          <a:xfrm>
            <a:off x="1" y="10"/>
            <a:ext cx="12192000" cy="6003842"/>
          </a:xfrm>
          <a:custGeom>
            <a:avLst/>
            <a:gdLst>
              <a:gd name="connsiteX0" fmla="*/ 0 w 12187427"/>
              <a:gd name="connsiteY0" fmla="*/ 0 h 6003852"/>
              <a:gd name="connsiteX1" fmla="*/ 12187427 w 12187427"/>
              <a:gd name="connsiteY1" fmla="*/ 0 h 6003852"/>
              <a:gd name="connsiteX2" fmla="*/ 12187427 w 12187427"/>
              <a:gd name="connsiteY2" fmla="*/ 4772371 h 6003852"/>
              <a:gd name="connsiteX3" fmla="*/ 11865111 w 12187427"/>
              <a:gd name="connsiteY3" fmla="*/ 4913285 h 6003852"/>
              <a:gd name="connsiteX4" fmla="*/ 6096000 w 12187427"/>
              <a:gd name="connsiteY4" fmla="*/ 6003852 h 6003852"/>
              <a:gd name="connsiteX5" fmla="*/ 3601 w 12187427"/>
              <a:gd name="connsiteY5" fmla="*/ 4771946 h 6003852"/>
              <a:gd name="connsiteX6" fmla="*/ 0 w 12187427"/>
              <a:gd name="connsiteY6" fmla="*/ 4770223 h 600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
        <p:nvSpPr>
          <p:cNvPr id="7" name="Content Placeholder 6">
            <a:extLst>
              <a:ext uri="{FF2B5EF4-FFF2-40B4-BE49-F238E27FC236}">
                <a16:creationId xmlns:a16="http://schemas.microsoft.com/office/drawing/2014/main" id="{273AD701-4496-43B4-BA05-8A351BF1DEC5}"/>
              </a:ext>
            </a:extLst>
          </p:cNvPr>
          <p:cNvSpPr>
            <a:spLocks noGrp="1"/>
          </p:cNvSpPr>
          <p:nvPr>
            <p:ph idx="1"/>
          </p:nvPr>
        </p:nvSpPr>
        <p:spPr>
          <a:xfrm>
            <a:off x="703976" y="2932443"/>
            <a:ext cx="10515600" cy="2570206"/>
          </a:xfrm>
        </p:spPr>
        <p:txBody>
          <a:bodyPr>
            <a:noAutofit/>
          </a:bodyPr>
          <a:lstStyle/>
          <a:p>
            <a:pPr algn="just"/>
            <a:r>
              <a:rPr lang="en-US" sz="2000" dirty="0"/>
              <a:t>What is the sentiment of particular traveler type towards rating the Top 3 airlines?</a:t>
            </a:r>
          </a:p>
          <a:p>
            <a:pPr algn="just"/>
            <a:r>
              <a:rPr lang="en-US" sz="2000" dirty="0"/>
              <a:t>Solo Travelers make up the largest type of travelers rating the Airlines. We performed this visualization by counting the sentiment score of travelers of all types. The sentiment is calculated on the Basis of positive, negative and Neutral. From this visualization we can infer that Solo Travelers have given maximum positive reviews for Cathay Pacific Airlines and China Southern Airlines. Whereas British Airways has least no. of reviews from Solo Travelers.</a:t>
            </a:r>
          </a:p>
          <a:p>
            <a:pPr algn="just"/>
            <a:endParaRPr lang="en-US" sz="2000" dirty="0">
              <a:solidFill>
                <a:srgbClr val="0070C0"/>
              </a:solidFill>
            </a:endParaRPr>
          </a:p>
          <a:p>
            <a:pPr algn="just"/>
            <a:r>
              <a:rPr lang="en-US" sz="2000" dirty="0">
                <a:solidFill>
                  <a:srgbClr val="0070C0"/>
                </a:solidFill>
              </a:rPr>
              <a:t>The drastic drop in the couple leisure on china southern airlines indicate that the airline has had very few couples travelling on the airline. Steps should be taken by the airline to introduce more couple discount packages for bookings and retrospect as to what improvements can be done.</a:t>
            </a:r>
          </a:p>
        </p:txBody>
      </p:sp>
      <p:sp>
        <p:nvSpPr>
          <p:cNvPr id="8" name="Rectangle 7">
            <a:extLst>
              <a:ext uri="{FF2B5EF4-FFF2-40B4-BE49-F238E27FC236}">
                <a16:creationId xmlns:a16="http://schemas.microsoft.com/office/drawing/2014/main" id="{D9B48D5E-83ED-478C-B96E-399D2A70C19B}"/>
              </a:ext>
            </a:extLst>
          </p:cNvPr>
          <p:cNvSpPr/>
          <p:nvPr/>
        </p:nvSpPr>
        <p:spPr>
          <a:xfrm>
            <a:off x="1405613" y="1036589"/>
            <a:ext cx="938077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Inference</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rPr>
              <a:t>and</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5400" dirty="0">
                <a:ln w="0"/>
                <a:solidFill>
                  <a:schemeClr val="accent1"/>
                </a:solidFill>
                <a:effectLst>
                  <a:outerShdw blurRad="38100" dist="25400" dir="5400000" algn="ctr" rotWithShape="0">
                    <a:srgbClr val="6E747A">
                      <a:alpha val="43000"/>
                    </a:srgbClr>
                  </a:outerShdw>
                </a:effectLst>
              </a:rPr>
              <a:t>Recommendation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145454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34FA3F-829F-42BA-B026-B5E1A0F58B48}"/>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defTabSz="914400"/>
            <a:r>
              <a:rPr lang="en-US" sz="4800" b="1" kern="120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mj-ea"/>
                <a:cs typeface="+mj-cs"/>
              </a:rPr>
              <a:t>Dashboards</a:t>
            </a:r>
          </a:p>
        </p:txBody>
      </p:sp>
      <p:pic>
        <p:nvPicPr>
          <p:cNvPr id="7" name="Picture 6">
            <a:extLst>
              <a:ext uri="{FF2B5EF4-FFF2-40B4-BE49-F238E27FC236}">
                <a16:creationId xmlns:a16="http://schemas.microsoft.com/office/drawing/2014/main" id="{C0CC4354-D20A-45EE-B636-1D55C7E29200}"/>
              </a:ext>
            </a:extLst>
          </p:cNvPr>
          <p:cNvPicPr/>
          <p:nvPr/>
        </p:nvPicPr>
        <p:blipFill>
          <a:blip r:embed="rId2"/>
          <a:stretch>
            <a:fillRect/>
          </a:stretch>
        </p:blipFill>
        <p:spPr>
          <a:xfrm>
            <a:off x="1543024" y="1223778"/>
            <a:ext cx="9810774" cy="5234504"/>
          </a:xfrm>
          <a:prstGeom prst="rect">
            <a:avLst/>
          </a:prstGeom>
        </p:spPr>
      </p:pic>
    </p:spTree>
    <p:extLst>
      <p:ext uri="{BB962C8B-B14F-4D97-AF65-F5344CB8AC3E}">
        <p14:creationId xmlns:p14="http://schemas.microsoft.com/office/powerpoint/2010/main" val="2946723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D5F099-9260-4E70-9B6D-E1033CA5780B}"/>
              </a:ext>
            </a:extLst>
          </p:cNvPr>
          <p:cNvPicPr/>
          <p:nvPr/>
        </p:nvPicPr>
        <p:blipFill rotWithShape="1">
          <a:blip r:embed="rId2"/>
          <a:srcRect l="170" r="-1" b="-1"/>
          <a:stretch/>
        </p:blipFill>
        <p:spPr>
          <a:xfrm>
            <a:off x="643467" y="643467"/>
            <a:ext cx="10905066" cy="5571066"/>
          </a:xfrm>
          <a:prstGeom prst="rect">
            <a:avLst/>
          </a:prstGeom>
        </p:spPr>
      </p:pic>
    </p:spTree>
    <p:extLst>
      <p:ext uri="{BB962C8B-B14F-4D97-AF65-F5344CB8AC3E}">
        <p14:creationId xmlns:p14="http://schemas.microsoft.com/office/powerpoint/2010/main" val="318423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584DE9-0C75-4BF3-A124-ABE93C184F8E}"/>
              </a:ext>
            </a:extLst>
          </p:cNvPr>
          <p:cNvPicPr>
            <a:picLocks noChangeAspect="1"/>
          </p:cNvPicPr>
          <p:nvPr/>
        </p:nvPicPr>
        <p:blipFill rotWithShape="1">
          <a:blip r:embed="rId2">
            <a:extLst>
              <a:ext uri="{28A0092B-C50C-407E-A947-70E740481C1C}">
                <a14:useLocalDpi xmlns:a14="http://schemas.microsoft.com/office/drawing/2010/main" val="0"/>
              </a:ext>
            </a:extLst>
          </a:blip>
          <a:srcRect t="20824" r="-1" b="12327"/>
          <a:stretch/>
        </p:blipFill>
        <p:spPr>
          <a:xfrm>
            <a:off x="321733" y="321733"/>
            <a:ext cx="11548534" cy="6214534"/>
          </a:xfrm>
          <a:prstGeom prst="rect">
            <a:avLst/>
          </a:prstGeom>
        </p:spPr>
      </p:pic>
      <p:sp>
        <p:nvSpPr>
          <p:cNvPr id="4" name="TextBox 3">
            <a:extLst>
              <a:ext uri="{FF2B5EF4-FFF2-40B4-BE49-F238E27FC236}">
                <a16:creationId xmlns:a16="http://schemas.microsoft.com/office/drawing/2014/main" id="{C2FCE5A3-F6D5-4A4C-8E21-EE5AACABD7DF}"/>
              </a:ext>
            </a:extLst>
          </p:cNvPr>
          <p:cNvSpPr txBox="1"/>
          <p:nvPr/>
        </p:nvSpPr>
        <p:spPr>
          <a:xfrm>
            <a:off x="2908183" y="767592"/>
            <a:ext cx="6375634" cy="769441"/>
          </a:xfrm>
          <a:prstGeom prst="rect">
            <a:avLst/>
          </a:prstGeom>
          <a:noFill/>
        </p:spPr>
        <p:txBody>
          <a:bodyPr wrap="square" rtlCol="0">
            <a:spAutoFit/>
          </a:bodyPr>
          <a:lstStyle/>
          <a:p>
            <a:pPr algn="ctr"/>
            <a:r>
              <a:rPr lang="en-US" sz="4400" b="1" dirty="0"/>
              <a:t>Attributes of the Data Set</a:t>
            </a:r>
          </a:p>
        </p:txBody>
      </p:sp>
    </p:spTree>
    <p:extLst>
      <p:ext uri="{BB962C8B-B14F-4D97-AF65-F5344CB8AC3E}">
        <p14:creationId xmlns:p14="http://schemas.microsoft.com/office/powerpoint/2010/main" val="2064208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7BD2A1-15E2-480B-AE50-B82730376E81}"/>
              </a:ext>
            </a:extLst>
          </p:cNvPr>
          <p:cNvPicPr>
            <a:picLocks noChangeAspect="1"/>
          </p:cNvPicPr>
          <p:nvPr/>
        </p:nvPicPr>
        <p:blipFill rotWithShape="1">
          <a:blip r:embed="rId2">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sp>
        <p:nvSpPr>
          <p:cNvPr id="5" name="Rectangle 4">
            <a:extLst>
              <a:ext uri="{FF2B5EF4-FFF2-40B4-BE49-F238E27FC236}">
                <a16:creationId xmlns:a16="http://schemas.microsoft.com/office/drawing/2014/main" id="{8EAB8502-D54D-478E-8F34-760A35AB42AE}"/>
              </a:ext>
            </a:extLst>
          </p:cNvPr>
          <p:cNvSpPr/>
          <p:nvPr/>
        </p:nvSpPr>
        <p:spPr>
          <a:xfrm>
            <a:off x="2941835" y="2644170"/>
            <a:ext cx="6308330" cy="1569660"/>
          </a:xfrm>
          <a:prstGeom prst="rect">
            <a:avLst/>
          </a:prstGeom>
          <a:noFill/>
        </p:spPr>
        <p:txBody>
          <a:bodyPr wrap="none" lIns="91440" tIns="45720" rIns="91440" bIns="45720">
            <a:spAutoFit/>
          </a:bodyPr>
          <a:lstStyle/>
          <a:p>
            <a:pPr algn="ct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190337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50C97-EE74-442B-8D2C-0148079DA346}"/>
              </a:ext>
            </a:extLst>
          </p:cNvPr>
          <p:cNvPicPr>
            <a:picLocks noChangeAspect="1"/>
          </p:cNvPicPr>
          <p:nvPr/>
        </p:nvPicPr>
        <p:blipFill rotWithShape="1">
          <a:blip r:embed="rId2">
            <a:extLst>
              <a:ext uri="{28A0092B-C50C-407E-A947-70E740481C1C}">
                <a14:useLocalDpi xmlns:a14="http://schemas.microsoft.com/office/drawing/2010/main" val="0"/>
              </a:ext>
            </a:extLst>
          </a:blip>
          <a:srcRect b="21209"/>
          <a:stretch/>
        </p:blipFill>
        <p:spPr>
          <a:xfrm>
            <a:off x="1" y="10"/>
            <a:ext cx="12192000" cy="6003842"/>
          </a:xfrm>
          <a:custGeom>
            <a:avLst/>
            <a:gdLst>
              <a:gd name="connsiteX0" fmla="*/ 0 w 12187427"/>
              <a:gd name="connsiteY0" fmla="*/ 0 h 6003852"/>
              <a:gd name="connsiteX1" fmla="*/ 12187427 w 12187427"/>
              <a:gd name="connsiteY1" fmla="*/ 0 h 6003852"/>
              <a:gd name="connsiteX2" fmla="*/ 12187427 w 12187427"/>
              <a:gd name="connsiteY2" fmla="*/ 4772371 h 6003852"/>
              <a:gd name="connsiteX3" fmla="*/ 11865111 w 12187427"/>
              <a:gd name="connsiteY3" fmla="*/ 4913285 h 6003852"/>
              <a:gd name="connsiteX4" fmla="*/ 6096000 w 12187427"/>
              <a:gd name="connsiteY4" fmla="*/ 6003852 h 6003852"/>
              <a:gd name="connsiteX5" fmla="*/ 3601 w 12187427"/>
              <a:gd name="connsiteY5" fmla="*/ 4771946 h 6003852"/>
              <a:gd name="connsiteX6" fmla="*/ 0 w 12187427"/>
              <a:gd name="connsiteY6" fmla="*/ 4770223 h 600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
        <p:nvSpPr>
          <p:cNvPr id="6" name="Rectangle 5">
            <a:extLst>
              <a:ext uri="{FF2B5EF4-FFF2-40B4-BE49-F238E27FC236}">
                <a16:creationId xmlns:a16="http://schemas.microsoft.com/office/drawing/2014/main" id="{330A6BFA-EC09-4EA4-894E-6A93053184AC}"/>
              </a:ext>
            </a:extLst>
          </p:cNvPr>
          <p:cNvSpPr/>
          <p:nvPr/>
        </p:nvSpPr>
        <p:spPr>
          <a:xfrm>
            <a:off x="2820231" y="451153"/>
            <a:ext cx="6551537" cy="923330"/>
          </a:xfrm>
          <a:prstGeom prst="rect">
            <a:avLst/>
          </a:prstGeom>
          <a:noFill/>
        </p:spPr>
        <p:txBody>
          <a:bodyPr wrap="none" lIns="91440" tIns="45720" rIns="91440" bIns="45720">
            <a:spAutoFit/>
          </a:bodyPr>
          <a:lstStyle/>
          <a:p>
            <a:pPr algn="ctr"/>
            <a:r>
              <a:rPr lang="en-US" sz="54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A Look at the Data Set</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0" name="Picture 9">
            <a:extLst>
              <a:ext uri="{FF2B5EF4-FFF2-40B4-BE49-F238E27FC236}">
                <a16:creationId xmlns:a16="http://schemas.microsoft.com/office/drawing/2014/main" id="{037B6E9B-F6C3-4533-A3A7-AAEFD9899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706653"/>
            <a:ext cx="12192000" cy="2871041"/>
          </a:xfrm>
          <a:prstGeom prst="rect">
            <a:avLst/>
          </a:prstGeom>
        </p:spPr>
      </p:pic>
    </p:spTree>
    <p:extLst>
      <p:ext uri="{BB962C8B-B14F-4D97-AF65-F5344CB8AC3E}">
        <p14:creationId xmlns:p14="http://schemas.microsoft.com/office/powerpoint/2010/main" val="169510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50C97-EE74-442B-8D2C-0148079DA346}"/>
              </a:ext>
            </a:extLst>
          </p:cNvPr>
          <p:cNvPicPr>
            <a:picLocks noChangeAspect="1"/>
          </p:cNvPicPr>
          <p:nvPr/>
        </p:nvPicPr>
        <p:blipFill rotWithShape="1">
          <a:blip r:embed="rId2">
            <a:extLst>
              <a:ext uri="{28A0092B-C50C-407E-A947-70E740481C1C}">
                <a14:useLocalDpi xmlns:a14="http://schemas.microsoft.com/office/drawing/2010/main" val="0"/>
              </a:ext>
            </a:extLst>
          </a:blip>
          <a:srcRect b="21209"/>
          <a:stretch/>
        </p:blipFill>
        <p:spPr>
          <a:xfrm>
            <a:off x="1" y="10"/>
            <a:ext cx="12192000" cy="6003842"/>
          </a:xfrm>
          <a:custGeom>
            <a:avLst/>
            <a:gdLst>
              <a:gd name="connsiteX0" fmla="*/ 0 w 12187427"/>
              <a:gd name="connsiteY0" fmla="*/ 0 h 6003852"/>
              <a:gd name="connsiteX1" fmla="*/ 12187427 w 12187427"/>
              <a:gd name="connsiteY1" fmla="*/ 0 h 6003852"/>
              <a:gd name="connsiteX2" fmla="*/ 12187427 w 12187427"/>
              <a:gd name="connsiteY2" fmla="*/ 4772371 h 6003852"/>
              <a:gd name="connsiteX3" fmla="*/ 11865111 w 12187427"/>
              <a:gd name="connsiteY3" fmla="*/ 4913285 h 6003852"/>
              <a:gd name="connsiteX4" fmla="*/ 6096000 w 12187427"/>
              <a:gd name="connsiteY4" fmla="*/ 6003852 h 6003852"/>
              <a:gd name="connsiteX5" fmla="*/ 3601 w 12187427"/>
              <a:gd name="connsiteY5" fmla="*/ 4771946 h 6003852"/>
              <a:gd name="connsiteX6" fmla="*/ 0 w 12187427"/>
              <a:gd name="connsiteY6" fmla="*/ 4770223 h 600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
        <p:nvSpPr>
          <p:cNvPr id="4" name="Content Placeholder 3">
            <a:extLst>
              <a:ext uri="{FF2B5EF4-FFF2-40B4-BE49-F238E27FC236}">
                <a16:creationId xmlns:a16="http://schemas.microsoft.com/office/drawing/2014/main" id="{1A7AA527-7B86-472C-AB30-33402AC5DE1C}"/>
              </a:ext>
            </a:extLst>
          </p:cNvPr>
          <p:cNvSpPr>
            <a:spLocks noGrp="1"/>
          </p:cNvSpPr>
          <p:nvPr>
            <p:ph idx="1"/>
          </p:nvPr>
        </p:nvSpPr>
        <p:spPr>
          <a:xfrm>
            <a:off x="838199" y="3429000"/>
            <a:ext cx="5257801" cy="1603375"/>
          </a:xfrm>
        </p:spPr>
        <p:txBody>
          <a:bodyPr/>
          <a:lstStyle/>
          <a:p>
            <a:pPr algn="just"/>
            <a:r>
              <a:rPr lang="en-US" dirty="0"/>
              <a:t>Topic Modeling </a:t>
            </a:r>
          </a:p>
          <a:p>
            <a:pPr algn="just"/>
            <a:r>
              <a:rPr lang="en-US" dirty="0"/>
              <a:t>Sentiment Analysis</a:t>
            </a:r>
          </a:p>
          <a:p>
            <a:pPr algn="just"/>
            <a:r>
              <a:rPr lang="en-US" dirty="0"/>
              <a:t>General Data Visualizations</a:t>
            </a:r>
          </a:p>
          <a:p>
            <a:pPr algn="just"/>
            <a:endParaRPr lang="en-US" dirty="0"/>
          </a:p>
          <a:p>
            <a:pPr algn="just"/>
            <a:endParaRPr lang="en-US" dirty="0"/>
          </a:p>
        </p:txBody>
      </p:sp>
      <p:sp>
        <p:nvSpPr>
          <p:cNvPr id="5" name="Rectangle 4">
            <a:extLst>
              <a:ext uri="{FF2B5EF4-FFF2-40B4-BE49-F238E27FC236}">
                <a16:creationId xmlns:a16="http://schemas.microsoft.com/office/drawing/2014/main" id="{1BC2DE5D-F4F5-49AF-B784-2D0E6547D839}"/>
              </a:ext>
            </a:extLst>
          </p:cNvPr>
          <p:cNvSpPr/>
          <p:nvPr/>
        </p:nvSpPr>
        <p:spPr>
          <a:xfrm>
            <a:off x="1210209" y="681037"/>
            <a:ext cx="977158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Analysis Techniques &amp; Tools Used</a:t>
            </a:r>
          </a:p>
        </p:txBody>
      </p:sp>
      <p:sp>
        <p:nvSpPr>
          <p:cNvPr id="6" name="Rectangle 5">
            <a:extLst>
              <a:ext uri="{FF2B5EF4-FFF2-40B4-BE49-F238E27FC236}">
                <a16:creationId xmlns:a16="http://schemas.microsoft.com/office/drawing/2014/main" id="{ED0A83AB-DA65-40B0-9F0E-FCE05E6FC9EE}"/>
              </a:ext>
            </a:extLst>
          </p:cNvPr>
          <p:cNvSpPr/>
          <p:nvPr/>
        </p:nvSpPr>
        <p:spPr>
          <a:xfrm>
            <a:off x="6095999" y="3418514"/>
            <a:ext cx="6096000" cy="2246769"/>
          </a:xfrm>
          <a:prstGeom prst="rect">
            <a:avLst/>
          </a:prstGeom>
        </p:spPr>
        <p:txBody>
          <a:bodyPr>
            <a:spAutoFit/>
          </a:bodyPr>
          <a:lstStyle/>
          <a:p>
            <a:pPr marL="285750" indent="-285750">
              <a:buFont typeface="Arial" panose="020B0604020202020204" pitchFamily="34" charset="0"/>
              <a:buChar char="•"/>
            </a:pPr>
            <a:r>
              <a:rPr lang="en-US" sz="2800" dirty="0"/>
              <a:t>Python for Topic Modeling and Sentiment Analysis</a:t>
            </a:r>
          </a:p>
          <a:p>
            <a:pPr marL="285750" indent="-285750">
              <a:buFont typeface="Arial" panose="020B0604020202020204" pitchFamily="34" charset="0"/>
              <a:buChar char="•"/>
            </a:pPr>
            <a:r>
              <a:rPr lang="en-US" sz="2800" dirty="0"/>
              <a:t>Tableau &amp; Python for Visualizations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72772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50C97-EE74-442B-8D2C-0148079DA346}"/>
              </a:ext>
            </a:extLst>
          </p:cNvPr>
          <p:cNvPicPr>
            <a:picLocks noChangeAspect="1"/>
          </p:cNvPicPr>
          <p:nvPr/>
        </p:nvPicPr>
        <p:blipFill rotWithShape="1">
          <a:blip r:embed="rId2">
            <a:extLst>
              <a:ext uri="{28A0092B-C50C-407E-A947-70E740481C1C}">
                <a14:useLocalDpi xmlns:a14="http://schemas.microsoft.com/office/drawing/2010/main" val="0"/>
              </a:ext>
            </a:extLst>
          </a:blip>
          <a:srcRect b="21209"/>
          <a:stretch/>
        </p:blipFill>
        <p:spPr>
          <a:xfrm>
            <a:off x="1" y="10"/>
            <a:ext cx="12192000" cy="6003842"/>
          </a:xfrm>
          <a:custGeom>
            <a:avLst/>
            <a:gdLst>
              <a:gd name="connsiteX0" fmla="*/ 0 w 12187427"/>
              <a:gd name="connsiteY0" fmla="*/ 0 h 6003852"/>
              <a:gd name="connsiteX1" fmla="*/ 12187427 w 12187427"/>
              <a:gd name="connsiteY1" fmla="*/ 0 h 6003852"/>
              <a:gd name="connsiteX2" fmla="*/ 12187427 w 12187427"/>
              <a:gd name="connsiteY2" fmla="*/ 4772371 h 6003852"/>
              <a:gd name="connsiteX3" fmla="*/ 11865111 w 12187427"/>
              <a:gd name="connsiteY3" fmla="*/ 4913285 h 6003852"/>
              <a:gd name="connsiteX4" fmla="*/ 6096000 w 12187427"/>
              <a:gd name="connsiteY4" fmla="*/ 6003852 h 6003852"/>
              <a:gd name="connsiteX5" fmla="*/ 3601 w 12187427"/>
              <a:gd name="connsiteY5" fmla="*/ 4771946 h 6003852"/>
              <a:gd name="connsiteX6" fmla="*/ 0 w 12187427"/>
              <a:gd name="connsiteY6" fmla="*/ 4770223 h 600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
        <p:nvSpPr>
          <p:cNvPr id="8" name="Rectangle 7">
            <a:extLst>
              <a:ext uri="{FF2B5EF4-FFF2-40B4-BE49-F238E27FC236}">
                <a16:creationId xmlns:a16="http://schemas.microsoft.com/office/drawing/2014/main" id="{80ACF75E-8B91-4CF3-B042-445B9F5AA188}"/>
              </a:ext>
            </a:extLst>
          </p:cNvPr>
          <p:cNvSpPr/>
          <p:nvPr/>
        </p:nvSpPr>
        <p:spPr>
          <a:xfrm>
            <a:off x="1216710" y="3119376"/>
            <a:ext cx="9758580" cy="3108543"/>
          </a:xfrm>
          <a:prstGeom prst="rect">
            <a:avLst/>
          </a:prstGeom>
        </p:spPr>
        <p:txBody>
          <a:bodyPr wrap="square">
            <a:spAutoFit/>
          </a:bodyPr>
          <a:lstStyle/>
          <a:p>
            <a:pPr marL="457200" indent="-457200">
              <a:buFont typeface="Arial" panose="020B0604020202020204" pitchFamily="34" charset="0"/>
              <a:buChar char="•"/>
            </a:pPr>
            <a:r>
              <a:rPr lang="en-US" sz="2800" dirty="0"/>
              <a:t>The context of visualization is of Explanatory kind</a:t>
            </a:r>
          </a:p>
          <a:p>
            <a:pPr marL="457200" indent="-457200">
              <a:buFont typeface="Arial" panose="020B0604020202020204" pitchFamily="34" charset="0"/>
              <a:buChar char="•"/>
            </a:pPr>
            <a:r>
              <a:rPr lang="en-US" sz="2800" dirty="0"/>
              <a:t>Our Audience is Airline companies’ management teams</a:t>
            </a:r>
          </a:p>
          <a:p>
            <a:pPr marL="457200" indent="-457200">
              <a:buFont typeface="Arial" panose="020B0604020202020204" pitchFamily="34" charset="0"/>
              <a:buChar char="•"/>
            </a:pPr>
            <a:r>
              <a:rPr lang="en-US" sz="2800" dirty="0"/>
              <a:t>Aim is to apply different analysis techniques on the data and derive meanings that will act as a basis for any business decisions taken</a:t>
            </a:r>
          </a:p>
          <a:p>
            <a:pPr marL="457200" indent="-457200">
              <a:buFont typeface="Arial" panose="020B0604020202020204" pitchFamily="34" charset="0"/>
              <a:buChar char="•"/>
            </a:pPr>
            <a:r>
              <a:rPr lang="en-US" sz="2800" dirty="0"/>
              <a:t>Develop strategies to attract more customers and extend market reach</a:t>
            </a:r>
          </a:p>
        </p:txBody>
      </p:sp>
    </p:spTree>
    <p:extLst>
      <p:ext uri="{BB962C8B-B14F-4D97-AF65-F5344CB8AC3E}">
        <p14:creationId xmlns:p14="http://schemas.microsoft.com/office/powerpoint/2010/main" val="30343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50C97-EE74-442B-8D2C-0148079DA346}"/>
              </a:ext>
            </a:extLst>
          </p:cNvPr>
          <p:cNvPicPr>
            <a:picLocks noChangeAspect="1"/>
          </p:cNvPicPr>
          <p:nvPr/>
        </p:nvPicPr>
        <p:blipFill rotWithShape="1">
          <a:blip r:embed="rId2">
            <a:extLst>
              <a:ext uri="{28A0092B-C50C-407E-A947-70E740481C1C}">
                <a14:useLocalDpi xmlns:a14="http://schemas.microsoft.com/office/drawing/2010/main" val="0"/>
              </a:ext>
            </a:extLst>
          </a:blip>
          <a:srcRect b="21209"/>
          <a:stretch/>
        </p:blipFill>
        <p:spPr>
          <a:xfrm>
            <a:off x="1" y="10"/>
            <a:ext cx="12192000" cy="6003842"/>
          </a:xfrm>
          <a:custGeom>
            <a:avLst/>
            <a:gdLst>
              <a:gd name="connsiteX0" fmla="*/ 0 w 12187427"/>
              <a:gd name="connsiteY0" fmla="*/ 0 h 6003852"/>
              <a:gd name="connsiteX1" fmla="*/ 12187427 w 12187427"/>
              <a:gd name="connsiteY1" fmla="*/ 0 h 6003852"/>
              <a:gd name="connsiteX2" fmla="*/ 12187427 w 12187427"/>
              <a:gd name="connsiteY2" fmla="*/ 4772371 h 6003852"/>
              <a:gd name="connsiteX3" fmla="*/ 11865111 w 12187427"/>
              <a:gd name="connsiteY3" fmla="*/ 4913285 h 6003852"/>
              <a:gd name="connsiteX4" fmla="*/ 6096000 w 12187427"/>
              <a:gd name="connsiteY4" fmla="*/ 6003852 h 6003852"/>
              <a:gd name="connsiteX5" fmla="*/ 3601 w 12187427"/>
              <a:gd name="connsiteY5" fmla="*/ 4771946 h 6003852"/>
              <a:gd name="connsiteX6" fmla="*/ 0 w 12187427"/>
              <a:gd name="connsiteY6" fmla="*/ 4770223 h 600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
        <p:nvSpPr>
          <p:cNvPr id="7" name="Content Placeholder 6">
            <a:extLst>
              <a:ext uri="{FF2B5EF4-FFF2-40B4-BE49-F238E27FC236}">
                <a16:creationId xmlns:a16="http://schemas.microsoft.com/office/drawing/2014/main" id="{273AD701-4496-43B4-BA05-8A351BF1DEC5}"/>
              </a:ext>
            </a:extLst>
          </p:cNvPr>
          <p:cNvSpPr>
            <a:spLocks noGrp="1"/>
          </p:cNvSpPr>
          <p:nvPr>
            <p:ph idx="1"/>
          </p:nvPr>
        </p:nvSpPr>
        <p:spPr>
          <a:xfrm>
            <a:off x="838200" y="2614190"/>
            <a:ext cx="10515600" cy="4351338"/>
          </a:xfrm>
        </p:spPr>
        <p:txBody>
          <a:bodyPr/>
          <a:lstStyle/>
          <a:p>
            <a:r>
              <a:rPr lang="en-US" dirty="0"/>
              <a:t>Performed using Python and Gensim package is used</a:t>
            </a:r>
          </a:p>
          <a:p>
            <a:r>
              <a:rPr lang="en-US" dirty="0"/>
              <a:t>LDA algorithm inbuilt in the package is used </a:t>
            </a:r>
          </a:p>
          <a:p>
            <a:r>
              <a:rPr lang="en-US" dirty="0"/>
              <a:t>Topic Model visualized using pyLDAvis </a:t>
            </a:r>
          </a:p>
          <a:p>
            <a:r>
              <a:rPr lang="en-US" dirty="0"/>
              <a:t>4 topics are computed with 10 keywords weighted in each topic</a:t>
            </a:r>
          </a:p>
          <a:p>
            <a:r>
              <a:rPr lang="en-US" dirty="0"/>
              <a:t>Top 30 most salient terms are considered from the entire corpus and then term frequency is displayed for individual topics using visualizations</a:t>
            </a:r>
          </a:p>
          <a:p>
            <a:pPr marL="0" indent="0">
              <a:buNone/>
            </a:pPr>
            <a:endParaRPr lang="en-US" dirty="0"/>
          </a:p>
        </p:txBody>
      </p:sp>
      <p:sp>
        <p:nvSpPr>
          <p:cNvPr id="8" name="Rectangle 7">
            <a:extLst>
              <a:ext uri="{FF2B5EF4-FFF2-40B4-BE49-F238E27FC236}">
                <a16:creationId xmlns:a16="http://schemas.microsoft.com/office/drawing/2014/main" id="{D9B48D5E-83ED-478C-B96E-399D2A70C19B}"/>
              </a:ext>
            </a:extLst>
          </p:cNvPr>
          <p:cNvSpPr/>
          <p:nvPr/>
        </p:nvSpPr>
        <p:spPr>
          <a:xfrm>
            <a:off x="3812618" y="729184"/>
            <a:ext cx="456676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Topic Modeling</a:t>
            </a:r>
          </a:p>
        </p:txBody>
      </p:sp>
    </p:spTree>
    <p:extLst>
      <p:ext uri="{BB962C8B-B14F-4D97-AF65-F5344CB8AC3E}">
        <p14:creationId xmlns:p14="http://schemas.microsoft.com/office/powerpoint/2010/main" val="2474643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2C72DA-FA61-400A-A065-185D7A094E20}"/>
              </a:ext>
            </a:extLst>
          </p:cNvPr>
          <p:cNvPicPr>
            <a:picLocks noChangeAspect="1"/>
          </p:cNvPicPr>
          <p:nvPr/>
        </p:nvPicPr>
        <p:blipFill rotWithShape="1">
          <a:blip r:embed="rId2">
            <a:extLst>
              <a:ext uri="{28A0092B-C50C-407E-A947-70E740481C1C}">
                <a14:useLocalDpi xmlns:a14="http://schemas.microsoft.com/office/drawing/2010/main" val="0"/>
              </a:ext>
            </a:extLst>
          </a:blip>
          <a:srcRect l="6148" r="6976" b="1"/>
          <a:stretch/>
        </p:blipFill>
        <p:spPr>
          <a:xfrm>
            <a:off x="321733" y="321733"/>
            <a:ext cx="11548534" cy="6214534"/>
          </a:xfrm>
          <a:prstGeom prst="rect">
            <a:avLst/>
          </a:prstGeom>
        </p:spPr>
      </p:pic>
      <p:sp>
        <p:nvSpPr>
          <p:cNvPr id="4" name="TextBox 3">
            <a:extLst>
              <a:ext uri="{FF2B5EF4-FFF2-40B4-BE49-F238E27FC236}">
                <a16:creationId xmlns:a16="http://schemas.microsoft.com/office/drawing/2014/main" id="{61437E1A-3D76-4F58-A01B-75B891E6B0AD}"/>
              </a:ext>
            </a:extLst>
          </p:cNvPr>
          <p:cNvSpPr txBox="1"/>
          <p:nvPr/>
        </p:nvSpPr>
        <p:spPr>
          <a:xfrm>
            <a:off x="321732" y="0"/>
            <a:ext cx="3386201" cy="461665"/>
          </a:xfrm>
          <a:prstGeom prst="rect">
            <a:avLst/>
          </a:prstGeom>
          <a:noFill/>
        </p:spPr>
        <p:txBody>
          <a:bodyPr wrap="square" rtlCol="0">
            <a:spAutoFit/>
          </a:bodyPr>
          <a:lstStyle/>
          <a:p>
            <a:r>
              <a:rPr lang="en-US" sz="2400" b="1" dirty="0"/>
              <a:t>Overall term frequency</a:t>
            </a:r>
          </a:p>
        </p:txBody>
      </p:sp>
    </p:spTree>
    <p:extLst>
      <p:ext uri="{BB962C8B-B14F-4D97-AF65-F5344CB8AC3E}">
        <p14:creationId xmlns:p14="http://schemas.microsoft.com/office/powerpoint/2010/main" val="317510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50C97-EE74-442B-8D2C-0148079DA346}"/>
              </a:ext>
            </a:extLst>
          </p:cNvPr>
          <p:cNvPicPr>
            <a:picLocks noChangeAspect="1"/>
          </p:cNvPicPr>
          <p:nvPr/>
        </p:nvPicPr>
        <p:blipFill rotWithShape="1">
          <a:blip r:embed="rId2">
            <a:extLst>
              <a:ext uri="{28A0092B-C50C-407E-A947-70E740481C1C}">
                <a14:useLocalDpi xmlns:a14="http://schemas.microsoft.com/office/drawing/2010/main" val="0"/>
              </a:ext>
            </a:extLst>
          </a:blip>
          <a:srcRect b="21209"/>
          <a:stretch/>
        </p:blipFill>
        <p:spPr>
          <a:xfrm>
            <a:off x="1" y="10"/>
            <a:ext cx="12192000" cy="6003842"/>
          </a:xfrm>
          <a:custGeom>
            <a:avLst/>
            <a:gdLst>
              <a:gd name="connsiteX0" fmla="*/ 0 w 12187427"/>
              <a:gd name="connsiteY0" fmla="*/ 0 h 6003852"/>
              <a:gd name="connsiteX1" fmla="*/ 12187427 w 12187427"/>
              <a:gd name="connsiteY1" fmla="*/ 0 h 6003852"/>
              <a:gd name="connsiteX2" fmla="*/ 12187427 w 12187427"/>
              <a:gd name="connsiteY2" fmla="*/ 4772371 h 6003852"/>
              <a:gd name="connsiteX3" fmla="*/ 11865111 w 12187427"/>
              <a:gd name="connsiteY3" fmla="*/ 4913285 h 6003852"/>
              <a:gd name="connsiteX4" fmla="*/ 6096000 w 12187427"/>
              <a:gd name="connsiteY4" fmla="*/ 6003852 h 6003852"/>
              <a:gd name="connsiteX5" fmla="*/ 3601 w 12187427"/>
              <a:gd name="connsiteY5" fmla="*/ 4771946 h 6003852"/>
              <a:gd name="connsiteX6" fmla="*/ 0 w 12187427"/>
              <a:gd name="connsiteY6" fmla="*/ 4770223 h 600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7427" h="6003852">
                <a:moveTo>
                  <a:pt x="0" y="0"/>
                </a:moveTo>
                <a:lnTo>
                  <a:pt x="12187427" y="0"/>
                </a:lnTo>
                <a:lnTo>
                  <a:pt x="12187427" y="4772371"/>
                </a:lnTo>
                <a:lnTo>
                  <a:pt x="11865111" y="4913285"/>
                </a:lnTo>
                <a:cubicBezTo>
                  <a:pt x="10225213" y="5601147"/>
                  <a:pt x="8237833" y="6003852"/>
                  <a:pt x="6096000" y="6003852"/>
                </a:cubicBezTo>
                <a:cubicBezTo>
                  <a:pt x="3811379" y="6003852"/>
                  <a:pt x="1702489" y="5545663"/>
                  <a:pt x="3601" y="4771946"/>
                </a:cubicBezTo>
                <a:lnTo>
                  <a:pt x="0" y="4770223"/>
                </a:lnTo>
                <a:close/>
              </a:path>
            </a:pathLst>
          </a:custGeom>
        </p:spPr>
      </p:pic>
      <p:sp>
        <p:nvSpPr>
          <p:cNvPr id="7" name="Content Placeholder 6">
            <a:extLst>
              <a:ext uri="{FF2B5EF4-FFF2-40B4-BE49-F238E27FC236}">
                <a16:creationId xmlns:a16="http://schemas.microsoft.com/office/drawing/2014/main" id="{273AD701-4496-43B4-BA05-8A351BF1DEC5}"/>
              </a:ext>
            </a:extLst>
          </p:cNvPr>
          <p:cNvSpPr>
            <a:spLocks noGrp="1"/>
          </p:cNvSpPr>
          <p:nvPr>
            <p:ph idx="1"/>
          </p:nvPr>
        </p:nvSpPr>
        <p:spPr>
          <a:xfrm>
            <a:off x="838200" y="2907582"/>
            <a:ext cx="10515600" cy="3514626"/>
          </a:xfrm>
        </p:spPr>
        <p:txBody>
          <a:bodyPr/>
          <a:lstStyle/>
          <a:p>
            <a:r>
              <a:rPr lang="en-US" dirty="0"/>
              <a:t>In topic 1, the word “seat” has the prevalence with around 9000 occurrences</a:t>
            </a:r>
          </a:p>
          <a:p>
            <a:r>
              <a:rPr lang="en-US" dirty="0"/>
              <a:t>36.1 % of overall tokens are present in topic 1</a:t>
            </a:r>
          </a:p>
          <a:p>
            <a:r>
              <a:rPr lang="en-US" dirty="0"/>
              <a:t>Around 3000 occurrences of word “bad” </a:t>
            </a:r>
          </a:p>
          <a:p>
            <a:r>
              <a:rPr lang="en-US" dirty="0"/>
              <a:t>Other words like bad, pay, Norwegian etc. have higher frequencies</a:t>
            </a:r>
          </a:p>
          <a:p>
            <a:r>
              <a:rPr lang="en-US" dirty="0"/>
              <a:t>This suggests that topic 1 is about negative reviews about Norwegian Airlines</a:t>
            </a:r>
          </a:p>
        </p:txBody>
      </p:sp>
      <p:sp>
        <p:nvSpPr>
          <p:cNvPr id="8" name="Rectangle 7">
            <a:extLst>
              <a:ext uri="{FF2B5EF4-FFF2-40B4-BE49-F238E27FC236}">
                <a16:creationId xmlns:a16="http://schemas.microsoft.com/office/drawing/2014/main" id="{D9B48D5E-83ED-478C-B96E-399D2A70C19B}"/>
              </a:ext>
            </a:extLst>
          </p:cNvPr>
          <p:cNvSpPr/>
          <p:nvPr/>
        </p:nvSpPr>
        <p:spPr>
          <a:xfrm>
            <a:off x="5006054" y="992131"/>
            <a:ext cx="217989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Topic 1</a:t>
            </a:r>
          </a:p>
        </p:txBody>
      </p:sp>
    </p:spTree>
    <p:extLst>
      <p:ext uri="{BB962C8B-B14F-4D97-AF65-F5344CB8AC3E}">
        <p14:creationId xmlns:p14="http://schemas.microsoft.com/office/powerpoint/2010/main" val="2150909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1257</Words>
  <Application>Microsoft Office PowerPoint</Application>
  <PresentationFormat>Widescreen</PresentationFormat>
  <Paragraphs>109</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Khushal Mohite</dc:creator>
  <cp:lastModifiedBy>Khushal Mohite</cp:lastModifiedBy>
  <cp:revision>1</cp:revision>
  <dcterms:created xsi:type="dcterms:W3CDTF">2019-12-05T07:12:33Z</dcterms:created>
  <dcterms:modified xsi:type="dcterms:W3CDTF">2019-12-05T07:52:29Z</dcterms:modified>
</cp:coreProperties>
</file>