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825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A457-80B8-3ABF-1567-EBE8EFC1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70F37-B49E-0168-2281-737CE349EE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310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D435-26BD-4041-9A20-123DF571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24" y="100600"/>
            <a:ext cx="10515600" cy="580442"/>
          </a:xfrm>
          <a:prstGeom prst="rect">
            <a:avLst/>
          </a:prstGeom>
        </p:spPr>
        <p:txBody>
          <a:bodyPr/>
          <a:lstStyle>
            <a:lvl1pPr>
              <a:defRPr sz="2087" b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7C36E-DB94-4B2E-B17A-744CCCF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EAD9-3982-4E13-98A0-EA26215187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21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7" y="60742"/>
            <a:ext cx="11348852" cy="6426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42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706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921" y="2849127"/>
            <a:ext cx="5390651" cy="1419606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60957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84" y="5819828"/>
            <a:ext cx="1775480" cy="109690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333" smtClean="0">
                <a:solidFill>
                  <a:srgbClr val="F4F3F9"/>
                </a:solidFill>
              </a:defRPr>
            </a:lvl1pPr>
            <a:lvl2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589" lvl="0" indent="-228589" defTabSz="1219080">
              <a:buClr>
                <a:srgbClr val="808285"/>
              </a:buClr>
            </a:pPr>
            <a:r>
              <a:rPr lang="en-US" dirty="0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4352" y="1806577"/>
            <a:ext cx="6327648" cy="4217459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800" b="1">
                <a:solidFill>
                  <a:schemeClr val="bg1"/>
                </a:solidFill>
              </a:defRPr>
            </a:lvl1pPr>
          </a:lstStyle>
          <a:p>
            <a:pPr marL="761962" lvl="0" indent="-761962" algn="ctr">
              <a:buClr>
                <a:srgbClr val="808285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78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C6B76AE-EDEC-4417-B5DA-F48574E37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3" y="143888"/>
            <a:ext cx="11812759" cy="737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31623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240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441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AFBCA571-01A8-4E95-9C00-69719930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1" y="143885"/>
            <a:ext cx="10514927" cy="737369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A8E08-2CD7-43E6-9FC9-C351E78469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9282" y="1119911"/>
            <a:ext cx="10514927" cy="435071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4813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4" y="1122363"/>
            <a:ext cx="9142413" cy="23860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838200" y="6356365"/>
            <a:ext cx="2741613" cy="363539"/>
          </a:xfrm>
          <a:prstGeom prst="rect">
            <a:avLst/>
          </a:prstGeom>
        </p:spPr>
        <p:txBody>
          <a:bodyPr lIns="91374" tIns="45690" rIns="91374" bIns="45690"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7/28/16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8610604" y="6356365"/>
            <a:ext cx="2741613" cy="363539"/>
          </a:xfrm>
          <a:prstGeom prst="rect">
            <a:avLst/>
          </a:prstGeom>
        </p:spPr>
        <p:txBody>
          <a:bodyPr lIns="91374" tIns="45690" rIns="91374" bIns="45690"/>
          <a:lstStyle>
            <a:lvl1pPr>
              <a:defRPr/>
            </a:lvl1pPr>
          </a:lstStyle>
          <a:p>
            <a:fld id="{6D5DE8DC-21BD-400D-8E57-B458401F86B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9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8D87-8B94-4E76-9CDA-6586738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D5C33-AE96-4EA1-B2BB-AAA290AC8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9118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BE381-38C8-4224-A4AC-6073EF1F1A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711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550AEC-3A88-47B0-9049-F10815084B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Document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2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41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60741"/>
            <a:ext cx="10241280" cy="642647"/>
          </a:xfrm>
        </p:spPr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26720" y="924945"/>
            <a:ext cx="11338560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396F9-E74C-46F5-BC22-C78BA166E9DB}"/>
              </a:ext>
            </a:extLst>
          </p:cNvPr>
          <p:cNvSpPr/>
          <p:nvPr userDrawn="1"/>
        </p:nvSpPr>
        <p:spPr>
          <a:xfrm>
            <a:off x="6256071" y="6549362"/>
            <a:ext cx="1672253" cy="2571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71" dirty="0">
                <a:solidFill>
                  <a:schemeClr val="bg1">
                    <a:lumMod val="50000"/>
                  </a:schemeClr>
                </a:solidFill>
              </a:rPr>
              <a:t>TCS-</a:t>
            </a:r>
            <a:r>
              <a:rPr lang="en-US" sz="1071" dirty="0" err="1">
                <a:solidFill>
                  <a:schemeClr val="bg1">
                    <a:lumMod val="50000"/>
                  </a:schemeClr>
                </a:solidFill>
              </a:rPr>
              <a:t>Takenaka</a:t>
            </a:r>
            <a:r>
              <a:rPr lang="en-US" sz="1071" dirty="0">
                <a:solidFill>
                  <a:schemeClr val="bg1">
                    <a:lumMod val="50000"/>
                  </a:schemeClr>
                </a:solidFill>
              </a:rPr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482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438905" y="6379110"/>
            <a:ext cx="1588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#TCSInnovation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9726A-2036-4B96-B390-A31439B2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5763" y="6492875"/>
            <a:ext cx="806139" cy="365125"/>
          </a:xfrm>
          <a:prstGeom prst="rect">
            <a:avLst/>
          </a:prstGeom>
        </p:spPr>
        <p:txBody>
          <a:bodyPr lIns="182880" tIns="91440" rIns="182880" bIns="91440"/>
          <a:lstStyle>
            <a:lvl1pPr>
              <a:defRPr sz="1067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4721AE45-E50A-EB46-8C81-07E0204912F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42876E38-42A2-4665-8522-D6D81DF7B5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601035"/>
            <a:ext cx="1420076" cy="25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4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8867" y="650372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0CFB60-0650-4769-A67B-E7D1A5BDF3AA}" type="slidenum">
              <a:rPr lang="en-US" sz="1200" smtClean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tx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30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23045" y="6525552"/>
            <a:ext cx="2160000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ja-JP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3691" y="36357"/>
            <a:ext cx="10958709" cy="642647"/>
          </a:xfrm>
        </p:spPr>
        <p:txBody>
          <a:bodyPr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9D6EC2-29DF-4F16-B525-B832AAACE32E}"/>
              </a:ext>
            </a:extLst>
          </p:cNvPr>
          <p:cNvSpPr/>
          <p:nvPr userDrawn="1"/>
        </p:nvSpPr>
        <p:spPr>
          <a:xfrm>
            <a:off x="88867" y="650372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0CFB60-0650-4769-A67B-E7D1A5BDF3AA}" type="slidenum">
              <a:rPr lang="en-US" sz="1200" smtClean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tx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78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4E41C23-2A04-440A-A439-8B36022F5942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4E8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DBEFC-FA18-4CB3-8943-7B03BFC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3" y="143888"/>
            <a:ext cx="10514927" cy="737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62E987-DCEA-4D36-A8D6-3A4C817A4EDF}"/>
              </a:ext>
            </a:extLst>
          </p:cNvPr>
          <p:cNvCxnSpPr/>
          <p:nvPr userDrawn="1"/>
        </p:nvCxnSpPr>
        <p:spPr>
          <a:xfrm>
            <a:off x="6086669" y="6590128"/>
            <a:ext cx="0" cy="16956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6AC0F397-9BF6-4594-946F-74C8A8FA0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</p:spPr>
        <p:txBody>
          <a:bodyPr vert="horz" lIns="64008" tIns="45720" rIns="91440" bIns="45720" rtlCol="0" anchor="ctr"/>
          <a:lstStyle>
            <a:lvl1pPr>
              <a:defRPr lang="en-US" sz="9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TCS Confidential</a:t>
            </a:r>
          </a:p>
        </p:txBody>
      </p:sp>
      <p:sp>
        <p:nvSpPr>
          <p:cNvPr id="28" name="Rectangle 71">
            <a:extLst>
              <a:ext uri="{FF2B5EF4-FFF2-40B4-BE49-F238E27FC236}">
                <a16:creationId xmlns:a16="http://schemas.microsoft.com/office/drawing/2014/main" id="{D6FF4C5E-6B0C-4334-B3AE-3C2ABAF43B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32464" y="6590128"/>
            <a:ext cx="400784" cy="1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sz="933" noProof="0" smtClean="0"/>
              <a:pPr lvl="0"/>
              <a:t>‹#›</a:t>
            </a:fld>
            <a:r>
              <a:rPr lang="en-US" sz="933" noProof="0"/>
              <a:t>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F403C3-AECA-43E3-B70F-8CE8C20C79F8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4E8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AF0D48-F837-443A-B742-FA8AFEE7A4BD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AFFEEF-BA33-4360-BE60-2A11102F0184}"/>
              </a:ext>
            </a:extLst>
          </p:cNvPr>
          <p:cNvSpPr/>
          <p:nvPr userDrawn="1"/>
        </p:nvSpPr>
        <p:spPr>
          <a:xfrm>
            <a:off x="5287" y="85017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129F2-59C7-B08E-D41C-9CDA632C494F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" r="728"/>
          <a:stretch/>
        </p:blipFill>
        <p:spPr>
          <a:xfrm>
            <a:off x="11237837" y="6196838"/>
            <a:ext cx="581292" cy="517277"/>
          </a:xfrm>
          <a:prstGeom prst="rect">
            <a:avLst/>
          </a:prstGeom>
        </p:spPr>
      </p:pic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2CF2A882-EE76-DB45-3EB3-B06F0005FFB3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10750"/>
            <a:ext cx="1689205" cy="40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3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dt="0"/>
  <p:txStyles>
    <p:titleStyle>
      <a:lvl1pPr algn="l" defTabSz="1219110" rtl="0" eaLnBrk="1" latinLnBrk="0" hangingPunct="1">
        <a:lnSpc>
          <a:spcPct val="90000"/>
        </a:lnSpc>
        <a:spcBef>
          <a:spcPct val="0"/>
        </a:spcBef>
        <a:buNone/>
        <a:defRPr kumimoji="1" lang="en-US" sz="2800" b="0" kern="0" baseline="0" dirty="0">
          <a:solidFill>
            <a:srgbClr val="4E84C4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10" rtl="0" eaLnBrk="1" latinLnBrk="0" hangingPunct="1">
        <a:lnSpc>
          <a:spcPct val="90000"/>
        </a:lnSpc>
        <a:spcBef>
          <a:spcPts val="1333"/>
        </a:spcBef>
        <a:buClr>
          <a:srgbClr val="007DC5"/>
        </a:buClr>
        <a:buFont typeface="Arial" panose="020B0604020202020204" pitchFamily="34" charset="0"/>
        <a:buChar char="•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28594" indent="-228594" algn="l" defTabSz="1219110" rtl="0" eaLnBrk="1" latinLnBrk="0" hangingPunct="1">
        <a:lnSpc>
          <a:spcPct val="90000"/>
        </a:lnSpc>
        <a:spcBef>
          <a:spcPts val="667"/>
        </a:spcBef>
        <a:buClr>
          <a:srgbClr val="007DC5"/>
        </a:buClr>
        <a:buFont typeface="Arial" panose="020B0604020202020204" pitchFamily="34" charset="0"/>
        <a:buChar char="•"/>
        <a:defRPr kumimoji="1"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28594" indent="-228594" algn="l" defTabSz="1219110" rtl="0" eaLnBrk="1" latinLnBrk="0" hangingPunct="1">
        <a:lnSpc>
          <a:spcPct val="90000"/>
        </a:lnSpc>
        <a:spcBef>
          <a:spcPts val="667"/>
        </a:spcBef>
        <a:buClr>
          <a:srgbClr val="007DC5"/>
        </a:buClr>
        <a:buFont typeface="Arial" panose="020B0604020202020204" pitchFamily="34" charset="0"/>
        <a:buChar char="•"/>
        <a:defRPr kumimoji="1"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228594" algn="l" defTabSz="1219110" rtl="0" eaLnBrk="1" latinLnBrk="0" hangingPunct="1">
        <a:lnSpc>
          <a:spcPct val="90000"/>
        </a:lnSpc>
        <a:spcBef>
          <a:spcPts val="667"/>
        </a:spcBef>
        <a:buClr>
          <a:srgbClr val="007DC5"/>
        </a:buClr>
        <a:buFont typeface="Arial" panose="020B0604020202020204" pitchFamily="34" charset="0"/>
        <a:buChar char="•"/>
        <a:defRPr kumimoji="1"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28594" indent="-228594" algn="l" defTabSz="1219110" rtl="0" eaLnBrk="1" latinLnBrk="0" hangingPunct="1">
        <a:lnSpc>
          <a:spcPct val="90000"/>
        </a:lnSpc>
        <a:spcBef>
          <a:spcPts val="667"/>
        </a:spcBef>
        <a:buClr>
          <a:srgbClr val="007DC5"/>
        </a:buClr>
        <a:buFont typeface="Arial" panose="020B0604020202020204" pitchFamily="34" charset="0"/>
        <a:buChar char="•"/>
        <a:defRPr kumimoji="1"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1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85">
          <p15:clr>
            <a:srgbClr val="F26B43"/>
          </p15:clr>
        </p15:guide>
        <p15:guide id="4" orient="horz" pos="557">
          <p15:clr>
            <a:srgbClr val="F26B43"/>
          </p15:clr>
        </p15:guide>
        <p15:guide id="5" orient="horz" pos="705">
          <p15:clr>
            <a:srgbClr val="F26B43"/>
          </p15:clr>
        </p15:guide>
        <p15:guide id="6" orient="horz" pos="3943">
          <p15:clr>
            <a:srgbClr val="F26B43"/>
          </p15:clr>
        </p15:guide>
        <p15:guide id="8" pos="7447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www.kaggle.com/datasets/faizalkarim/flood-area-segmentation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ode/ahmedashrafahmed/diabetes-prediction-eda-and-model-acc-98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kaggle.com/datasets/abhisheksingh016/machine-model-for-emotion-detection/data" TargetMode="External"/><Relationship Id="rId9" Type="http://schemas.openxmlformats.org/officeDocument/2006/relationships/hyperlink" Target="https://github.com/thuml/Large-Time-Series-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CF50-546D-6BB0-026C-061E585A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2" y="90785"/>
            <a:ext cx="10514927" cy="737369"/>
          </a:xfrm>
        </p:spPr>
        <p:txBody>
          <a:bodyPr/>
          <a:lstStyle/>
          <a:p>
            <a:r>
              <a:rPr kumimoji="1" lang="en-US" altLang="ja-JP" dirty="0"/>
              <a:t>Use cases demonstrated as Business App</a:t>
            </a:r>
            <a:endParaRPr kumimoji="1" lang="ja-JP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07C7D-1627-253E-DFB1-054B14EA74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3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TCS Confidential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D818F-EB18-9871-E7C6-9A40893B37DA}"/>
              </a:ext>
            </a:extLst>
          </p:cNvPr>
          <p:cNvSpPr txBox="1"/>
          <p:nvPr/>
        </p:nvSpPr>
        <p:spPr>
          <a:xfrm>
            <a:off x="1529399" y="3136415"/>
            <a:ext cx="2829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  <a:hlinkClick r:id="rId2"/>
              </a:rPr>
              <a:t>Flood Area Segmentation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7FEBFE-B26B-DF5A-C004-736B62F52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26" y="1044759"/>
            <a:ext cx="4636776" cy="202195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82E5B9-9D61-1757-F64B-1760BBCAD3C0}"/>
              </a:ext>
            </a:extLst>
          </p:cNvPr>
          <p:cNvSpPr/>
          <p:nvPr/>
        </p:nvSpPr>
        <p:spPr>
          <a:xfrm>
            <a:off x="1892595" y="698329"/>
            <a:ext cx="2466754" cy="337511"/>
          </a:xfrm>
          <a:prstGeom prst="roundRect">
            <a:avLst/>
          </a:prstGeom>
          <a:solidFill>
            <a:srgbClr val="4E8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Image Analytics 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741E4-FE82-E329-E6F0-2EDB0A768B3B}"/>
              </a:ext>
            </a:extLst>
          </p:cNvPr>
          <p:cNvSpPr txBox="1"/>
          <p:nvPr/>
        </p:nvSpPr>
        <p:spPr>
          <a:xfrm>
            <a:off x="6394504" y="3066718"/>
            <a:ext cx="4599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  <a:hlinkClick r:id="rId4"/>
              </a:rPr>
              <a:t>Pre Trained Model For Emotion Detection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87314D-5CC3-C4B3-218B-135AE0E2F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779" y="910142"/>
            <a:ext cx="4009331" cy="202195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62E8F9D-355F-A076-A7C6-88D3091AE23B}"/>
              </a:ext>
            </a:extLst>
          </p:cNvPr>
          <p:cNvSpPr/>
          <p:nvPr/>
        </p:nvSpPr>
        <p:spPr>
          <a:xfrm>
            <a:off x="7451650" y="613077"/>
            <a:ext cx="2466754" cy="337511"/>
          </a:xfrm>
          <a:prstGeom prst="roundRect">
            <a:avLst/>
          </a:prstGeom>
          <a:solidFill>
            <a:srgbClr val="4E8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Video Analytics 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6A0CD-9B01-B663-82C2-8EA6F6FE55D9}"/>
              </a:ext>
            </a:extLst>
          </p:cNvPr>
          <p:cNvSpPr txBox="1"/>
          <p:nvPr/>
        </p:nvSpPr>
        <p:spPr>
          <a:xfrm>
            <a:off x="36234" y="5975005"/>
            <a:ext cx="6358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  <a:hlinkClick r:id="rId6"/>
              </a:rPr>
              <a:t>Diabetes Prediction | EDA and Model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  <a:hlinkClick r:id="rId6"/>
              </a:rPr>
              <a:t>🤯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  <a:hlinkClick r:id="rId6"/>
              </a:rPr>
              <a:t>| ACC 98%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  <a:hlinkClick r:id="rId6"/>
              </a:rPr>
              <a:t>🔥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7C6CEE-14D3-89B3-A909-CDA374516947}"/>
              </a:ext>
            </a:extLst>
          </p:cNvPr>
          <p:cNvSpPr/>
          <p:nvPr/>
        </p:nvSpPr>
        <p:spPr>
          <a:xfrm>
            <a:off x="1710997" y="3723485"/>
            <a:ext cx="2466754" cy="337511"/>
          </a:xfrm>
          <a:prstGeom prst="roundRect">
            <a:avLst/>
          </a:prstGeom>
          <a:solidFill>
            <a:srgbClr val="4E8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Numerical Data Analytics 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2DE2D6-426F-4BEA-3BC6-5497C703B8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655" y="4045591"/>
            <a:ext cx="4779427" cy="1926038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E3D73A0-F748-1BFC-9245-287CEF57616A}"/>
              </a:ext>
            </a:extLst>
          </p:cNvPr>
          <p:cNvSpPr/>
          <p:nvPr/>
        </p:nvSpPr>
        <p:spPr>
          <a:xfrm>
            <a:off x="7700672" y="3603288"/>
            <a:ext cx="2466754" cy="337511"/>
          </a:xfrm>
          <a:prstGeom prst="roundRect">
            <a:avLst/>
          </a:prstGeom>
          <a:solidFill>
            <a:srgbClr val="4E8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Time Series Data Analytics 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A1BA4D-63B6-7586-E1BB-209A9CF4EA96}"/>
              </a:ext>
            </a:extLst>
          </p:cNvPr>
          <p:cNvSpPr txBox="1"/>
          <p:nvPr/>
        </p:nvSpPr>
        <p:spPr>
          <a:xfrm>
            <a:off x="6730779" y="562151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https://arxiv.org/html/2402.02368v3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530EEB1-2CE4-C504-BE6D-1D0A2EEA2C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9302" y="4125663"/>
            <a:ext cx="3790808" cy="14958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57D4E3A-7518-CE3C-93E4-FE482C304CF8}"/>
              </a:ext>
            </a:extLst>
          </p:cNvPr>
          <p:cNvSpPr txBox="1"/>
          <p:nvPr/>
        </p:nvSpPr>
        <p:spPr>
          <a:xfrm>
            <a:off x="6603189" y="5838824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val-sans"/>
                <a:ea typeface="メイリオ" panose="020B0604030504040204" pitchFamily="50" charset="-128"/>
                <a:cs typeface="+mn-cs"/>
              </a:rPr>
              <a:t>Code and datasets are available at: </a:t>
            </a:r>
            <a:r>
              <a:rPr kumimoji="1" lang="en-US" altLang="ja-JP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val-sans"/>
                <a:ea typeface="メイリオ" panose="020B0604030504040204" pitchFamily="50" charset="-128"/>
                <a:cs typeface="+mn-cs"/>
                <a:hlinkClick r:id="rId9"/>
              </a:rPr>
              <a:t>https://github.com/thuml/Large-Time-Series-Model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val-sans"/>
                <a:ea typeface="メイリオ" panose="020B0604030504040204" pitchFamily="50" charset="-128"/>
                <a:cs typeface="+mn-cs"/>
              </a:rPr>
              <a:t>.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49525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_White_with color logo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E84C4"/>
        </a:solidFill>
        <a:ln>
          <a:noFill/>
        </a:ln>
      </a:spPr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E84C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Widescreen" id="{1F26B0B2-7F5C-40CF-9EAD-8EDD9811D29C}" vid="{9EECD0CC-ACE2-4CD3-9D0D-A619AD9756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rival-sans</vt:lpstr>
      <vt:lpstr>メイリオ</vt:lpstr>
      <vt:lpstr>Arial</vt:lpstr>
      <vt:lpstr>Calibri</vt:lpstr>
      <vt:lpstr>Helvetica</vt:lpstr>
      <vt:lpstr>Wingdings</vt:lpstr>
      <vt:lpstr>Content Slide_White_with color logo</vt:lpstr>
      <vt:lpstr>Use cases demonstrated as Business App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Thompson Joel</dc:creator>
  <cp:lastModifiedBy>Thompson Joel</cp:lastModifiedBy>
  <cp:revision>1</cp:revision>
  <dcterms:created xsi:type="dcterms:W3CDTF">2024-11-19T07:18:06Z</dcterms:created>
  <dcterms:modified xsi:type="dcterms:W3CDTF">2024-11-19T07:18:26Z</dcterms:modified>
</cp:coreProperties>
</file>