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17" r:id="rId5"/>
    <p:sldId id="307" r:id="rId6"/>
    <p:sldId id="308" r:id="rId7"/>
    <p:sldId id="278" r:id="rId8"/>
    <p:sldId id="309" r:id="rId9"/>
    <p:sldId id="263" r:id="rId10"/>
    <p:sldId id="310" r:id="rId11"/>
    <p:sldId id="311" r:id="rId12"/>
    <p:sldId id="312" r:id="rId13"/>
    <p:sldId id="316" r:id="rId14"/>
    <p:sldId id="314" r:id="rId15"/>
    <p:sldId id="315" r:id="rId16"/>
    <p:sldId id="30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6A58"/>
    <a:srgbClr val="505A47"/>
    <a:srgbClr val="D1D8B7"/>
    <a:srgbClr val="A09D79"/>
    <a:srgbClr val="AD5C4D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6B749FD-21E4-4E1C-B0D9-503B39858AC6}" v="4" dt="2025-01-05T12:55:47.961"/>
  </p1510:revLst>
</p1510:revInfo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5405" autoAdjust="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gar Chavan" userId="07299cd869f97ac6" providerId="LiveId" clId="{26B749FD-21E4-4E1C-B0D9-503B39858AC6}"/>
    <pc:docChg chg="undo custSel modSld">
      <pc:chgData name="Sagar Chavan" userId="07299cd869f97ac6" providerId="LiveId" clId="{26B749FD-21E4-4E1C-B0D9-503B39858AC6}" dt="2025-01-05T12:55:50.313" v="36" actId="12"/>
      <pc:docMkLst>
        <pc:docMk/>
      </pc:docMkLst>
      <pc:sldChg chg="addSp modSp mod">
        <pc:chgData name="Sagar Chavan" userId="07299cd869f97ac6" providerId="LiveId" clId="{26B749FD-21E4-4E1C-B0D9-503B39858AC6}" dt="2025-01-05T12:55:50.313" v="36" actId="12"/>
        <pc:sldMkLst>
          <pc:docMk/>
          <pc:sldMk cId="2222324472" sldId="308"/>
        </pc:sldMkLst>
        <pc:spChg chg="add mod">
          <ac:chgData name="Sagar Chavan" userId="07299cd869f97ac6" providerId="LiveId" clId="{26B749FD-21E4-4E1C-B0D9-503B39858AC6}" dt="2025-01-05T12:55:47.218" v="26" actId="20577"/>
          <ac:spMkLst>
            <pc:docMk/>
            <pc:sldMk cId="2222324472" sldId="308"/>
            <ac:spMk id="2" creationId="{6B461A4D-DEE7-7738-6058-4EBF5D4E8D94}"/>
          </ac:spMkLst>
        </pc:spChg>
        <pc:spChg chg="mod">
          <ac:chgData name="Sagar Chavan" userId="07299cd869f97ac6" providerId="LiveId" clId="{26B749FD-21E4-4E1C-B0D9-503B39858AC6}" dt="2025-01-05T12:55:50.313" v="36" actId="12"/>
          <ac:spMkLst>
            <pc:docMk/>
            <pc:sldMk cId="2222324472" sldId="308"/>
            <ac:spMk id="4" creationId="{9685581D-B46F-66BE-BED3-9AFCCFDC2FE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1/5/2025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1/5/2025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998657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327485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7541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37216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40918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3663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081334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62817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0893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72499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/>
          <a:p>
            <a:r>
              <a:rPr lang="en-US" sz="4000" dirty="0"/>
              <a:t>Name: Sagar Chavan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College: </a:t>
            </a:r>
            <a:r>
              <a:rPr lang="en-US" sz="4000" dirty="0" err="1"/>
              <a:t>A.C.Patil</a:t>
            </a:r>
            <a:r>
              <a:rPr lang="en-US" sz="4000" dirty="0"/>
              <a:t> College of Engineering</a:t>
            </a:r>
            <a:br>
              <a:rPr lang="en-US" sz="4000" dirty="0"/>
            </a:br>
            <a:r>
              <a:rPr lang="en-US" sz="4000" dirty="0"/>
              <a:t> </a:t>
            </a:r>
            <a:br>
              <a:rPr lang="en-US" sz="4000" dirty="0"/>
            </a:br>
            <a:r>
              <a:rPr lang="en-US" sz="4000" dirty="0"/>
              <a:t>State: Maharashtra</a:t>
            </a:r>
            <a:br>
              <a:rPr lang="en-US" sz="4000" dirty="0"/>
            </a:br>
            <a:br>
              <a:rPr lang="en-US" sz="4000" dirty="0"/>
            </a:br>
            <a:r>
              <a:rPr lang="en-US" sz="4000" dirty="0"/>
              <a:t>Title: IBM SB Data Insights with Python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6">
            <a:extLst>
              <a:ext uri="{FF2B5EF4-FFF2-40B4-BE49-F238E27FC236}">
                <a16:creationId xmlns:a16="http://schemas.microsoft.com/office/drawing/2014/main" id="{96E3FD31-D19A-BFEB-821F-C00103830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speaking impact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ADB94-FC21-07C5-1FC9-E729C5DEDFC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D3F53A55-1F2B-EB7F-3E43-C43170D77989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332799362"/>
              </p:ext>
            </p:extLst>
          </p:nvPr>
        </p:nvGraphicFramePr>
        <p:xfrm>
          <a:off x="4097338" y="2038350"/>
          <a:ext cx="7180262" cy="390254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383731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207717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359678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359678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18076">
                <a:tc>
                  <a:txBody>
                    <a:bodyPr/>
                    <a:lstStyle/>
                    <a:p>
                      <a:r>
                        <a:rPr lang="en-US" sz="2000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812163">
                <a:tc>
                  <a:txBody>
                    <a:bodyPr/>
                    <a:lstStyle/>
                    <a:p>
                      <a:r>
                        <a:rPr lang="en-US" sz="2000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576313-F1C8-57CB-82F6-54BC07D3B9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8095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EB33A77B-664F-FFD3-D61A-0D344C269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final tips &amp; takeaways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B0F3C-5228-C9FB-1212-1D4894C80B4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9EE9E-3073-7E11-3AA5-F77C3B48A97F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9500A-4B75-29F9-CE37-C3E13D6A5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2147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4E4F88F8-17E5-45E3-77B1-77FACD99F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5B6855E3-2188-20C8-4DD6-E45BC792C983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736418874"/>
              </p:ext>
            </p:extLst>
          </p:nvPr>
        </p:nvGraphicFramePr>
        <p:xfrm>
          <a:off x="914400" y="2038350"/>
          <a:ext cx="10515598" cy="3902538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48095">
                  <a:extLst>
                    <a:ext uri="{9D8B030D-6E8A-4147-A177-3AD203B41FA5}">
                      <a16:colId xmlns:a16="http://schemas.microsoft.com/office/drawing/2014/main" val="1689330750"/>
                    </a:ext>
                  </a:extLst>
                </a:gridCol>
                <a:gridCol w="3548095">
                  <a:extLst>
                    <a:ext uri="{9D8B030D-6E8A-4147-A177-3AD203B41FA5}">
                      <a16:colId xmlns:a16="http://schemas.microsoft.com/office/drawing/2014/main" val="2660631934"/>
                    </a:ext>
                  </a:extLst>
                </a:gridCol>
                <a:gridCol w="1709704">
                  <a:extLst>
                    <a:ext uri="{9D8B030D-6E8A-4147-A177-3AD203B41FA5}">
                      <a16:colId xmlns:a16="http://schemas.microsoft.com/office/drawing/2014/main" val="3909717689"/>
                    </a:ext>
                  </a:extLst>
                </a:gridCol>
                <a:gridCol w="1709704">
                  <a:extLst>
                    <a:ext uri="{9D8B030D-6E8A-4147-A177-3AD203B41FA5}">
                      <a16:colId xmlns:a16="http://schemas.microsoft.com/office/drawing/2014/main" val="1603189107"/>
                    </a:ext>
                  </a:extLst>
                </a:gridCol>
              </a:tblGrid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7992871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0208656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34243071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08797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0194648"/>
                  </a:ext>
                </a:extLst>
              </a:tr>
              <a:tr h="650423"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0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50325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69ED-926E-7CEE-5AF2-BF9AC726D0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996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C6DCC38C-603B-CCD0-2914-0BBCD4F4F74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pPr lvl="1"/>
            <a:r>
              <a:rPr lang="en-US" dirty="0"/>
              <a:t>brita@firstupconsultants.com</a:t>
            </a:r>
          </a:p>
          <a:p>
            <a:pPr lvl="1"/>
            <a:r>
              <a:rPr lang="en-US" dirty="0"/>
              <a:t>www.firstupconsultants.com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F46C7B-D29F-368C-FEEC-CDFA125F8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1467" y="914400"/>
            <a:ext cx="5641848" cy="5029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0D6FB95E-6987-A57C-3663-3FD6F6FAC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3965456"/>
              </p:ext>
            </p:extLst>
          </p:nvPr>
        </p:nvGraphicFramePr>
        <p:xfrm>
          <a:off x="6869113" y="1143000"/>
          <a:ext cx="4897317" cy="4614818"/>
        </p:xfrm>
        <a:graphic>
          <a:graphicData uri="http://schemas.openxmlformats.org/drawingml/2006/table">
            <a:tbl>
              <a:tblPr firstRow="1" bandRow="1"/>
              <a:tblGrid>
                <a:gridCol w="4897317">
                  <a:extLst>
                    <a:ext uri="{9D8B030D-6E8A-4147-A177-3AD203B41FA5}">
                      <a16:colId xmlns:a16="http://schemas.microsoft.com/office/drawing/2014/main" val="1563570424"/>
                    </a:ext>
                  </a:extLst>
                </a:gridCol>
              </a:tblGrid>
              <a:tr h="78279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0" dirty="0">
                          <a:latin typeface="+mn-lt"/>
                          <a:cs typeface="Gill Sans Light" panose="020B0302020104020203" pitchFamily="34" charset="-79"/>
                        </a:rPr>
                        <a:t>INTRODUCTION</a:t>
                      </a:r>
                    </a:p>
                    <a:p>
                      <a:pPr algn="r"/>
                      <a:r>
                        <a:rPr lang="en-US" sz="2400" b="0" dirty="0">
                          <a:latin typeface="+mj-lt"/>
                        </a:rPr>
                        <a:t>3</a:t>
                      </a:r>
                    </a:p>
                  </a:txBody>
                  <a:tcPr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89471877"/>
                  </a:ext>
                </a:extLst>
              </a:tr>
              <a:tr h="979008"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Assignment 1 - Anaconda Software</a:t>
                      </a:r>
                      <a:endParaRPr lang="en-US" sz="2400" b="0" dirty="0"/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36238222"/>
                  </a:ext>
                </a:extLst>
              </a:tr>
              <a:tr h="998987">
                <a:tc>
                  <a:txBody>
                    <a:bodyPr/>
                    <a:lstStyle/>
                    <a:p>
                      <a:pPr algn="r"/>
                      <a:r>
                        <a:rPr lang="en-IN" sz="2400" dirty="0"/>
                        <a:t>Assignment 2 - Data Summary</a:t>
                      </a:r>
                      <a:endParaRPr lang="en-US" sz="2400" b="0" dirty="0"/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24452646"/>
                  </a:ext>
                </a:extLst>
              </a:tr>
              <a:tr h="959028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Assignment 3 - Data Visualization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 6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90977400"/>
                  </a:ext>
                </a:extLst>
              </a:tr>
              <a:tr h="85483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dirty="0"/>
                        <a:t>Conclusion</a:t>
                      </a:r>
                      <a:endParaRPr lang="en-US" sz="2400" b="0" dirty="0">
                        <a:latin typeface="+mn-lt"/>
                        <a:cs typeface="Gill Sans Light" panose="020B0302020104020203" pitchFamily="34" charset="-79"/>
                      </a:endParaRPr>
                    </a:p>
                    <a:p>
                      <a:pPr marL="0" algn="r" defTabSz="914400" rtl="0" eaLnBrk="1" latinLnBrk="0" hangingPunct="1"/>
                      <a:r>
                        <a:rPr lang="en-US" sz="2400" b="0" kern="1200" dirty="0">
                          <a:solidFill>
                            <a:schemeClr val="tx1"/>
                          </a:solidFill>
                          <a:latin typeface="+mj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  <a:prstDash val="soli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0563765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64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21" descr="Person in black skirt and white shirt holding some dandelions">
            <a:extLst>
              <a:ext uri="{FF2B5EF4-FFF2-40B4-BE49-F238E27FC236}">
                <a16:creationId xmlns:a16="http://schemas.microsoft.com/office/drawing/2014/main" id="{FFD2BD9F-962D-9BA5-14BE-C9CD52FEF9C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8" b="18"/>
          <a:stretch/>
        </p:blipFill>
        <p:spPr>
          <a:xfrm>
            <a:off x="7401941" y="0"/>
            <a:ext cx="4790059" cy="6587067"/>
          </a:xfrm>
        </p:spPr>
      </p:pic>
      <p:sp>
        <p:nvSpPr>
          <p:cNvPr id="4" name="Rectangle 2">
            <a:extLst>
              <a:ext uri="{FF2B5EF4-FFF2-40B4-BE49-F238E27FC236}">
                <a16:creationId xmlns:a16="http://schemas.microsoft.com/office/drawing/2014/main" id="{9685581D-B46F-66BE-BED3-9AFCCFDC2FE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526211" y="1832983"/>
            <a:ext cx="5802923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Greetings and welcome to my presentation on the work that has been done for this program. I had the chance to acquire and use a variety of abilities and methods during this program, such as software usage, data analysis, and visualization.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three primary tasks I finished during the masterclasses will be discussed in this presentation, together with the methods and tools employed and the outcomes attained. </a:t>
            </a:r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With this presentation, I hope to give a thorough summary of my educational career and the real-world uses of the skills I've learned.</a:t>
            </a:r>
          </a:p>
        </p:txBody>
      </p:sp>
    </p:spTree>
    <p:extLst>
      <p:ext uri="{BB962C8B-B14F-4D97-AF65-F5344CB8AC3E}">
        <p14:creationId xmlns:p14="http://schemas.microsoft.com/office/powerpoint/2010/main" val="22223244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1377AF6-2477-81EC-D1BC-43FD72DF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4" name="Picture Placeholder 3" descr="A person holding a plant">
            <a:extLst>
              <a:ext uri="{FF2B5EF4-FFF2-40B4-BE49-F238E27FC236}">
                <a16:creationId xmlns:a16="http://schemas.microsoft.com/office/drawing/2014/main" id="{0DEBEDD0-2C97-CD36-23CF-99F082806824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3"/>
          <a:srcRect l="24497" r="24497"/>
          <a:stretch/>
        </p:blipFill>
        <p:spPr>
          <a:xfrm>
            <a:off x="-1" y="261780"/>
            <a:ext cx="5046134" cy="6596220"/>
          </a:xfrm>
          <a:solidFill>
            <a:schemeClr val="tx1"/>
          </a:solidFill>
        </p:spPr>
      </p:pic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0EBDF4-3413-FCF9-2E25-9A254A61F2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827204" y="4681728"/>
            <a:ext cx="5449824" cy="128016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520000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A7BE12AD-D808-BDE0-3EB8-5BC50B1D8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engaging the audience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BCFDA37B-399A-B9F0-7A7D-2A891EB7FFA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CD348E-9357-0442-4555-AF6B4AFE34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913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2">
            <a:extLst>
              <a:ext uri="{FF2B5EF4-FFF2-40B4-BE49-F238E27FC236}">
                <a16:creationId xmlns:a16="http://schemas.microsoft.com/office/drawing/2014/main" id="{2A3D95EF-8A67-7F71-37EF-9EB02511B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2843784"/>
          </a:xfrm>
        </p:spPr>
        <p:txBody>
          <a:bodyPr anchor="b"/>
          <a:lstStyle/>
          <a:p>
            <a:r>
              <a:rPr lang="en-US" dirty="0"/>
              <a:t>selecting visual aids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C7846849-DC0A-EE3B-2E5E-D669EC1273D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041114" y="3825875"/>
            <a:ext cx="8109772" cy="2644775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096717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949404F1-8E94-7D3D-71E2-A1A4B7CBC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effective delivery techniques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F4A3718F-D67C-255A-4B64-BA379609FCD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F3CEF66-C6D7-C765-24E7-1DCFB38FE51A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5BAC3D-60A1-816B-5C79-2E8B6D980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1069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7A49C0DA-C8AE-5ECC-149A-D60ECFF8C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navigating q&amp;a sessions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6F2BA06-39BD-0413-D150-70F75EA6CC3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7798761A-B671-4825-623F-F4726F2BDF28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012FDC-7484-2B3B-E496-144348256B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</p:spPr>
        <p:txBody>
          <a:bodyPr/>
          <a:lstStyle/>
          <a:p>
            <a:fld id="{58FB4751-880F-D840-AAA9-3A15815CC996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8348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95044F7-BD97-2FDE-4E33-A565BCF0E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speaking impact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97F60-88E2-C430-D52B-6604405AD55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pic>
        <p:nvPicPr>
          <p:cNvPr id="15" name="Picture Placeholder 14" descr="A person in an apron holding a computer">
            <a:extLst>
              <a:ext uri="{FF2B5EF4-FFF2-40B4-BE49-F238E27FC236}">
                <a16:creationId xmlns:a16="http://schemas.microsoft.com/office/drawing/2014/main" id="{48869757-F643-C013-26AA-3DDE9508009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/>
          <a:srcRect l="331" r="331"/>
          <a:stretch/>
        </p:blipFill>
        <p:spPr>
          <a:xfrm>
            <a:off x="7623125" y="-20757"/>
            <a:ext cx="4589511" cy="6555026"/>
          </a:xfrm>
        </p:spPr>
      </p:pic>
    </p:spTree>
    <p:extLst>
      <p:ext uri="{BB962C8B-B14F-4D97-AF65-F5344CB8AC3E}">
        <p14:creationId xmlns:p14="http://schemas.microsoft.com/office/powerpoint/2010/main" val="859909800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{DA95D2DB-4949-45B3-94C4-19B6B5ABA0FC}tf11964407_win32</Template>
  <TotalTime>11</TotalTime>
  <Words>565</Words>
  <Application>Microsoft Office PowerPoint</Application>
  <PresentationFormat>Widescreen</PresentationFormat>
  <Paragraphs>133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Courier New</vt:lpstr>
      <vt:lpstr>Gill Sans Nova Light</vt:lpstr>
      <vt:lpstr>Sagona Book</vt:lpstr>
      <vt:lpstr>Custom</vt:lpstr>
      <vt:lpstr>Name: Sagar Chavan  College: A.C.Patil College of Engineering   State: Maharashtra  Title: IBM SB Data Insights with Python</vt:lpstr>
      <vt:lpstr>agenda</vt:lpstr>
      <vt:lpstr>Greetings and welcome to my presentation on the work that has been done for this program. I had the chance to acquire and use a variety of abilities and methods during this program, such as software usage, data analysis, and visualization.  The three primary tasks I finished during the masterclasses will be discussed in this presentation, together with the methods and tools employed and the outcomes attained.  With this presentation, I hope to give a thorough summary of my educational career and the real-world uses of the skills I've learned.</vt:lpstr>
      <vt:lpstr>overcoming nervousness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speaking impact 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Sagar Chavan</dc:creator>
  <cp:lastModifiedBy>Sagar Chavan</cp:lastModifiedBy>
  <cp:revision>1</cp:revision>
  <dcterms:created xsi:type="dcterms:W3CDTF">2025-01-05T10:43:58Z</dcterms:created>
  <dcterms:modified xsi:type="dcterms:W3CDTF">2025-01-05T12:55:56Z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